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omments/modernComment_7FFFF975_91BFEED3.xml" ContentType="application/vnd.ms-powerpoint.comments+xml"/>
  <Override PartName="/ppt/notesSlides/notesSlide5.xml" ContentType="application/vnd.openxmlformats-officedocument.presentationml.notesSlide+xml"/>
  <Override PartName="/ppt/comments/modernComment_7FFFFAA5_F79C0EB2.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7FFD54B8_E68CED17.xml" ContentType="application/vnd.ms-powerpoint.comments+xml"/>
  <Override PartName="/ppt/notesSlides/notesSlide10.xml" ContentType="application/vnd.openxmlformats-officedocument.presentationml.notesSlide+xml"/>
  <Override PartName="/ppt/comments/modernComment_7FFFC997_AF9EF14E.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7FBE7271_A82173C1.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7FFFFAA6_BA516BAE.xml" ContentType="application/vnd.ms-powerpoint.comments+xml"/>
  <Override PartName="/ppt/notesSlides/notesSlide18.xml" ContentType="application/vnd.openxmlformats-officedocument.presentationml.notesSlide+xml"/>
  <Override PartName="/ppt/comments/modernComment_7FFFC9B8_97EBF2EB.xml" ContentType="application/vnd.ms-powerpoint.comments+xml"/>
  <Override PartName="/ppt/comments/modernComment_7FFFC9F8_CFF880AE.xml" ContentType="application/vnd.ms-powerpoint.comments+xml"/>
  <Override PartName="/ppt/comments/modernComment_7FFFFAA2_AB2C6740.xml" ContentType="application/vnd.ms-powerpoint.comments+xml"/>
  <Override PartName="/ppt/comments/modernComment_7FFFFAA1_8F62C9A3.xml" ContentType="application/vnd.ms-powerpoint.comments+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modernComment_7FFFF978_F7055491.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7FFFC9AB_6D23CDC3.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7FBE7279_A434B3.xml" ContentType="application/vnd.ms-powerpoint.comments+xml"/>
  <Override PartName="/ppt/comments/modernComment_7FFFF954_A81F0131.xml" ContentType="application/vnd.ms-powerpoint.comments+xml"/>
  <Override PartName="/ppt/notesSlides/notesSlide32.xml" ContentType="application/vnd.openxmlformats-officedocument.presentationml.notesSlide+xml"/>
  <Override PartName="/ppt/comments/modernComment_7FFD54E1_A0A070EE.xml" ContentType="application/vnd.ms-powerpoint.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3.xml" ContentType="application/vnd.openxmlformats-officedocument.presentationml.tags+xml"/>
  <Override PartName="/ppt/notesSlides/notesSlide35.xml" ContentType="application/vnd.openxmlformats-officedocument.presentationml.notesSlide+xml"/>
  <Override PartName="/ppt/comments/modernComment_7FFFF7B5_4E8D54A9.xml" ContentType="application/vnd.ms-powerpoint.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modernComment_7FFFF976_4FDAEA3A.xml" ContentType="application/vnd.ms-powerpoint.comment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slides/slide640.xml" ContentType="application/vnd.openxmlformats-officedocument.presentationml.slide+xml"/>
  <Override PartName="/ppt/slides/slide650.xml" ContentType="application/vnd.openxmlformats-officedocument.presentationml.slide+xml"/>
  <Override PartName="/ppt/slides/slide660.xml" ContentType="application/vnd.openxmlformats-officedocument.presentationml.slide+xml"/>
  <Override PartName="/ppt/slides/slide670.xml" ContentType="application/vnd.openxmlformats-officedocument.presentationml.slide+xml"/>
  <Override PartName="/ppt/slideLayouts/slideLayout30.xml" ContentType="application/vnd.openxmlformats-officedocument.presentationml.slideLayout+xml"/>
  <Override PartName="/ppt/slideMasters/slideMaster10.xml" ContentType="application/vnd.openxmlformats-officedocument.presentationml.slideMaster+xml"/>
  <Override PartName="/ppt/slideLayouts/slideLayout20.xml" ContentType="application/vnd.openxmlformats-officedocument.presentationml.slideLayout+xml"/>
  <Override PartName="/ppt/slideLayouts/slideLayout150.xml" ContentType="application/vnd.openxmlformats-officedocument.presentationml.slideLayout+xml"/>
  <Override PartName="/ppt/theme/theme10.xml" ContentType="application/vnd.openxmlformats-officedocument.theme+xml"/>
  <Override PartName="/ppt/slideLayouts/slideLayout4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18" r:id="rId4"/>
    <p:sldMasterId id="2147483869" r:id="rId5"/>
    <p:sldMasterId id="2147483873" r:id="rId6"/>
    <p:sldMasterId id="2147483886" r:id="rId7"/>
    <p:sldMasterId id="2147483891" r:id="rId8"/>
    <p:sldMasterId id="2147483902" r:id="rId9"/>
  </p:sldMasterIdLst>
  <p:notesMasterIdLst>
    <p:notesMasterId r:id="rId85"/>
  </p:notesMasterIdLst>
  <p:sldIdLst>
    <p:sldId id="2143187642" r:id="rId10"/>
    <p:sldId id="2147469713" r:id="rId11"/>
    <p:sldId id="2143187645" r:id="rId12"/>
    <p:sldId id="2147482280" r:id="rId13"/>
    <p:sldId id="2147482253" r:id="rId14"/>
    <p:sldId id="2147481975" r:id="rId15"/>
    <p:sldId id="2147482279" r:id="rId16"/>
    <p:sldId id="2147482284" r:id="rId17"/>
    <p:sldId id="2143187566" r:id="rId18"/>
    <p:sldId id="2147482282" r:id="rId19"/>
    <p:sldId id="2147481973" r:id="rId20"/>
    <p:sldId id="2147469712" r:id="rId21"/>
    <p:sldId id="2147482281" r:id="rId22"/>
    <p:sldId id="2147482277" r:id="rId23"/>
    <p:sldId id="2147482283" r:id="rId24"/>
    <p:sldId id="2143187672" r:id="rId25"/>
    <p:sldId id="2147469760" r:id="rId26"/>
    <p:sldId id="2147482271" r:id="rId27"/>
    <p:sldId id="2147308728" r:id="rId28"/>
    <p:sldId id="2147469719" r:id="rId29"/>
    <p:sldId id="283" r:id="rId30"/>
    <p:sldId id="2147482285" r:id="rId31"/>
    <p:sldId id="2147469777" r:id="rId32"/>
    <p:sldId id="2147469745" r:id="rId33"/>
    <p:sldId id="2147469730" r:id="rId34"/>
    <p:sldId id="2147469731" r:id="rId35"/>
    <p:sldId id="2143187569" r:id="rId36"/>
    <p:sldId id="2147469688" r:id="rId37"/>
    <p:sldId id="2147308702" r:id="rId38"/>
    <p:sldId id="2147469746" r:id="rId39"/>
    <p:sldId id="2147469694" r:id="rId40"/>
    <p:sldId id="2143187665" r:id="rId41"/>
    <p:sldId id="2147482278" r:id="rId42"/>
    <p:sldId id="2147469752" r:id="rId43"/>
    <p:sldId id="2147469816" r:id="rId44"/>
    <p:sldId id="2147469747" r:id="rId45"/>
    <p:sldId id="2147482274" r:id="rId46"/>
    <p:sldId id="2147482273" r:id="rId47"/>
    <p:sldId id="2147469809" r:id="rId48"/>
    <p:sldId id="2147469750" r:id="rId49"/>
    <p:sldId id="2147481976" r:id="rId50"/>
    <p:sldId id="2147308733" r:id="rId51"/>
    <p:sldId id="2147308739" r:id="rId52"/>
    <p:sldId id="2147469751" r:id="rId53"/>
    <p:sldId id="2147469739" r:id="rId54"/>
    <p:sldId id="2147469754" r:id="rId55"/>
    <p:sldId id="2147469756" r:id="rId56"/>
    <p:sldId id="2147469755" r:id="rId57"/>
    <p:sldId id="2143187637" r:id="rId58"/>
    <p:sldId id="2147469753" r:id="rId59"/>
    <p:sldId id="2143187599" r:id="rId60"/>
    <p:sldId id="2147308690" r:id="rId61"/>
    <p:sldId id="2147469714" r:id="rId62"/>
    <p:sldId id="2147469661" r:id="rId63"/>
    <p:sldId id="2147469682" r:id="rId64"/>
    <p:sldId id="2147481942" r:id="rId65"/>
    <p:sldId id="2147481943" r:id="rId66"/>
    <p:sldId id="2147481944" r:id="rId67"/>
    <p:sldId id="2147481945" r:id="rId68"/>
    <p:sldId id="2147469743" r:id="rId69"/>
    <p:sldId id="2147469727" r:id="rId70"/>
    <p:sldId id="2143187577" r:id="rId71"/>
    <p:sldId id="2147481940" r:id="rId72"/>
    <p:sldId id="2147308769" r:id="rId73"/>
    <p:sldId id="2147469716" r:id="rId74"/>
    <p:sldId id="2147469720" r:id="rId75"/>
    <p:sldId id="2147469749" r:id="rId76"/>
    <p:sldId id="2147469748" r:id="rId77"/>
    <p:sldId id="2147308767" r:id="rId78"/>
    <p:sldId id="2147308722" r:id="rId79"/>
    <p:sldId id="2147308713" r:id="rId80"/>
    <p:sldId id="2147481525" r:id="rId81"/>
    <p:sldId id="2147469728" r:id="rId82"/>
    <p:sldId id="2147469729" r:id="rId83"/>
    <p:sldId id="2147481974" r:id="rId84"/>
  </p:sldIdLst>
  <p:sldSz cx="12192000" cy="6858000"/>
  <p:notesSz cx="6858000" cy="9144000"/>
  <p:embeddedFontLst>
    <p:embeddedFont>
      <p:font typeface="Helvetica" pitchFamily="2" charset="0"/>
      <p:regular r:id="rId86"/>
      <p:bold r:id="rId87"/>
      <p:italic r:id="rId88"/>
      <p:boldItalic r:id="rId89"/>
    </p:embeddedFont>
    <p:embeddedFont>
      <p:font typeface="HelveticaNowDisplay Black" panose="020B0A04030202020204" pitchFamily="34" charset="0"/>
      <p:bold r:id="rId90"/>
      <p:boldItalic r:id="rId91"/>
    </p:embeddedFont>
    <p:embeddedFont>
      <p:font typeface="HelveticaNowDisplay Bold" panose="020B0804030202020204" pitchFamily="34" charset="0"/>
      <p:bold r:id="rId92"/>
      <p:boldItalic r:id="rId93"/>
    </p:embeddedFont>
    <p:embeddedFont>
      <p:font typeface="HelveticaNowDisplay ExtraBold" panose="020B0904030202020204" pitchFamily="34" charset="0"/>
      <p:bold r:id="rId94"/>
      <p:boldItalic r:id="rId95"/>
    </p:embeddedFont>
    <p:embeddedFont>
      <p:font typeface="HelveticaNowDisplay Medium" panose="020B0604030202020204" pitchFamily="34" charset="0"/>
      <p:regular r:id="rId96"/>
      <p:italic r:id="rId9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3F278A3-3C7A-4A87-8C12-746D08AAFD5E}">
          <p14:sldIdLst>
            <p14:sldId id="2143187642"/>
            <p14:sldId id="2147469713"/>
          </p14:sldIdLst>
        </p14:section>
        <p14:section name="Company Core Slides" id="{FA237244-1A72-4F86-9389-7854DBDDFA56}">
          <p14:sldIdLst>
            <p14:sldId id="2143187645"/>
            <p14:sldId id="2147482280"/>
            <p14:sldId id="2147482253"/>
            <p14:sldId id="2147481975"/>
            <p14:sldId id="2147482279"/>
            <p14:sldId id="2147482284"/>
            <p14:sldId id="2143187566"/>
            <p14:sldId id="2147482282"/>
            <p14:sldId id="2147481973"/>
          </p14:sldIdLst>
        </p14:section>
        <p14:section name="Product Slides" id="{2BEDDBCC-BA62-4A8D-8769-B1A01AE1409D}">
          <p14:sldIdLst>
            <p14:sldId id="2147469712"/>
            <p14:sldId id="2147482281"/>
            <p14:sldId id="2147482277"/>
            <p14:sldId id="2147482283"/>
            <p14:sldId id="2143187672"/>
          </p14:sldIdLst>
        </p14:section>
        <p14:section name="Service Desk Slides" id="{2FE764C7-9EF3-4FB5-BBFD-F601EDD19D02}">
          <p14:sldIdLst>
            <p14:sldId id="2147469760"/>
            <p14:sldId id="2147482271"/>
            <p14:sldId id="2147308728"/>
          </p14:sldIdLst>
        </p14:section>
        <p14:section name="Compliance Slides" id="{E2E749B2-5678-4AA5-8526-D7D43F71E52D}">
          <p14:sldIdLst>
            <p14:sldId id="2147469719"/>
            <p14:sldId id="283"/>
          </p14:sldIdLst>
        </p14:section>
        <p14:section name="Additional Slides" id="{8CCBAC0C-FE8F-4A51-8D58-2A4A30801275}">
          <p14:sldIdLst>
            <p14:sldId id="2147482285"/>
            <p14:sldId id="2147469777"/>
          </p14:sldIdLst>
        </p14:section>
        <p14:section name="Mission &amp; Vision" id="{411398D0-9DCA-40A0-B225-486AE6C322E3}">
          <p14:sldIdLst>
            <p14:sldId id="2147469745"/>
            <p14:sldId id="2147469730"/>
            <p14:sldId id="2147469731"/>
            <p14:sldId id="2143187569"/>
            <p14:sldId id="2147469688"/>
            <p14:sldId id="2147308702"/>
          </p14:sldIdLst>
        </p14:section>
        <p14:section name="Let's Solutionize Together" id="{32F0A6FA-34B6-4E1E-9744-1CB980E757CA}">
          <p14:sldIdLst>
            <p14:sldId id="2147469746"/>
            <p14:sldId id="2147469694"/>
            <p14:sldId id="2143187665"/>
            <p14:sldId id="2147482278"/>
            <p14:sldId id="2147469752"/>
            <p14:sldId id="2147469816"/>
            <p14:sldId id="2147469747"/>
            <p14:sldId id="2147482274"/>
            <p14:sldId id="2147482273"/>
            <p14:sldId id="2147469809"/>
          </p14:sldIdLst>
        </p14:section>
        <p14:section name="Our Capabilities &amp; Wider Portfolio" id="{9C7E889C-9065-4758-BD27-51064792E78A}">
          <p14:sldIdLst>
            <p14:sldId id="2147469750"/>
            <p14:sldId id="2147481976"/>
            <p14:sldId id="2147308733"/>
            <p14:sldId id="2147308739"/>
          </p14:sldIdLst>
        </p14:section>
        <p14:section name="Success Stories" id="{466A669E-AD62-421B-9CF1-A70710490141}">
          <p14:sldIdLst>
            <p14:sldId id="2147469751"/>
            <p14:sldId id="2147469739"/>
            <p14:sldId id="2147469754"/>
            <p14:sldId id="2147469756"/>
            <p14:sldId id="2147469755"/>
            <p14:sldId id="2143187637"/>
          </p14:sldIdLst>
        </p14:section>
        <p14:section name="Partner Enablement" id="{B5890FC5-3203-41CC-A673-1C976CFEBEE8}">
          <p14:sldIdLst>
            <p14:sldId id="2147469753"/>
            <p14:sldId id="2143187599"/>
            <p14:sldId id="2147308690"/>
            <p14:sldId id="2147469714"/>
            <p14:sldId id="2147469661"/>
            <p14:sldId id="2147469682"/>
          </p14:sldIdLst>
        </p14:section>
        <p14:section name="DO NOT DELETE" id="{DB1CDEAE-690C-42BD-ABCD-8A559811EEDA}">
          <p14:sldIdLst>
            <p14:sldId id="2147481942"/>
            <p14:sldId id="2147481943"/>
            <p14:sldId id="2147481944"/>
            <p14:sldId id="2147481945"/>
            <p14:sldId id="2147469743"/>
            <p14:sldId id="2147469727"/>
            <p14:sldId id="2143187577"/>
            <p14:sldId id="2147481940"/>
            <p14:sldId id="2147308769"/>
            <p14:sldId id="2147469716"/>
            <p14:sldId id="2147469720"/>
            <p14:sldId id="2147469749"/>
            <p14:sldId id="2147469748"/>
            <p14:sldId id="2147308767"/>
            <p14:sldId id="2147308722"/>
            <p14:sldId id="2147308713"/>
            <p14:sldId id="2147481525"/>
            <p14:sldId id="2147469728"/>
            <p14:sldId id="2147469729"/>
            <p14:sldId id="2147481974"/>
          </p14:sldIdLst>
        </p14:section>
      </p14:sectionLst>
    </p:ext>
    <p:ext uri="{EFAFB233-063F-42B5-8137-9DF3F51BA10A}">
      <p15:sldGuideLst xmlns:p15="http://schemas.microsoft.com/office/powerpoint/2012/main">
        <p15:guide id="1" orient="horz" pos="640" userDrawn="1">
          <p15:clr>
            <a:srgbClr val="A4A3A4"/>
          </p15:clr>
        </p15:guide>
        <p15:guide id="2" pos="3840" userDrawn="1">
          <p15:clr>
            <a:srgbClr val="A4A3A4"/>
          </p15:clr>
        </p15:guide>
        <p15:guide id="3" orient="horz" pos="1026" userDrawn="1">
          <p15:clr>
            <a:srgbClr val="A4A3A4"/>
          </p15:clr>
        </p15:guide>
        <p15:guide id="4" orient="horz" pos="1389" userDrawn="1">
          <p15:clr>
            <a:srgbClr val="A4A3A4"/>
          </p15:clr>
        </p15:guide>
        <p15:guide id="5" orient="horz" pos="1752" userDrawn="1">
          <p15:clr>
            <a:srgbClr val="A4A3A4"/>
          </p15:clr>
        </p15:guide>
        <p15:guide id="6" orient="horz" pos="2115" userDrawn="1">
          <p15:clr>
            <a:srgbClr val="A4A3A4"/>
          </p15:clr>
        </p15:guide>
        <p15:guide id="7" orient="horz" pos="2478" userDrawn="1">
          <p15:clr>
            <a:srgbClr val="A4A3A4"/>
          </p15:clr>
        </p15:guide>
        <p15:guide id="8" orient="horz" pos="2863" userDrawn="1">
          <p15:clr>
            <a:srgbClr val="A4A3A4"/>
          </p15:clr>
        </p15:guide>
        <p15:guide id="9" orient="horz" pos="3226" userDrawn="1">
          <p15:clr>
            <a:srgbClr val="A4A3A4"/>
          </p15:clr>
        </p15:guide>
        <p15:guide id="10" orient="horz" pos="3589" userDrawn="1">
          <p15:clr>
            <a:srgbClr val="A4A3A4"/>
          </p15:clr>
        </p15:guide>
        <p15:guide id="11" orient="horz" pos="3974" userDrawn="1">
          <p15:clr>
            <a:srgbClr val="A4A3A4"/>
          </p15:clr>
        </p15:guide>
        <p15:guide id="12" orient="horz" pos="278" userDrawn="1">
          <p15:clr>
            <a:srgbClr val="A4A3A4"/>
          </p15:clr>
        </p15:guide>
        <p15:guide id="13" pos="3182" userDrawn="1">
          <p15:clr>
            <a:srgbClr val="A4A3A4"/>
          </p15:clr>
        </p15:guide>
        <p15:guide id="14" pos="2547" userDrawn="1">
          <p15:clr>
            <a:srgbClr val="A4A3A4"/>
          </p15:clr>
        </p15:guide>
        <p15:guide id="15" pos="1912" userDrawn="1">
          <p15:clr>
            <a:srgbClr val="A4A3A4"/>
          </p15:clr>
        </p15:guide>
        <p15:guide id="16" pos="1255" userDrawn="1">
          <p15:clr>
            <a:srgbClr val="A4A3A4"/>
          </p15:clr>
        </p15:guide>
        <p15:guide id="17" pos="597" userDrawn="1">
          <p15:clr>
            <a:srgbClr val="A4A3A4"/>
          </p15:clr>
        </p15:guide>
        <p15:guide id="18" pos="4475" userDrawn="1">
          <p15:clr>
            <a:srgbClr val="A4A3A4"/>
          </p15:clr>
        </p15:guide>
        <p15:guide id="19" pos="5110" userDrawn="1">
          <p15:clr>
            <a:srgbClr val="A4A3A4"/>
          </p15:clr>
        </p15:guide>
        <p15:guide id="20" pos="5768" userDrawn="1">
          <p15:clr>
            <a:srgbClr val="A4A3A4"/>
          </p15:clr>
        </p15:guide>
        <p15:guide id="21" pos="6403" userDrawn="1">
          <p15:clr>
            <a:srgbClr val="A4A3A4"/>
          </p15:clr>
        </p15:guide>
        <p15:guide id="22" pos="703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716D07-7C86-196D-96CE-C5758C1BD6C1}" name="Trinity Seenath" initials="TS" userId="S::trinity.seenath@exponential-e.com::e2c9180b-0947-4fc1-b739-8e5acc7c91e5" providerId="AD"/>
  <p188:author id="{D62D6C0D-0D20-241B-0B4A-F4E26011B75E}" name="Trinity Seenath" initials="TS" userId="S::Trinity.Seenath@Exponential-e.com::e2c9180b-0947-4fc1-b739-8e5acc7c91e5" providerId="AD"/>
  <p188:author id="{BF2CAAA1-A34B-73C6-8873-AE8C60002076}" name="Lydia Smith" initials="LS" userId="S::Lydia.Smith@Exponential-e.com::20e150b7-ebdc-49be-877d-1fc71e176362" providerId="AD"/>
  <p188:author id="{AACD02E7-60B1-186E-EF1A-0619EC7667B9}" name="Viktoria Pfeff" initials="VP" userId="S::Viktoria.Pfeff@Exponential-e.com::64b38e73-835a-44e8-927a-4958e3c1077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sper Hardinge" initials="JH" lastIdx="1" clrIdx="0">
    <p:extLst>
      <p:ext uri="{19B8F6BF-5375-455C-9EA6-DF929625EA0E}">
        <p15:presenceInfo xmlns:p15="http://schemas.microsoft.com/office/powerpoint/2012/main" userId="S::Jasper.Hardinge@Exponential-e.com::69f86c5f-4a08-4e0b-bb9c-15fb31f3f092" providerId="AD"/>
      </p:ext>
    </p:extLst>
  </p:cmAuthor>
  <p:cmAuthor id="2" name="James Pearce" initials="JP" lastIdx="1" clrIdx="1">
    <p:extLst>
      <p:ext uri="{19B8F6BF-5375-455C-9EA6-DF929625EA0E}">
        <p15:presenceInfo xmlns:p15="http://schemas.microsoft.com/office/powerpoint/2012/main" userId="James Pearce" providerId="None"/>
      </p:ext>
    </p:extLst>
  </p:cmAuthor>
  <p:cmAuthor id="3" name="Tristin Titinchi" initials="TT" lastIdx="14" clrIdx="2">
    <p:extLst>
      <p:ext uri="{19B8F6BF-5375-455C-9EA6-DF929625EA0E}">
        <p15:presenceInfo xmlns:p15="http://schemas.microsoft.com/office/powerpoint/2012/main" userId="S::Tristin.Titinchi@Exponential-e.com::85e3d939-8389-434f-8f9c-ed833fa0112c" providerId="AD"/>
      </p:ext>
    </p:extLst>
  </p:cmAuthor>
  <p:cmAuthor id="4" name="Viktoria Pfeff" initials="VP" lastIdx="1" clrIdx="3">
    <p:extLst>
      <p:ext uri="{19B8F6BF-5375-455C-9EA6-DF929625EA0E}">
        <p15:presenceInfo xmlns:p15="http://schemas.microsoft.com/office/powerpoint/2012/main" userId="S::viktoria.pfeff@exponential-e.com::64b38e73-835a-44e8-927a-4958e3c107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988C"/>
    <a:srgbClr val="119828"/>
    <a:srgbClr val="0FB6A2"/>
    <a:srgbClr val="0BD4B8"/>
    <a:srgbClr val="003837"/>
    <a:srgbClr val="260733"/>
    <a:srgbClr val="A4A5AB"/>
    <a:srgbClr val="7FFF95"/>
    <a:srgbClr val="BFFFCA"/>
    <a:srgbClr val="E7E8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7A745E-BF7B-43FA-BE1D-5A642032D5AB}" v="29" dt="2026-03-26T12:25:25.563"/>
    <p1510:client id="{1E7186A6-C145-5183-D7A5-6BBB44C7115C}" v="10" dt="2026-03-26T12:20:58.7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9014" autoAdjust="0"/>
  </p:normalViewPr>
  <p:slideViewPr>
    <p:cSldViewPr snapToGrid="0">
      <p:cViewPr varScale="1">
        <p:scale>
          <a:sx n="120" d="100"/>
          <a:sy n="120" d="100"/>
        </p:scale>
        <p:origin x="192" y="84"/>
      </p:cViewPr>
      <p:guideLst>
        <p:guide orient="horz" pos="640"/>
        <p:guide pos="3840"/>
        <p:guide orient="horz" pos="1026"/>
        <p:guide orient="horz" pos="1389"/>
        <p:guide orient="horz" pos="1752"/>
        <p:guide orient="horz" pos="2115"/>
        <p:guide orient="horz" pos="2478"/>
        <p:guide orient="horz" pos="2863"/>
        <p:guide orient="horz" pos="3226"/>
        <p:guide orient="horz" pos="3589"/>
        <p:guide orient="horz" pos="3974"/>
        <p:guide orient="horz" pos="278"/>
        <p:guide pos="3182"/>
        <p:guide pos="2547"/>
        <p:guide pos="1912"/>
        <p:guide pos="1255"/>
        <p:guide pos="597"/>
        <p:guide pos="4475"/>
        <p:guide pos="5110"/>
        <p:guide pos="5768"/>
        <p:guide pos="6403"/>
        <p:guide pos="703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font" Target="fonts/font4.fntdata"/><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font" Target="fonts/font5.fntdata"/><Relationship Id="rId95" Type="http://schemas.openxmlformats.org/officeDocument/2006/relationships/font" Target="fonts/font10.fntdata"/><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notesMaster" Target="notesMasters/notesMaster1.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font" Target="fonts/font3.fntdata"/><Relationship Id="rId91" Type="http://schemas.openxmlformats.org/officeDocument/2006/relationships/font" Target="fonts/font6.fntdata"/><Relationship Id="rId96"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font" Target="fonts/font1.fntdata"/><Relationship Id="rId94" Type="http://schemas.openxmlformats.org/officeDocument/2006/relationships/font" Target="fonts/font9.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font" Target="fonts/font12.fntdata"/><Relationship Id="rId104" Type="http://schemas.microsoft.com/office/2018/10/relationships/authors" Target="author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font" Target="fonts/font7.fntdata"/><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font" Target="fonts/font2.fntdata"/><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font" Target="fonts/font8.fntdata"/><Relationship Id="rId98" Type="http://schemas.openxmlformats.org/officeDocument/2006/relationships/commentAuthors" Target="commentAuthors.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https://exponentiale-my.sharepoint.com/personal/lydia_smith_exponential-e_com/Documents/Corp%20Slide%20Deck%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Sheet3!$A$1</c:f>
              <c:strCache>
                <c:ptCount val="1"/>
                <c:pt idx="0">
                  <c:v>Year</c:v>
                </c:pt>
              </c:strCache>
            </c:strRef>
          </c:tx>
          <c:spPr>
            <a:solidFill>
              <a:schemeClr val="accent1"/>
            </a:solidFill>
            <a:ln>
              <a:noFill/>
            </a:ln>
            <a:effectLst/>
          </c:spPr>
          <c:invertIfNegative val="0"/>
          <c:cat>
            <c:numRef>
              <c:f>Sheet3!$A$2:$A$24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Sheet3!$A$2:$A$24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val>
          <c:extLst>
            <c:ext xmlns:c16="http://schemas.microsoft.com/office/drawing/2014/chart" uri="{C3380CC4-5D6E-409C-BE32-E72D297353CC}">
              <c16:uniqueId val="{00000000-FF6F-4009-B668-B9A7DFA91BB9}"/>
            </c:ext>
          </c:extLst>
        </c:ser>
        <c:ser>
          <c:idx val="1"/>
          <c:order val="1"/>
          <c:tx>
            <c:strRef>
              <c:f>Sheet3!$B$1</c:f>
              <c:strCache>
                <c:ptCount val="1"/>
                <c:pt idx="0">
                  <c:v>Revenue</c:v>
                </c:pt>
              </c:strCache>
            </c:strRef>
          </c:tx>
          <c:spPr>
            <a:solidFill>
              <a:schemeClr val="accent3"/>
            </a:solidFill>
            <a:ln>
              <a:noFill/>
            </a:ln>
            <a:effectLst/>
          </c:spPr>
          <c:invertIfNegative val="0"/>
          <c:trendline>
            <c:spPr>
              <a:ln w="19050" cap="rnd">
                <a:solidFill>
                  <a:schemeClr val="accent3"/>
                </a:solidFill>
                <a:prstDash val="sysDot"/>
              </a:ln>
              <a:effectLst/>
            </c:spPr>
            <c:trendlineType val="exp"/>
            <c:dispRSqr val="0"/>
            <c:dispEq val="0"/>
          </c:trendline>
          <c:cat>
            <c:numRef>
              <c:f>Sheet3!$A$2:$A$24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Sheet3!$B$2:$B$24</c:f>
              <c:numCache>
                <c:formatCode>"£"#,##0</c:formatCode>
                <c:ptCount val="23"/>
                <c:pt idx="0">
                  <c:v>1168000</c:v>
                </c:pt>
                <c:pt idx="1">
                  <c:v>2873280</c:v>
                </c:pt>
                <c:pt idx="2">
                  <c:v>4597248</c:v>
                </c:pt>
                <c:pt idx="3">
                  <c:v>6826913.2799999993</c:v>
                </c:pt>
                <c:pt idx="4">
                  <c:v>10356427.445759999</c:v>
                </c:pt>
                <c:pt idx="5">
                  <c:v>14944324.804231677</c:v>
                </c:pt>
                <c:pt idx="6">
                  <c:v>19965617.938453525</c:v>
                </c:pt>
                <c:pt idx="7">
                  <c:v>25033000</c:v>
                </c:pt>
                <c:pt idx="8">
                  <c:v>33233000</c:v>
                </c:pt>
                <c:pt idx="9">
                  <c:v>40943000</c:v>
                </c:pt>
                <c:pt idx="10">
                  <c:v>49643345</c:v>
                </c:pt>
                <c:pt idx="11">
                  <c:v>60564880.899999999</c:v>
                </c:pt>
                <c:pt idx="12">
                  <c:v>77341352.909299999</c:v>
                </c:pt>
                <c:pt idx="13">
                  <c:v>96057960.313350603</c:v>
                </c:pt>
                <c:pt idx="14">
                  <c:v>115000000</c:v>
                </c:pt>
                <c:pt idx="15">
                  <c:v>130000000</c:v>
                </c:pt>
                <c:pt idx="16">
                  <c:v>142000000</c:v>
                </c:pt>
                <c:pt idx="17">
                  <c:v>172000000</c:v>
                </c:pt>
                <c:pt idx="18">
                  <c:v>185000000</c:v>
                </c:pt>
                <c:pt idx="19">
                  <c:v>207000000</c:v>
                </c:pt>
                <c:pt idx="20">
                  <c:v>236000000</c:v>
                </c:pt>
                <c:pt idx="21">
                  <c:v>245000000</c:v>
                </c:pt>
                <c:pt idx="22">
                  <c:v>260600000</c:v>
                </c:pt>
              </c:numCache>
            </c:numRef>
          </c:val>
          <c:extLst>
            <c:ext xmlns:c16="http://schemas.microsoft.com/office/drawing/2014/chart" uri="{C3380CC4-5D6E-409C-BE32-E72D297353CC}">
              <c16:uniqueId val="{00000002-FF6F-4009-B668-B9A7DFA91BB9}"/>
            </c:ext>
          </c:extLst>
        </c:ser>
        <c:ser>
          <c:idx val="2"/>
          <c:order val="2"/>
          <c:tx>
            <c:strRef>
              <c:f>Sheet3!$C$1</c:f>
              <c:strCache>
                <c:ptCount val="1"/>
                <c:pt idx="0">
                  <c:v>EBITDA</c:v>
                </c:pt>
              </c:strCache>
            </c:strRef>
          </c:tx>
          <c:spPr>
            <a:solidFill>
              <a:schemeClr val="accent5"/>
            </a:solidFill>
            <a:ln>
              <a:noFill/>
            </a:ln>
            <a:effectLst/>
          </c:spPr>
          <c:invertIfNegative val="0"/>
          <c:trendline>
            <c:spPr>
              <a:ln w="19050" cap="rnd">
                <a:solidFill>
                  <a:schemeClr val="accent5"/>
                </a:solidFill>
                <a:prstDash val="sysDot"/>
              </a:ln>
              <a:effectLst/>
            </c:spPr>
            <c:trendlineType val="exp"/>
            <c:dispRSqr val="0"/>
            <c:dispEq val="0"/>
          </c:trendline>
          <c:trendline>
            <c:spPr>
              <a:ln w="19050" cap="rnd">
                <a:solidFill>
                  <a:schemeClr val="accent5"/>
                </a:solidFill>
                <a:prstDash val="sysDot"/>
              </a:ln>
              <a:effectLst/>
            </c:spPr>
            <c:trendlineType val="exp"/>
            <c:dispRSqr val="0"/>
            <c:dispEq val="0"/>
          </c:trendline>
          <c:cat>
            <c:numRef>
              <c:f>Sheet3!$A$2:$A$24</c:f>
              <c:numCache>
                <c:formatCode>General</c:formatCode>
                <c:ptCount val="2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pt idx="22">
                  <c:v>2025</c:v>
                </c:pt>
              </c:numCache>
            </c:numRef>
          </c:cat>
          <c:val>
            <c:numRef>
              <c:f>Sheet3!$C$2:$C$24</c:f>
              <c:numCache>
                <c:formatCode>#,##0</c:formatCode>
                <c:ptCount val="23"/>
                <c:pt idx="0" formatCode="General">
                  <c:v>20000</c:v>
                </c:pt>
                <c:pt idx="1">
                  <c:v>62488</c:v>
                </c:pt>
                <c:pt idx="2">
                  <c:v>256673.33999999994</c:v>
                </c:pt>
                <c:pt idx="3">
                  <c:v>1064400</c:v>
                </c:pt>
                <c:pt idx="4">
                  <c:v>1419608</c:v>
                </c:pt>
                <c:pt idx="5">
                  <c:v>1850486</c:v>
                </c:pt>
                <c:pt idx="6">
                  <c:v>3608120</c:v>
                </c:pt>
                <c:pt idx="7">
                  <c:v>4611000</c:v>
                </c:pt>
                <c:pt idx="8" formatCode="General">
                  <c:v>5567000</c:v>
                </c:pt>
                <c:pt idx="9">
                  <c:v>6453166</c:v>
                </c:pt>
                <c:pt idx="10" formatCode="General">
                  <c:v>7342000</c:v>
                </c:pt>
                <c:pt idx="11">
                  <c:v>10296029.753</c:v>
                </c:pt>
                <c:pt idx="12">
                  <c:v>13921443.523674</c:v>
                </c:pt>
                <c:pt idx="13">
                  <c:v>18251012.459536616</c:v>
                </c:pt>
                <c:pt idx="14">
                  <c:v>21850000</c:v>
                </c:pt>
                <c:pt idx="15">
                  <c:v>25350000</c:v>
                </c:pt>
                <c:pt idx="16">
                  <c:v>28116000</c:v>
                </c:pt>
                <c:pt idx="17">
                  <c:v>34400000</c:v>
                </c:pt>
                <c:pt idx="18">
                  <c:v>81000000</c:v>
                </c:pt>
                <c:pt idx="19">
                  <c:v>85000000</c:v>
                </c:pt>
                <c:pt idx="20">
                  <c:v>92000000</c:v>
                </c:pt>
                <c:pt idx="21">
                  <c:v>97000000</c:v>
                </c:pt>
                <c:pt idx="22">
                  <c:v>105200000</c:v>
                </c:pt>
              </c:numCache>
            </c:numRef>
          </c:val>
          <c:extLst>
            <c:ext xmlns:c16="http://schemas.microsoft.com/office/drawing/2014/chart" uri="{C3380CC4-5D6E-409C-BE32-E72D297353CC}">
              <c16:uniqueId val="{00000005-FF6F-4009-B668-B9A7DFA91BB9}"/>
            </c:ext>
          </c:extLst>
        </c:ser>
        <c:dLbls>
          <c:showLegendKey val="0"/>
          <c:showVal val="0"/>
          <c:showCatName val="0"/>
          <c:showSerName val="0"/>
          <c:showPercent val="0"/>
          <c:showBubbleSize val="0"/>
        </c:dLbls>
        <c:gapWidth val="75"/>
        <c:axId val="650412319"/>
        <c:axId val="651952831"/>
      </c:barChart>
      <c:dateAx>
        <c:axId val="650412319"/>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651952831"/>
        <c:crosses val="autoZero"/>
        <c:auto val="0"/>
        <c:lblOffset val="100"/>
        <c:baseTimeUnit val="days"/>
        <c:majorUnit val="1"/>
      </c:dateAx>
      <c:valAx>
        <c:axId val="651952831"/>
        <c:scaling>
          <c:orientation val="minMax"/>
          <c:max val="500000000"/>
        </c:scaling>
        <c:delete val="0"/>
        <c:axPos val="l"/>
        <c:majorGridlines>
          <c:spPr>
            <a:ln w="0" cap="flat" cmpd="sng" algn="ctr">
              <a:solidFill>
                <a:schemeClr val="accent1"/>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bg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650412319"/>
        <c:crossesAt val="1"/>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7FBE7271_A82173C1.xml><?xml version="1.0" encoding="utf-8"?>
<p188:cmLst xmlns:a="http://schemas.openxmlformats.org/drawingml/2006/main" xmlns:r="http://schemas.openxmlformats.org/officeDocument/2006/relationships" xmlns:p188="http://schemas.microsoft.com/office/powerpoint/2018/8/main">
  <p188:cm id="{0E27404E-9141-461D-83E7-DE17AA41FBA1}" authorId="{AACD02E7-60B1-186E-EF1A-0619EC7667B9}" status="resolved" created="2025-10-30T12:37:27.267" complete="100000">
    <pc:sldMkLst xmlns:pc="http://schemas.microsoft.com/office/powerpoint/2013/main/command">
      <pc:docMk/>
      <pc:sldMk cId="2820764609" sldId="2143187569"/>
    </pc:sldMkLst>
    <p188:replyLst>
      <p188:reply id="{51A8DBDF-7DAB-4080-B8B7-EE90E4898736}" authorId="{7D716D07-7C86-196D-96CE-C5758C1BD6C1}" created="2025-10-31T11:34:08.751">
        <p188:txBody>
          <a:bodyPr/>
          <a:lstStyle/>
          <a:p>
            <a:r>
              <a:rPr lang="en-GB"/>
              <a:t>It's quite hard to read / see the white text and symbols against the bright / light green / blue colours so maybe the text and images should be black?</a:t>
            </a:r>
          </a:p>
        </p188:txBody>
      </p188:reply>
    </p188:replyLst>
    <p188:txBody>
      <a:bodyPr/>
      <a:lstStyle/>
      <a:p>
        <a:r>
          <a:rPr lang="en-GB"/>
          <a:t>Updated with new graphics</a:t>
        </a:r>
      </a:p>
    </p188:txBody>
  </p188:cm>
</p188:cmLst>
</file>

<file path=ppt/comments/modernComment_7FBE7279_A434B3.xml><?xml version="1.0" encoding="utf-8"?>
<p188:cmLst xmlns:a="http://schemas.openxmlformats.org/drawingml/2006/main" xmlns:r="http://schemas.openxmlformats.org/officeDocument/2006/relationships" xmlns:p188="http://schemas.microsoft.com/office/powerpoint/2018/8/main">
  <p188:cm id="{2C0871E4-120F-4BB0-8B6B-1E239226C4F6}" authorId="{D62D6C0D-0D20-241B-0B4A-F4E26011B75E}" created="2025-12-05T15:34:51.523">
    <pc:sldMkLst xmlns:pc="http://schemas.microsoft.com/office/powerpoint/2013/main/command">
      <pc:docMk/>
      <pc:sldMk cId="10761395" sldId="2143187577"/>
    </pc:sldMkLst>
    <p188:replyLst>
      <p188:reply id="{9CC39421-158C-4ADD-9EB4-8F958D6668D8}" authorId="{AACD02E7-60B1-186E-EF1A-0619EC7667B9}" created="2025-12-15T11:39:00.300">
        <p188:txBody>
          <a:bodyPr/>
          <a:lstStyle/>
          <a:p>
            <a:r>
              <a:rPr lang="en-GB"/>
              <a:t>[@Trinity Seenath] I hid this slide, but feel free to hide any slides you feel like not using in this deck in the future.</a:t>
            </a:r>
          </a:p>
        </p188:txBody>
      </p188:reply>
    </p188:replyLst>
    <p188:txBody>
      <a:bodyPr/>
      <a:lstStyle/>
      <a:p>
        <a:r>
          <a:rPr lang="en-GB"/>
          <a:t>[@Viktoria Pfeff]  Please hide this slide</a:t>
        </a:r>
      </a:p>
    </p188:txBody>
  </p188:cm>
</p188:cmLst>
</file>

<file path=ppt/comments/modernComment_7FFD54B8_E68CED17.xml><?xml version="1.0" encoding="utf-8"?>
<p188:cmLst xmlns:a="http://schemas.openxmlformats.org/drawingml/2006/main" xmlns:r="http://schemas.openxmlformats.org/officeDocument/2006/relationships" xmlns:p188="http://schemas.microsoft.com/office/powerpoint/2018/8/main">
  <p188:cm id="{AAEDF6A0-7D83-4366-9507-A7D251B1726B}" authorId="{7D716D07-7C86-196D-96CE-C5758C1BD6C1}" status="resolved" created="2025-10-31T11:28:29.588" complete="100000">
    <pc:sldMkLst xmlns:pc="http://schemas.microsoft.com/office/powerpoint/2013/main/command">
      <pc:docMk/>
      <pc:sldMk cId="3867995415" sldId="2147308728"/>
    </pc:sldMkLst>
    <p188:replyLst>
      <p188:reply id="{9AEB3AC6-1198-41D3-9F85-E531396F6D6B}" authorId="{AACD02E7-60B1-186E-EF1A-0619EC7667B9}" created="2025-12-15T11:44:09.954">
        <p188:txBody>
          <a:bodyPr/>
          <a:lstStyle/>
          <a:p>
            <a:r>
              <a:rPr lang="en-GB"/>
              <a:t>[@Trinity Seenath] is this comment still valid?</a:t>
            </a:r>
          </a:p>
        </p188:txBody>
      </p188:reply>
      <p188:reply id="{1DC84986-F879-4103-87B8-8CFB5E1D3C02}" authorId="{D62D6C0D-0D20-241B-0B4A-F4E26011B75E}" created="2026-01-06T14:28:11.546">
        <p188:txBody>
          <a:bodyPr/>
          <a:lstStyle/>
          <a:p>
            <a:r>
              <a:rPr lang="en-GB"/>
              <a:t>This looks like it’s been resolved
</a:t>
            </a:r>
          </a:p>
        </p188:txBody>
      </p188:reply>
    </p188:replyLst>
    <p188:txBody>
      <a:bodyPr/>
      <a:lstStyle/>
      <a:p>
        <a:r>
          <a:rPr lang="en-GB"/>
          <a:t>NPS score here differs again from the previous slides</a:t>
        </a:r>
      </a:p>
    </p188:txBody>
  </p188:cm>
</p188:cmLst>
</file>

<file path=ppt/comments/modernComment_7FFD54E1_A0A070EE.xml><?xml version="1.0" encoding="utf-8"?>
<p188:cmLst xmlns:a="http://schemas.openxmlformats.org/drawingml/2006/main" xmlns:r="http://schemas.openxmlformats.org/officeDocument/2006/relationships" xmlns:p188="http://schemas.microsoft.com/office/powerpoint/2018/8/main">
  <p188:cm id="{17D93F8D-2FBA-4667-8AD7-1B52B9B933A5}" authorId="{7D716D07-7C86-196D-96CE-C5758C1BD6C1}" created="2025-10-31T11:25:09.982">
    <pc:sldMkLst xmlns:pc="http://schemas.microsoft.com/office/powerpoint/2013/main/command">
      <pc:docMk/>
      <pc:sldMk cId="2694869230" sldId="2147308769"/>
    </pc:sldMkLst>
    <p188:replyLst>
      <p188:reply id="{DE3E5925-98A3-4211-A5BC-74FDA1056F2B}" authorId="{AACD02E7-60B1-186E-EF1A-0619EC7667B9}" created="2025-10-31T14:04:56.404">
        <p188:txBody>
          <a:bodyPr/>
          <a:lstStyle/>
          <a:p>
            <a:r>
              <a:rPr lang="en-GB"/>
              <a:t>[@Trinity Seenath]  I just realise we may need to let go of this slide as we stopped updating it and instead Jason created the one before this. Even that hasn’t got full content for the past 2 years. Next week when Tom is back I’ll ask him to write up something ‘more’</a:t>
            </a:r>
          </a:p>
        </p188:txBody>
      </p188:reply>
    </p188:replyLst>
    <p188:txBody>
      <a:bodyPr/>
      <a:lstStyle/>
      <a:p>
        <a:r>
          <a:rPr lang="en-GB"/>
          <a:t>Is there an update to this past 2023?</a:t>
        </a:r>
      </a:p>
    </p188:txBody>
  </p188:cm>
</p188:cmLst>
</file>

<file path=ppt/comments/modernComment_7FFFC997_AF9EF14E.xml><?xml version="1.0" encoding="utf-8"?>
<p188:cmLst xmlns:a="http://schemas.openxmlformats.org/drawingml/2006/main" xmlns:r="http://schemas.openxmlformats.org/officeDocument/2006/relationships" xmlns:p188="http://schemas.microsoft.com/office/powerpoint/2018/8/main">
  <p188:cm id="{B7AFD516-75FF-4571-902C-07D27E8E6D89}" authorId="{7D716D07-7C86-196D-96CE-C5758C1BD6C1}" status="resolved" created="2025-10-31T11:25:59.147" complete="100000">
    <pc:sldMkLst xmlns:pc="http://schemas.microsoft.com/office/powerpoint/2013/main/command">
      <pc:docMk/>
      <pc:sldMk cId="2946429262" sldId="2147469719"/>
    </pc:sldMkLst>
    <p188:txBody>
      <a:bodyPr/>
      <a:lstStyle/>
      <a:p>
        <a:r>
          <a:rPr lang="en-GB"/>
          <a:t>The green block with the ISO certifications, blocks out the title of the slide</a:t>
        </a:r>
      </a:p>
    </p188:txBody>
  </p188:cm>
</p188:cmLst>
</file>

<file path=ppt/comments/modernComment_7FFFC9AB_6D23CDC3.xml><?xml version="1.0" encoding="utf-8"?>
<p188:cmLst xmlns:a="http://schemas.openxmlformats.org/drawingml/2006/main" xmlns:r="http://schemas.openxmlformats.org/officeDocument/2006/relationships" xmlns:p188="http://schemas.microsoft.com/office/powerpoint/2018/8/main">
  <p188:cm id="{EFD9646E-CAAB-46A0-9BE5-841EE7785D18}" authorId="{D62D6C0D-0D20-241B-0B4A-F4E26011B75E}" status="resolved" created="2026-02-19T16:03:35.218" complete="100000">
    <pc:sldMkLst xmlns:pc="http://schemas.microsoft.com/office/powerpoint/2013/main/command">
      <pc:docMk/>
      <pc:sldMk cId="1831062979" sldId="2147469739"/>
    </pc:sldMkLst>
    <p188:txBody>
      <a:bodyPr/>
      <a:lstStyle/>
      <a:p>
        <a:r>
          <a:rPr lang="en-GB"/>
          <a:t>[@Viktoria Pfeff] This slide has been updated with some of our key partners</a:t>
        </a:r>
      </a:p>
    </p188:txBody>
  </p188:cm>
</p188:cmLst>
</file>

<file path=ppt/comments/modernComment_7FFFC9B8_97EBF2EB.xml><?xml version="1.0" encoding="utf-8"?>
<p188:cmLst xmlns:a="http://schemas.openxmlformats.org/drawingml/2006/main" xmlns:r="http://schemas.openxmlformats.org/officeDocument/2006/relationships" xmlns:p188="http://schemas.microsoft.com/office/powerpoint/2018/8/main">
  <p188:cm id="{5EEBEEFC-32DD-4B11-B2A1-2D9DBADEAEAF}" authorId="{D62D6C0D-0D20-241B-0B4A-F4E26011B75E}" status="resolved" created="2026-02-19T16:00:41.208" complete="100000">
    <pc:sldMkLst xmlns:pc="http://schemas.microsoft.com/office/powerpoint/2013/main/command">
      <pc:docMk/>
      <pc:sldMk cId="2548822763" sldId="2147469752"/>
    </pc:sldMkLst>
    <p188:txBody>
      <a:bodyPr/>
      <a:lstStyle/>
      <a:p>
        <a:r>
          <a:rPr lang="en-GB"/>
          <a:t>[@Viktoria Pfeff] This is an updated slide with the key Money Maker solutions we are focusing on for 2026</a:t>
        </a:r>
      </a:p>
    </p188:txBody>
    <p188:extLst>
      <p:ext xmlns:p="http://schemas.openxmlformats.org/presentationml/2006/main" uri="{57CB4572-C831-44C2-8A1C-0ADB6CCDFE69}">
        <p223:reactions xmlns:p223="http://schemas.microsoft.com/office/powerpoint/2022/03/main">
          <p223:rxn type="👍">
            <p223:instance time="2026-03-10T15:26:38.589" authorId="{AACD02E7-60B1-186E-EF1A-0619EC7667B9}"/>
          </p223:rxn>
        </p223:reactions>
      </p:ext>
    </p188:extLst>
  </p188:cm>
</p188:cmLst>
</file>

<file path=ppt/comments/modernComment_7FFFC9F8_CFF880AE.xml><?xml version="1.0" encoding="utf-8"?>
<p188:cmLst xmlns:a="http://schemas.openxmlformats.org/drawingml/2006/main" xmlns:r="http://schemas.openxmlformats.org/officeDocument/2006/relationships" xmlns:p188="http://schemas.microsoft.com/office/powerpoint/2018/8/main">
  <p188:cm id="{B5240562-EF4F-4E8A-ABAB-16A721D49F34}" authorId="{D62D6C0D-0D20-241B-0B4A-F4E26011B75E}" status="resolved" created="2026-02-19T16:01:35.728" complete="100000">
    <pc:sldMkLst xmlns:pc="http://schemas.microsoft.com/office/powerpoint/2013/main/command">
      <pc:docMk/>
      <pc:sldMk cId="3489169582" sldId="2147469816"/>
    </pc:sldMkLst>
    <p188:txBody>
      <a:bodyPr/>
      <a:lstStyle/>
      <a:p>
        <a:r>
          <a:rPr lang="en-GB"/>
          <a:t>[@Viktoria Pfeff] This is a new slide inline with the Money Makers we are focusing on for 2026</a:t>
        </a:r>
      </a:p>
    </p188:txBody>
  </p188:cm>
</p188:cmLst>
</file>

<file path=ppt/comments/modernComment_7FFFF7B5_4E8D54A9.xml><?xml version="1.0" encoding="utf-8"?>
<p188:cmLst xmlns:a="http://schemas.openxmlformats.org/drawingml/2006/main" xmlns:r="http://schemas.openxmlformats.org/officeDocument/2006/relationships" xmlns:p188="http://schemas.microsoft.com/office/powerpoint/2018/8/main">
  <p188:cm id="{9EDD8E20-E8FA-4ACF-8873-729D9DF1F9D1}" authorId="{AACD02E7-60B1-186E-EF1A-0619EC7667B9}" created="2025-11-19T14:30:22.484">
    <pc:sldMkLst xmlns:pc="http://schemas.microsoft.com/office/powerpoint/2013/main/command">
      <pc:docMk/>
      <pc:sldMk cId="1317885097" sldId="2147481525"/>
    </pc:sldMkLst>
    <p188:txBody>
      <a:bodyPr/>
      <a:lstStyle/>
      <a:p>
        <a:r>
          <a:rPr lang="en-GB"/>
          <a:t>New slide [@Trinity Seenath] I have added some new slides and worked on existing ones</a:t>
        </a:r>
      </a:p>
    </p188:txBody>
    <p188:extLst>
      <p:ext xmlns:p="http://schemas.openxmlformats.org/presentationml/2006/main" uri="{57CB4572-C831-44C2-8A1C-0ADB6CCDFE69}">
        <p223:reactions xmlns:p223="http://schemas.microsoft.com/office/powerpoint/2022/03/main">
          <p223:rxn type="👍">
            <p223:instance time="2026-01-06T14:35:09.526" authorId="{D62D6C0D-0D20-241B-0B4A-F4E26011B75E}"/>
          </p223:rxn>
        </p223:reactions>
      </p:ext>
    </p188:extLst>
  </p188:cm>
</p188:cmLst>
</file>

<file path=ppt/comments/modernComment_7FFFF954_A81F0131.xml><?xml version="1.0" encoding="utf-8"?>
<p188:cmLst xmlns:a="http://schemas.openxmlformats.org/drawingml/2006/main" xmlns:r="http://schemas.openxmlformats.org/officeDocument/2006/relationships" xmlns:p188="http://schemas.microsoft.com/office/powerpoint/2018/8/main">
  <p188:cm id="{75023746-2036-4AA5-81B2-8D49538211DA}" authorId="{AACD02E7-60B1-186E-EF1A-0619EC7667B9}" created="2025-10-30T11:18:38.896">
    <pc:sldMkLst xmlns:pc="http://schemas.microsoft.com/office/powerpoint/2013/main/command">
      <pc:docMk/>
      <pc:sldMk cId="2820604209" sldId="2147481940"/>
    </pc:sldMkLst>
    <p188:replyLst>
      <p188:reply id="{75722C08-E5C6-4E76-A4AF-C3DB753264B3}" authorId="{7D716D07-7C86-196D-96CE-C5758C1BD6C1}" created="2025-10-31T11:24:41.961">
        <p188:txBody>
          <a:bodyPr/>
          <a:lstStyle/>
          <a:p>
            <a:r>
              <a:rPr lang="en-GB"/>
              <a:t>This slide is impossible to read and even on slideshow mode all the writing is completely blurred?</a:t>
            </a:r>
          </a:p>
        </p188:txBody>
      </p188:reply>
      <p188:reply id="{90284DF2-3C5A-4C12-BDBE-247666B76B90}" authorId="{AACD02E7-60B1-186E-EF1A-0619EC7667B9}" created="2025-10-31T14:02:57.247">
        <p188:txBody>
          <a:bodyPr/>
          <a:lstStyle/>
          <a:p>
            <a:r>
              <a:rPr lang="en-GB"/>
              <a:t>[@Trinity Seenath] this slide is linked with 4 slides at the end of the deck in section ‘DO NOT DELETE’
It has a zoom-in effect created with those linked slides and all text is readable on presentation mode - make sure to use the desktop app and not the browser</a:t>
            </a:r>
          </a:p>
        </p188:txBody>
      </p188:reply>
      <p188:reply id="{57AEFEFA-ADE8-435F-8D83-DCD82EDF88CD}" authorId="{D62D6C0D-0D20-241B-0B4A-F4E26011B75E}" created="2025-12-05T15:38:31.149">
        <p188:txBody>
          <a:bodyPr/>
          <a:lstStyle/>
          <a:p>
            <a:r>
              <a:rPr lang="en-GB"/>
              <a:t>[@Viktoria Pfeff] John has asked to hide this slide, we are going to update slides 12 and 13 instead.  Can you work to update slides 12 and 13 so we can fit in 3 extra boxes one for 2024 one for 2025 and one for 2026.  We’ll then work on the content that needs to go in them, but we’ll need to send that across at a later date</a:t>
            </a:r>
          </a:p>
        </p188:txBody>
      </p188:reply>
      <p188:reply id="{2F1F3861-D4DD-484F-861C-5B01B7555EEA}" authorId="{AACD02E7-60B1-186E-EF1A-0619EC7667B9}" created="2025-12-15T11:42:40.866">
        <p188:txBody>
          <a:bodyPr/>
          <a:lstStyle/>
          <a:p>
            <a:r>
              <a:rPr lang="en-GB"/>
              <a:t>[@Trinity Seenath] Feel free to create the textboxes with the year and content you need and leave a comment for me when its ready for design work</a:t>
            </a:r>
          </a:p>
        </p188:txBody>
      </p188:reply>
    </p188:replyLst>
    <p188:txBody>
      <a:bodyPr/>
      <a:lstStyle/>
      <a:p>
        <a:r>
          <a:rPr lang="en-GB"/>
          <a:t>This slide is to replace the previous timeline</a:t>
        </a:r>
      </a:p>
    </p188:txBody>
  </p188:cm>
</p188:cmLst>
</file>

<file path=ppt/comments/modernComment_7FFFF975_91BFEED3.xml><?xml version="1.0" encoding="utf-8"?>
<p188:cmLst xmlns:a="http://schemas.openxmlformats.org/drawingml/2006/main" xmlns:r="http://schemas.openxmlformats.org/officeDocument/2006/relationships" xmlns:p188="http://schemas.microsoft.com/office/powerpoint/2018/8/main">
  <p188:cm id="{FFFE1C4E-3D23-402B-900A-07648099F80A}" authorId="{7D716D07-7C86-196D-96CE-C5758C1BD6C1}" status="resolved" created="2025-10-31T11:26:38.450" complete="100000">
    <pc:sldMkLst xmlns:pc="http://schemas.microsoft.com/office/powerpoint/2013/main/command">
      <pc:docMk/>
      <pc:sldMk cId="2445274835" sldId="2147481973"/>
    </pc:sldMkLst>
    <p188:txBody>
      <a:bodyPr/>
      <a:lstStyle/>
      <a:p>
        <a:r>
          <a:rPr lang="en-GB"/>
          <a:t>The NPS score on this slide differs to the NPS score on the previous slide and slide 6</a:t>
        </a:r>
      </a:p>
    </p188:txBody>
  </p188:cm>
</p188:cmLst>
</file>

<file path=ppt/comments/modernComment_7FFFF976_4FDAEA3A.xml><?xml version="1.0" encoding="utf-8"?>
<p188:cmLst xmlns:a="http://schemas.openxmlformats.org/drawingml/2006/main" xmlns:r="http://schemas.openxmlformats.org/officeDocument/2006/relationships" xmlns:p188="http://schemas.microsoft.com/office/powerpoint/2018/8/main">
  <p188:cm id="{8066BD61-90EF-442E-B49D-A55796966141}" authorId="{7D716D07-7C86-196D-96CE-C5758C1BD6C1}" status="resolved" created="2025-10-31T11:28:54.700" complete="100000">
    <pc:sldMkLst xmlns:pc="http://schemas.microsoft.com/office/powerpoint/2013/main/command">
      <pc:docMk/>
      <pc:sldMk cId="1339746874" sldId="2147481974"/>
    </pc:sldMkLst>
    <p188:txBody>
      <a:bodyPr/>
      <a:lstStyle/>
      <a:p>
        <a:r>
          <a:rPr lang="en-GB"/>
          <a:t>The green block covers the title of the slide.  It's also quite hard to read the white text with green background so maybe the text should be black?</a:t>
        </a:r>
      </a:p>
    </p188:txBody>
  </p188:cm>
  <p188:cm id="{82C44AC7-6CDC-4DA5-9CF8-9D659C847313}" authorId="{D62D6C0D-0D20-241B-0B4A-F4E26011B75E}" status="resolved" created="2025-12-05T15:41:55.740" complete="100000">
    <pc:sldMkLst xmlns:pc="http://schemas.microsoft.com/office/powerpoint/2013/main/command">
      <pc:docMk/>
      <pc:sldMk cId="1339746874" sldId="2147481974"/>
    </pc:sldMkLst>
    <p188:txBody>
      <a:bodyPr/>
      <a:lstStyle/>
      <a:p>
        <a:r>
          <a:rPr lang="en-GB"/>
          <a:t>[@Viktoria Pfeff] The green block is still covering the title of the slide, this doesn’t appear to have been resolved?
Also can you please remove Craig’s name and make this anonymous</a:t>
        </a:r>
      </a:p>
    </p188:txBody>
    <p188:extLst>
      <p:ext xmlns:p="http://schemas.openxmlformats.org/presentationml/2006/main" uri="{57CB4572-C831-44C2-8A1C-0ADB6CCDFE69}">
        <p223:reactions xmlns:p223="http://schemas.microsoft.com/office/powerpoint/2022/03/main">
          <p223:rxn type="👍">
            <p223:instance time="2025-12-15T11:44:48.078" authorId="{AACD02E7-60B1-186E-EF1A-0619EC7667B9}"/>
          </p223:rxn>
        </p223:reactions>
      </p:ext>
    </p188:extLst>
  </p188:cm>
</p188:cmLst>
</file>

<file path=ppt/comments/modernComment_7FFFF978_F7055491.xml><?xml version="1.0" encoding="utf-8"?>
<p188:cmLst xmlns:a="http://schemas.openxmlformats.org/drawingml/2006/main" xmlns:r="http://schemas.openxmlformats.org/officeDocument/2006/relationships" xmlns:p188="http://schemas.microsoft.com/office/powerpoint/2018/8/main">
  <p188:cm id="{1CB87905-E947-4246-8138-E03EEE6F5051}" authorId="{AACD02E7-60B1-186E-EF1A-0619EC7667B9}" status="resolved" created="2025-10-30T11:57:09.277" complete="100000">
    <pc:sldMkLst xmlns:pc="http://schemas.microsoft.com/office/powerpoint/2013/main/command">
      <pc:docMk/>
      <pc:sldMk cId="4144321681" sldId="2147481976"/>
    </pc:sldMkLst>
    <p188:replyLst>
      <p188:reply id="{00150E7B-045A-44F4-ADF4-D4D5B51E0A91}" authorId="{7D716D07-7C86-196D-96CE-C5758C1BD6C1}" created="2025-10-31T11:35:34.817">
        <p188:txBody>
          <a:bodyPr/>
          <a:lstStyle/>
          <a:p>
            <a:r>
              <a:rPr lang="en-GB"/>
              <a:t>There's a default text box still visible on this slide</a:t>
            </a:r>
          </a:p>
        </p188:txBody>
      </p188:reply>
    </p188:replyLst>
    <p188:txBody>
      <a:bodyPr/>
      <a:lstStyle/>
      <a:p>
        <a:r>
          <a:rPr lang="en-GB"/>
          <a:t>This slide replacing previous - let me know if the textbox from previous is still needed</a:t>
        </a:r>
      </a:p>
    </p188:txBody>
  </p188:cm>
</p188:cmLst>
</file>

<file path=ppt/comments/modernComment_7FFFFAA1_8F62C9A3.xml><?xml version="1.0" encoding="utf-8"?>
<p188:cmLst xmlns:a="http://schemas.openxmlformats.org/drawingml/2006/main" xmlns:r="http://schemas.openxmlformats.org/officeDocument/2006/relationships" xmlns:p188="http://schemas.microsoft.com/office/powerpoint/2018/8/main">
  <p188:cm id="{32AC3DC5-FBB2-4747-BD56-52E591273524}" authorId="{D62D6C0D-0D20-241B-0B4A-F4E26011B75E}" status="resolved" created="2026-02-19T16:01:55.202" complete="100000">
    <pc:sldMkLst xmlns:pc="http://schemas.microsoft.com/office/powerpoint/2013/main/command">
      <pc:docMk/>
      <pc:sldMk cId="2405616035" sldId="2147482273"/>
    </pc:sldMkLst>
    <p188:txBody>
      <a:bodyPr/>
      <a:lstStyle/>
      <a:p>
        <a:r>
          <a:rPr lang="en-GB"/>
          <a:t>@Viktoria Pfeff This is a new slide inline with the Money Makers we are focusing on for 2026</a:t>
        </a:r>
      </a:p>
    </p188:txBody>
  </p188:cm>
</p188:cmLst>
</file>

<file path=ppt/comments/modernComment_7FFFFAA2_AB2C6740.xml><?xml version="1.0" encoding="utf-8"?>
<p188:cmLst xmlns:a="http://schemas.openxmlformats.org/drawingml/2006/main" xmlns:r="http://schemas.openxmlformats.org/officeDocument/2006/relationships" xmlns:p188="http://schemas.microsoft.com/office/powerpoint/2018/8/main">
  <p188:cm id="{596402A9-5466-4079-BF32-94C6718169C4}" authorId="{D62D6C0D-0D20-241B-0B4A-F4E26011B75E}" status="resolved" created="2026-02-19T16:01:45.288" complete="100000">
    <pc:sldMkLst xmlns:pc="http://schemas.microsoft.com/office/powerpoint/2013/main/command">
      <pc:docMk/>
      <pc:sldMk cId="2871813952" sldId="2147482274"/>
    </pc:sldMkLst>
    <p188:txBody>
      <a:bodyPr/>
      <a:lstStyle/>
      <a:p>
        <a:r>
          <a:rPr lang="en-GB"/>
          <a:t>@Viktoria Pfeff This is a new slide inline with the Money Makers we are focusing on for 2026</a:t>
        </a:r>
      </a:p>
    </p188:txBody>
  </p188:cm>
</p188:cmLst>
</file>

<file path=ppt/comments/modernComment_7FFFFAA5_F79C0EB2.xml><?xml version="1.0" encoding="utf-8"?>
<p188:cmLst xmlns:a="http://schemas.openxmlformats.org/drawingml/2006/main" xmlns:r="http://schemas.openxmlformats.org/officeDocument/2006/relationships" xmlns:p188="http://schemas.microsoft.com/office/powerpoint/2018/8/main">
  <p188:cm id="{E2BE4455-A655-4651-A431-CF32DC196528}" authorId="{D62D6C0D-0D20-241B-0B4A-F4E26011B75E}" status="resolved" created="2026-02-19T15:53:26.338" complete="100000">
    <pc:sldMkLst xmlns:pc="http://schemas.microsoft.com/office/powerpoint/2013/main/command">
      <pc:docMk/>
      <pc:sldMk cId="4154199730" sldId="2147482277"/>
    </pc:sldMkLst>
    <p188:txBody>
      <a:bodyPr/>
      <a:lstStyle/>
      <a:p>
        <a:r>
          <a:rPr lang="en-GB"/>
          <a:t>[@Viktoria Pfeff] This is a new slide I’ve created.  It replaces the Service Portfolio slide you created as that was very confusing with all the different colour alignments.  This is a variation on the original portfolio slide that was all green boxes, but again a bit difficult to view being all green.  I have included all services that were on the new service portfolio slide you created so there should be nothing missing</a:t>
        </a:r>
      </a:p>
    </p188:txBody>
  </p188:cm>
</p188:cmLst>
</file>

<file path=ppt/comments/modernComment_7FFFFAA6_BA516BAE.xml><?xml version="1.0" encoding="utf-8"?>
<p188:cmLst xmlns:a="http://schemas.openxmlformats.org/drawingml/2006/main" xmlns:r="http://schemas.openxmlformats.org/officeDocument/2006/relationships" xmlns:p188="http://schemas.microsoft.com/office/powerpoint/2018/8/main">
  <p188:cm id="{96A63378-3D40-4D27-A3D8-D75C50E68705}" authorId="{7D716D07-7C86-196D-96CE-C5758C1BD6C1}" status="resolved" created="2025-10-31T11:34:56.284">
    <pc:sldMkLst xmlns:pc="http://schemas.microsoft.com/office/powerpoint/2013/main/command">
      <pc:docMk/>
      <pc:sldMk cId="4024464329" sldId="2147469733"/>
    </pc:sldMkLst>
    <p188:txBody>
      <a:bodyPr/>
      <a:lstStyle/>
      <a:p>
        <a:r>
          <a:rPr lang="en-GB"/>
          <a:t>The symbols at the top of the first 3 boxes should be black in line with the text colour</a:t>
        </a:r>
      </a:p>
    </p188:txBody>
    <p188:extLst>
      <p:ext xmlns:p="http://schemas.openxmlformats.org/presentationml/2006/main" uri="{57CB4572-C831-44C2-8A1C-0ADB6CCDFE69}">
        <p223:reactions xmlns:p223="http://schemas.microsoft.com/office/powerpoint/2022/03/main">
          <p223:rxn type="👍">
            <p223:instance time="2025-10-31T13:48:38.880" authorId="{AACD02E7-60B1-186E-EF1A-0619EC7667B9}"/>
          </p223:rxn>
        </p223:reactions>
      </p:ext>
    </p188:extLst>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7B6A0D-62C1-4DED-86D7-EA3B791292A4}" type="doc">
      <dgm:prSet loTypeId="urn:diagrams.loki3.com/VaryingWidthList" loCatId="list" qsTypeId="urn:microsoft.com/office/officeart/2005/8/quickstyle/simple1" qsCatId="simple" csTypeId="urn:microsoft.com/office/officeart/2005/8/colors/accent1_2" csCatId="accent1" phldr="1"/>
      <dgm:spPr/>
    </dgm:pt>
    <dgm:pt modelId="{8AD9FC64-7CF2-46A8-96C7-FF2159B88F12}">
      <dgm:prSet phldrT="[Text]"/>
      <dgm:spPr>
        <a:solidFill>
          <a:schemeClr val="accent3">
            <a:lumMod val="75000"/>
          </a:schemeClr>
        </a:solidFill>
      </dgm:spPr>
      <dgm:t>
        <a:bodyPr/>
        <a:lstStyle/>
        <a:p>
          <a:r>
            <a:rPr lang="en-GB" dirty="0">
              <a:solidFill>
                <a:schemeClr val="tx1"/>
              </a:solidFill>
            </a:rPr>
            <a:t>Backup and Replication Solution </a:t>
          </a:r>
        </a:p>
      </dgm:t>
    </dgm:pt>
    <dgm:pt modelId="{A8245554-9E39-4E5A-87CC-D0621B873414}" type="sibTrans" cxnId="{6BBC18EE-C698-4B15-918F-20FB26738BF9}">
      <dgm:prSet/>
      <dgm:spPr/>
      <dgm:t>
        <a:bodyPr/>
        <a:lstStyle/>
        <a:p>
          <a:endParaRPr lang="en-GB">
            <a:solidFill>
              <a:schemeClr val="tx1"/>
            </a:solidFill>
          </a:endParaRPr>
        </a:p>
      </dgm:t>
    </dgm:pt>
    <dgm:pt modelId="{18FDFAB5-FD28-4D74-9A6C-9E973DD8F183}" type="parTrans" cxnId="{6BBC18EE-C698-4B15-918F-20FB26738BF9}">
      <dgm:prSet/>
      <dgm:spPr/>
      <dgm:t>
        <a:bodyPr/>
        <a:lstStyle/>
        <a:p>
          <a:endParaRPr lang="en-GB">
            <a:solidFill>
              <a:schemeClr val="tx1"/>
            </a:solidFill>
          </a:endParaRPr>
        </a:p>
      </dgm:t>
    </dgm:pt>
    <dgm:pt modelId="{CAF81D12-D0AC-4234-8B2F-94DFB18CA91E}">
      <dgm:prSet phldrT="[Text]"/>
      <dgm:spPr>
        <a:solidFill>
          <a:schemeClr val="accent1"/>
        </a:solidFill>
      </dgm:spPr>
      <dgm:t>
        <a:bodyPr/>
        <a:lstStyle/>
        <a:p>
          <a:r>
            <a:rPr lang="en-GB" dirty="0">
              <a:solidFill>
                <a:schemeClr val="tx1"/>
              </a:solidFill>
            </a:rPr>
            <a:t>Immutable backups</a:t>
          </a:r>
        </a:p>
      </dgm:t>
    </dgm:pt>
    <dgm:pt modelId="{B61B44B3-E163-4882-8972-8059401C89CE}" type="sibTrans" cxnId="{7EFE04DB-3330-4718-B8B4-80222B162396}">
      <dgm:prSet/>
      <dgm:spPr/>
      <dgm:t>
        <a:bodyPr/>
        <a:lstStyle/>
        <a:p>
          <a:endParaRPr lang="en-GB">
            <a:solidFill>
              <a:schemeClr val="tx1"/>
            </a:solidFill>
          </a:endParaRPr>
        </a:p>
      </dgm:t>
    </dgm:pt>
    <dgm:pt modelId="{EFB9F761-EC29-4AF2-9B8A-37DF52EB40FC}" type="parTrans" cxnId="{7EFE04DB-3330-4718-B8B4-80222B162396}">
      <dgm:prSet/>
      <dgm:spPr/>
      <dgm:t>
        <a:bodyPr/>
        <a:lstStyle/>
        <a:p>
          <a:endParaRPr lang="en-GB">
            <a:solidFill>
              <a:schemeClr val="tx1"/>
            </a:solidFill>
          </a:endParaRPr>
        </a:p>
      </dgm:t>
    </dgm:pt>
    <dgm:pt modelId="{12C6B29A-E65A-4BA4-8C8B-0EAE82E1C22D}">
      <dgm:prSet phldrT="[Text]"/>
      <dgm:spPr>
        <a:solidFill>
          <a:schemeClr val="accent3">
            <a:lumMod val="75000"/>
          </a:schemeClr>
        </a:solidFill>
      </dgm:spPr>
      <dgm:t>
        <a:bodyPr/>
        <a:lstStyle/>
        <a:p>
          <a:r>
            <a:rPr lang="en-GB" dirty="0">
              <a:solidFill>
                <a:schemeClr val="tx1"/>
              </a:solidFill>
            </a:rPr>
            <a:t>Air Gapped Backups and Clean Rooms</a:t>
          </a:r>
        </a:p>
      </dgm:t>
    </dgm:pt>
    <dgm:pt modelId="{CA762096-D303-45D9-97CE-DB5BEDDE65A4}" type="sibTrans" cxnId="{28D446A8-A63F-4DC2-81EB-7F49B838C977}">
      <dgm:prSet/>
      <dgm:spPr/>
      <dgm:t>
        <a:bodyPr/>
        <a:lstStyle/>
        <a:p>
          <a:endParaRPr lang="en-GB">
            <a:solidFill>
              <a:schemeClr val="tx1"/>
            </a:solidFill>
          </a:endParaRPr>
        </a:p>
      </dgm:t>
    </dgm:pt>
    <dgm:pt modelId="{C8CAC31B-D58B-4837-AF21-C2BF1B699057}" type="parTrans" cxnId="{28D446A8-A63F-4DC2-81EB-7F49B838C977}">
      <dgm:prSet/>
      <dgm:spPr/>
      <dgm:t>
        <a:bodyPr/>
        <a:lstStyle/>
        <a:p>
          <a:endParaRPr lang="en-GB">
            <a:solidFill>
              <a:schemeClr val="tx1"/>
            </a:solidFill>
          </a:endParaRPr>
        </a:p>
      </dgm:t>
    </dgm:pt>
    <dgm:pt modelId="{8F684EFF-F2BF-453F-B8F1-6DD4D99EC91A}" type="pres">
      <dgm:prSet presAssocID="{D67B6A0D-62C1-4DED-86D7-EA3B791292A4}" presName="Name0" presStyleCnt="0">
        <dgm:presLayoutVars>
          <dgm:resizeHandles/>
        </dgm:presLayoutVars>
      </dgm:prSet>
      <dgm:spPr/>
    </dgm:pt>
    <dgm:pt modelId="{C1B28EEC-8B15-47FF-A72C-4C2FA700D4C9}" type="pres">
      <dgm:prSet presAssocID="{8AD9FC64-7CF2-46A8-96C7-FF2159B88F12}" presName="text" presStyleLbl="node1" presStyleIdx="0" presStyleCnt="3" custFlipHor="1" custScaleX="159269" custScaleY="15793" custLinFactNeighborX="79426" custLinFactNeighborY="11548">
        <dgm:presLayoutVars>
          <dgm:bulletEnabled val="1"/>
        </dgm:presLayoutVars>
      </dgm:prSet>
      <dgm:spPr/>
    </dgm:pt>
    <dgm:pt modelId="{3428785F-0224-4220-AD59-BC54E2C226FF}" type="pres">
      <dgm:prSet presAssocID="{A8245554-9E39-4E5A-87CC-D0621B873414}" presName="space" presStyleCnt="0"/>
      <dgm:spPr/>
    </dgm:pt>
    <dgm:pt modelId="{304E2EE5-637E-48B9-AA36-BCD72EED6D28}" type="pres">
      <dgm:prSet presAssocID="{CAF81D12-D0AC-4234-8B2F-94DFB18CA91E}" presName="text" presStyleLbl="node1" presStyleIdx="1" presStyleCnt="3" custFlipHor="1" custScaleX="179178" custScaleY="11168" custLinFactNeighborX="79426" custLinFactNeighborY="11548">
        <dgm:presLayoutVars>
          <dgm:bulletEnabled val="1"/>
        </dgm:presLayoutVars>
      </dgm:prSet>
      <dgm:spPr/>
    </dgm:pt>
    <dgm:pt modelId="{FE6AFBEB-6E0E-48E6-B5A8-E0EB1A736EA3}" type="pres">
      <dgm:prSet presAssocID="{B61B44B3-E163-4882-8972-8059401C89CE}" presName="space" presStyleCnt="0"/>
      <dgm:spPr/>
    </dgm:pt>
    <dgm:pt modelId="{12C062E5-1B2F-403D-84B3-1F0D002C0149}" type="pres">
      <dgm:prSet presAssocID="{12C6B29A-E65A-4BA4-8C8B-0EAE82E1C22D}" presName="text" presStyleLbl="node1" presStyleIdx="2" presStyleCnt="3" custFlipHor="1" custScaleX="164246" custScaleY="15793" custLinFactNeighborX="81914" custLinFactNeighborY="11548">
        <dgm:presLayoutVars>
          <dgm:bulletEnabled val="1"/>
        </dgm:presLayoutVars>
      </dgm:prSet>
      <dgm:spPr/>
    </dgm:pt>
  </dgm:ptLst>
  <dgm:cxnLst>
    <dgm:cxn modelId="{F12EA669-B07C-424D-8390-5B2B02CA2573}" type="presOf" srcId="{8AD9FC64-7CF2-46A8-96C7-FF2159B88F12}" destId="{C1B28EEC-8B15-47FF-A72C-4C2FA700D4C9}" srcOrd="0" destOrd="0" presId="urn:diagrams.loki3.com/VaryingWidthList"/>
    <dgm:cxn modelId="{3219707C-C268-44E0-9835-0454C9F08AA3}" type="presOf" srcId="{CAF81D12-D0AC-4234-8B2F-94DFB18CA91E}" destId="{304E2EE5-637E-48B9-AA36-BCD72EED6D28}" srcOrd="0" destOrd="0" presId="urn:diagrams.loki3.com/VaryingWidthList"/>
    <dgm:cxn modelId="{28D446A8-A63F-4DC2-81EB-7F49B838C977}" srcId="{D67B6A0D-62C1-4DED-86D7-EA3B791292A4}" destId="{12C6B29A-E65A-4BA4-8C8B-0EAE82E1C22D}" srcOrd="2" destOrd="0" parTransId="{C8CAC31B-D58B-4837-AF21-C2BF1B699057}" sibTransId="{CA762096-D303-45D9-97CE-DB5BEDDE65A4}"/>
    <dgm:cxn modelId="{4709BACB-B841-4A24-9B7F-26A8CF9FED40}" type="presOf" srcId="{12C6B29A-E65A-4BA4-8C8B-0EAE82E1C22D}" destId="{12C062E5-1B2F-403D-84B3-1F0D002C0149}" srcOrd="0" destOrd="0" presId="urn:diagrams.loki3.com/VaryingWidthList"/>
    <dgm:cxn modelId="{8B37E2D9-6EB2-44A6-BC3B-957BB90A3339}" type="presOf" srcId="{D67B6A0D-62C1-4DED-86D7-EA3B791292A4}" destId="{8F684EFF-F2BF-453F-B8F1-6DD4D99EC91A}" srcOrd="0" destOrd="0" presId="urn:diagrams.loki3.com/VaryingWidthList"/>
    <dgm:cxn modelId="{7EFE04DB-3330-4718-B8B4-80222B162396}" srcId="{D67B6A0D-62C1-4DED-86D7-EA3B791292A4}" destId="{CAF81D12-D0AC-4234-8B2F-94DFB18CA91E}" srcOrd="1" destOrd="0" parTransId="{EFB9F761-EC29-4AF2-9B8A-37DF52EB40FC}" sibTransId="{B61B44B3-E163-4882-8972-8059401C89CE}"/>
    <dgm:cxn modelId="{6BBC18EE-C698-4B15-918F-20FB26738BF9}" srcId="{D67B6A0D-62C1-4DED-86D7-EA3B791292A4}" destId="{8AD9FC64-7CF2-46A8-96C7-FF2159B88F12}" srcOrd="0" destOrd="0" parTransId="{18FDFAB5-FD28-4D74-9A6C-9E973DD8F183}" sibTransId="{A8245554-9E39-4E5A-87CC-D0621B873414}"/>
    <dgm:cxn modelId="{B0EA8C8A-860C-4D47-938B-3775373C47E7}" type="presParOf" srcId="{8F684EFF-F2BF-453F-B8F1-6DD4D99EC91A}" destId="{C1B28EEC-8B15-47FF-A72C-4C2FA700D4C9}" srcOrd="0" destOrd="0" presId="urn:diagrams.loki3.com/VaryingWidthList"/>
    <dgm:cxn modelId="{B663EC29-2008-4C84-875C-C3247DCBD749}" type="presParOf" srcId="{8F684EFF-F2BF-453F-B8F1-6DD4D99EC91A}" destId="{3428785F-0224-4220-AD59-BC54E2C226FF}" srcOrd="1" destOrd="0" presId="urn:diagrams.loki3.com/VaryingWidthList"/>
    <dgm:cxn modelId="{E58C3B59-43D4-49A5-AFA3-E2D3425A95A5}" type="presParOf" srcId="{8F684EFF-F2BF-453F-B8F1-6DD4D99EC91A}" destId="{304E2EE5-637E-48B9-AA36-BCD72EED6D28}" srcOrd="2" destOrd="0" presId="urn:diagrams.loki3.com/VaryingWidthList"/>
    <dgm:cxn modelId="{4DAE83EA-2F15-4FE9-AF7D-A5B221C0ECB5}" type="presParOf" srcId="{8F684EFF-F2BF-453F-B8F1-6DD4D99EC91A}" destId="{FE6AFBEB-6E0E-48E6-B5A8-E0EB1A736EA3}" srcOrd="3" destOrd="0" presId="urn:diagrams.loki3.com/VaryingWidthList"/>
    <dgm:cxn modelId="{76E4C424-168B-4D7C-B5D7-74CBDEE48259}" type="presParOf" srcId="{8F684EFF-F2BF-453F-B8F1-6DD4D99EC91A}" destId="{12C062E5-1B2F-403D-84B3-1F0D002C0149}" srcOrd="4"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7B6A0D-62C1-4DED-86D7-EA3B791292A4}" type="doc">
      <dgm:prSet loTypeId="urn:diagrams.loki3.com/VaryingWidthList" loCatId="list" qsTypeId="urn:microsoft.com/office/officeart/2005/8/quickstyle/simple1" qsCatId="simple" csTypeId="urn:microsoft.com/office/officeart/2005/8/colors/accent1_2" csCatId="accent1" phldr="1"/>
      <dgm:spPr/>
      <dgm:t>
        <a:bodyPr/>
        <a:lstStyle/>
        <a:p>
          <a:endParaRPr lang="en-GB"/>
        </a:p>
      </dgm:t>
    </dgm:pt>
    <dgm:pt modelId="{8AD9FC64-7CF2-46A8-96C7-FF2159B88F12}">
      <dgm:prSet phldrT="[Text]"/>
      <dgm:spPr>
        <a:solidFill>
          <a:schemeClr val="accent3">
            <a:lumMod val="75000"/>
          </a:schemeClr>
        </a:solidFill>
      </dgm:spPr>
      <dgm:t>
        <a:bodyPr/>
        <a:lstStyle/>
        <a:p>
          <a:r>
            <a:rPr lang="en-GB" dirty="0">
              <a:solidFill>
                <a:schemeClr val="tx1"/>
              </a:solidFill>
            </a:rPr>
            <a:t>Managed </a:t>
          </a:r>
          <a:r>
            <a:rPr lang="en-GB" dirty="0" err="1">
              <a:solidFill>
                <a:schemeClr val="tx1"/>
              </a:solidFill>
            </a:rPr>
            <a:t>eXtended</a:t>
          </a:r>
          <a:r>
            <a:rPr lang="en-GB" dirty="0">
              <a:solidFill>
                <a:schemeClr val="tx1"/>
              </a:solidFill>
            </a:rPr>
            <a:t>  Detection and Response </a:t>
          </a:r>
        </a:p>
      </dgm:t>
    </dgm:pt>
    <dgm:pt modelId="{A8245554-9E39-4E5A-87CC-D0621B873414}" type="sibTrans" cxnId="{6BBC18EE-C698-4B15-918F-20FB26738BF9}">
      <dgm:prSet/>
      <dgm:spPr/>
      <dgm:t>
        <a:bodyPr/>
        <a:lstStyle/>
        <a:p>
          <a:endParaRPr lang="en-GB"/>
        </a:p>
      </dgm:t>
    </dgm:pt>
    <dgm:pt modelId="{18FDFAB5-FD28-4D74-9A6C-9E973DD8F183}" type="parTrans" cxnId="{6BBC18EE-C698-4B15-918F-20FB26738BF9}">
      <dgm:prSet/>
      <dgm:spPr/>
      <dgm:t>
        <a:bodyPr/>
        <a:lstStyle/>
        <a:p>
          <a:endParaRPr lang="en-GB"/>
        </a:p>
      </dgm:t>
    </dgm:pt>
    <dgm:pt modelId="{954179D4-654E-4B90-85DA-3C8B6DF50A8D}">
      <dgm:prSet phldrT="[Text]"/>
      <dgm:spPr>
        <a:solidFill>
          <a:schemeClr val="accent1"/>
        </a:solidFill>
      </dgm:spPr>
      <dgm:t>
        <a:bodyPr/>
        <a:lstStyle/>
        <a:p>
          <a:r>
            <a:rPr lang="en-GB" dirty="0">
              <a:solidFill>
                <a:schemeClr val="tx1"/>
              </a:solidFill>
            </a:rPr>
            <a:t>Digital Forensic and Incident Response</a:t>
          </a:r>
        </a:p>
      </dgm:t>
    </dgm:pt>
    <dgm:pt modelId="{A9A89417-4DBB-4A0B-A5A9-E1341C528A45}" type="parTrans" cxnId="{E57A9DA1-46DF-4A22-9D53-B2F46FC6A621}">
      <dgm:prSet/>
      <dgm:spPr/>
      <dgm:t>
        <a:bodyPr/>
        <a:lstStyle/>
        <a:p>
          <a:endParaRPr lang="en-GB"/>
        </a:p>
      </dgm:t>
    </dgm:pt>
    <dgm:pt modelId="{6A8C7969-2BB0-42E2-A9CE-263649ADEDBE}" type="sibTrans" cxnId="{E57A9DA1-46DF-4A22-9D53-B2F46FC6A621}">
      <dgm:prSet/>
      <dgm:spPr/>
      <dgm:t>
        <a:bodyPr/>
        <a:lstStyle/>
        <a:p>
          <a:endParaRPr lang="en-GB"/>
        </a:p>
      </dgm:t>
    </dgm:pt>
    <dgm:pt modelId="{6C723F69-ECB0-4AAB-93BE-F149D6DC1CE7}">
      <dgm:prSet phldrT="[Text]"/>
      <dgm:spPr>
        <a:solidFill>
          <a:schemeClr val="accent3">
            <a:lumMod val="75000"/>
          </a:schemeClr>
        </a:solidFill>
      </dgm:spPr>
      <dgm:t>
        <a:bodyPr/>
        <a:lstStyle/>
        <a:p>
          <a:r>
            <a:rPr lang="en-GB" dirty="0">
              <a:solidFill>
                <a:schemeClr val="tx1"/>
              </a:solidFill>
            </a:rPr>
            <a:t>ICT Continuity Testing</a:t>
          </a:r>
        </a:p>
      </dgm:t>
    </dgm:pt>
    <dgm:pt modelId="{46C74EF0-8F4D-478C-AA8F-CC3FBF937D81}" type="parTrans" cxnId="{E7380AFC-62A0-4E5F-A7BB-2F1870D4D602}">
      <dgm:prSet/>
      <dgm:spPr/>
      <dgm:t>
        <a:bodyPr/>
        <a:lstStyle/>
        <a:p>
          <a:endParaRPr lang="en-GB"/>
        </a:p>
      </dgm:t>
    </dgm:pt>
    <dgm:pt modelId="{34C04CAB-794F-4B0F-8515-9859F1F3C688}" type="sibTrans" cxnId="{E7380AFC-62A0-4E5F-A7BB-2F1870D4D602}">
      <dgm:prSet/>
      <dgm:spPr/>
      <dgm:t>
        <a:bodyPr/>
        <a:lstStyle/>
        <a:p>
          <a:endParaRPr lang="en-GB"/>
        </a:p>
      </dgm:t>
    </dgm:pt>
    <dgm:pt modelId="{54C40849-41D7-41B5-B3D6-8A8F92052FE3}">
      <dgm:prSet phldrT="[Text]"/>
      <dgm:spPr>
        <a:solidFill>
          <a:schemeClr val="accent1"/>
        </a:solidFill>
      </dgm:spPr>
      <dgm:t>
        <a:bodyPr/>
        <a:lstStyle/>
        <a:p>
          <a:r>
            <a:rPr lang="en-GB" dirty="0">
              <a:solidFill>
                <a:schemeClr val="tx1"/>
              </a:solidFill>
            </a:rPr>
            <a:t>Red Teaming/Purple teaming </a:t>
          </a:r>
        </a:p>
      </dgm:t>
    </dgm:pt>
    <dgm:pt modelId="{90291607-D553-4E3F-BADB-3FC3E8281BD8}" type="parTrans" cxnId="{48FF8C1C-DE19-4C8B-9B10-862D83952456}">
      <dgm:prSet/>
      <dgm:spPr/>
      <dgm:t>
        <a:bodyPr/>
        <a:lstStyle/>
        <a:p>
          <a:endParaRPr lang="en-GB"/>
        </a:p>
      </dgm:t>
    </dgm:pt>
    <dgm:pt modelId="{154414EA-E679-4DC3-80D3-EFB90CC460E8}" type="sibTrans" cxnId="{48FF8C1C-DE19-4C8B-9B10-862D83952456}">
      <dgm:prSet/>
      <dgm:spPr/>
      <dgm:t>
        <a:bodyPr/>
        <a:lstStyle/>
        <a:p>
          <a:endParaRPr lang="en-GB"/>
        </a:p>
      </dgm:t>
    </dgm:pt>
    <dgm:pt modelId="{8F684EFF-F2BF-453F-B8F1-6DD4D99EC91A}" type="pres">
      <dgm:prSet presAssocID="{D67B6A0D-62C1-4DED-86D7-EA3B791292A4}" presName="Name0" presStyleCnt="0">
        <dgm:presLayoutVars>
          <dgm:resizeHandles/>
        </dgm:presLayoutVars>
      </dgm:prSet>
      <dgm:spPr/>
    </dgm:pt>
    <dgm:pt modelId="{C1B28EEC-8B15-47FF-A72C-4C2FA700D4C9}" type="pres">
      <dgm:prSet presAssocID="{8AD9FC64-7CF2-46A8-96C7-FF2159B88F12}" presName="text" presStyleLbl="node1" presStyleIdx="0" presStyleCnt="4" custFlipHor="1" custScaleX="159269" custScaleY="15793" custLinFactNeighborX="79426" custLinFactNeighborY="11548">
        <dgm:presLayoutVars>
          <dgm:bulletEnabled val="1"/>
        </dgm:presLayoutVars>
      </dgm:prSet>
      <dgm:spPr/>
    </dgm:pt>
    <dgm:pt modelId="{3428785F-0224-4220-AD59-BC54E2C226FF}" type="pres">
      <dgm:prSet presAssocID="{A8245554-9E39-4E5A-87CC-D0621B873414}" presName="space" presStyleCnt="0"/>
      <dgm:spPr/>
    </dgm:pt>
    <dgm:pt modelId="{E5F21CCD-49A3-4776-96B7-9C0E1656A7F7}" type="pres">
      <dgm:prSet presAssocID="{954179D4-654E-4B90-85DA-3C8B6DF50A8D}" presName="text" presStyleLbl="node1" presStyleIdx="1" presStyleCnt="4" custFlipHor="1" custScaleX="159269" custScaleY="15793" custLinFactNeighborX="79426" custLinFactNeighborY="11548">
        <dgm:presLayoutVars>
          <dgm:bulletEnabled val="1"/>
        </dgm:presLayoutVars>
      </dgm:prSet>
      <dgm:spPr/>
    </dgm:pt>
    <dgm:pt modelId="{E70B8F38-440C-479D-B8FF-47C0ED4870F2}" type="pres">
      <dgm:prSet presAssocID="{6A8C7969-2BB0-42E2-A9CE-263649ADEDBE}" presName="space" presStyleCnt="0"/>
      <dgm:spPr/>
    </dgm:pt>
    <dgm:pt modelId="{9F3FD9BA-7A30-41F2-ACF4-AFEA2A4CB441}" type="pres">
      <dgm:prSet presAssocID="{6C723F69-ECB0-4AAB-93BE-F149D6DC1CE7}" presName="text" presStyleLbl="node1" presStyleIdx="2" presStyleCnt="4" custFlipHor="1" custScaleX="213076" custScaleY="20135" custLinFactNeighborX="79426" custLinFactNeighborY="11548">
        <dgm:presLayoutVars>
          <dgm:bulletEnabled val="1"/>
        </dgm:presLayoutVars>
      </dgm:prSet>
      <dgm:spPr/>
    </dgm:pt>
    <dgm:pt modelId="{F815E50E-CD15-4018-BA10-7BB71DCCDE2B}" type="pres">
      <dgm:prSet presAssocID="{34C04CAB-794F-4B0F-8515-9859F1F3C688}" presName="space" presStyleCnt="0"/>
      <dgm:spPr/>
    </dgm:pt>
    <dgm:pt modelId="{76C9C108-399B-4252-8566-CA6950143CC1}" type="pres">
      <dgm:prSet presAssocID="{54C40849-41D7-41B5-B3D6-8A8F92052FE3}" presName="text" presStyleLbl="node1" presStyleIdx="3" presStyleCnt="4" custFlipHor="1" custScaleX="159269" custScaleY="15793" custLinFactNeighborX="-1032" custLinFactNeighborY="29358">
        <dgm:presLayoutVars>
          <dgm:bulletEnabled val="1"/>
        </dgm:presLayoutVars>
      </dgm:prSet>
      <dgm:spPr/>
    </dgm:pt>
  </dgm:ptLst>
  <dgm:cxnLst>
    <dgm:cxn modelId="{217D5B06-DF5E-4402-BB10-09E0E231E027}" type="presOf" srcId="{954179D4-654E-4B90-85DA-3C8B6DF50A8D}" destId="{E5F21CCD-49A3-4776-96B7-9C0E1656A7F7}" srcOrd="0" destOrd="0" presId="urn:diagrams.loki3.com/VaryingWidthList"/>
    <dgm:cxn modelId="{48FF8C1C-DE19-4C8B-9B10-862D83952456}" srcId="{D67B6A0D-62C1-4DED-86D7-EA3B791292A4}" destId="{54C40849-41D7-41B5-B3D6-8A8F92052FE3}" srcOrd="3" destOrd="0" parTransId="{90291607-D553-4E3F-BADB-3FC3E8281BD8}" sibTransId="{154414EA-E679-4DC3-80D3-EFB90CC460E8}"/>
    <dgm:cxn modelId="{F12EA669-B07C-424D-8390-5B2B02CA2573}" type="presOf" srcId="{8AD9FC64-7CF2-46A8-96C7-FF2159B88F12}" destId="{C1B28EEC-8B15-47FF-A72C-4C2FA700D4C9}" srcOrd="0" destOrd="0" presId="urn:diagrams.loki3.com/VaryingWidthList"/>
    <dgm:cxn modelId="{1648E270-B07A-4BFB-B4A7-A9849EB585AE}" type="presOf" srcId="{54C40849-41D7-41B5-B3D6-8A8F92052FE3}" destId="{76C9C108-399B-4252-8566-CA6950143CC1}" srcOrd="0" destOrd="0" presId="urn:diagrams.loki3.com/VaryingWidthList"/>
    <dgm:cxn modelId="{E57A9DA1-46DF-4A22-9D53-B2F46FC6A621}" srcId="{D67B6A0D-62C1-4DED-86D7-EA3B791292A4}" destId="{954179D4-654E-4B90-85DA-3C8B6DF50A8D}" srcOrd="1" destOrd="0" parTransId="{A9A89417-4DBB-4A0B-A5A9-E1341C528A45}" sibTransId="{6A8C7969-2BB0-42E2-A9CE-263649ADEDBE}"/>
    <dgm:cxn modelId="{8B37E2D9-6EB2-44A6-BC3B-957BB90A3339}" type="presOf" srcId="{D67B6A0D-62C1-4DED-86D7-EA3B791292A4}" destId="{8F684EFF-F2BF-453F-B8F1-6DD4D99EC91A}" srcOrd="0" destOrd="0" presId="urn:diagrams.loki3.com/VaryingWidthList"/>
    <dgm:cxn modelId="{5FE004EC-B6BD-4DED-A447-D41B3B0FC461}" type="presOf" srcId="{6C723F69-ECB0-4AAB-93BE-F149D6DC1CE7}" destId="{9F3FD9BA-7A30-41F2-ACF4-AFEA2A4CB441}" srcOrd="0" destOrd="0" presId="urn:diagrams.loki3.com/VaryingWidthList"/>
    <dgm:cxn modelId="{6BBC18EE-C698-4B15-918F-20FB26738BF9}" srcId="{D67B6A0D-62C1-4DED-86D7-EA3B791292A4}" destId="{8AD9FC64-7CF2-46A8-96C7-FF2159B88F12}" srcOrd="0" destOrd="0" parTransId="{18FDFAB5-FD28-4D74-9A6C-9E973DD8F183}" sibTransId="{A8245554-9E39-4E5A-87CC-D0621B873414}"/>
    <dgm:cxn modelId="{E7380AFC-62A0-4E5F-A7BB-2F1870D4D602}" srcId="{D67B6A0D-62C1-4DED-86D7-EA3B791292A4}" destId="{6C723F69-ECB0-4AAB-93BE-F149D6DC1CE7}" srcOrd="2" destOrd="0" parTransId="{46C74EF0-8F4D-478C-AA8F-CC3FBF937D81}" sibTransId="{34C04CAB-794F-4B0F-8515-9859F1F3C688}"/>
    <dgm:cxn modelId="{B0EA8C8A-860C-4D47-938B-3775373C47E7}" type="presParOf" srcId="{8F684EFF-F2BF-453F-B8F1-6DD4D99EC91A}" destId="{C1B28EEC-8B15-47FF-A72C-4C2FA700D4C9}" srcOrd="0" destOrd="0" presId="urn:diagrams.loki3.com/VaryingWidthList"/>
    <dgm:cxn modelId="{B663EC29-2008-4C84-875C-C3247DCBD749}" type="presParOf" srcId="{8F684EFF-F2BF-453F-B8F1-6DD4D99EC91A}" destId="{3428785F-0224-4220-AD59-BC54E2C226FF}" srcOrd="1" destOrd="0" presId="urn:diagrams.loki3.com/VaryingWidthList"/>
    <dgm:cxn modelId="{1CCC4EA4-2628-4BC5-96D8-371562A3C1CD}" type="presParOf" srcId="{8F684EFF-F2BF-453F-B8F1-6DD4D99EC91A}" destId="{E5F21CCD-49A3-4776-96B7-9C0E1656A7F7}" srcOrd="2" destOrd="0" presId="urn:diagrams.loki3.com/VaryingWidthList"/>
    <dgm:cxn modelId="{6DB5BC62-9882-4FD6-8D8F-B75C68B5318E}" type="presParOf" srcId="{8F684EFF-F2BF-453F-B8F1-6DD4D99EC91A}" destId="{E70B8F38-440C-479D-B8FF-47C0ED4870F2}" srcOrd="3" destOrd="0" presId="urn:diagrams.loki3.com/VaryingWidthList"/>
    <dgm:cxn modelId="{E50C6340-BE6D-4AD3-8663-D8EC8EAFA928}" type="presParOf" srcId="{8F684EFF-F2BF-453F-B8F1-6DD4D99EC91A}" destId="{9F3FD9BA-7A30-41F2-ACF4-AFEA2A4CB441}" srcOrd="4" destOrd="0" presId="urn:diagrams.loki3.com/VaryingWidthList"/>
    <dgm:cxn modelId="{1D117265-0973-478B-A995-0F40A53EBFD1}" type="presParOf" srcId="{8F684EFF-F2BF-453F-B8F1-6DD4D99EC91A}" destId="{F815E50E-CD15-4018-BA10-7BB71DCCDE2B}" srcOrd="5" destOrd="0" presId="urn:diagrams.loki3.com/VaryingWidthList"/>
    <dgm:cxn modelId="{D1559860-78A2-43B9-9F21-B05B6274127C}" type="presParOf" srcId="{8F684EFF-F2BF-453F-B8F1-6DD4D99EC91A}" destId="{76C9C108-399B-4252-8566-CA6950143CC1}" srcOrd="6" destOrd="0" presId="urn:diagrams.loki3.com/VaryingWidth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28EEC-8B15-47FF-A72C-4C2FA700D4C9}">
      <dsp:nvSpPr>
        <dsp:cNvPr id="0" name=""/>
        <dsp:cNvSpPr/>
      </dsp:nvSpPr>
      <dsp:spPr>
        <a:xfrm flipH="1">
          <a:off x="35836" y="696939"/>
          <a:ext cx="1146736" cy="453900"/>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Backup and Replication Solution </a:t>
          </a:r>
        </a:p>
      </dsp:txBody>
      <dsp:txXfrm>
        <a:off x="35836" y="696939"/>
        <a:ext cx="1146736" cy="453900"/>
      </dsp:txXfrm>
    </dsp:sp>
    <dsp:sp modelId="{304E2EE5-637E-48B9-AA36-BCD72EED6D28}">
      <dsp:nvSpPr>
        <dsp:cNvPr id="0" name=""/>
        <dsp:cNvSpPr/>
      </dsp:nvSpPr>
      <dsp:spPr>
        <a:xfrm flipH="1">
          <a:off x="0" y="1294542"/>
          <a:ext cx="1182573" cy="32097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Immutable backups</a:t>
          </a:r>
        </a:p>
      </dsp:txBody>
      <dsp:txXfrm>
        <a:off x="0" y="1294542"/>
        <a:ext cx="1182573" cy="320975"/>
      </dsp:txXfrm>
    </dsp:sp>
    <dsp:sp modelId="{12C062E5-1B2F-403D-84B3-1F0D002C0149}">
      <dsp:nvSpPr>
        <dsp:cNvPr id="0" name=""/>
        <dsp:cNvSpPr/>
      </dsp:nvSpPr>
      <dsp:spPr>
        <a:xfrm flipH="1">
          <a:off x="1" y="1759221"/>
          <a:ext cx="1182571" cy="453900"/>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Air Gapped Backups and Clean Rooms</a:t>
          </a:r>
        </a:p>
      </dsp:txBody>
      <dsp:txXfrm>
        <a:off x="1" y="1759221"/>
        <a:ext cx="1182571" cy="4539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28EEC-8B15-47FF-A72C-4C2FA700D4C9}">
      <dsp:nvSpPr>
        <dsp:cNvPr id="0" name=""/>
        <dsp:cNvSpPr/>
      </dsp:nvSpPr>
      <dsp:spPr>
        <a:xfrm flipH="1">
          <a:off x="35836" y="269278"/>
          <a:ext cx="1146736" cy="453900"/>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tx1"/>
              </a:solidFill>
            </a:rPr>
            <a:t>Managed </a:t>
          </a:r>
          <a:r>
            <a:rPr lang="en-GB" sz="900" kern="1200" dirty="0" err="1">
              <a:solidFill>
                <a:schemeClr val="tx1"/>
              </a:solidFill>
            </a:rPr>
            <a:t>eXtended</a:t>
          </a:r>
          <a:r>
            <a:rPr lang="en-GB" sz="900" kern="1200" dirty="0">
              <a:solidFill>
                <a:schemeClr val="tx1"/>
              </a:solidFill>
            </a:rPr>
            <a:t>  Detection and Response </a:t>
          </a:r>
        </a:p>
      </dsp:txBody>
      <dsp:txXfrm>
        <a:off x="35836" y="269278"/>
        <a:ext cx="1146736" cy="453900"/>
      </dsp:txXfrm>
    </dsp:sp>
    <dsp:sp modelId="{E5F21CCD-49A3-4776-96B7-9C0E1656A7F7}">
      <dsp:nvSpPr>
        <dsp:cNvPr id="0" name=""/>
        <dsp:cNvSpPr/>
      </dsp:nvSpPr>
      <dsp:spPr>
        <a:xfrm flipH="1">
          <a:off x="35836" y="866882"/>
          <a:ext cx="1146736" cy="453900"/>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tx1"/>
              </a:solidFill>
            </a:rPr>
            <a:t>Digital Forensic and Incident Response</a:t>
          </a:r>
        </a:p>
      </dsp:txBody>
      <dsp:txXfrm>
        <a:off x="35836" y="866882"/>
        <a:ext cx="1146736" cy="453900"/>
      </dsp:txXfrm>
    </dsp:sp>
    <dsp:sp modelId="{9F3FD9BA-7A30-41F2-ACF4-AFEA2A4CB441}">
      <dsp:nvSpPr>
        <dsp:cNvPr id="0" name=""/>
        <dsp:cNvSpPr/>
      </dsp:nvSpPr>
      <dsp:spPr>
        <a:xfrm flipH="1">
          <a:off x="0" y="1464485"/>
          <a:ext cx="1182573" cy="578692"/>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tx1"/>
              </a:solidFill>
            </a:rPr>
            <a:t>ICT Continuity Testing</a:t>
          </a:r>
        </a:p>
      </dsp:txBody>
      <dsp:txXfrm>
        <a:off x="0" y="1464485"/>
        <a:ext cx="1182573" cy="578692"/>
      </dsp:txXfrm>
    </dsp:sp>
    <dsp:sp modelId="{76C9C108-399B-4252-8566-CA6950143CC1}">
      <dsp:nvSpPr>
        <dsp:cNvPr id="0" name=""/>
        <dsp:cNvSpPr/>
      </dsp:nvSpPr>
      <dsp:spPr>
        <a:xfrm flipH="1">
          <a:off x="0" y="2212474"/>
          <a:ext cx="1182573" cy="453900"/>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tx1"/>
              </a:solidFill>
            </a:rPr>
            <a:t>Red Teaming/Purple teaming </a:t>
          </a:r>
        </a:p>
      </dsp:txBody>
      <dsp:txXfrm>
        <a:off x="0" y="2212474"/>
        <a:ext cx="1182573" cy="453900"/>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Helvetica" pitchFamily="2"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Helvetica" pitchFamily="2" charset="0"/>
              </a:defRPr>
            </a:lvl1pPr>
          </a:lstStyle>
          <a:p>
            <a:fld id="{7DBA810B-DEC7-4747-8DEE-C29B71197D5C}" type="datetimeFigureOut">
              <a:rPr lang="en-GB" smtClean="0"/>
              <a:pPr/>
              <a:t>27/03/2026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Helvetica" pitchFamily="2"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Helvetica" pitchFamily="2" charset="0"/>
              </a:defRPr>
            </a:lvl1pPr>
          </a:lstStyle>
          <a:p>
            <a:fld id="{86E4DE8A-6D9C-4261-B1A7-A6BAB7D2CF09}" type="slidenum">
              <a:rPr lang="en-GB" smtClean="0"/>
              <a:pPr/>
              <a:t>‹#›</a:t>
            </a:fld>
            <a:endParaRPr lang="en-GB"/>
          </a:p>
        </p:txBody>
      </p:sp>
    </p:spTree>
    <p:extLst>
      <p:ext uri="{BB962C8B-B14F-4D97-AF65-F5344CB8AC3E}">
        <p14:creationId xmlns:p14="http://schemas.microsoft.com/office/powerpoint/2010/main" val="3343742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Helvetica" pitchFamily="2" charset="0"/>
        <a:ea typeface="+mn-ea"/>
        <a:cs typeface="+mn-cs"/>
      </a:defRPr>
    </a:lvl1pPr>
    <a:lvl2pPr marL="457200" algn="l" defTabSz="914400" rtl="0" eaLnBrk="1" latinLnBrk="0" hangingPunct="1">
      <a:defRPr sz="1200" kern="1200">
        <a:solidFill>
          <a:schemeClr val="tx1"/>
        </a:solidFill>
        <a:latin typeface="Helvetica" pitchFamily="2" charset="0"/>
        <a:ea typeface="+mn-ea"/>
        <a:cs typeface="+mn-cs"/>
      </a:defRPr>
    </a:lvl2pPr>
    <a:lvl3pPr marL="914400" algn="l" defTabSz="914400" rtl="0" eaLnBrk="1" latinLnBrk="0" hangingPunct="1">
      <a:defRPr sz="1200" kern="1200">
        <a:solidFill>
          <a:schemeClr val="tx1"/>
        </a:solidFill>
        <a:latin typeface="Helvetica" pitchFamily="2" charset="0"/>
        <a:ea typeface="+mn-ea"/>
        <a:cs typeface="+mn-cs"/>
      </a:defRPr>
    </a:lvl3pPr>
    <a:lvl4pPr marL="1371600" algn="l" defTabSz="914400" rtl="0" eaLnBrk="1" latinLnBrk="0" hangingPunct="1">
      <a:defRPr sz="1200" kern="1200">
        <a:solidFill>
          <a:schemeClr val="tx1"/>
        </a:solidFill>
        <a:latin typeface="Helvetica" pitchFamily="2" charset="0"/>
        <a:ea typeface="+mn-ea"/>
        <a:cs typeface="+mn-cs"/>
      </a:defRPr>
    </a:lvl4pPr>
    <a:lvl5pPr marL="1828800" algn="l" defTabSz="914400" rtl="0" eaLnBrk="1" latinLnBrk="0" hangingPunct="1">
      <a:defRPr sz="1200" kern="1200">
        <a:solidFill>
          <a:schemeClr val="tx1"/>
        </a:solidFill>
        <a:latin typeface="Helvetica"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https://www.youtube.com/watch?v=Vd2vyTZgs94</a:t>
            </a:r>
          </a:p>
        </p:txBody>
      </p:sp>
      <p:sp>
        <p:nvSpPr>
          <p:cNvPr id="4" name="Slide Number Placeholder 3"/>
          <p:cNvSpPr>
            <a:spLocks noGrp="1"/>
          </p:cNvSpPr>
          <p:nvPr>
            <p:ph type="sldNum" sz="quarter" idx="5"/>
          </p:nvPr>
        </p:nvSpPr>
        <p:spPr/>
        <p:txBody>
          <a:bodyPr/>
          <a:lstStyle/>
          <a:p>
            <a:fld id="{86E4DE8A-6D9C-4261-B1A7-A6BAB7D2CF09}" type="slidenum">
              <a:rPr lang="en-GB" smtClean="0"/>
              <a:pPr/>
              <a:t>2</a:t>
            </a:fld>
            <a:endParaRPr lang="en-GB"/>
          </a:p>
        </p:txBody>
      </p:sp>
    </p:spTree>
    <p:extLst>
      <p:ext uri="{BB962C8B-B14F-4D97-AF65-F5344CB8AC3E}">
        <p14:creationId xmlns:p14="http://schemas.microsoft.com/office/powerpoint/2010/main" val="1660115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1262992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p:txBody>
      </p:sp>
      <p:sp>
        <p:nvSpPr>
          <p:cNvPr id="4" name="Slide Number Placeholder 3"/>
          <p:cNvSpPr>
            <a:spLocks noGrp="1"/>
          </p:cNvSpPr>
          <p:nvPr>
            <p:ph type="sldNum" sz="quarter" idx="5"/>
          </p:nvPr>
        </p:nvSpPr>
        <p:spPr/>
        <p:txBody>
          <a:bodyPr/>
          <a:lstStyle/>
          <a:p>
            <a:fld id="{86E4DE8A-6D9C-4261-B1A7-A6BAB7D2CF09}" type="slidenum">
              <a:rPr lang="en-GB" smtClean="0"/>
              <a:t>21</a:t>
            </a:fld>
            <a:endParaRPr lang="en-GB"/>
          </a:p>
        </p:txBody>
      </p:sp>
    </p:spTree>
    <p:extLst>
      <p:ext uri="{BB962C8B-B14F-4D97-AF65-F5344CB8AC3E}">
        <p14:creationId xmlns:p14="http://schemas.microsoft.com/office/powerpoint/2010/main" val="3974660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E4DE8A-6D9C-4261-B1A7-A6BAB7D2CF09}" type="slidenum">
              <a:rPr lang="en-GB" smtClean="0"/>
              <a:pPr/>
              <a:t>23</a:t>
            </a:fld>
            <a:endParaRPr lang="en-GB"/>
          </a:p>
        </p:txBody>
      </p:sp>
    </p:spTree>
    <p:extLst>
      <p:ext uri="{BB962C8B-B14F-4D97-AF65-F5344CB8AC3E}">
        <p14:creationId xmlns:p14="http://schemas.microsoft.com/office/powerpoint/2010/main" val="707431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3377913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975806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1767069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E4DE8A-6D9C-4261-B1A7-A6BAB7D2CF09}" type="slidenum">
              <a:rPr lang="en-GB" smtClean="0"/>
              <a:pPr/>
              <a:t>29</a:t>
            </a:fld>
            <a:endParaRPr lang="en-GB"/>
          </a:p>
        </p:txBody>
      </p:sp>
    </p:spTree>
    <p:extLst>
      <p:ext uri="{BB962C8B-B14F-4D97-AF65-F5344CB8AC3E}">
        <p14:creationId xmlns:p14="http://schemas.microsoft.com/office/powerpoint/2010/main" val="314344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E4DE8A-6D9C-4261-B1A7-A6BAB7D2CF09}" type="slidenum">
              <a:rPr lang="en-GB" smtClean="0"/>
              <a:pPr/>
              <a:t>32</a:t>
            </a:fld>
            <a:endParaRPr lang="en-GB"/>
          </a:p>
        </p:txBody>
      </p:sp>
    </p:spTree>
    <p:extLst>
      <p:ext uri="{BB962C8B-B14F-4D97-AF65-F5344CB8AC3E}">
        <p14:creationId xmlns:p14="http://schemas.microsoft.com/office/powerpoint/2010/main" val="3974111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E4DE8A-6D9C-4261-B1A7-A6BAB7D2CF09}" type="slidenum">
              <a:rPr lang="en-GB" smtClean="0"/>
              <a:pPr/>
              <a:t>34</a:t>
            </a:fld>
            <a:endParaRPr lang="en-GB"/>
          </a:p>
        </p:txBody>
      </p:sp>
    </p:spTree>
    <p:extLst>
      <p:ext uri="{BB962C8B-B14F-4D97-AF65-F5344CB8AC3E}">
        <p14:creationId xmlns:p14="http://schemas.microsoft.com/office/powerpoint/2010/main" val="1947032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New Addition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1675559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p:txBody>
      </p:sp>
    </p:spTree>
    <p:extLst>
      <p:ext uri="{BB962C8B-B14F-4D97-AF65-F5344CB8AC3E}">
        <p14:creationId xmlns:p14="http://schemas.microsoft.com/office/powerpoint/2010/main" val="2376925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E4DE8A-6D9C-4261-B1A7-A6BAB7D2CF09}" type="slidenum">
              <a:rPr lang="en-GB" smtClean="0"/>
              <a:pPr/>
              <a:t>42</a:t>
            </a:fld>
            <a:endParaRPr lang="en-GB"/>
          </a:p>
        </p:txBody>
      </p:sp>
    </p:spTree>
    <p:extLst>
      <p:ext uri="{BB962C8B-B14F-4D97-AF65-F5344CB8AC3E}">
        <p14:creationId xmlns:p14="http://schemas.microsoft.com/office/powerpoint/2010/main" val="1687276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E4DE8A-6D9C-4261-B1A7-A6BAB7D2CF09}" type="slidenum">
              <a:rPr lang="en-GB" smtClean="0"/>
              <a:pPr/>
              <a:t>43</a:t>
            </a:fld>
            <a:endParaRPr lang="en-GB"/>
          </a:p>
        </p:txBody>
      </p:sp>
    </p:spTree>
    <p:extLst>
      <p:ext uri="{BB962C8B-B14F-4D97-AF65-F5344CB8AC3E}">
        <p14:creationId xmlns:p14="http://schemas.microsoft.com/office/powerpoint/2010/main" val="1148280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https://youtu.be/Xn9YYrbOF7A</a:t>
            </a:r>
          </a:p>
        </p:txBody>
      </p:sp>
      <p:sp>
        <p:nvSpPr>
          <p:cNvPr id="4" name="Slide Number Placeholder 3"/>
          <p:cNvSpPr>
            <a:spLocks noGrp="1"/>
          </p:cNvSpPr>
          <p:nvPr>
            <p:ph type="sldNum" sz="quarter" idx="5"/>
          </p:nvPr>
        </p:nvSpPr>
        <p:spPr/>
        <p:txBody>
          <a:bodyPr/>
          <a:lstStyle/>
          <a:p>
            <a:fld id="{86E4DE8A-6D9C-4261-B1A7-A6BAB7D2CF09}" type="slidenum">
              <a:rPr lang="en-GB" smtClean="0"/>
              <a:pPr/>
              <a:t>46</a:t>
            </a:fld>
            <a:endParaRPr lang="en-GB"/>
          </a:p>
        </p:txBody>
      </p:sp>
    </p:spTree>
    <p:extLst>
      <p:ext uri="{BB962C8B-B14F-4D97-AF65-F5344CB8AC3E}">
        <p14:creationId xmlns:p14="http://schemas.microsoft.com/office/powerpoint/2010/main" val="125044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https://youtu.be/NKlNLnhvheA</a:t>
            </a:r>
          </a:p>
        </p:txBody>
      </p:sp>
      <p:sp>
        <p:nvSpPr>
          <p:cNvPr id="4" name="Slide Number Placeholder 3"/>
          <p:cNvSpPr>
            <a:spLocks noGrp="1"/>
          </p:cNvSpPr>
          <p:nvPr>
            <p:ph type="sldNum" sz="quarter" idx="5"/>
          </p:nvPr>
        </p:nvSpPr>
        <p:spPr/>
        <p:txBody>
          <a:bodyPr/>
          <a:lstStyle/>
          <a:p>
            <a:fld id="{86E4DE8A-6D9C-4261-B1A7-A6BAB7D2CF09}" type="slidenum">
              <a:rPr lang="en-GB" smtClean="0"/>
              <a:pPr/>
              <a:t>47</a:t>
            </a:fld>
            <a:endParaRPr lang="en-GB"/>
          </a:p>
        </p:txBody>
      </p:sp>
    </p:spTree>
    <p:extLst>
      <p:ext uri="{BB962C8B-B14F-4D97-AF65-F5344CB8AC3E}">
        <p14:creationId xmlns:p14="http://schemas.microsoft.com/office/powerpoint/2010/main" val="1613049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https://youtu.be/SVy3oGHl_d0</a:t>
            </a:r>
          </a:p>
        </p:txBody>
      </p:sp>
      <p:sp>
        <p:nvSpPr>
          <p:cNvPr id="4" name="Slide Number Placeholder 3"/>
          <p:cNvSpPr>
            <a:spLocks noGrp="1"/>
          </p:cNvSpPr>
          <p:nvPr>
            <p:ph type="sldNum" sz="quarter" idx="5"/>
          </p:nvPr>
        </p:nvSpPr>
        <p:spPr/>
        <p:txBody>
          <a:bodyPr/>
          <a:lstStyle/>
          <a:p>
            <a:fld id="{86E4DE8A-6D9C-4261-B1A7-A6BAB7D2CF09}" type="slidenum">
              <a:rPr lang="en-GB" smtClean="0"/>
              <a:pPr/>
              <a:t>48</a:t>
            </a:fld>
            <a:endParaRPr lang="en-GB"/>
          </a:p>
        </p:txBody>
      </p:sp>
    </p:spTree>
    <p:extLst>
      <p:ext uri="{BB962C8B-B14F-4D97-AF65-F5344CB8AC3E}">
        <p14:creationId xmlns:p14="http://schemas.microsoft.com/office/powerpoint/2010/main" val="1019458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E4DE8A-6D9C-4261-B1A7-A6BAB7D2CF09}" type="slidenum">
              <a:rPr lang="en-GB" smtClean="0"/>
              <a:t>49</a:t>
            </a:fld>
            <a:endParaRPr lang="en-GB"/>
          </a:p>
        </p:txBody>
      </p:sp>
    </p:spTree>
    <p:extLst>
      <p:ext uri="{BB962C8B-B14F-4D97-AF65-F5344CB8AC3E}">
        <p14:creationId xmlns:p14="http://schemas.microsoft.com/office/powerpoint/2010/main" val="1072766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54989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356130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https://www.youtube.com/watch?v=j6SaMfR7G_I</a:t>
            </a:r>
            <a:br>
              <a:rPr lang="en-GB"/>
            </a:br>
            <a:br>
              <a:rPr lang="en-GB"/>
            </a:b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4265784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1221777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A544A-D6DF-7BCA-F0AE-0C61A80EB4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9BCE6A-0455-3F08-AA5E-939E9B42A0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C157DC-D92A-29F3-1255-73147D8E22D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902E0FF-2D79-47DB-E6E0-B1B14E08AF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372089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42079578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a:t>Insert</a:t>
            </a:r>
            <a:r>
              <a:rPr lang="en-US" b="0" baseline="0"/>
              <a:t> a ‘New Slide’ or select ‘Layout’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Exponential - Light Background</a:t>
            </a:r>
            <a:endParaRPr lang="en-GB" sz="1200" b="1"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08B2DF-AD57-8542-BF1E-65E6C0AD92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81628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E4DE8A-6D9C-4261-B1A7-A6BAB7D2CF09}" type="slidenum">
              <a:rPr lang="en-GB" smtClean="0"/>
              <a:pPr/>
              <a:t>64</a:t>
            </a:fld>
            <a:endParaRPr lang="en-GB"/>
          </a:p>
        </p:txBody>
      </p:sp>
    </p:spTree>
    <p:extLst>
      <p:ext uri="{BB962C8B-B14F-4D97-AF65-F5344CB8AC3E}">
        <p14:creationId xmlns:p14="http://schemas.microsoft.com/office/powerpoint/2010/main" val="1306190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6950026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7489120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E4DE8A-6D9C-4261-B1A7-A6BAB7D2CF09}" type="slidenum">
              <a:rPr lang="en-GB" smtClean="0"/>
              <a:t>72</a:t>
            </a:fld>
            <a:endParaRPr lang="en-GB"/>
          </a:p>
        </p:txBody>
      </p:sp>
    </p:spTree>
    <p:extLst>
      <p:ext uri="{BB962C8B-B14F-4D97-AF65-F5344CB8AC3E}">
        <p14:creationId xmlns:p14="http://schemas.microsoft.com/office/powerpoint/2010/main" val="20298736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E4DE8A-6D9C-4261-B1A7-A6BAB7D2CF09}" type="slidenum">
              <a:rPr lang="en-GB" smtClean="0"/>
              <a:pPr/>
              <a:t>73</a:t>
            </a:fld>
            <a:endParaRPr lang="en-GB"/>
          </a:p>
        </p:txBody>
      </p:sp>
    </p:spTree>
    <p:extLst>
      <p:ext uri="{BB962C8B-B14F-4D97-AF65-F5344CB8AC3E}">
        <p14:creationId xmlns:p14="http://schemas.microsoft.com/office/powerpoint/2010/main" val="8779919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4138089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CF5A03-59A9-44FB-9929-1E0B50104A3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8173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E4DE8A-6D9C-4261-B1A7-A6BAB7D2CF09}" type="slidenum">
              <a:rPr lang="en-GB" smtClean="0"/>
              <a:t>12</a:t>
            </a:fld>
            <a:endParaRPr lang="en-GB"/>
          </a:p>
        </p:txBody>
      </p:sp>
    </p:spTree>
    <p:extLst>
      <p:ext uri="{BB962C8B-B14F-4D97-AF65-F5344CB8AC3E}">
        <p14:creationId xmlns:p14="http://schemas.microsoft.com/office/powerpoint/2010/main" val="3857298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E4DE8A-6D9C-4261-B1A7-A6BAB7D2CF09}" type="slidenum">
              <a:rPr lang="en-GB" smtClean="0"/>
              <a:t>16</a:t>
            </a:fld>
            <a:endParaRPr lang="en-GB"/>
          </a:p>
        </p:txBody>
      </p:sp>
    </p:spTree>
    <p:extLst>
      <p:ext uri="{BB962C8B-B14F-4D97-AF65-F5344CB8AC3E}">
        <p14:creationId xmlns:p14="http://schemas.microsoft.com/office/powerpoint/2010/main" val="1833670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E4DE8A-6D9C-4261-B1A7-A6BAB7D2CF09}" type="slidenum">
              <a:rPr lang="en-GB" smtClean="0"/>
              <a:pPr/>
              <a:t>17</a:t>
            </a:fld>
            <a:endParaRPr lang="en-GB"/>
          </a:p>
        </p:txBody>
      </p:sp>
    </p:spTree>
    <p:extLst>
      <p:ext uri="{BB962C8B-B14F-4D97-AF65-F5344CB8AC3E}">
        <p14:creationId xmlns:p14="http://schemas.microsoft.com/office/powerpoint/2010/main" val="681796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51E07-65F4-B4C3-A252-7E2DE087D7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203795-9F18-D2DC-03C2-D88D6AC1E17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1024BF4-C08E-BBB8-692C-A2DB646A855A}"/>
              </a:ext>
            </a:extLst>
          </p:cNvPr>
          <p:cNvSpPr>
            <a:spLocks noGrp="1"/>
          </p:cNvSpPr>
          <p:nvPr>
            <p:ph type="body" idx="1"/>
          </p:nvPr>
        </p:nvSpPr>
        <p:spPr/>
        <p:txBody>
          <a:bodyPr/>
          <a:lstStyle/>
          <a:p>
            <a:pPr defTabSz="457200">
              <a:defRPr/>
            </a:pPr>
            <a:endParaRPr lang="en-GB">
              <a:ea typeface="+mn-ea"/>
              <a:cs typeface="+mn-cs"/>
            </a:endParaRPr>
          </a:p>
        </p:txBody>
      </p:sp>
      <p:sp>
        <p:nvSpPr>
          <p:cNvPr id="4" name="Slide Number Placeholder 3">
            <a:extLst>
              <a:ext uri="{FF2B5EF4-FFF2-40B4-BE49-F238E27FC236}">
                <a16:creationId xmlns:a16="http://schemas.microsoft.com/office/drawing/2014/main" id="{4CE5FCC8-DB43-1865-57F1-5274C74BF78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08B2DF-AD57-8542-BF1E-65E6C0AD92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5572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E4DE8A-6D9C-4261-B1A7-A6BAB7D2CF09}" type="slidenum">
              <a:rPr lang="en-GB" smtClean="0"/>
              <a:pPr/>
              <a:t>19</a:t>
            </a:fld>
            <a:endParaRPr lang="en-GB"/>
          </a:p>
        </p:txBody>
      </p:sp>
    </p:spTree>
    <p:extLst>
      <p:ext uri="{BB962C8B-B14F-4D97-AF65-F5344CB8AC3E}">
        <p14:creationId xmlns:p14="http://schemas.microsoft.com/office/powerpoint/2010/main" val="1725288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Slide - Dark">
    <p:bg>
      <p:bgPr>
        <a:solidFill>
          <a:srgbClr val="1A1C2B"/>
        </a:solidFill>
        <a:effectLst/>
      </p:bgPr>
    </p:bg>
    <p:spTree>
      <p:nvGrpSpPr>
        <p:cNvPr id="1" name=""/>
        <p:cNvGrpSpPr/>
        <p:nvPr/>
      </p:nvGrpSpPr>
      <p:grpSpPr>
        <a:xfrm>
          <a:off x="0" y="0"/>
          <a:ext cx="0" cy="0"/>
          <a:chOff x="0" y="0"/>
          <a:chExt cx="0" cy="0"/>
        </a:xfrm>
      </p:grpSpPr>
      <p:sp>
        <p:nvSpPr>
          <p:cNvPr id="5"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2768600" y="6875"/>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chemeClr val="bg1"/>
                </a:solidFill>
                <a:latin typeface="Helvetica" pitchFamily="2" charset="0"/>
                <a:ea typeface="+mj-ea"/>
                <a:cs typeface="Helvetica" pitchFamily="2" charset="0"/>
              </a:defRPr>
            </a:lvl1pPr>
          </a:lstStyle>
          <a:p>
            <a:r>
              <a:rPr lang="en-US"/>
              <a:t>Presentation Title Slide Here</a:t>
            </a:r>
          </a:p>
        </p:txBody>
      </p:sp>
      <p:sp>
        <p:nvSpPr>
          <p:cNvPr id="8" name="Text Placeholder 6">
            <a:extLst>
              <a:ext uri="{FF2B5EF4-FFF2-40B4-BE49-F238E27FC236}">
                <a16:creationId xmlns:a16="http://schemas.microsoft.com/office/drawing/2014/main" id="{F62A5AA4-57D5-8B4C-923A-2C551304202B}"/>
              </a:ext>
            </a:extLst>
          </p:cNvPr>
          <p:cNvSpPr>
            <a:spLocks noGrp="1"/>
          </p:cNvSpPr>
          <p:nvPr>
            <p:ph type="body" sz="quarter" idx="10"/>
          </p:nvPr>
        </p:nvSpPr>
        <p:spPr>
          <a:xfrm>
            <a:off x="335666" y="1226917"/>
            <a:ext cx="11399134" cy="4786132"/>
          </a:xfrm>
          <a:prstGeom prst="rect">
            <a:avLst/>
          </a:prstGeom>
        </p:spPr>
        <p:txBody>
          <a:bodyPr/>
          <a:lstStyle>
            <a:lvl1pPr>
              <a:spcBef>
                <a:spcPts val="600"/>
              </a:spcBef>
              <a:spcAft>
                <a:spcPts val="600"/>
              </a:spcAft>
              <a:defRPr sz="1600">
                <a:solidFill>
                  <a:schemeClr val="bg1"/>
                </a:solidFill>
                <a:latin typeface="Helvetica" pitchFamily="2" charset="0"/>
                <a:ea typeface="Helvetica" pitchFamily="2" charset="0"/>
                <a:cs typeface="Helvetica" pitchFamily="2" charset="0"/>
              </a:defRPr>
            </a:lvl1pPr>
            <a:lvl2pPr>
              <a:spcBef>
                <a:spcPts val="600"/>
              </a:spcBef>
              <a:spcAft>
                <a:spcPts val="600"/>
              </a:spcAft>
              <a:defRPr sz="1600">
                <a:solidFill>
                  <a:schemeClr val="bg1"/>
                </a:solidFill>
                <a:latin typeface="Helvetica" pitchFamily="2" charset="0"/>
                <a:ea typeface="Helvetica" pitchFamily="2" charset="0"/>
                <a:cs typeface="Helvetica" pitchFamily="2" charset="0"/>
              </a:defRPr>
            </a:lvl2pPr>
            <a:lvl3pPr>
              <a:spcBef>
                <a:spcPts val="600"/>
              </a:spcBef>
              <a:spcAft>
                <a:spcPts val="600"/>
              </a:spcAft>
              <a:defRPr sz="1600">
                <a:solidFill>
                  <a:schemeClr val="bg1"/>
                </a:solidFill>
                <a:latin typeface="Helvetica" pitchFamily="2" charset="0"/>
                <a:ea typeface="Helvetica" pitchFamily="2" charset="0"/>
                <a:cs typeface="Helvetica" pitchFamily="2" charset="0"/>
              </a:defRPr>
            </a:lvl3pPr>
            <a:lvl4pPr>
              <a:spcBef>
                <a:spcPts val="600"/>
              </a:spcBef>
              <a:spcAft>
                <a:spcPts val="600"/>
              </a:spcAft>
              <a:defRPr sz="1600">
                <a:solidFill>
                  <a:schemeClr val="bg1"/>
                </a:solidFill>
                <a:latin typeface="Helvetica" pitchFamily="2" charset="0"/>
                <a:ea typeface="Helvetica" pitchFamily="2" charset="0"/>
                <a:cs typeface="Helvetica" pitchFamily="2" charset="0"/>
              </a:defRPr>
            </a:lvl4pPr>
            <a:lvl5pPr>
              <a:spcBef>
                <a:spcPts val="600"/>
              </a:spcBef>
              <a:spcAft>
                <a:spcPts val="600"/>
              </a:spcAft>
              <a:defRPr sz="1600">
                <a:solidFill>
                  <a:schemeClr val="bg1"/>
                </a:solidFill>
                <a:latin typeface="Helvetica" pitchFamily="2" charset="0"/>
                <a:ea typeface="Helvetica" pitchFamily="2" charset="0"/>
                <a:cs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Footer">
            <a:extLst>
              <a:ext uri="{FF2B5EF4-FFF2-40B4-BE49-F238E27FC236}">
                <a16:creationId xmlns:a16="http://schemas.microsoft.com/office/drawing/2014/main" id="{304BFE6F-EB99-3D36-3B9C-887570B3130D}"/>
              </a:ext>
            </a:extLst>
          </p:cNvPr>
          <p:cNvGrpSpPr/>
          <p:nvPr userDrawn="1"/>
        </p:nvGrpSpPr>
        <p:grpSpPr>
          <a:xfrm>
            <a:off x="0" y="6334126"/>
            <a:ext cx="12249150" cy="549274"/>
            <a:chOff x="0" y="6334126"/>
            <a:chExt cx="12249150" cy="549274"/>
          </a:xfrm>
          <a:solidFill>
            <a:srgbClr val="1A1C2B"/>
          </a:solidFill>
        </p:grpSpPr>
        <p:sp>
          <p:nvSpPr>
            <p:cNvPr id="6" name="The Exponential-e Group Channel Partner Programme">
              <a:extLst>
                <a:ext uri="{FF2B5EF4-FFF2-40B4-BE49-F238E27FC236}">
                  <a16:creationId xmlns:a16="http://schemas.microsoft.com/office/drawing/2014/main" id="{5E2AE9F5-A93E-CCE7-8B34-C0E6B8741677}"/>
                </a:ext>
              </a:extLst>
            </p:cNvPr>
            <p:cNvSpPr/>
            <p:nvPr userDrawn="1"/>
          </p:nvSpPr>
          <p:spPr>
            <a:xfrm>
              <a:off x="0" y="6334126"/>
              <a:ext cx="12249150" cy="546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rgbClr val="1A1C2B"/>
                  </a:solidFill>
                  <a:latin typeface="Helvetica" pitchFamily="2" charset="0"/>
                  <a:ea typeface="+mn-ea"/>
                  <a:cs typeface="HelveticaNowDisplay Bold" panose="020B0804030202020204" pitchFamily="34" charset="0"/>
                </a:rPr>
                <a:t>Be Unstoppable.</a:t>
              </a:r>
              <a:r>
                <a:rPr lang="en-GB" sz="1200" b="1" kern="1200">
                  <a:solidFill>
                    <a:srgbClr val="1A1C2B"/>
                  </a:solidFill>
                  <a:latin typeface="Helvetica" pitchFamily="2" charset="0"/>
                  <a:ea typeface="+mn-ea"/>
                  <a:cs typeface="HelveticaNowDisplay Bold" panose="020B0804030202020204" pitchFamily="34" charset="0"/>
                </a:rPr>
                <a:t> </a:t>
              </a:r>
              <a:r>
                <a:rPr lang="en-GB" sz="1200" b="1">
                  <a:solidFill>
                    <a:srgbClr val="1A1C2B"/>
                  </a:solidFill>
                  <a:latin typeface="Helvetica" pitchFamily="2" charset="0"/>
                  <a:cs typeface="HelveticaNowDisplay Bold" panose="020B0804030202020204" pitchFamily="34" charset="0"/>
                </a:rPr>
                <a:t>The Exponential-e Group </a:t>
              </a:r>
              <a:r>
                <a:rPr lang="en-GB" sz="1200">
                  <a:solidFill>
                    <a:srgbClr val="1A1C2B"/>
                  </a:solidFill>
                  <a:latin typeface="Helvetica" pitchFamily="2" charset="0"/>
                  <a:cs typeface="HelveticaNowText Regular" panose="020B0504030202020204" pitchFamily="34" charset="0"/>
                </a:rPr>
                <a:t>Channel Partner Programme</a:t>
              </a:r>
            </a:p>
          </p:txBody>
        </p:sp>
        <p:sp>
          <p:nvSpPr>
            <p:cNvPr id="7" name="Website | Contact Number">
              <a:extLst>
                <a:ext uri="{FF2B5EF4-FFF2-40B4-BE49-F238E27FC236}">
                  <a16:creationId xmlns:a16="http://schemas.microsoft.com/office/drawing/2014/main" id="{B0F08496-F5D7-3C7D-3A4A-CC835CAED53F}"/>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a:solidFill>
                    <a:schemeClr val="tx2"/>
                  </a:solidFill>
                  <a:latin typeface="Helvetica" pitchFamily="2" charset="0"/>
                  <a:ea typeface="+mn-ea"/>
                  <a:cs typeface="HelveticaNowText Regular" panose="020B0504030202020204" pitchFamily="34" charset="0"/>
                </a:rPr>
                <a:t>www.expo-e.uk    |    </a:t>
              </a:r>
              <a:r>
                <a:rPr lang="en-GB" sz="1200" b="0" kern="1200">
                  <a:solidFill>
                    <a:schemeClr val="tx2"/>
                  </a:solidFill>
                  <a:latin typeface="Helvetica" pitchFamily="2" charset="0"/>
                  <a:ea typeface="+mn-ea"/>
                  <a:cs typeface="HelveticaNowDisplay Bold" panose="020B0804030202020204" pitchFamily="34" charset="0"/>
                </a:rPr>
                <a:t>0203 993 3374</a:t>
              </a:r>
            </a:p>
          </p:txBody>
        </p:sp>
      </p:grpSp>
      <p:grpSp>
        <p:nvGrpSpPr>
          <p:cNvPr id="15" name="Expo.e Logo">
            <a:extLst>
              <a:ext uri="{FF2B5EF4-FFF2-40B4-BE49-F238E27FC236}">
                <a16:creationId xmlns:a16="http://schemas.microsoft.com/office/drawing/2014/main" id="{7D5CE16E-DE9C-1CA0-6EFE-D371A4D2F7D6}"/>
              </a:ext>
            </a:extLst>
          </p:cNvPr>
          <p:cNvGrpSpPr/>
          <p:nvPr userDrawn="1"/>
        </p:nvGrpSpPr>
        <p:grpSpPr>
          <a:xfrm>
            <a:off x="368300" y="241303"/>
            <a:ext cx="2057353" cy="324928"/>
            <a:chOff x="368300" y="241303"/>
            <a:chExt cx="2057353" cy="324928"/>
          </a:xfrm>
          <a:solidFill>
            <a:schemeClr val="bg2"/>
          </a:solidFill>
        </p:grpSpPr>
        <p:sp>
          <p:nvSpPr>
            <p:cNvPr id="16" name="Free-form: Shape 15">
              <a:extLst>
                <a:ext uri="{FF2B5EF4-FFF2-40B4-BE49-F238E27FC236}">
                  <a16:creationId xmlns:a16="http://schemas.microsoft.com/office/drawing/2014/main" id="{53E9FFC9-141D-88B9-44DF-D98161289EE8}"/>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latin typeface="Helvetica" pitchFamily="2" charset="0"/>
              </a:endParaRPr>
            </a:p>
          </p:txBody>
        </p:sp>
        <p:sp>
          <p:nvSpPr>
            <p:cNvPr id="17" name="Free-form: Shape 16">
              <a:extLst>
                <a:ext uri="{FF2B5EF4-FFF2-40B4-BE49-F238E27FC236}">
                  <a16:creationId xmlns:a16="http://schemas.microsoft.com/office/drawing/2014/main" id="{453A4FBD-A605-B350-A557-7DDBE8E9A9C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latin typeface="Helvetica" pitchFamily="2" charset="0"/>
              </a:endParaRPr>
            </a:p>
          </p:txBody>
        </p:sp>
        <p:sp>
          <p:nvSpPr>
            <p:cNvPr id="18" name="Free-form: Shape 17">
              <a:extLst>
                <a:ext uri="{FF2B5EF4-FFF2-40B4-BE49-F238E27FC236}">
                  <a16:creationId xmlns:a16="http://schemas.microsoft.com/office/drawing/2014/main" id="{CB8CA3EC-8A46-A058-C79C-B377E75EFD07}"/>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latin typeface="Helvetica" pitchFamily="2" charset="0"/>
              </a:endParaRPr>
            </a:p>
          </p:txBody>
        </p:sp>
        <p:sp>
          <p:nvSpPr>
            <p:cNvPr id="19" name="Free-form: Shape 18">
              <a:extLst>
                <a:ext uri="{FF2B5EF4-FFF2-40B4-BE49-F238E27FC236}">
                  <a16:creationId xmlns:a16="http://schemas.microsoft.com/office/drawing/2014/main" id="{F978FA61-89DD-B9EF-2585-5EC5061B3CF6}"/>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latin typeface="Helvetica" pitchFamily="2" charset="0"/>
              </a:endParaRPr>
            </a:p>
          </p:txBody>
        </p:sp>
        <p:sp>
          <p:nvSpPr>
            <p:cNvPr id="20" name="Free-form: Shape 19">
              <a:extLst>
                <a:ext uri="{FF2B5EF4-FFF2-40B4-BE49-F238E27FC236}">
                  <a16:creationId xmlns:a16="http://schemas.microsoft.com/office/drawing/2014/main" id="{72485355-C579-6520-BE77-79D9099D76B3}"/>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latin typeface="Helvetica" pitchFamily="2" charset="0"/>
              </a:endParaRPr>
            </a:p>
          </p:txBody>
        </p:sp>
        <p:sp>
          <p:nvSpPr>
            <p:cNvPr id="21" name="Free-form: Shape 20">
              <a:extLst>
                <a:ext uri="{FF2B5EF4-FFF2-40B4-BE49-F238E27FC236}">
                  <a16:creationId xmlns:a16="http://schemas.microsoft.com/office/drawing/2014/main" id="{000A3436-5AA1-68BE-FC6C-DC246CB3D445}"/>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latin typeface="Helvetica" pitchFamily="2" charset="0"/>
              </a:endParaRPr>
            </a:p>
          </p:txBody>
        </p:sp>
      </p:grpSp>
    </p:spTree>
    <p:extLst>
      <p:ext uri="{BB962C8B-B14F-4D97-AF65-F5344CB8AC3E}">
        <p14:creationId xmlns:p14="http://schemas.microsoft.com/office/powerpoint/2010/main" val="10844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42" presetClass="entr" presetSubtype="0" fill="hold" nodeType="withEffect">
                                  <p:stCondLst>
                                    <p:cond delay="2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ark Backing - Option B">
    <p:bg>
      <p:bgPr>
        <a:solidFill>
          <a:schemeClr val="tx1"/>
        </a:solidFill>
        <a:effectLst/>
      </p:bgPr>
    </p:bg>
    <p:spTree>
      <p:nvGrpSpPr>
        <p:cNvPr id="1" name=""/>
        <p:cNvGrpSpPr/>
        <p:nvPr/>
      </p:nvGrpSpPr>
      <p:grpSpPr>
        <a:xfrm>
          <a:off x="0" y="0"/>
          <a:ext cx="0" cy="0"/>
          <a:chOff x="0" y="0"/>
          <a:chExt cx="0" cy="0"/>
        </a:xfrm>
      </p:grpSpPr>
      <p:sp>
        <p:nvSpPr>
          <p:cNvPr id="2" name="Title 23">
            <a:extLst>
              <a:ext uri="{FF2B5EF4-FFF2-40B4-BE49-F238E27FC236}">
                <a16:creationId xmlns:a16="http://schemas.microsoft.com/office/drawing/2014/main" id="{CC02106B-65C8-61BD-A84D-33DA28FF02B2}"/>
              </a:ext>
            </a:extLst>
          </p:cNvPr>
          <p:cNvSpPr>
            <a:spLocks noGrp="1"/>
          </p:cNvSpPr>
          <p:nvPr>
            <p:ph type="title" hasCustomPrompt="1"/>
          </p:nvPr>
        </p:nvSpPr>
        <p:spPr>
          <a:xfrm>
            <a:off x="2806700" y="6875"/>
            <a:ext cx="8928100" cy="749300"/>
          </a:xfrm>
          <a:prstGeom prst="rect">
            <a:avLst/>
          </a:prstGeom>
          <a:ln>
            <a:noFill/>
          </a:ln>
        </p:spPr>
        <p:txBody>
          <a:bodyPr vert="horz" anchor="ctr"/>
          <a:lstStyle>
            <a:lvl1pPr marL="0" algn="r" defTabSz="609585" rtl="0" eaLnBrk="1" latinLnBrk="0" hangingPunct="1">
              <a:spcBef>
                <a:spcPct val="0"/>
              </a:spcBef>
              <a:buNone/>
              <a:defRPr lang="en-US" sz="2400" b="0" i="0" kern="0" spc="0" dirty="0">
                <a:solidFill>
                  <a:schemeClr val="bg1"/>
                </a:solidFill>
                <a:latin typeface="Helvetica" pitchFamily="2" charset="0"/>
                <a:ea typeface="+mj-ea"/>
                <a:cs typeface="+mj-cs"/>
              </a:defRPr>
            </a:lvl1pPr>
          </a:lstStyle>
          <a:p>
            <a:r>
              <a:rPr lang="en-US"/>
              <a:t>Presentation Title Slide Here</a:t>
            </a:r>
          </a:p>
        </p:txBody>
      </p:sp>
    </p:spTree>
    <p:extLst>
      <p:ext uri="{BB962C8B-B14F-4D97-AF65-F5344CB8AC3E}">
        <p14:creationId xmlns:p14="http://schemas.microsoft.com/office/powerpoint/2010/main" val="372249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NA SLIDE_6.0">
    <p:bg>
      <p:bgPr>
        <a:solidFill>
          <a:schemeClr val="tx1"/>
        </a:solidFill>
        <a:effectLst/>
      </p:bgPr>
    </p:bg>
    <p:spTree>
      <p:nvGrpSpPr>
        <p:cNvPr id="1" name=""/>
        <p:cNvGrpSpPr/>
        <p:nvPr/>
      </p:nvGrpSpPr>
      <p:grpSpPr>
        <a:xfrm>
          <a:off x="0" y="0"/>
          <a:ext cx="0" cy="0"/>
          <a:chOff x="0" y="0"/>
          <a:chExt cx="0" cy="0"/>
        </a:xfrm>
      </p:grpSpPr>
      <p:sp>
        <p:nvSpPr>
          <p:cNvPr id="5"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1008528" y="6875"/>
            <a:ext cx="10726272" cy="749300"/>
          </a:xfrm>
          <a:prstGeom prst="rect">
            <a:avLst/>
          </a:prstGeom>
          <a:ln>
            <a:noFill/>
          </a:ln>
        </p:spPr>
        <p:txBody>
          <a:bodyPr vert="horz" anchor="ctr"/>
          <a:lstStyle>
            <a:lvl1pPr marL="0" algn="r" defTabSz="609585" rtl="0" eaLnBrk="1" latinLnBrk="0" hangingPunct="1">
              <a:spcBef>
                <a:spcPct val="0"/>
              </a:spcBef>
              <a:buNone/>
              <a:defRPr lang="en-US" sz="2400" b="0" i="0" kern="0" spc="0" dirty="0">
                <a:solidFill>
                  <a:schemeClr val="bg1"/>
                </a:solidFill>
                <a:latin typeface="Helvetica" pitchFamily="2" charset="0"/>
                <a:ea typeface="+mj-ea"/>
                <a:cs typeface="+mj-cs"/>
              </a:defRPr>
            </a:lvl1pPr>
          </a:lstStyle>
          <a:p>
            <a:r>
              <a:rPr lang="en-US"/>
              <a:t>Presentation Title Slide Here</a:t>
            </a:r>
          </a:p>
        </p:txBody>
      </p:sp>
    </p:spTree>
    <p:extLst>
      <p:ext uri="{BB962C8B-B14F-4D97-AF65-F5344CB8AC3E}">
        <p14:creationId xmlns:p14="http://schemas.microsoft.com/office/powerpoint/2010/main" val="283378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REMOVE30">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solidFill>
            <a:srgbClr val="DADCEA">
              <a:alpha val="80000"/>
            </a:srgbClr>
          </a:solidFill>
        </p:spPr>
        <p:txBody>
          <a:bodyPr lIns="360000" tIns="0" rIns="0" bIns="0" anchor="ctr">
            <a:noAutofit/>
          </a:bodyPr>
          <a:lstStyle>
            <a:lvl1pPr marL="0" indent="0" algn="l">
              <a:buNone/>
              <a:defRPr sz="1800">
                <a:latin typeface="Helvetica" pitchFamily="2" charset="0"/>
                <a:cs typeface="Helvetica"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2" y="6334126"/>
            <a:ext cx="12249151"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a:solidFill>
                    <a:schemeClr val="bg1"/>
                  </a:solidFill>
                  <a:latin typeface="Helvetica" pitchFamily="2" charset="0"/>
                  <a:cs typeface="HelveticaNowDisplay Bold" panose="020B0804030202020204" pitchFamily="34" charset="0"/>
                </a:rPr>
                <a:t>The Exponential-e Group </a:t>
              </a:r>
              <a:r>
                <a:rPr lang="en-GB" sz="1200">
                  <a:solidFill>
                    <a:schemeClr val="bg1"/>
                  </a:solidFill>
                  <a:latin typeface="Helvetica" pitchFamily="2"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a:solidFill>
                    <a:schemeClr val="bg1"/>
                  </a:solidFill>
                  <a:latin typeface="Helvetica" pitchFamily="2" charset="0"/>
                  <a:ea typeface="+mn-ea"/>
                  <a:cs typeface="HelveticaNowText Regular" panose="020B0504030202020204" pitchFamily="34" charset="0"/>
                </a:rPr>
                <a:t>www.expo-e.uk    |    </a:t>
              </a:r>
              <a:r>
                <a:rPr lang="en-GB" sz="1200" b="0" kern="1200">
                  <a:solidFill>
                    <a:schemeClr val="bg1"/>
                  </a:solidFill>
                  <a:latin typeface="Helvetica" pitchFamily="2"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a:solidFill>
                  <a:schemeClr val="bg1"/>
                </a:solidFill>
                <a:latin typeface="Helvetica" pitchFamily="2" charset="0"/>
                <a:ea typeface="+mn-ea"/>
                <a:cs typeface="HelveticaNowDisplay Bold" panose="020B0804030202020204" pitchFamily="34" charset="0"/>
              </a:rPr>
              <a:t>Be unstoppable.</a:t>
            </a:r>
            <a:endParaRPr lang="en-GB" sz="1500" b="1" kern="1200">
              <a:solidFill>
                <a:schemeClr val="bg1"/>
              </a:solidFill>
              <a:latin typeface="Helvetica" pitchFamily="2"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2" y="241303"/>
            <a:ext cx="2057353" cy="324928"/>
            <a:chOff x="368300" y="241303"/>
            <a:chExt cx="2057353" cy="324928"/>
          </a:xfrm>
          <a:solidFill>
            <a:schemeClr val="bg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sz="1800">
                <a:latin typeface="Helvetica" pitchFamily="2" charset="0"/>
              </a:endParaRPr>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sz="1800">
                <a:latin typeface="Helvetica" pitchFamily="2" charset="0"/>
              </a:endParaRPr>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sz="1800">
                <a:latin typeface="Helvetica" pitchFamily="2" charset="0"/>
              </a:endParaRPr>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sz="1800">
                <a:latin typeface="Helvetica" pitchFamily="2" charset="0"/>
              </a:endParaRPr>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sz="1800">
                <a:latin typeface="Helvetica" pitchFamily="2" charset="0"/>
              </a:endParaRPr>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sz="1800">
                <a:latin typeface="Helvetica" pitchFamily="2" charset="0"/>
              </a:endParaRPr>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a:latin typeface="Helvetica" pitchFamily="2" charset="0"/>
                <a:cs typeface="Helvetica" pitchFamily="2" charset="0"/>
              </a:defRPr>
            </a:lvl1pPr>
          </a:lstStyle>
          <a:p>
            <a:r>
              <a:rPr lang="en-GB"/>
              <a:t>Click to edit Master title style</a:t>
            </a:r>
          </a:p>
        </p:txBody>
      </p:sp>
    </p:spTree>
    <p:extLst>
      <p:ext uri="{BB962C8B-B14F-4D97-AF65-F5344CB8AC3E}">
        <p14:creationId xmlns:p14="http://schemas.microsoft.com/office/powerpoint/2010/main" val="283366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ain Slide - Dark">
    <p:bg>
      <p:bgPr>
        <a:solidFill>
          <a:srgbClr val="1A1C2B"/>
        </a:solidFill>
        <a:effectLst/>
      </p:bgPr>
    </p:bg>
    <p:spTree>
      <p:nvGrpSpPr>
        <p:cNvPr id="1" name=""/>
        <p:cNvGrpSpPr/>
        <p:nvPr/>
      </p:nvGrpSpPr>
      <p:grpSpPr>
        <a:xfrm>
          <a:off x="0" y="0"/>
          <a:ext cx="0" cy="0"/>
          <a:chOff x="0" y="0"/>
          <a:chExt cx="0" cy="0"/>
        </a:xfrm>
      </p:grpSpPr>
      <p:pic>
        <p:nvPicPr>
          <p:cNvPr id="2" name="Picture 1" descr="A close-up of a wave&#10;&#10;AI-generated content may be incorrect.">
            <a:extLst>
              <a:ext uri="{FF2B5EF4-FFF2-40B4-BE49-F238E27FC236}">
                <a16:creationId xmlns:a16="http://schemas.microsoft.com/office/drawing/2014/main" id="{BB6B915C-5F71-A73C-0E1C-A2B3DAA6FF8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2768600" y="6875"/>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chemeClr val="bg1"/>
                </a:solidFill>
                <a:latin typeface="HelveticaNowText Medium" panose="020B0604030202020204" pitchFamily="34" charset="0"/>
                <a:ea typeface="+mj-ea"/>
                <a:cs typeface="HelveticaNowText Medium" panose="020B0604030202020204" pitchFamily="34" charset="0"/>
              </a:defRPr>
            </a:lvl1pPr>
          </a:lstStyle>
          <a:p>
            <a:r>
              <a:rPr lang="en-US" dirty="0"/>
              <a:t>Presentation Title Slide Here</a:t>
            </a:r>
          </a:p>
        </p:txBody>
      </p:sp>
      <p:sp>
        <p:nvSpPr>
          <p:cNvPr id="8" name="Text Placeholder 6">
            <a:extLst>
              <a:ext uri="{FF2B5EF4-FFF2-40B4-BE49-F238E27FC236}">
                <a16:creationId xmlns:a16="http://schemas.microsoft.com/office/drawing/2014/main" id="{F62A5AA4-57D5-8B4C-923A-2C551304202B}"/>
              </a:ext>
            </a:extLst>
          </p:cNvPr>
          <p:cNvSpPr>
            <a:spLocks noGrp="1"/>
          </p:cNvSpPr>
          <p:nvPr>
            <p:ph type="body" sz="quarter" idx="10"/>
          </p:nvPr>
        </p:nvSpPr>
        <p:spPr>
          <a:xfrm>
            <a:off x="335666" y="1226917"/>
            <a:ext cx="11399134" cy="4786132"/>
          </a:xfrm>
          <a:prstGeom prst="rect">
            <a:avLst/>
          </a:prstGeom>
        </p:spPr>
        <p:txBody>
          <a:bodyPr/>
          <a:lstStyle>
            <a:lvl1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1pPr>
            <a:lvl2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2pPr>
            <a:lvl3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3pPr>
            <a:lvl4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4pPr>
            <a:lvl5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Footer">
            <a:extLst>
              <a:ext uri="{FF2B5EF4-FFF2-40B4-BE49-F238E27FC236}">
                <a16:creationId xmlns:a16="http://schemas.microsoft.com/office/drawing/2014/main" id="{304BFE6F-EB99-3D36-3B9C-887570B3130D}"/>
              </a:ext>
            </a:extLst>
          </p:cNvPr>
          <p:cNvGrpSpPr/>
          <p:nvPr userDrawn="1"/>
        </p:nvGrpSpPr>
        <p:grpSpPr>
          <a:xfrm>
            <a:off x="0" y="6334126"/>
            <a:ext cx="12249150" cy="549274"/>
            <a:chOff x="0" y="6334126"/>
            <a:chExt cx="12249150" cy="549274"/>
          </a:xfrm>
          <a:solidFill>
            <a:srgbClr val="1A1C2B"/>
          </a:solidFill>
        </p:grpSpPr>
        <p:sp>
          <p:nvSpPr>
            <p:cNvPr id="6" name="The Exponential-e Group Channel Partner Programme">
              <a:extLst>
                <a:ext uri="{FF2B5EF4-FFF2-40B4-BE49-F238E27FC236}">
                  <a16:creationId xmlns:a16="http://schemas.microsoft.com/office/drawing/2014/main" id="{5E2AE9F5-A93E-CCE7-8B34-C0E6B8741677}"/>
                </a:ext>
              </a:extLst>
            </p:cNvPr>
            <p:cNvSpPr/>
            <p:nvPr userDrawn="1"/>
          </p:nvSpPr>
          <p:spPr>
            <a:xfrm>
              <a:off x="0" y="6334126"/>
              <a:ext cx="12249150" cy="546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rgbClr val="1A1C2B"/>
                  </a:solidFill>
                  <a:latin typeface="HelveticaNowDisplay Bold" panose="020B0804030202020204" pitchFamily="34" charset="0"/>
                  <a:ea typeface="+mn-ea"/>
                  <a:cs typeface="HelveticaNowDisplay Bold" panose="020B0804030202020204" pitchFamily="34" charset="0"/>
                </a:rPr>
                <a:t>Be Unstoppable.</a:t>
              </a:r>
              <a:r>
                <a:rPr lang="en-GB" sz="1200" b="1" kern="1200" dirty="0">
                  <a:solidFill>
                    <a:srgbClr val="1A1C2B"/>
                  </a:solidFill>
                  <a:latin typeface="HelveticaNowDisplay Bold" panose="020B0804030202020204" pitchFamily="34" charset="0"/>
                  <a:ea typeface="+mn-ea"/>
                  <a:cs typeface="HelveticaNowDisplay Bold" panose="020B0804030202020204" pitchFamily="34" charset="0"/>
                </a:rPr>
                <a:t> </a:t>
              </a:r>
              <a:r>
                <a:rPr lang="en-GB" sz="1200" b="1" dirty="0">
                  <a:solidFill>
                    <a:srgbClr val="1A1C2B"/>
                  </a:solidFill>
                  <a:latin typeface="HelveticaNowDisplay Bold" panose="020B0804030202020204" pitchFamily="34" charset="0"/>
                  <a:cs typeface="HelveticaNowDisplay Bold" panose="020B0804030202020204" pitchFamily="34" charset="0"/>
                </a:rPr>
                <a:t>The Exponential-e Group </a:t>
              </a:r>
              <a:r>
                <a:rPr lang="en-GB" sz="1200" dirty="0">
                  <a:solidFill>
                    <a:srgbClr val="1A1C2B"/>
                  </a:solidFill>
                  <a:latin typeface="HelveticaNowText Regular" panose="020B0504030202020204" pitchFamily="34" charset="0"/>
                  <a:cs typeface="HelveticaNowText Regular" panose="020B0504030202020204" pitchFamily="34" charset="0"/>
                </a:rPr>
                <a:t>Channel Partner Programme</a:t>
              </a:r>
            </a:p>
          </p:txBody>
        </p:sp>
        <p:sp>
          <p:nvSpPr>
            <p:cNvPr id="7" name="Website | Contact Number">
              <a:extLst>
                <a:ext uri="{FF2B5EF4-FFF2-40B4-BE49-F238E27FC236}">
                  <a16:creationId xmlns:a16="http://schemas.microsoft.com/office/drawing/2014/main" id="{B0F08496-F5D7-3C7D-3A4A-CC835CAED53F}"/>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dirty="0">
                  <a:solidFill>
                    <a:srgbClr val="1A1C2B"/>
                  </a:solidFill>
                  <a:latin typeface="HelveticaNowText Regular" panose="020B0504030202020204" pitchFamily="34" charset="0"/>
                  <a:ea typeface="+mn-ea"/>
                  <a:cs typeface="HelveticaNowText Regular" panose="020B0504030202020204" pitchFamily="34" charset="0"/>
                </a:rPr>
                <a:t>www.expo-e.uk    |    </a:t>
              </a:r>
              <a:r>
                <a:rPr lang="en-GB" sz="1200" b="0" kern="1200" dirty="0">
                  <a:solidFill>
                    <a:srgbClr val="1A1C2B"/>
                  </a:solidFill>
                  <a:latin typeface="HelveticaNowDisplay Bold" panose="020B0804030202020204" pitchFamily="34" charset="0"/>
                  <a:ea typeface="+mn-ea"/>
                  <a:cs typeface="HelveticaNowDisplay Bold" panose="020B0804030202020204" pitchFamily="34" charset="0"/>
                </a:rPr>
                <a:t>0203 993 3374</a:t>
              </a:r>
            </a:p>
          </p:txBody>
        </p:sp>
      </p:grpSp>
      <p:grpSp>
        <p:nvGrpSpPr>
          <p:cNvPr id="15" name="Expo.e Logo">
            <a:extLst>
              <a:ext uri="{FF2B5EF4-FFF2-40B4-BE49-F238E27FC236}">
                <a16:creationId xmlns:a16="http://schemas.microsoft.com/office/drawing/2014/main" id="{7D5CE16E-DE9C-1CA0-6EFE-D371A4D2F7D6}"/>
              </a:ext>
            </a:extLst>
          </p:cNvPr>
          <p:cNvGrpSpPr/>
          <p:nvPr userDrawn="1"/>
        </p:nvGrpSpPr>
        <p:grpSpPr>
          <a:xfrm>
            <a:off x="368300" y="241303"/>
            <a:ext cx="2057353" cy="324928"/>
            <a:chOff x="368300" y="241303"/>
            <a:chExt cx="2057353" cy="324928"/>
          </a:xfrm>
          <a:solidFill>
            <a:schemeClr val="bg2"/>
          </a:solidFill>
        </p:grpSpPr>
        <p:sp>
          <p:nvSpPr>
            <p:cNvPr id="16" name="Free-form: Shape 15">
              <a:extLst>
                <a:ext uri="{FF2B5EF4-FFF2-40B4-BE49-F238E27FC236}">
                  <a16:creationId xmlns:a16="http://schemas.microsoft.com/office/drawing/2014/main" id="{53E9FFC9-141D-88B9-44DF-D98161289EE8}"/>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53A4FBD-A605-B350-A557-7DDBE8E9A9C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B8CA3EC-8A46-A058-C79C-B377E75EFD07}"/>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F978FA61-89DD-B9EF-2585-5EC5061B3CF6}"/>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2485355-C579-6520-BE77-79D9099D76B3}"/>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0A3436-5AA1-68BE-FC6C-DC246CB3D445}"/>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p>
          </p:txBody>
        </p:sp>
      </p:grpSp>
    </p:spTree>
    <p:extLst>
      <p:ext uri="{BB962C8B-B14F-4D97-AF65-F5344CB8AC3E}">
        <p14:creationId xmlns:p14="http://schemas.microsoft.com/office/powerpoint/2010/main" val="293821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6000" fill="hold"/>
                                        <p:tgtEl>
                                          <p:spTgt spid="2"/>
                                        </p:tgtEl>
                                      </p:cBhvr>
                                      <p:by x="105000" y="105000"/>
                                    </p:animScale>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10" presetClass="entr" presetSubtype="0" fill="hold" grpId="0" nodeType="withEffect">
                                  <p:stCondLst>
                                    <p:cond delay="7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7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42" presetClass="entr" presetSubtype="0" fill="hold" nodeType="withEffect">
                                  <p:stCondLst>
                                    <p:cond delay="25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Main Slide - Dark">
    <p:bg>
      <p:bgPr>
        <a:solidFill>
          <a:srgbClr val="1A1C2B"/>
        </a:solidFill>
        <a:effectLst/>
      </p:bgPr>
    </p:bg>
    <p:spTree>
      <p:nvGrpSpPr>
        <p:cNvPr id="1" name=""/>
        <p:cNvGrpSpPr/>
        <p:nvPr/>
      </p:nvGrpSpPr>
      <p:grpSpPr>
        <a:xfrm>
          <a:off x="0" y="0"/>
          <a:ext cx="0" cy="0"/>
          <a:chOff x="0" y="0"/>
          <a:chExt cx="0" cy="0"/>
        </a:xfrm>
      </p:grpSpPr>
      <p:sp>
        <p:nvSpPr>
          <p:cNvPr id="5"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2768600" y="6875"/>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chemeClr val="bg1"/>
                </a:solidFill>
                <a:latin typeface="Helvetica" pitchFamily="2" charset="0"/>
                <a:ea typeface="+mj-ea"/>
                <a:cs typeface="Helvetica" pitchFamily="2" charset="0"/>
              </a:defRPr>
            </a:lvl1pPr>
          </a:lstStyle>
          <a:p>
            <a:r>
              <a:rPr lang="en-US"/>
              <a:t>Presentation Title Slide Here</a:t>
            </a:r>
          </a:p>
        </p:txBody>
      </p:sp>
      <p:sp>
        <p:nvSpPr>
          <p:cNvPr id="8" name="Text Placeholder 6">
            <a:extLst>
              <a:ext uri="{FF2B5EF4-FFF2-40B4-BE49-F238E27FC236}">
                <a16:creationId xmlns:a16="http://schemas.microsoft.com/office/drawing/2014/main" id="{F62A5AA4-57D5-8B4C-923A-2C551304202B}"/>
              </a:ext>
            </a:extLst>
          </p:cNvPr>
          <p:cNvSpPr>
            <a:spLocks noGrp="1"/>
          </p:cNvSpPr>
          <p:nvPr>
            <p:ph type="body" sz="quarter" idx="10"/>
          </p:nvPr>
        </p:nvSpPr>
        <p:spPr>
          <a:xfrm>
            <a:off x="335666" y="1226917"/>
            <a:ext cx="11399134" cy="4786132"/>
          </a:xfrm>
          <a:prstGeom prst="rect">
            <a:avLst/>
          </a:prstGeom>
        </p:spPr>
        <p:txBody>
          <a:bodyPr/>
          <a:lstStyle>
            <a:lvl1pPr>
              <a:spcBef>
                <a:spcPts val="600"/>
              </a:spcBef>
              <a:spcAft>
                <a:spcPts val="600"/>
              </a:spcAft>
              <a:defRPr sz="1600">
                <a:solidFill>
                  <a:schemeClr val="bg1"/>
                </a:solidFill>
                <a:latin typeface="Helvetica" pitchFamily="2" charset="0"/>
                <a:ea typeface="Helvetica" pitchFamily="2" charset="0"/>
                <a:cs typeface="Helvetica" pitchFamily="2" charset="0"/>
              </a:defRPr>
            </a:lvl1pPr>
            <a:lvl2pPr>
              <a:spcBef>
                <a:spcPts val="600"/>
              </a:spcBef>
              <a:spcAft>
                <a:spcPts val="600"/>
              </a:spcAft>
              <a:defRPr sz="1600">
                <a:solidFill>
                  <a:schemeClr val="bg1"/>
                </a:solidFill>
                <a:latin typeface="Helvetica" pitchFamily="2" charset="0"/>
                <a:ea typeface="Helvetica" pitchFamily="2" charset="0"/>
                <a:cs typeface="Helvetica" pitchFamily="2" charset="0"/>
              </a:defRPr>
            </a:lvl2pPr>
            <a:lvl3pPr>
              <a:spcBef>
                <a:spcPts val="600"/>
              </a:spcBef>
              <a:spcAft>
                <a:spcPts val="600"/>
              </a:spcAft>
              <a:defRPr sz="1600">
                <a:solidFill>
                  <a:schemeClr val="bg1"/>
                </a:solidFill>
                <a:latin typeface="Helvetica" pitchFamily="2" charset="0"/>
                <a:ea typeface="Helvetica" pitchFamily="2" charset="0"/>
                <a:cs typeface="Helvetica" pitchFamily="2" charset="0"/>
              </a:defRPr>
            </a:lvl3pPr>
            <a:lvl4pPr>
              <a:spcBef>
                <a:spcPts val="600"/>
              </a:spcBef>
              <a:spcAft>
                <a:spcPts val="600"/>
              </a:spcAft>
              <a:defRPr sz="1600">
                <a:solidFill>
                  <a:schemeClr val="bg1"/>
                </a:solidFill>
                <a:latin typeface="Helvetica" pitchFamily="2" charset="0"/>
                <a:ea typeface="Helvetica" pitchFamily="2" charset="0"/>
                <a:cs typeface="Helvetica" pitchFamily="2" charset="0"/>
              </a:defRPr>
            </a:lvl4pPr>
            <a:lvl5pPr>
              <a:spcBef>
                <a:spcPts val="600"/>
              </a:spcBef>
              <a:spcAft>
                <a:spcPts val="600"/>
              </a:spcAft>
              <a:defRPr sz="1600">
                <a:solidFill>
                  <a:schemeClr val="bg1"/>
                </a:solidFill>
                <a:latin typeface="Helvetica" pitchFamily="2" charset="0"/>
                <a:ea typeface="Helvetica" pitchFamily="2" charset="0"/>
                <a:cs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Footer">
            <a:extLst>
              <a:ext uri="{FF2B5EF4-FFF2-40B4-BE49-F238E27FC236}">
                <a16:creationId xmlns:a16="http://schemas.microsoft.com/office/drawing/2014/main" id="{304BFE6F-EB99-3D36-3B9C-887570B3130D}"/>
              </a:ext>
            </a:extLst>
          </p:cNvPr>
          <p:cNvGrpSpPr/>
          <p:nvPr userDrawn="1"/>
        </p:nvGrpSpPr>
        <p:grpSpPr>
          <a:xfrm>
            <a:off x="0" y="6334126"/>
            <a:ext cx="12249150" cy="549274"/>
            <a:chOff x="0" y="6334126"/>
            <a:chExt cx="12249150" cy="549274"/>
          </a:xfrm>
          <a:solidFill>
            <a:srgbClr val="1A1C2B"/>
          </a:solidFill>
        </p:grpSpPr>
        <p:sp>
          <p:nvSpPr>
            <p:cNvPr id="6" name="The Exponential-e Group Channel Partner Programme">
              <a:extLst>
                <a:ext uri="{FF2B5EF4-FFF2-40B4-BE49-F238E27FC236}">
                  <a16:creationId xmlns:a16="http://schemas.microsoft.com/office/drawing/2014/main" id="{5E2AE9F5-A93E-CCE7-8B34-C0E6B8741677}"/>
                </a:ext>
              </a:extLst>
            </p:cNvPr>
            <p:cNvSpPr/>
            <p:nvPr userDrawn="1"/>
          </p:nvSpPr>
          <p:spPr>
            <a:xfrm>
              <a:off x="0" y="6334126"/>
              <a:ext cx="12249150" cy="546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rgbClr val="1A1C2B"/>
                  </a:solidFill>
                  <a:latin typeface="Helvetica" pitchFamily="2" charset="0"/>
                  <a:ea typeface="+mn-ea"/>
                  <a:cs typeface="HelveticaNowDisplay Bold" panose="020B0804030202020204" pitchFamily="34" charset="0"/>
                </a:rPr>
                <a:t>Be Unstoppable.</a:t>
              </a:r>
              <a:r>
                <a:rPr lang="en-GB" sz="1200" b="1" kern="1200">
                  <a:solidFill>
                    <a:srgbClr val="1A1C2B"/>
                  </a:solidFill>
                  <a:latin typeface="Helvetica" pitchFamily="2" charset="0"/>
                  <a:ea typeface="+mn-ea"/>
                  <a:cs typeface="HelveticaNowDisplay Bold" panose="020B0804030202020204" pitchFamily="34" charset="0"/>
                </a:rPr>
                <a:t> </a:t>
              </a:r>
              <a:r>
                <a:rPr lang="en-GB" sz="1200" b="1">
                  <a:solidFill>
                    <a:srgbClr val="1A1C2B"/>
                  </a:solidFill>
                  <a:latin typeface="Helvetica" pitchFamily="2" charset="0"/>
                  <a:cs typeface="HelveticaNowDisplay Bold" panose="020B0804030202020204" pitchFamily="34" charset="0"/>
                </a:rPr>
                <a:t>The Exponential-e Group </a:t>
              </a:r>
              <a:r>
                <a:rPr lang="en-GB" sz="1200">
                  <a:solidFill>
                    <a:srgbClr val="1A1C2B"/>
                  </a:solidFill>
                  <a:latin typeface="Helvetica" pitchFamily="2" charset="0"/>
                  <a:cs typeface="HelveticaNowText Regular" panose="020B0504030202020204" pitchFamily="34" charset="0"/>
                </a:rPr>
                <a:t>Channel Partner Programme</a:t>
              </a:r>
            </a:p>
          </p:txBody>
        </p:sp>
        <p:sp>
          <p:nvSpPr>
            <p:cNvPr id="7" name="Website | Contact Number">
              <a:extLst>
                <a:ext uri="{FF2B5EF4-FFF2-40B4-BE49-F238E27FC236}">
                  <a16:creationId xmlns:a16="http://schemas.microsoft.com/office/drawing/2014/main" id="{B0F08496-F5D7-3C7D-3A4A-CC835CAED53F}"/>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a:solidFill>
                    <a:schemeClr val="tx2"/>
                  </a:solidFill>
                  <a:latin typeface="Helvetica" pitchFamily="2" charset="0"/>
                  <a:ea typeface="+mn-ea"/>
                  <a:cs typeface="HelveticaNowText Regular" panose="020B0504030202020204" pitchFamily="34" charset="0"/>
                </a:rPr>
                <a:t>www.expo-e.uk    |    </a:t>
              </a:r>
              <a:r>
                <a:rPr lang="en-GB" sz="1200" b="0" kern="1200">
                  <a:solidFill>
                    <a:schemeClr val="tx2"/>
                  </a:solidFill>
                  <a:latin typeface="Helvetica" pitchFamily="2" charset="0"/>
                  <a:ea typeface="+mn-ea"/>
                  <a:cs typeface="HelveticaNowDisplay Bold" panose="020B0804030202020204" pitchFamily="34" charset="0"/>
                </a:rPr>
                <a:t>0203 993 3374</a:t>
              </a:r>
            </a:p>
          </p:txBody>
        </p:sp>
      </p:grpSp>
      <p:grpSp>
        <p:nvGrpSpPr>
          <p:cNvPr id="15" name="Expo.e Logo">
            <a:extLst>
              <a:ext uri="{FF2B5EF4-FFF2-40B4-BE49-F238E27FC236}">
                <a16:creationId xmlns:a16="http://schemas.microsoft.com/office/drawing/2014/main" id="{7D5CE16E-DE9C-1CA0-6EFE-D371A4D2F7D6}"/>
              </a:ext>
            </a:extLst>
          </p:cNvPr>
          <p:cNvGrpSpPr/>
          <p:nvPr userDrawn="1"/>
        </p:nvGrpSpPr>
        <p:grpSpPr>
          <a:xfrm>
            <a:off x="368300" y="241303"/>
            <a:ext cx="2057353" cy="324928"/>
            <a:chOff x="368300" y="241303"/>
            <a:chExt cx="2057353" cy="324928"/>
          </a:xfrm>
          <a:solidFill>
            <a:schemeClr val="bg2"/>
          </a:solidFill>
        </p:grpSpPr>
        <p:sp>
          <p:nvSpPr>
            <p:cNvPr id="16" name="Free-form: Shape 15">
              <a:extLst>
                <a:ext uri="{FF2B5EF4-FFF2-40B4-BE49-F238E27FC236}">
                  <a16:creationId xmlns:a16="http://schemas.microsoft.com/office/drawing/2014/main" id="{53E9FFC9-141D-88B9-44DF-D98161289EE8}"/>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latin typeface="Helvetica" pitchFamily="2" charset="0"/>
              </a:endParaRPr>
            </a:p>
          </p:txBody>
        </p:sp>
        <p:sp>
          <p:nvSpPr>
            <p:cNvPr id="17" name="Free-form: Shape 16">
              <a:extLst>
                <a:ext uri="{FF2B5EF4-FFF2-40B4-BE49-F238E27FC236}">
                  <a16:creationId xmlns:a16="http://schemas.microsoft.com/office/drawing/2014/main" id="{453A4FBD-A605-B350-A557-7DDBE8E9A9C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latin typeface="Helvetica" pitchFamily="2" charset="0"/>
              </a:endParaRPr>
            </a:p>
          </p:txBody>
        </p:sp>
        <p:sp>
          <p:nvSpPr>
            <p:cNvPr id="18" name="Free-form: Shape 17">
              <a:extLst>
                <a:ext uri="{FF2B5EF4-FFF2-40B4-BE49-F238E27FC236}">
                  <a16:creationId xmlns:a16="http://schemas.microsoft.com/office/drawing/2014/main" id="{CB8CA3EC-8A46-A058-C79C-B377E75EFD07}"/>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latin typeface="Helvetica" pitchFamily="2" charset="0"/>
              </a:endParaRPr>
            </a:p>
          </p:txBody>
        </p:sp>
        <p:sp>
          <p:nvSpPr>
            <p:cNvPr id="19" name="Free-form: Shape 18">
              <a:extLst>
                <a:ext uri="{FF2B5EF4-FFF2-40B4-BE49-F238E27FC236}">
                  <a16:creationId xmlns:a16="http://schemas.microsoft.com/office/drawing/2014/main" id="{F978FA61-89DD-B9EF-2585-5EC5061B3CF6}"/>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latin typeface="Helvetica" pitchFamily="2" charset="0"/>
              </a:endParaRPr>
            </a:p>
          </p:txBody>
        </p:sp>
        <p:sp>
          <p:nvSpPr>
            <p:cNvPr id="20" name="Free-form: Shape 19">
              <a:extLst>
                <a:ext uri="{FF2B5EF4-FFF2-40B4-BE49-F238E27FC236}">
                  <a16:creationId xmlns:a16="http://schemas.microsoft.com/office/drawing/2014/main" id="{72485355-C579-6520-BE77-79D9099D76B3}"/>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latin typeface="Helvetica" pitchFamily="2" charset="0"/>
              </a:endParaRPr>
            </a:p>
          </p:txBody>
        </p:sp>
        <p:sp>
          <p:nvSpPr>
            <p:cNvPr id="21" name="Free-form: Shape 20">
              <a:extLst>
                <a:ext uri="{FF2B5EF4-FFF2-40B4-BE49-F238E27FC236}">
                  <a16:creationId xmlns:a16="http://schemas.microsoft.com/office/drawing/2014/main" id="{000A3436-5AA1-68BE-FC6C-DC246CB3D445}"/>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latin typeface="Helvetica" pitchFamily="2" charset="0"/>
              </a:endParaRPr>
            </a:p>
          </p:txBody>
        </p:sp>
      </p:grpSp>
    </p:spTree>
    <p:extLst>
      <p:ext uri="{BB962C8B-B14F-4D97-AF65-F5344CB8AC3E}">
        <p14:creationId xmlns:p14="http://schemas.microsoft.com/office/powerpoint/2010/main" val="10844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42" presetClass="entr" presetSubtype="0" fill="hold" nodeType="withEffect">
                                  <p:stCondLst>
                                    <p:cond delay="2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Main Slide - Light">
    <p:bg>
      <p:bgPr>
        <a:solidFill>
          <a:srgbClr val="E7E8F1"/>
        </a:solidFill>
        <a:effectLst/>
      </p:bgPr>
    </p:bg>
    <p:spTree>
      <p:nvGrpSpPr>
        <p:cNvPr id="1" name=""/>
        <p:cNvGrpSpPr/>
        <p:nvPr/>
      </p:nvGrpSpPr>
      <p:grpSpPr>
        <a:xfrm>
          <a:off x="0" y="0"/>
          <a:ext cx="0" cy="0"/>
          <a:chOff x="0" y="0"/>
          <a:chExt cx="0" cy="0"/>
        </a:xfrm>
      </p:grpSpPr>
      <p:sp>
        <p:nvSpPr>
          <p:cNvPr id="5"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2768600" y="6875"/>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rgbClr val="1A1C2B"/>
                </a:solidFill>
                <a:latin typeface="HelveticaNowText Medium" panose="020B0604030202020204" pitchFamily="34" charset="0"/>
                <a:ea typeface="+mj-ea"/>
                <a:cs typeface="HelveticaNowText Medium" panose="020B0604030202020204" pitchFamily="34" charset="0"/>
              </a:defRPr>
            </a:lvl1pPr>
          </a:lstStyle>
          <a:p>
            <a:r>
              <a:rPr lang="en-US"/>
              <a:t>Presentation Title Slide Here</a:t>
            </a:r>
          </a:p>
        </p:txBody>
      </p:sp>
      <p:sp>
        <p:nvSpPr>
          <p:cNvPr id="8" name="Text Placeholder 6">
            <a:extLst>
              <a:ext uri="{FF2B5EF4-FFF2-40B4-BE49-F238E27FC236}">
                <a16:creationId xmlns:a16="http://schemas.microsoft.com/office/drawing/2014/main" id="{F62A5AA4-57D5-8B4C-923A-2C551304202B}"/>
              </a:ext>
            </a:extLst>
          </p:cNvPr>
          <p:cNvSpPr>
            <a:spLocks noGrp="1"/>
          </p:cNvSpPr>
          <p:nvPr>
            <p:ph type="body" sz="quarter" idx="10"/>
          </p:nvPr>
        </p:nvSpPr>
        <p:spPr>
          <a:xfrm>
            <a:off x="335666" y="1226917"/>
            <a:ext cx="11399134" cy="4786132"/>
          </a:xfrm>
          <a:prstGeom prst="rect">
            <a:avLst/>
          </a:prstGeom>
        </p:spPr>
        <p:txBody>
          <a:bodyPr/>
          <a:lstStyle>
            <a:lvl1pPr>
              <a:spcBef>
                <a:spcPts val="600"/>
              </a:spcBef>
              <a:spcAft>
                <a:spcPts val="600"/>
              </a:spcAft>
              <a:defRPr sz="16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1pPr>
            <a:lvl2pPr>
              <a:spcBef>
                <a:spcPts val="600"/>
              </a:spcBef>
              <a:spcAft>
                <a:spcPts val="600"/>
              </a:spcAft>
              <a:defRPr sz="16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2pPr>
            <a:lvl3pPr>
              <a:spcBef>
                <a:spcPts val="600"/>
              </a:spcBef>
              <a:spcAft>
                <a:spcPts val="600"/>
              </a:spcAft>
              <a:defRPr sz="16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3pPr>
            <a:lvl4pPr>
              <a:spcBef>
                <a:spcPts val="600"/>
              </a:spcBef>
              <a:spcAft>
                <a:spcPts val="600"/>
              </a:spcAft>
              <a:defRPr sz="16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4pPr>
            <a:lvl5pPr>
              <a:spcBef>
                <a:spcPts val="600"/>
              </a:spcBef>
              <a:spcAft>
                <a:spcPts val="600"/>
              </a:spcAft>
              <a:defRPr sz="16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Footer">
            <a:extLst>
              <a:ext uri="{FF2B5EF4-FFF2-40B4-BE49-F238E27FC236}">
                <a16:creationId xmlns:a16="http://schemas.microsoft.com/office/drawing/2014/main" id="{304BFE6F-EB99-3D36-3B9C-887570B3130D}"/>
              </a:ext>
            </a:extLst>
          </p:cNvPr>
          <p:cNvGrpSpPr/>
          <p:nvPr userDrawn="1"/>
        </p:nvGrpSpPr>
        <p:grpSpPr>
          <a:xfrm>
            <a:off x="0" y="6334126"/>
            <a:ext cx="12249150" cy="549274"/>
            <a:chOff x="0" y="6334126"/>
            <a:chExt cx="12249150" cy="549274"/>
          </a:xfrm>
        </p:grpSpPr>
        <p:sp>
          <p:nvSpPr>
            <p:cNvPr id="6" name="The Exponential-e Group Channel Partner Programme">
              <a:extLst>
                <a:ext uri="{FF2B5EF4-FFF2-40B4-BE49-F238E27FC236}">
                  <a16:creationId xmlns:a16="http://schemas.microsoft.com/office/drawing/2014/main" id="{5E2AE9F5-A93E-CCE7-8B34-C0E6B8741677}"/>
                </a:ext>
              </a:extLst>
            </p:cNvPr>
            <p:cNvSpPr/>
            <p:nvPr userDrawn="1"/>
          </p:nvSpPr>
          <p:spPr>
            <a:xfrm>
              <a:off x="0" y="6334126"/>
              <a:ext cx="12249150" cy="546100"/>
            </a:xfrm>
            <a:prstGeom prst="rect">
              <a:avLst/>
            </a:prstGeom>
            <a:solidFill>
              <a:srgbClr val="12274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rgbClr val="1A1C2B"/>
                  </a:solidFill>
                  <a:latin typeface="HelveticaNowDisplay Bold" panose="020B0804030202020204" pitchFamily="34" charset="0"/>
                  <a:ea typeface="+mn-ea"/>
                  <a:cs typeface="HelveticaNowDisplay Bold" panose="020B0804030202020204" pitchFamily="34" charset="0"/>
                </a:rPr>
                <a:t>Be unstoppable.</a:t>
              </a:r>
              <a:r>
                <a:rPr lang="en-GB" sz="1200" b="1" kern="1200">
                  <a:solidFill>
                    <a:srgbClr val="1A1C2B"/>
                  </a:solidFill>
                  <a:latin typeface="HelveticaNowDisplay Bold" panose="020B0804030202020204" pitchFamily="34" charset="0"/>
                  <a:ea typeface="+mn-ea"/>
                  <a:cs typeface="HelveticaNowDisplay Bold" panose="020B0804030202020204" pitchFamily="34" charset="0"/>
                </a:rPr>
                <a:t> </a:t>
              </a:r>
              <a:r>
                <a:rPr lang="en-GB" sz="1200" b="1">
                  <a:solidFill>
                    <a:srgbClr val="1A1C2B"/>
                  </a:solidFill>
                  <a:latin typeface="HelveticaNowDisplay Bold" panose="020B0804030202020204" pitchFamily="34" charset="0"/>
                  <a:cs typeface="HelveticaNowDisplay Bold" panose="020B0804030202020204" pitchFamily="34" charset="0"/>
                </a:rPr>
                <a:t>The Exponential-e Group </a:t>
              </a:r>
              <a:r>
                <a:rPr lang="en-GB" sz="1200">
                  <a:solidFill>
                    <a:srgbClr val="1A1C2B"/>
                  </a:solidFill>
                  <a:latin typeface="HelveticaNowText Regular" panose="020B0504030202020204" pitchFamily="34" charset="0"/>
                  <a:cs typeface="HelveticaNowText Regular" panose="020B0504030202020204" pitchFamily="34" charset="0"/>
                </a:rPr>
                <a:t>Channel Partner Programme</a:t>
              </a:r>
            </a:p>
          </p:txBody>
        </p:sp>
        <p:sp>
          <p:nvSpPr>
            <p:cNvPr id="7" name="Website | Contact Number">
              <a:extLst>
                <a:ext uri="{FF2B5EF4-FFF2-40B4-BE49-F238E27FC236}">
                  <a16:creationId xmlns:a16="http://schemas.microsoft.com/office/drawing/2014/main" id="{B0F08496-F5D7-3C7D-3A4A-CC835CAED53F}"/>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a:solidFill>
                    <a:srgbClr val="1A1C2B"/>
                  </a:solidFill>
                  <a:latin typeface="HelveticaNowText Regular" panose="020B0504030202020204" pitchFamily="34" charset="0"/>
                  <a:ea typeface="+mn-ea"/>
                  <a:cs typeface="HelveticaNowText Regular" panose="020B0504030202020204" pitchFamily="34" charset="0"/>
                </a:rPr>
                <a:t>www.expo-e.uk    |    </a:t>
              </a:r>
              <a:r>
                <a:rPr lang="en-GB" sz="1200" b="0" kern="1200">
                  <a:solidFill>
                    <a:srgbClr val="1A1C2B"/>
                  </a:solidFill>
                  <a:latin typeface="HelveticaNowDisplay Bold" panose="020B0804030202020204" pitchFamily="34" charset="0"/>
                  <a:ea typeface="+mn-ea"/>
                  <a:cs typeface="HelveticaNowDisplay Bold" panose="020B0804030202020204" pitchFamily="34" charset="0"/>
                </a:rPr>
                <a:t>0203 993 3374</a:t>
              </a:r>
            </a:p>
          </p:txBody>
        </p:sp>
      </p:grpSp>
      <p:grpSp>
        <p:nvGrpSpPr>
          <p:cNvPr id="15" name="Expo.e Logo">
            <a:extLst>
              <a:ext uri="{FF2B5EF4-FFF2-40B4-BE49-F238E27FC236}">
                <a16:creationId xmlns:a16="http://schemas.microsoft.com/office/drawing/2014/main" id="{7D5CE16E-DE9C-1CA0-6EFE-D371A4D2F7D6}"/>
              </a:ext>
            </a:extLst>
          </p:cNvPr>
          <p:cNvGrpSpPr/>
          <p:nvPr userDrawn="1"/>
        </p:nvGrpSpPr>
        <p:grpSpPr>
          <a:xfrm>
            <a:off x="368300" y="241303"/>
            <a:ext cx="2057353" cy="324928"/>
            <a:chOff x="368300" y="241303"/>
            <a:chExt cx="2057353" cy="324928"/>
          </a:xfrm>
          <a:solidFill>
            <a:schemeClr val="tx1"/>
          </a:solidFill>
        </p:grpSpPr>
        <p:sp>
          <p:nvSpPr>
            <p:cNvPr id="16" name="Free-form: Shape 15">
              <a:extLst>
                <a:ext uri="{FF2B5EF4-FFF2-40B4-BE49-F238E27FC236}">
                  <a16:creationId xmlns:a16="http://schemas.microsoft.com/office/drawing/2014/main" id="{53E9FFC9-141D-88B9-44DF-D98161289EE8}"/>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53A4FBD-A605-B350-A557-7DDBE8E9A9C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B8CA3EC-8A46-A058-C79C-B377E75EFD07}"/>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F978FA61-89DD-B9EF-2585-5EC5061B3CF6}"/>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2485355-C579-6520-BE77-79D9099D76B3}"/>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0A3436-5AA1-68BE-FC6C-DC246CB3D445}"/>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p>
          </p:txBody>
        </p:sp>
      </p:grpSp>
    </p:spTree>
    <p:extLst>
      <p:ext uri="{BB962C8B-B14F-4D97-AF65-F5344CB8AC3E}">
        <p14:creationId xmlns:p14="http://schemas.microsoft.com/office/powerpoint/2010/main" val="3019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42" presetClass="entr" presetSubtype="0" fill="hold" nodeType="withEffect">
                                  <p:stCondLst>
                                    <p:cond delay="2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Main Slide - Light">
    <p:bg>
      <p:bgPr>
        <a:solidFill>
          <a:srgbClr val="E7E8F1"/>
        </a:solidFill>
        <a:effectLst/>
      </p:bgPr>
    </p:bg>
    <p:spTree>
      <p:nvGrpSpPr>
        <p:cNvPr id="1" name=""/>
        <p:cNvGrpSpPr/>
        <p:nvPr/>
      </p:nvGrpSpPr>
      <p:grpSpPr>
        <a:xfrm>
          <a:off x="0" y="0"/>
          <a:ext cx="0" cy="0"/>
          <a:chOff x="0" y="0"/>
          <a:chExt cx="0" cy="0"/>
        </a:xfrm>
      </p:grpSpPr>
      <p:sp>
        <p:nvSpPr>
          <p:cNvPr id="5"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2768600" y="6875"/>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rgbClr val="1A1C2B"/>
                </a:solidFill>
                <a:latin typeface="HelveticaNowText Medium" panose="020B0604030202020204" pitchFamily="34" charset="0"/>
                <a:ea typeface="+mj-ea"/>
                <a:cs typeface="HelveticaNowText Medium" panose="020B0604030202020204" pitchFamily="34" charset="0"/>
              </a:defRPr>
            </a:lvl1pPr>
          </a:lstStyle>
          <a:p>
            <a:r>
              <a:rPr lang="en-US"/>
              <a:t>Presentation Title Slide Here</a:t>
            </a:r>
          </a:p>
        </p:txBody>
      </p:sp>
      <p:sp>
        <p:nvSpPr>
          <p:cNvPr id="8" name="Text Placeholder 6">
            <a:extLst>
              <a:ext uri="{FF2B5EF4-FFF2-40B4-BE49-F238E27FC236}">
                <a16:creationId xmlns:a16="http://schemas.microsoft.com/office/drawing/2014/main" id="{F62A5AA4-57D5-8B4C-923A-2C551304202B}"/>
              </a:ext>
            </a:extLst>
          </p:cNvPr>
          <p:cNvSpPr>
            <a:spLocks noGrp="1"/>
          </p:cNvSpPr>
          <p:nvPr>
            <p:ph type="body" sz="quarter" idx="10"/>
          </p:nvPr>
        </p:nvSpPr>
        <p:spPr>
          <a:xfrm>
            <a:off x="335666" y="1226917"/>
            <a:ext cx="11399134" cy="4786132"/>
          </a:xfrm>
          <a:prstGeom prst="rect">
            <a:avLst/>
          </a:prstGeom>
        </p:spPr>
        <p:txBody>
          <a:bodyPr/>
          <a:lstStyle>
            <a:lvl1pPr>
              <a:spcBef>
                <a:spcPts val="600"/>
              </a:spcBef>
              <a:spcAft>
                <a:spcPts val="600"/>
              </a:spcAft>
              <a:defRPr sz="16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1pPr>
            <a:lvl2pPr>
              <a:spcBef>
                <a:spcPts val="600"/>
              </a:spcBef>
              <a:spcAft>
                <a:spcPts val="600"/>
              </a:spcAft>
              <a:defRPr sz="16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2pPr>
            <a:lvl3pPr>
              <a:spcBef>
                <a:spcPts val="600"/>
              </a:spcBef>
              <a:spcAft>
                <a:spcPts val="600"/>
              </a:spcAft>
              <a:defRPr sz="16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3pPr>
            <a:lvl4pPr>
              <a:spcBef>
                <a:spcPts val="600"/>
              </a:spcBef>
              <a:spcAft>
                <a:spcPts val="600"/>
              </a:spcAft>
              <a:defRPr sz="16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4pPr>
            <a:lvl5pPr>
              <a:spcBef>
                <a:spcPts val="600"/>
              </a:spcBef>
              <a:spcAft>
                <a:spcPts val="600"/>
              </a:spcAft>
              <a:defRPr sz="16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Footer">
            <a:extLst>
              <a:ext uri="{FF2B5EF4-FFF2-40B4-BE49-F238E27FC236}">
                <a16:creationId xmlns:a16="http://schemas.microsoft.com/office/drawing/2014/main" id="{304BFE6F-EB99-3D36-3B9C-887570B3130D}"/>
              </a:ext>
            </a:extLst>
          </p:cNvPr>
          <p:cNvGrpSpPr/>
          <p:nvPr userDrawn="1"/>
        </p:nvGrpSpPr>
        <p:grpSpPr>
          <a:xfrm>
            <a:off x="0" y="6334126"/>
            <a:ext cx="12249150" cy="549274"/>
            <a:chOff x="0" y="6334126"/>
            <a:chExt cx="12249150" cy="549274"/>
          </a:xfrm>
        </p:grpSpPr>
        <p:sp>
          <p:nvSpPr>
            <p:cNvPr id="6" name="The Exponential-e Group Channel Partner Programme">
              <a:extLst>
                <a:ext uri="{FF2B5EF4-FFF2-40B4-BE49-F238E27FC236}">
                  <a16:creationId xmlns:a16="http://schemas.microsoft.com/office/drawing/2014/main" id="{5E2AE9F5-A93E-CCE7-8B34-C0E6B8741677}"/>
                </a:ext>
              </a:extLst>
            </p:cNvPr>
            <p:cNvSpPr/>
            <p:nvPr userDrawn="1"/>
          </p:nvSpPr>
          <p:spPr>
            <a:xfrm>
              <a:off x="0" y="6334126"/>
              <a:ext cx="12249150" cy="546100"/>
            </a:xfrm>
            <a:prstGeom prst="rect">
              <a:avLst/>
            </a:prstGeom>
            <a:solidFill>
              <a:srgbClr val="12274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rgbClr val="1A1C2B"/>
                  </a:solidFill>
                  <a:latin typeface="HelveticaNowDisplay Bold" panose="020B0804030202020204" pitchFamily="34" charset="0"/>
                  <a:ea typeface="+mn-ea"/>
                  <a:cs typeface="HelveticaNowDisplay Bold" panose="020B0804030202020204" pitchFamily="34" charset="0"/>
                </a:rPr>
                <a:t>Be unstoppable.</a:t>
              </a:r>
              <a:r>
                <a:rPr lang="en-GB" sz="1200" b="1" kern="1200">
                  <a:solidFill>
                    <a:srgbClr val="1A1C2B"/>
                  </a:solidFill>
                  <a:latin typeface="HelveticaNowDisplay Bold" panose="020B0804030202020204" pitchFamily="34" charset="0"/>
                  <a:ea typeface="+mn-ea"/>
                  <a:cs typeface="HelveticaNowDisplay Bold" panose="020B0804030202020204" pitchFamily="34" charset="0"/>
                </a:rPr>
                <a:t> </a:t>
              </a:r>
              <a:r>
                <a:rPr lang="en-GB" sz="1200" b="1">
                  <a:solidFill>
                    <a:srgbClr val="1A1C2B"/>
                  </a:solidFill>
                  <a:latin typeface="HelveticaNowDisplay Bold" panose="020B0804030202020204" pitchFamily="34" charset="0"/>
                  <a:cs typeface="HelveticaNowDisplay Bold" panose="020B0804030202020204" pitchFamily="34" charset="0"/>
                </a:rPr>
                <a:t>The Exponential-e Group </a:t>
              </a:r>
              <a:r>
                <a:rPr lang="en-GB" sz="1200">
                  <a:solidFill>
                    <a:srgbClr val="1A1C2B"/>
                  </a:solidFill>
                  <a:latin typeface="HelveticaNowText Regular" panose="020B0504030202020204" pitchFamily="34" charset="0"/>
                  <a:cs typeface="HelveticaNowText Regular" panose="020B0504030202020204" pitchFamily="34" charset="0"/>
                </a:rPr>
                <a:t>Channel Partner Programme</a:t>
              </a:r>
            </a:p>
          </p:txBody>
        </p:sp>
        <p:sp>
          <p:nvSpPr>
            <p:cNvPr id="7" name="Website | Contact Number">
              <a:extLst>
                <a:ext uri="{FF2B5EF4-FFF2-40B4-BE49-F238E27FC236}">
                  <a16:creationId xmlns:a16="http://schemas.microsoft.com/office/drawing/2014/main" id="{B0F08496-F5D7-3C7D-3A4A-CC835CAED53F}"/>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a:solidFill>
                    <a:srgbClr val="1A1C2B"/>
                  </a:solidFill>
                  <a:latin typeface="HelveticaNowText Regular" panose="020B0504030202020204" pitchFamily="34" charset="0"/>
                  <a:ea typeface="+mn-ea"/>
                  <a:cs typeface="HelveticaNowText Regular" panose="020B0504030202020204" pitchFamily="34" charset="0"/>
                </a:rPr>
                <a:t>www.expo-e.uk    |    </a:t>
              </a:r>
              <a:r>
                <a:rPr lang="en-GB" sz="1200" b="0" kern="1200">
                  <a:solidFill>
                    <a:srgbClr val="1A1C2B"/>
                  </a:solidFill>
                  <a:latin typeface="HelveticaNowDisplay Bold" panose="020B0804030202020204" pitchFamily="34" charset="0"/>
                  <a:ea typeface="+mn-ea"/>
                  <a:cs typeface="HelveticaNowDisplay Bold" panose="020B0804030202020204" pitchFamily="34" charset="0"/>
                </a:rPr>
                <a:t>0203 993 3374</a:t>
              </a:r>
            </a:p>
          </p:txBody>
        </p:sp>
      </p:grpSp>
      <p:grpSp>
        <p:nvGrpSpPr>
          <p:cNvPr id="15" name="Expo.e Logo">
            <a:extLst>
              <a:ext uri="{FF2B5EF4-FFF2-40B4-BE49-F238E27FC236}">
                <a16:creationId xmlns:a16="http://schemas.microsoft.com/office/drawing/2014/main" id="{7D5CE16E-DE9C-1CA0-6EFE-D371A4D2F7D6}"/>
              </a:ext>
            </a:extLst>
          </p:cNvPr>
          <p:cNvGrpSpPr/>
          <p:nvPr userDrawn="1"/>
        </p:nvGrpSpPr>
        <p:grpSpPr>
          <a:xfrm>
            <a:off x="368300" y="241303"/>
            <a:ext cx="2057353" cy="324928"/>
            <a:chOff x="368300" y="241303"/>
            <a:chExt cx="2057353" cy="324928"/>
          </a:xfrm>
          <a:solidFill>
            <a:schemeClr val="tx1"/>
          </a:solidFill>
        </p:grpSpPr>
        <p:sp>
          <p:nvSpPr>
            <p:cNvPr id="16" name="Free-form: Shape 15">
              <a:extLst>
                <a:ext uri="{FF2B5EF4-FFF2-40B4-BE49-F238E27FC236}">
                  <a16:creationId xmlns:a16="http://schemas.microsoft.com/office/drawing/2014/main" id="{53E9FFC9-141D-88B9-44DF-D98161289EE8}"/>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53A4FBD-A605-B350-A557-7DDBE8E9A9C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B8CA3EC-8A46-A058-C79C-B377E75EFD07}"/>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F978FA61-89DD-B9EF-2585-5EC5061B3CF6}"/>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2485355-C579-6520-BE77-79D9099D76B3}"/>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0A3436-5AA1-68BE-FC6C-DC246CB3D445}"/>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p>
          </p:txBody>
        </p:sp>
      </p:grpSp>
    </p:spTree>
    <p:extLst>
      <p:ext uri="{BB962C8B-B14F-4D97-AF65-F5344CB8AC3E}">
        <p14:creationId xmlns:p14="http://schemas.microsoft.com/office/powerpoint/2010/main" val="3019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42" presetClass="entr" presetSubtype="0" fill="hold" nodeType="withEffect">
                                  <p:stCondLst>
                                    <p:cond delay="2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SLIDE_6.0">
    <p:spTree>
      <p:nvGrpSpPr>
        <p:cNvPr id="1" name=""/>
        <p:cNvGrpSpPr/>
        <p:nvPr/>
      </p:nvGrpSpPr>
      <p:grpSpPr>
        <a:xfrm>
          <a:off x="0" y="0"/>
          <a:ext cx="0" cy="0"/>
          <a:chOff x="0" y="0"/>
          <a:chExt cx="0" cy="0"/>
        </a:xfrm>
      </p:grpSpPr>
      <p:grpSp>
        <p:nvGrpSpPr>
          <p:cNvPr id="3" name="Expo.e Logo">
            <a:extLst>
              <a:ext uri="{FF2B5EF4-FFF2-40B4-BE49-F238E27FC236}">
                <a16:creationId xmlns:a16="http://schemas.microsoft.com/office/drawing/2014/main" id="{EE23922E-52AB-24AC-EA2B-DC305B0A25CC}"/>
              </a:ext>
            </a:extLst>
          </p:cNvPr>
          <p:cNvGrpSpPr/>
          <p:nvPr userDrawn="1"/>
        </p:nvGrpSpPr>
        <p:grpSpPr>
          <a:xfrm>
            <a:off x="368300" y="241303"/>
            <a:ext cx="2057353" cy="324928"/>
            <a:chOff x="368300" y="241303"/>
            <a:chExt cx="2057353" cy="324928"/>
          </a:xfrm>
          <a:solidFill>
            <a:schemeClr val="bg2"/>
          </a:solidFill>
        </p:grpSpPr>
        <p:sp>
          <p:nvSpPr>
            <p:cNvPr id="4" name="Free-form: Shape 3">
              <a:extLst>
                <a:ext uri="{FF2B5EF4-FFF2-40B4-BE49-F238E27FC236}">
                  <a16:creationId xmlns:a16="http://schemas.microsoft.com/office/drawing/2014/main" id="{19E0123D-DD9B-795F-9A59-3DAFAB513E69}"/>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latin typeface="Helvetica" pitchFamily="2" charset="0"/>
              </a:endParaRPr>
            </a:p>
          </p:txBody>
        </p:sp>
        <p:sp>
          <p:nvSpPr>
            <p:cNvPr id="6" name="Free-form: Shape 5">
              <a:extLst>
                <a:ext uri="{FF2B5EF4-FFF2-40B4-BE49-F238E27FC236}">
                  <a16:creationId xmlns:a16="http://schemas.microsoft.com/office/drawing/2014/main" id="{6C868621-E6D8-B457-148E-EAD8862237F4}"/>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latin typeface="Helvetica" pitchFamily="2" charset="0"/>
              </a:endParaRPr>
            </a:p>
          </p:txBody>
        </p:sp>
        <p:sp>
          <p:nvSpPr>
            <p:cNvPr id="7" name="Free-form: Shape 6">
              <a:extLst>
                <a:ext uri="{FF2B5EF4-FFF2-40B4-BE49-F238E27FC236}">
                  <a16:creationId xmlns:a16="http://schemas.microsoft.com/office/drawing/2014/main" id="{E14B3A58-C423-AC9C-E97A-34B4E317544A}"/>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latin typeface="Helvetica" pitchFamily="2" charset="0"/>
              </a:endParaRPr>
            </a:p>
          </p:txBody>
        </p:sp>
        <p:sp>
          <p:nvSpPr>
            <p:cNvPr id="8" name="Free-form: Shape 7">
              <a:extLst>
                <a:ext uri="{FF2B5EF4-FFF2-40B4-BE49-F238E27FC236}">
                  <a16:creationId xmlns:a16="http://schemas.microsoft.com/office/drawing/2014/main" id="{3319ACC2-774D-2C79-D358-CB8CBC8090A1}"/>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latin typeface="Helvetica" pitchFamily="2" charset="0"/>
              </a:endParaRPr>
            </a:p>
          </p:txBody>
        </p:sp>
        <p:sp>
          <p:nvSpPr>
            <p:cNvPr id="9" name="Free-form: Shape 8">
              <a:extLst>
                <a:ext uri="{FF2B5EF4-FFF2-40B4-BE49-F238E27FC236}">
                  <a16:creationId xmlns:a16="http://schemas.microsoft.com/office/drawing/2014/main" id="{04928506-5833-77B6-C203-B3AB605FB08C}"/>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latin typeface="Helvetica" pitchFamily="2" charset="0"/>
              </a:endParaRPr>
            </a:p>
          </p:txBody>
        </p:sp>
        <p:sp>
          <p:nvSpPr>
            <p:cNvPr id="10" name="Free-form: Shape 9">
              <a:extLst>
                <a:ext uri="{FF2B5EF4-FFF2-40B4-BE49-F238E27FC236}">
                  <a16:creationId xmlns:a16="http://schemas.microsoft.com/office/drawing/2014/main" id="{1452A077-1934-6A68-A730-E9244AFC58F5}"/>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latin typeface="Helvetica" pitchFamily="2" charset="0"/>
              </a:endParaRPr>
            </a:p>
          </p:txBody>
        </p:sp>
      </p:grpSp>
      <p:sp>
        <p:nvSpPr>
          <p:cNvPr id="11" name="Title 23">
            <a:extLst>
              <a:ext uri="{FF2B5EF4-FFF2-40B4-BE49-F238E27FC236}">
                <a16:creationId xmlns:a16="http://schemas.microsoft.com/office/drawing/2014/main" id="{06650136-E868-97BA-B86B-A10808249122}"/>
              </a:ext>
            </a:extLst>
          </p:cNvPr>
          <p:cNvSpPr>
            <a:spLocks noGrp="1"/>
          </p:cNvSpPr>
          <p:nvPr>
            <p:ph type="title" hasCustomPrompt="1"/>
          </p:nvPr>
        </p:nvSpPr>
        <p:spPr>
          <a:xfrm>
            <a:off x="2768600" y="6875"/>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chemeClr val="bg1"/>
                </a:solidFill>
                <a:latin typeface="Helvetica" pitchFamily="2" charset="0"/>
                <a:ea typeface="+mj-ea"/>
                <a:cs typeface="Helvetica" pitchFamily="2" charset="0"/>
              </a:defRPr>
            </a:lvl1pPr>
          </a:lstStyle>
          <a:p>
            <a:r>
              <a:rPr lang="en-US"/>
              <a:t>Presentation Title Slide Here</a:t>
            </a:r>
          </a:p>
        </p:txBody>
      </p:sp>
    </p:spTree>
    <p:extLst>
      <p:ext uri="{BB962C8B-B14F-4D97-AF65-F5344CB8AC3E}">
        <p14:creationId xmlns:p14="http://schemas.microsoft.com/office/powerpoint/2010/main" val="356217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LANK SLIDE_6.0">
    <p:spTree>
      <p:nvGrpSpPr>
        <p:cNvPr id="1" name=""/>
        <p:cNvGrpSpPr/>
        <p:nvPr/>
      </p:nvGrpSpPr>
      <p:grpSpPr>
        <a:xfrm>
          <a:off x="0" y="0"/>
          <a:ext cx="0" cy="0"/>
          <a:chOff x="0" y="0"/>
          <a:chExt cx="0" cy="0"/>
        </a:xfrm>
      </p:grpSpPr>
      <p:grpSp>
        <p:nvGrpSpPr>
          <p:cNvPr id="3" name="Expo.e Logo">
            <a:extLst>
              <a:ext uri="{FF2B5EF4-FFF2-40B4-BE49-F238E27FC236}">
                <a16:creationId xmlns:a16="http://schemas.microsoft.com/office/drawing/2014/main" id="{EE23922E-52AB-24AC-EA2B-DC305B0A25CC}"/>
              </a:ext>
            </a:extLst>
          </p:cNvPr>
          <p:cNvGrpSpPr/>
          <p:nvPr userDrawn="1"/>
        </p:nvGrpSpPr>
        <p:grpSpPr>
          <a:xfrm>
            <a:off x="368300" y="241303"/>
            <a:ext cx="2057353" cy="324928"/>
            <a:chOff x="368300" y="241303"/>
            <a:chExt cx="2057353" cy="324928"/>
          </a:xfrm>
          <a:solidFill>
            <a:schemeClr val="bg2"/>
          </a:solidFill>
        </p:grpSpPr>
        <p:sp>
          <p:nvSpPr>
            <p:cNvPr id="4" name="Free-form: Shape 3">
              <a:extLst>
                <a:ext uri="{FF2B5EF4-FFF2-40B4-BE49-F238E27FC236}">
                  <a16:creationId xmlns:a16="http://schemas.microsoft.com/office/drawing/2014/main" id="{19E0123D-DD9B-795F-9A59-3DAFAB513E69}"/>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latin typeface="Helvetica" pitchFamily="2" charset="0"/>
              </a:endParaRPr>
            </a:p>
          </p:txBody>
        </p:sp>
        <p:sp>
          <p:nvSpPr>
            <p:cNvPr id="6" name="Free-form: Shape 5">
              <a:extLst>
                <a:ext uri="{FF2B5EF4-FFF2-40B4-BE49-F238E27FC236}">
                  <a16:creationId xmlns:a16="http://schemas.microsoft.com/office/drawing/2014/main" id="{6C868621-E6D8-B457-148E-EAD8862237F4}"/>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latin typeface="Helvetica" pitchFamily="2" charset="0"/>
              </a:endParaRPr>
            </a:p>
          </p:txBody>
        </p:sp>
        <p:sp>
          <p:nvSpPr>
            <p:cNvPr id="7" name="Free-form: Shape 6">
              <a:extLst>
                <a:ext uri="{FF2B5EF4-FFF2-40B4-BE49-F238E27FC236}">
                  <a16:creationId xmlns:a16="http://schemas.microsoft.com/office/drawing/2014/main" id="{E14B3A58-C423-AC9C-E97A-34B4E317544A}"/>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latin typeface="Helvetica" pitchFamily="2" charset="0"/>
              </a:endParaRPr>
            </a:p>
          </p:txBody>
        </p:sp>
        <p:sp>
          <p:nvSpPr>
            <p:cNvPr id="8" name="Free-form: Shape 7">
              <a:extLst>
                <a:ext uri="{FF2B5EF4-FFF2-40B4-BE49-F238E27FC236}">
                  <a16:creationId xmlns:a16="http://schemas.microsoft.com/office/drawing/2014/main" id="{3319ACC2-774D-2C79-D358-CB8CBC8090A1}"/>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latin typeface="Helvetica" pitchFamily="2" charset="0"/>
              </a:endParaRPr>
            </a:p>
          </p:txBody>
        </p:sp>
        <p:sp>
          <p:nvSpPr>
            <p:cNvPr id="9" name="Free-form: Shape 8">
              <a:extLst>
                <a:ext uri="{FF2B5EF4-FFF2-40B4-BE49-F238E27FC236}">
                  <a16:creationId xmlns:a16="http://schemas.microsoft.com/office/drawing/2014/main" id="{04928506-5833-77B6-C203-B3AB605FB08C}"/>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latin typeface="Helvetica" pitchFamily="2" charset="0"/>
              </a:endParaRPr>
            </a:p>
          </p:txBody>
        </p:sp>
        <p:sp>
          <p:nvSpPr>
            <p:cNvPr id="10" name="Free-form: Shape 9">
              <a:extLst>
                <a:ext uri="{FF2B5EF4-FFF2-40B4-BE49-F238E27FC236}">
                  <a16:creationId xmlns:a16="http://schemas.microsoft.com/office/drawing/2014/main" id="{1452A077-1934-6A68-A730-E9244AFC58F5}"/>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latin typeface="Helvetica" pitchFamily="2" charset="0"/>
              </a:endParaRPr>
            </a:p>
          </p:txBody>
        </p:sp>
      </p:grpSp>
      <p:sp>
        <p:nvSpPr>
          <p:cNvPr id="11" name="Title 23">
            <a:extLst>
              <a:ext uri="{FF2B5EF4-FFF2-40B4-BE49-F238E27FC236}">
                <a16:creationId xmlns:a16="http://schemas.microsoft.com/office/drawing/2014/main" id="{06650136-E868-97BA-B86B-A10808249122}"/>
              </a:ext>
            </a:extLst>
          </p:cNvPr>
          <p:cNvSpPr>
            <a:spLocks noGrp="1"/>
          </p:cNvSpPr>
          <p:nvPr>
            <p:ph type="title" hasCustomPrompt="1"/>
          </p:nvPr>
        </p:nvSpPr>
        <p:spPr>
          <a:xfrm>
            <a:off x="2768600" y="6875"/>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chemeClr val="bg1"/>
                </a:solidFill>
                <a:latin typeface="Helvetica" pitchFamily="2" charset="0"/>
                <a:ea typeface="+mj-ea"/>
                <a:cs typeface="Helvetica" pitchFamily="2" charset="0"/>
              </a:defRPr>
            </a:lvl1pPr>
          </a:lstStyle>
          <a:p>
            <a:r>
              <a:rPr lang="en-US"/>
              <a:t>Presentation Title Slide Here</a:t>
            </a:r>
          </a:p>
        </p:txBody>
      </p:sp>
    </p:spTree>
    <p:extLst>
      <p:ext uri="{BB962C8B-B14F-4D97-AF65-F5344CB8AC3E}">
        <p14:creationId xmlns:p14="http://schemas.microsoft.com/office/powerpoint/2010/main" val="356217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Slide - Light">
    <p:bg>
      <p:bgPr>
        <a:solidFill>
          <a:srgbClr val="E7E8F1"/>
        </a:solidFill>
        <a:effectLst/>
      </p:bgPr>
    </p:bg>
    <p:spTree>
      <p:nvGrpSpPr>
        <p:cNvPr id="1" name=""/>
        <p:cNvGrpSpPr/>
        <p:nvPr/>
      </p:nvGrpSpPr>
      <p:grpSpPr>
        <a:xfrm>
          <a:off x="0" y="0"/>
          <a:ext cx="0" cy="0"/>
          <a:chOff x="0" y="0"/>
          <a:chExt cx="0" cy="0"/>
        </a:xfrm>
      </p:grpSpPr>
      <p:sp>
        <p:nvSpPr>
          <p:cNvPr id="5"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2768600" y="6875"/>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rgbClr val="1A1C2B"/>
                </a:solidFill>
                <a:latin typeface="Helvetica" pitchFamily="2" charset="0"/>
                <a:ea typeface="+mj-ea"/>
                <a:cs typeface="Helvetica" pitchFamily="2" charset="0"/>
              </a:defRPr>
            </a:lvl1pPr>
          </a:lstStyle>
          <a:p>
            <a:r>
              <a:rPr lang="en-US"/>
              <a:t>Presentation Title Slide Here</a:t>
            </a:r>
          </a:p>
        </p:txBody>
      </p:sp>
      <p:sp>
        <p:nvSpPr>
          <p:cNvPr id="8" name="Text Placeholder 6">
            <a:extLst>
              <a:ext uri="{FF2B5EF4-FFF2-40B4-BE49-F238E27FC236}">
                <a16:creationId xmlns:a16="http://schemas.microsoft.com/office/drawing/2014/main" id="{F62A5AA4-57D5-8B4C-923A-2C551304202B}"/>
              </a:ext>
            </a:extLst>
          </p:cNvPr>
          <p:cNvSpPr>
            <a:spLocks noGrp="1"/>
          </p:cNvSpPr>
          <p:nvPr>
            <p:ph type="body" sz="quarter" idx="10"/>
          </p:nvPr>
        </p:nvSpPr>
        <p:spPr>
          <a:xfrm>
            <a:off x="335666" y="1226917"/>
            <a:ext cx="11399134" cy="4786132"/>
          </a:xfrm>
          <a:prstGeom prst="rect">
            <a:avLst/>
          </a:prstGeom>
        </p:spPr>
        <p:txBody>
          <a:bodyPr/>
          <a:lstStyle>
            <a:lvl1pPr>
              <a:spcBef>
                <a:spcPts val="600"/>
              </a:spcBef>
              <a:spcAft>
                <a:spcPts val="600"/>
              </a:spcAft>
              <a:defRPr sz="1600">
                <a:solidFill>
                  <a:srgbClr val="1A1C2B"/>
                </a:solidFill>
                <a:latin typeface="Helvetica" pitchFamily="2" charset="0"/>
                <a:ea typeface="Helvetica" pitchFamily="2" charset="0"/>
                <a:cs typeface="Helvetica" pitchFamily="2" charset="0"/>
              </a:defRPr>
            </a:lvl1pPr>
            <a:lvl2pPr>
              <a:spcBef>
                <a:spcPts val="600"/>
              </a:spcBef>
              <a:spcAft>
                <a:spcPts val="600"/>
              </a:spcAft>
              <a:defRPr sz="1600">
                <a:solidFill>
                  <a:srgbClr val="1A1C2B"/>
                </a:solidFill>
                <a:latin typeface="Helvetica" pitchFamily="2" charset="0"/>
                <a:ea typeface="Helvetica" pitchFamily="2" charset="0"/>
                <a:cs typeface="Helvetica" pitchFamily="2" charset="0"/>
              </a:defRPr>
            </a:lvl2pPr>
            <a:lvl3pPr>
              <a:spcBef>
                <a:spcPts val="600"/>
              </a:spcBef>
              <a:spcAft>
                <a:spcPts val="600"/>
              </a:spcAft>
              <a:defRPr sz="1600">
                <a:solidFill>
                  <a:srgbClr val="1A1C2B"/>
                </a:solidFill>
                <a:latin typeface="Helvetica" pitchFamily="2" charset="0"/>
                <a:ea typeface="Helvetica" pitchFamily="2" charset="0"/>
                <a:cs typeface="Helvetica" pitchFamily="2" charset="0"/>
              </a:defRPr>
            </a:lvl3pPr>
            <a:lvl4pPr>
              <a:spcBef>
                <a:spcPts val="600"/>
              </a:spcBef>
              <a:spcAft>
                <a:spcPts val="600"/>
              </a:spcAft>
              <a:defRPr sz="1600">
                <a:solidFill>
                  <a:srgbClr val="1A1C2B"/>
                </a:solidFill>
                <a:latin typeface="Helvetica" pitchFamily="2" charset="0"/>
                <a:ea typeface="Helvetica" pitchFamily="2" charset="0"/>
                <a:cs typeface="Helvetica" pitchFamily="2" charset="0"/>
              </a:defRPr>
            </a:lvl4pPr>
            <a:lvl5pPr>
              <a:spcBef>
                <a:spcPts val="600"/>
              </a:spcBef>
              <a:spcAft>
                <a:spcPts val="600"/>
              </a:spcAft>
              <a:defRPr sz="1600">
                <a:solidFill>
                  <a:srgbClr val="1A1C2B"/>
                </a:solidFill>
                <a:latin typeface="Helvetica" pitchFamily="2" charset="0"/>
                <a:ea typeface="Helvetica" pitchFamily="2" charset="0"/>
                <a:cs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Footer">
            <a:extLst>
              <a:ext uri="{FF2B5EF4-FFF2-40B4-BE49-F238E27FC236}">
                <a16:creationId xmlns:a16="http://schemas.microsoft.com/office/drawing/2014/main" id="{304BFE6F-EB99-3D36-3B9C-887570B3130D}"/>
              </a:ext>
            </a:extLst>
          </p:cNvPr>
          <p:cNvGrpSpPr/>
          <p:nvPr userDrawn="1"/>
        </p:nvGrpSpPr>
        <p:grpSpPr>
          <a:xfrm>
            <a:off x="0" y="6334126"/>
            <a:ext cx="12249150" cy="549274"/>
            <a:chOff x="0" y="6334126"/>
            <a:chExt cx="12249150" cy="549274"/>
          </a:xfrm>
        </p:grpSpPr>
        <p:sp>
          <p:nvSpPr>
            <p:cNvPr id="6" name="The Exponential-e Group Channel Partner Programme">
              <a:extLst>
                <a:ext uri="{FF2B5EF4-FFF2-40B4-BE49-F238E27FC236}">
                  <a16:creationId xmlns:a16="http://schemas.microsoft.com/office/drawing/2014/main" id="{5E2AE9F5-A93E-CCE7-8B34-C0E6B8741677}"/>
                </a:ext>
              </a:extLst>
            </p:cNvPr>
            <p:cNvSpPr/>
            <p:nvPr userDrawn="1"/>
          </p:nvSpPr>
          <p:spPr>
            <a:xfrm>
              <a:off x="0" y="6334126"/>
              <a:ext cx="12249150" cy="546100"/>
            </a:xfrm>
            <a:prstGeom prst="rect">
              <a:avLst/>
            </a:prstGeom>
            <a:solidFill>
              <a:srgbClr val="12274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rgbClr val="1A1C2B"/>
                  </a:solidFill>
                  <a:latin typeface="Helvetica" pitchFamily="2" charset="0"/>
                  <a:ea typeface="+mn-ea"/>
                  <a:cs typeface="HelveticaNowDisplay Bold" panose="020B0804030202020204" pitchFamily="34" charset="0"/>
                </a:rPr>
                <a:t>Be Unstoppable.</a:t>
              </a:r>
              <a:r>
                <a:rPr lang="en-GB" sz="1200" b="1" kern="1200">
                  <a:solidFill>
                    <a:srgbClr val="1A1C2B"/>
                  </a:solidFill>
                  <a:latin typeface="Helvetica" pitchFamily="2" charset="0"/>
                  <a:ea typeface="+mn-ea"/>
                  <a:cs typeface="HelveticaNowDisplay Bold" panose="020B0804030202020204" pitchFamily="34" charset="0"/>
                </a:rPr>
                <a:t> </a:t>
              </a:r>
              <a:r>
                <a:rPr lang="en-GB" sz="1200" b="1">
                  <a:solidFill>
                    <a:srgbClr val="1A1C2B"/>
                  </a:solidFill>
                  <a:latin typeface="Helvetica" pitchFamily="2" charset="0"/>
                  <a:cs typeface="HelveticaNowDisplay Bold" panose="020B0804030202020204" pitchFamily="34" charset="0"/>
                </a:rPr>
                <a:t>The Exponential-e Group </a:t>
              </a:r>
              <a:r>
                <a:rPr lang="en-GB" sz="1200">
                  <a:solidFill>
                    <a:srgbClr val="1A1C2B"/>
                  </a:solidFill>
                  <a:latin typeface="Helvetica" pitchFamily="2" charset="0"/>
                  <a:cs typeface="HelveticaNowText Regular" panose="020B0504030202020204" pitchFamily="34" charset="0"/>
                </a:rPr>
                <a:t>Channel Partner Programme</a:t>
              </a:r>
            </a:p>
          </p:txBody>
        </p:sp>
        <p:sp>
          <p:nvSpPr>
            <p:cNvPr id="7" name="Website | Contact Number">
              <a:extLst>
                <a:ext uri="{FF2B5EF4-FFF2-40B4-BE49-F238E27FC236}">
                  <a16:creationId xmlns:a16="http://schemas.microsoft.com/office/drawing/2014/main" id="{B0F08496-F5D7-3C7D-3A4A-CC835CAED53F}"/>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a:solidFill>
                    <a:srgbClr val="1A1C2B"/>
                  </a:solidFill>
                  <a:latin typeface="Helvetica" pitchFamily="2" charset="0"/>
                  <a:ea typeface="+mn-ea"/>
                  <a:cs typeface="HelveticaNowText Regular" panose="020B0504030202020204" pitchFamily="34" charset="0"/>
                </a:rPr>
                <a:t>www.expo-e.uk    |    </a:t>
              </a:r>
              <a:r>
                <a:rPr lang="en-GB" sz="1200" b="0" kern="1200">
                  <a:solidFill>
                    <a:srgbClr val="1A1C2B"/>
                  </a:solidFill>
                  <a:latin typeface="Helvetica" pitchFamily="2" charset="0"/>
                  <a:ea typeface="+mn-ea"/>
                  <a:cs typeface="HelveticaNowDisplay Bold" panose="020B0804030202020204" pitchFamily="34" charset="0"/>
                </a:rPr>
                <a:t>0203 993 3374</a:t>
              </a:r>
            </a:p>
          </p:txBody>
        </p:sp>
      </p:grpSp>
      <p:grpSp>
        <p:nvGrpSpPr>
          <p:cNvPr id="15" name="Expo.e Logo">
            <a:extLst>
              <a:ext uri="{FF2B5EF4-FFF2-40B4-BE49-F238E27FC236}">
                <a16:creationId xmlns:a16="http://schemas.microsoft.com/office/drawing/2014/main" id="{7D5CE16E-DE9C-1CA0-6EFE-D371A4D2F7D6}"/>
              </a:ext>
            </a:extLst>
          </p:cNvPr>
          <p:cNvGrpSpPr/>
          <p:nvPr userDrawn="1"/>
        </p:nvGrpSpPr>
        <p:grpSpPr>
          <a:xfrm>
            <a:off x="368300" y="241303"/>
            <a:ext cx="2057353" cy="324928"/>
            <a:chOff x="368300" y="241303"/>
            <a:chExt cx="2057353" cy="324928"/>
          </a:xfrm>
          <a:solidFill>
            <a:schemeClr val="tx1"/>
          </a:solidFill>
        </p:grpSpPr>
        <p:sp>
          <p:nvSpPr>
            <p:cNvPr id="16" name="Free-form: Shape 15">
              <a:extLst>
                <a:ext uri="{FF2B5EF4-FFF2-40B4-BE49-F238E27FC236}">
                  <a16:creationId xmlns:a16="http://schemas.microsoft.com/office/drawing/2014/main" id="{53E9FFC9-141D-88B9-44DF-D98161289EE8}"/>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latin typeface="Helvetica" pitchFamily="2" charset="0"/>
              </a:endParaRPr>
            </a:p>
          </p:txBody>
        </p:sp>
        <p:sp>
          <p:nvSpPr>
            <p:cNvPr id="17" name="Free-form: Shape 16">
              <a:extLst>
                <a:ext uri="{FF2B5EF4-FFF2-40B4-BE49-F238E27FC236}">
                  <a16:creationId xmlns:a16="http://schemas.microsoft.com/office/drawing/2014/main" id="{453A4FBD-A605-B350-A557-7DDBE8E9A9C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latin typeface="Helvetica" pitchFamily="2" charset="0"/>
              </a:endParaRPr>
            </a:p>
          </p:txBody>
        </p:sp>
        <p:sp>
          <p:nvSpPr>
            <p:cNvPr id="18" name="Free-form: Shape 17">
              <a:extLst>
                <a:ext uri="{FF2B5EF4-FFF2-40B4-BE49-F238E27FC236}">
                  <a16:creationId xmlns:a16="http://schemas.microsoft.com/office/drawing/2014/main" id="{CB8CA3EC-8A46-A058-C79C-B377E75EFD07}"/>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latin typeface="Helvetica" pitchFamily="2" charset="0"/>
              </a:endParaRPr>
            </a:p>
          </p:txBody>
        </p:sp>
        <p:sp>
          <p:nvSpPr>
            <p:cNvPr id="19" name="Free-form: Shape 18">
              <a:extLst>
                <a:ext uri="{FF2B5EF4-FFF2-40B4-BE49-F238E27FC236}">
                  <a16:creationId xmlns:a16="http://schemas.microsoft.com/office/drawing/2014/main" id="{F978FA61-89DD-B9EF-2585-5EC5061B3CF6}"/>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latin typeface="Helvetica" pitchFamily="2" charset="0"/>
              </a:endParaRPr>
            </a:p>
          </p:txBody>
        </p:sp>
        <p:sp>
          <p:nvSpPr>
            <p:cNvPr id="20" name="Free-form: Shape 19">
              <a:extLst>
                <a:ext uri="{FF2B5EF4-FFF2-40B4-BE49-F238E27FC236}">
                  <a16:creationId xmlns:a16="http://schemas.microsoft.com/office/drawing/2014/main" id="{72485355-C579-6520-BE77-79D9099D76B3}"/>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latin typeface="Helvetica" pitchFamily="2" charset="0"/>
              </a:endParaRPr>
            </a:p>
          </p:txBody>
        </p:sp>
        <p:sp>
          <p:nvSpPr>
            <p:cNvPr id="21" name="Free-form: Shape 20">
              <a:extLst>
                <a:ext uri="{FF2B5EF4-FFF2-40B4-BE49-F238E27FC236}">
                  <a16:creationId xmlns:a16="http://schemas.microsoft.com/office/drawing/2014/main" id="{000A3436-5AA1-68BE-FC6C-DC246CB3D445}"/>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latin typeface="Helvetica" pitchFamily="2" charset="0"/>
              </a:endParaRPr>
            </a:p>
          </p:txBody>
        </p:sp>
      </p:grpSp>
    </p:spTree>
    <p:extLst>
      <p:ext uri="{BB962C8B-B14F-4D97-AF65-F5344CB8AC3E}">
        <p14:creationId xmlns:p14="http://schemas.microsoft.com/office/powerpoint/2010/main" val="376766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42" presetClass="entr" presetSubtype="0" fill="hold" nodeType="withEffect">
                                  <p:stCondLst>
                                    <p:cond delay="2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DARK HEXAGON - ANIMATED">
    <p:spTree>
      <p:nvGrpSpPr>
        <p:cNvPr id="1" name=""/>
        <p:cNvGrpSpPr/>
        <p:nvPr/>
      </p:nvGrpSpPr>
      <p:grpSpPr>
        <a:xfrm>
          <a:off x="0" y="0"/>
          <a:ext cx="0" cy="0"/>
          <a:chOff x="0" y="0"/>
          <a:chExt cx="0" cy="0"/>
        </a:xfrm>
      </p:grpSpPr>
      <p:sp>
        <p:nvSpPr>
          <p:cNvPr id="3" name="Title 23">
            <a:extLst>
              <a:ext uri="{FF2B5EF4-FFF2-40B4-BE49-F238E27FC236}">
                <a16:creationId xmlns:a16="http://schemas.microsoft.com/office/drawing/2014/main" id="{F0111D5F-33EF-4A4D-0B56-4B0EEF4240A6}"/>
              </a:ext>
            </a:extLst>
          </p:cNvPr>
          <p:cNvSpPr>
            <a:spLocks noGrp="1"/>
          </p:cNvSpPr>
          <p:nvPr>
            <p:ph type="title" hasCustomPrompt="1"/>
          </p:nvPr>
        </p:nvSpPr>
        <p:spPr>
          <a:xfrm>
            <a:off x="2806700" y="6875"/>
            <a:ext cx="8928100" cy="749300"/>
          </a:xfrm>
          <a:prstGeom prst="rect">
            <a:avLst/>
          </a:prstGeom>
          <a:ln>
            <a:noFill/>
          </a:ln>
        </p:spPr>
        <p:txBody>
          <a:bodyPr vert="horz" anchor="ctr"/>
          <a:lstStyle>
            <a:lvl1pPr marL="0" algn="r" defTabSz="609585" rtl="0" eaLnBrk="1" latinLnBrk="0" hangingPunct="1">
              <a:spcBef>
                <a:spcPct val="0"/>
              </a:spcBef>
              <a:buNone/>
              <a:defRPr lang="en-US" sz="2400" b="0" i="0" kern="0" spc="0" dirty="0">
                <a:solidFill>
                  <a:schemeClr val="bg1"/>
                </a:solidFill>
                <a:latin typeface="Helvetica" pitchFamily="2" charset="0"/>
                <a:ea typeface="+mj-ea"/>
                <a:cs typeface="+mj-cs"/>
              </a:defRPr>
            </a:lvl1pPr>
          </a:lstStyle>
          <a:p>
            <a:r>
              <a:rPr lang="en-US"/>
              <a:t>Presentation Title Slide Here</a:t>
            </a:r>
          </a:p>
        </p:txBody>
      </p:sp>
      <p:sp>
        <p:nvSpPr>
          <p:cNvPr id="4" name="Text Placeholder 6">
            <a:extLst>
              <a:ext uri="{FF2B5EF4-FFF2-40B4-BE49-F238E27FC236}">
                <a16:creationId xmlns:a16="http://schemas.microsoft.com/office/drawing/2014/main" id="{2189F598-0193-B4D2-8636-109CDCE42920}"/>
              </a:ext>
            </a:extLst>
          </p:cNvPr>
          <p:cNvSpPr>
            <a:spLocks noGrp="1"/>
          </p:cNvSpPr>
          <p:nvPr>
            <p:ph type="body" sz="quarter" idx="10"/>
          </p:nvPr>
        </p:nvSpPr>
        <p:spPr>
          <a:xfrm>
            <a:off x="335666" y="1226917"/>
            <a:ext cx="11399134" cy="4208683"/>
          </a:xfrm>
          <a:prstGeom prst="rect">
            <a:avLst/>
          </a:prstGeom>
        </p:spPr>
        <p:txBody>
          <a:bodyPr/>
          <a:lstStyle>
            <a:lvl1pPr>
              <a:spcBef>
                <a:spcPts val="600"/>
              </a:spcBef>
              <a:spcAft>
                <a:spcPts val="600"/>
              </a:spcAft>
              <a:defRPr sz="1600">
                <a:solidFill>
                  <a:schemeClr val="bg1"/>
                </a:solidFill>
                <a:latin typeface="Helvetica" pitchFamily="2" charset="0"/>
                <a:ea typeface="Helvetica" pitchFamily="2" charset="0"/>
                <a:cs typeface="Helvetica" pitchFamily="2" charset="0"/>
              </a:defRPr>
            </a:lvl1pPr>
            <a:lvl2pPr>
              <a:spcBef>
                <a:spcPts val="600"/>
              </a:spcBef>
              <a:spcAft>
                <a:spcPts val="600"/>
              </a:spcAft>
              <a:defRPr sz="1600">
                <a:solidFill>
                  <a:schemeClr val="bg1"/>
                </a:solidFill>
                <a:latin typeface="Helvetica" pitchFamily="2" charset="0"/>
                <a:ea typeface="Helvetica" pitchFamily="2" charset="0"/>
                <a:cs typeface="Helvetica" pitchFamily="2" charset="0"/>
              </a:defRPr>
            </a:lvl2pPr>
            <a:lvl3pPr>
              <a:spcBef>
                <a:spcPts val="600"/>
              </a:spcBef>
              <a:spcAft>
                <a:spcPts val="600"/>
              </a:spcAft>
              <a:defRPr sz="1600">
                <a:solidFill>
                  <a:schemeClr val="bg1"/>
                </a:solidFill>
                <a:latin typeface="Helvetica" pitchFamily="2" charset="0"/>
                <a:ea typeface="Helvetica" pitchFamily="2" charset="0"/>
                <a:cs typeface="Helvetica" pitchFamily="2" charset="0"/>
              </a:defRPr>
            </a:lvl3pPr>
            <a:lvl4pPr>
              <a:spcBef>
                <a:spcPts val="600"/>
              </a:spcBef>
              <a:spcAft>
                <a:spcPts val="600"/>
              </a:spcAft>
              <a:defRPr sz="1600">
                <a:solidFill>
                  <a:schemeClr val="bg1"/>
                </a:solidFill>
                <a:latin typeface="Helvetica" pitchFamily="2" charset="0"/>
                <a:ea typeface="Helvetica" pitchFamily="2" charset="0"/>
                <a:cs typeface="Helvetica" pitchFamily="2" charset="0"/>
              </a:defRPr>
            </a:lvl4pPr>
            <a:lvl5pPr>
              <a:spcBef>
                <a:spcPts val="600"/>
              </a:spcBef>
              <a:spcAft>
                <a:spcPts val="600"/>
              </a:spcAft>
              <a:defRPr sz="1600">
                <a:solidFill>
                  <a:schemeClr val="bg1"/>
                </a:solidFill>
                <a:latin typeface="Helvetica" pitchFamily="2" charset="0"/>
                <a:ea typeface="Helvetica" pitchFamily="2" charset="0"/>
                <a:cs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394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par>
                                <p:cTn id="17" presetID="10" presetClass="entr" presetSubtype="0" fill="hold" grpId="0" nodeType="withEffect">
                                  <p:stCondLst>
                                    <p:cond delay="75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10" presetClass="entr" presetSubtype="0" fill="hold" nodeType="withEffect">
                  <p:stCondLst>
                    <p:cond delay="7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withEffect">
                  <p:stCondLst>
                    <p:cond delay="7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withEffect">
                  <p:stCondLst>
                    <p:cond delay="7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withEffect">
                  <p:stCondLst>
                    <p:cond delay="7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5">
            <p:tnLst>
              <p:par>
                <p:cTn presetID="10" presetClass="entr" presetSubtype="0" fill="hold" nodeType="withEffect">
                  <p:stCondLst>
                    <p:cond delay="7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Main Slide - Dark">
    <p:bg>
      <p:bgPr>
        <a:solidFill>
          <a:srgbClr val="1A1C2B"/>
        </a:solidFill>
        <a:effectLst/>
      </p:bgPr>
    </p:bg>
    <p:spTree>
      <p:nvGrpSpPr>
        <p:cNvPr id="1" name=""/>
        <p:cNvGrpSpPr/>
        <p:nvPr/>
      </p:nvGrpSpPr>
      <p:grpSpPr>
        <a:xfrm>
          <a:off x="0" y="0"/>
          <a:ext cx="0" cy="0"/>
          <a:chOff x="0" y="0"/>
          <a:chExt cx="0" cy="0"/>
        </a:xfrm>
      </p:grpSpPr>
      <p:sp>
        <p:nvSpPr>
          <p:cNvPr id="5"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2768600" y="6875"/>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chemeClr val="bg1"/>
                </a:solidFill>
                <a:latin typeface="Helvetica" pitchFamily="2" charset="0"/>
                <a:ea typeface="+mj-ea"/>
                <a:cs typeface="Helvetica" pitchFamily="2" charset="0"/>
              </a:defRPr>
            </a:lvl1pPr>
          </a:lstStyle>
          <a:p>
            <a:r>
              <a:rPr lang="en-US"/>
              <a:t>Presentation Title Slide Here</a:t>
            </a:r>
          </a:p>
        </p:txBody>
      </p:sp>
      <p:sp>
        <p:nvSpPr>
          <p:cNvPr id="8" name="Text Placeholder 6">
            <a:extLst>
              <a:ext uri="{FF2B5EF4-FFF2-40B4-BE49-F238E27FC236}">
                <a16:creationId xmlns:a16="http://schemas.microsoft.com/office/drawing/2014/main" id="{F62A5AA4-57D5-8B4C-923A-2C551304202B}"/>
              </a:ext>
            </a:extLst>
          </p:cNvPr>
          <p:cNvSpPr>
            <a:spLocks noGrp="1"/>
          </p:cNvSpPr>
          <p:nvPr>
            <p:ph type="body" sz="quarter" idx="10"/>
          </p:nvPr>
        </p:nvSpPr>
        <p:spPr>
          <a:xfrm>
            <a:off x="335666" y="1226917"/>
            <a:ext cx="11399134" cy="4786132"/>
          </a:xfrm>
          <a:prstGeom prst="rect">
            <a:avLst/>
          </a:prstGeom>
        </p:spPr>
        <p:txBody>
          <a:bodyPr/>
          <a:lstStyle>
            <a:lvl1pPr>
              <a:spcBef>
                <a:spcPts val="600"/>
              </a:spcBef>
              <a:spcAft>
                <a:spcPts val="600"/>
              </a:spcAft>
              <a:defRPr sz="1600">
                <a:solidFill>
                  <a:schemeClr val="bg1"/>
                </a:solidFill>
                <a:latin typeface="Helvetica" pitchFamily="2" charset="0"/>
                <a:ea typeface="Helvetica" pitchFamily="2" charset="0"/>
                <a:cs typeface="Helvetica" pitchFamily="2" charset="0"/>
              </a:defRPr>
            </a:lvl1pPr>
            <a:lvl2pPr>
              <a:spcBef>
                <a:spcPts val="600"/>
              </a:spcBef>
              <a:spcAft>
                <a:spcPts val="600"/>
              </a:spcAft>
              <a:defRPr sz="1600">
                <a:solidFill>
                  <a:schemeClr val="bg1"/>
                </a:solidFill>
                <a:latin typeface="Helvetica" pitchFamily="2" charset="0"/>
                <a:ea typeface="Helvetica" pitchFamily="2" charset="0"/>
                <a:cs typeface="Helvetica" pitchFamily="2" charset="0"/>
              </a:defRPr>
            </a:lvl2pPr>
            <a:lvl3pPr>
              <a:spcBef>
                <a:spcPts val="600"/>
              </a:spcBef>
              <a:spcAft>
                <a:spcPts val="600"/>
              </a:spcAft>
              <a:defRPr sz="1600">
                <a:solidFill>
                  <a:schemeClr val="bg1"/>
                </a:solidFill>
                <a:latin typeface="Helvetica" pitchFamily="2" charset="0"/>
                <a:ea typeface="Helvetica" pitchFamily="2" charset="0"/>
                <a:cs typeface="Helvetica" pitchFamily="2" charset="0"/>
              </a:defRPr>
            </a:lvl3pPr>
            <a:lvl4pPr>
              <a:spcBef>
                <a:spcPts val="600"/>
              </a:spcBef>
              <a:spcAft>
                <a:spcPts val="600"/>
              </a:spcAft>
              <a:defRPr sz="1600">
                <a:solidFill>
                  <a:schemeClr val="bg1"/>
                </a:solidFill>
                <a:latin typeface="Helvetica" pitchFamily="2" charset="0"/>
                <a:ea typeface="Helvetica" pitchFamily="2" charset="0"/>
                <a:cs typeface="Helvetica" pitchFamily="2" charset="0"/>
              </a:defRPr>
            </a:lvl4pPr>
            <a:lvl5pPr>
              <a:spcBef>
                <a:spcPts val="600"/>
              </a:spcBef>
              <a:spcAft>
                <a:spcPts val="600"/>
              </a:spcAft>
              <a:defRPr sz="1600">
                <a:solidFill>
                  <a:schemeClr val="bg1"/>
                </a:solidFill>
                <a:latin typeface="Helvetica" pitchFamily="2" charset="0"/>
                <a:ea typeface="Helvetica" pitchFamily="2" charset="0"/>
                <a:cs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Footer">
            <a:extLst>
              <a:ext uri="{FF2B5EF4-FFF2-40B4-BE49-F238E27FC236}">
                <a16:creationId xmlns:a16="http://schemas.microsoft.com/office/drawing/2014/main" id="{304BFE6F-EB99-3D36-3B9C-887570B3130D}"/>
              </a:ext>
            </a:extLst>
          </p:cNvPr>
          <p:cNvGrpSpPr/>
          <p:nvPr userDrawn="1"/>
        </p:nvGrpSpPr>
        <p:grpSpPr>
          <a:xfrm>
            <a:off x="0" y="6334126"/>
            <a:ext cx="12249150" cy="549274"/>
            <a:chOff x="0" y="6334126"/>
            <a:chExt cx="12249150" cy="549274"/>
          </a:xfrm>
          <a:solidFill>
            <a:srgbClr val="1A1C2B"/>
          </a:solidFill>
        </p:grpSpPr>
        <p:sp>
          <p:nvSpPr>
            <p:cNvPr id="6" name="The Exponential-e Group Channel Partner Programme">
              <a:extLst>
                <a:ext uri="{FF2B5EF4-FFF2-40B4-BE49-F238E27FC236}">
                  <a16:creationId xmlns:a16="http://schemas.microsoft.com/office/drawing/2014/main" id="{5E2AE9F5-A93E-CCE7-8B34-C0E6B8741677}"/>
                </a:ext>
              </a:extLst>
            </p:cNvPr>
            <p:cNvSpPr/>
            <p:nvPr userDrawn="1"/>
          </p:nvSpPr>
          <p:spPr>
            <a:xfrm>
              <a:off x="0" y="6334126"/>
              <a:ext cx="12249150" cy="546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rgbClr val="1A1C2B"/>
                  </a:solidFill>
                  <a:latin typeface="Helvetica" pitchFamily="2" charset="0"/>
                  <a:ea typeface="+mn-ea"/>
                  <a:cs typeface="HelveticaNowDisplay Bold" panose="020B0804030202020204" pitchFamily="34" charset="0"/>
                </a:rPr>
                <a:t>Be Unstoppable.</a:t>
              </a:r>
              <a:r>
                <a:rPr lang="en-GB" sz="1200" b="1" kern="1200">
                  <a:solidFill>
                    <a:srgbClr val="1A1C2B"/>
                  </a:solidFill>
                  <a:latin typeface="Helvetica" pitchFamily="2" charset="0"/>
                  <a:ea typeface="+mn-ea"/>
                  <a:cs typeface="HelveticaNowDisplay Bold" panose="020B0804030202020204" pitchFamily="34" charset="0"/>
                </a:rPr>
                <a:t> </a:t>
              </a:r>
              <a:r>
                <a:rPr lang="en-GB" sz="1200" b="1">
                  <a:solidFill>
                    <a:srgbClr val="1A1C2B"/>
                  </a:solidFill>
                  <a:latin typeface="Helvetica" pitchFamily="2" charset="0"/>
                  <a:cs typeface="HelveticaNowDisplay Bold" panose="020B0804030202020204" pitchFamily="34" charset="0"/>
                </a:rPr>
                <a:t>The Exponential-e Group </a:t>
              </a:r>
              <a:r>
                <a:rPr lang="en-GB" sz="1200">
                  <a:solidFill>
                    <a:srgbClr val="1A1C2B"/>
                  </a:solidFill>
                  <a:latin typeface="Helvetica" pitchFamily="2" charset="0"/>
                  <a:cs typeface="HelveticaNowText Regular" panose="020B0504030202020204" pitchFamily="34" charset="0"/>
                </a:rPr>
                <a:t>Channel Partner Programme</a:t>
              </a:r>
            </a:p>
          </p:txBody>
        </p:sp>
        <p:sp>
          <p:nvSpPr>
            <p:cNvPr id="7" name="Website | Contact Number">
              <a:extLst>
                <a:ext uri="{FF2B5EF4-FFF2-40B4-BE49-F238E27FC236}">
                  <a16:creationId xmlns:a16="http://schemas.microsoft.com/office/drawing/2014/main" id="{B0F08496-F5D7-3C7D-3A4A-CC835CAED53F}"/>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a:solidFill>
                    <a:schemeClr val="tx2"/>
                  </a:solidFill>
                  <a:latin typeface="Helvetica" pitchFamily="2" charset="0"/>
                  <a:ea typeface="+mn-ea"/>
                  <a:cs typeface="HelveticaNowText Regular" panose="020B0504030202020204" pitchFamily="34" charset="0"/>
                </a:rPr>
                <a:t>www.expo-e.uk    |    </a:t>
              </a:r>
              <a:r>
                <a:rPr lang="en-GB" sz="1200" b="0" kern="1200">
                  <a:solidFill>
                    <a:schemeClr val="tx2"/>
                  </a:solidFill>
                  <a:latin typeface="Helvetica" pitchFamily="2" charset="0"/>
                  <a:ea typeface="+mn-ea"/>
                  <a:cs typeface="HelveticaNowDisplay Bold" panose="020B0804030202020204" pitchFamily="34" charset="0"/>
                </a:rPr>
                <a:t>0203 993 3374</a:t>
              </a:r>
            </a:p>
          </p:txBody>
        </p:sp>
      </p:grpSp>
      <p:grpSp>
        <p:nvGrpSpPr>
          <p:cNvPr id="15" name="Expo.e Logo">
            <a:extLst>
              <a:ext uri="{FF2B5EF4-FFF2-40B4-BE49-F238E27FC236}">
                <a16:creationId xmlns:a16="http://schemas.microsoft.com/office/drawing/2014/main" id="{7D5CE16E-DE9C-1CA0-6EFE-D371A4D2F7D6}"/>
              </a:ext>
            </a:extLst>
          </p:cNvPr>
          <p:cNvGrpSpPr/>
          <p:nvPr userDrawn="1"/>
        </p:nvGrpSpPr>
        <p:grpSpPr>
          <a:xfrm>
            <a:off x="368300" y="241303"/>
            <a:ext cx="2057353" cy="324928"/>
            <a:chOff x="368300" y="241303"/>
            <a:chExt cx="2057353" cy="324928"/>
          </a:xfrm>
          <a:solidFill>
            <a:schemeClr val="bg2"/>
          </a:solidFill>
        </p:grpSpPr>
        <p:sp>
          <p:nvSpPr>
            <p:cNvPr id="16" name="Free-form: Shape 15">
              <a:extLst>
                <a:ext uri="{FF2B5EF4-FFF2-40B4-BE49-F238E27FC236}">
                  <a16:creationId xmlns:a16="http://schemas.microsoft.com/office/drawing/2014/main" id="{53E9FFC9-141D-88B9-44DF-D98161289EE8}"/>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latin typeface="Helvetica" pitchFamily="2" charset="0"/>
              </a:endParaRPr>
            </a:p>
          </p:txBody>
        </p:sp>
        <p:sp>
          <p:nvSpPr>
            <p:cNvPr id="17" name="Free-form: Shape 16">
              <a:extLst>
                <a:ext uri="{FF2B5EF4-FFF2-40B4-BE49-F238E27FC236}">
                  <a16:creationId xmlns:a16="http://schemas.microsoft.com/office/drawing/2014/main" id="{453A4FBD-A605-B350-A557-7DDBE8E9A9C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latin typeface="Helvetica" pitchFamily="2" charset="0"/>
              </a:endParaRPr>
            </a:p>
          </p:txBody>
        </p:sp>
        <p:sp>
          <p:nvSpPr>
            <p:cNvPr id="18" name="Free-form: Shape 17">
              <a:extLst>
                <a:ext uri="{FF2B5EF4-FFF2-40B4-BE49-F238E27FC236}">
                  <a16:creationId xmlns:a16="http://schemas.microsoft.com/office/drawing/2014/main" id="{CB8CA3EC-8A46-A058-C79C-B377E75EFD07}"/>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latin typeface="Helvetica" pitchFamily="2" charset="0"/>
              </a:endParaRPr>
            </a:p>
          </p:txBody>
        </p:sp>
        <p:sp>
          <p:nvSpPr>
            <p:cNvPr id="19" name="Free-form: Shape 18">
              <a:extLst>
                <a:ext uri="{FF2B5EF4-FFF2-40B4-BE49-F238E27FC236}">
                  <a16:creationId xmlns:a16="http://schemas.microsoft.com/office/drawing/2014/main" id="{F978FA61-89DD-B9EF-2585-5EC5061B3CF6}"/>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latin typeface="Helvetica" pitchFamily="2" charset="0"/>
              </a:endParaRPr>
            </a:p>
          </p:txBody>
        </p:sp>
        <p:sp>
          <p:nvSpPr>
            <p:cNvPr id="20" name="Free-form: Shape 19">
              <a:extLst>
                <a:ext uri="{FF2B5EF4-FFF2-40B4-BE49-F238E27FC236}">
                  <a16:creationId xmlns:a16="http://schemas.microsoft.com/office/drawing/2014/main" id="{72485355-C579-6520-BE77-79D9099D76B3}"/>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latin typeface="Helvetica" pitchFamily="2" charset="0"/>
              </a:endParaRPr>
            </a:p>
          </p:txBody>
        </p:sp>
        <p:sp>
          <p:nvSpPr>
            <p:cNvPr id="21" name="Free-form: Shape 20">
              <a:extLst>
                <a:ext uri="{FF2B5EF4-FFF2-40B4-BE49-F238E27FC236}">
                  <a16:creationId xmlns:a16="http://schemas.microsoft.com/office/drawing/2014/main" id="{000A3436-5AA1-68BE-FC6C-DC246CB3D445}"/>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latin typeface="Helvetica" pitchFamily="2" charset="0"/>
              </a:endParaRPr>
            </a:p>
          </p:txBody>
        </p:sp>
      </p:grpSp>
    </p:spTree>
    <p:extLst>
      <p:ext uri="{BB962C8B-B14F-4D97-AF65-F5344CB8AC3E}">
        <p14:creationId xmlns:p14="http://schemas.microsoft.com/office/powerpoint/2010/main" val="7329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42" presetClass="entr" presetSubtype="0" fill="hold" nodeType="withEffect">
                                  <p:stCondLst>
                                    <p:cond delay="2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Main Slide - Dark">
    <p:bg>
      <p:bgPr>
        <a:solidFill>
          <a:srgbClr val="1A1C2B"/>
        </a:solidFill>
        <a:effectLst/>
      </p:bgPr>
    </p:bg>
    <p:spTree>
      <p:nvGrpSpPr>
        <p:cNvPr id="1" name=""/>
        <p:cNvGrpSpPr/>
        <p:nvPr/>
      </p:nvGrpSpPr>
      <p:grpSpPr>
        <a:xfrm>
          <a:off x="0" y="0"/>
          <a:ext cx="0" cy="0"/>
          <a:chOff x="0" y="0"/>
          <a:chExt cx="0" cy="0"/>
        </a:xfrm>
      </p:grpSpPr>
      <p:sp>
        <p:nvSpPr>
          <p:cNvPr id="5"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2768600" y="6875"/>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chemeClr val="bg1"/>
                </a:solidFill>
                <a:latin typeface="Helvetica" pitchFamily="2" charset="0"/>
                <a:ea typeface="+mj-ea"/>
                <a:cs typeface="Helvetica" pitchFamily="2" charset="0"/>
              </a:defRPr>
            </a:lvl1pPr>
          </a:lstStyle>
          <a:p>
            <a:r>
              <a:rPr lang="en-US"/>
              <a:t>Presentation Title Slide Here</a:t>
            </a:r>
          </a:p>
        </p:txBody>
      </p:sp>
      <p:grpSp>
        <p:nvGrpSpPr>
          <p:cNvPr id="3" name="Footer">
            <a:extLst>
              <a:ext uri="{FF2B5EF4-FFF2-40B4-BE49-F238E27FC236}">
                <a16:creationId xmlns:a16="http://schemas.microsoft.com/office/drawing/2014/main" id="{304BFE6F-EB99-3D36-3B9C-887570B3130D}"/>
              </a:ext>
            </a:extLst>
          </p:cNvPr>
          <p:cNvGrpSpPr/>
          <p:nvPr userDrawn="1"/>
        </p:nvGrpSpPr>
        <p:grpSpPr>
          <a:xfrm>
            <a:off x="0" y="6334126"/>
            <a:ext cx="12249150" cy="549274"/>
            <a:chOff x="0" y="6334126"/>
            <a:chExt cx="12249150" cy="549274"/>
          </a:xfrm>
          <a:solidFill>
            <a:srgbClr val="1A1C2B"/>
          </a:solidFill>
        </p:grpSpPr>
        <p:sp>
          <p:nvSpPr>
            <p:cNvPr id="6" name="The Exponential-e Group Channel Partner Programme">
              <a:extLst>
                <a:ext uri="{FF2B5EF4-FFF2-40B4-BE49-F238E27FC236}">
                  <a16:creationId xmlns:a16="http://schemas.microsoft.com/office/drawing/2014/main" id="{5E2AE9F5-A93E-CCE7-8B34-C0E6B8741677}"/>
                </a:ext>
              </a:extLst>
            </p:cNvPr>
            <p:cNvSpPr/>
            <p:nvPr userDrawn="1"/>
          </p:nvSpPr>
          <p:spPr>
            <a:xfrm>
              <a:off x="0" y="6334126"/>
              <a:ext cx="12249150" cy="546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rgbClr val="1A1C2B"/>
                  </a:solidFill>
                  <a:latin typeface="Helvetica" pitchFamily="2" charset="0"/>
                  <a:ea typeface="+mn-ea"/>
                  <a:cs typeface="HelveticaNowDisplay Bold" panose="020B0804030202020204" pitchFamily="34" charset="0"/>
                </a:rPr>
                <a:t>Be Unstoppable.</a:t>
              </a:r>
              <a:r>
                <a:rPr lang="en-GB" sz="1200" b="1" kern="1200">
                  <a:solidFill>
                    <a:srgbClr val="1A1C2B"/>
                  </a:solidFill>
                  <a:latin typeface="Helvetica" pitchFamily="2" charset="0"/>
                  <a:ea typeface="+mn-ea"/>
                  <a:cs typeface="HelveticaNowDisplay Bold" panose="020B0804030202020204" pitchFamily="34" charset="0"/>
                </a:rPr>
                <a:t> </a:t>
              </a:r>
              <a:r>
                <a:rPr lang="en-GB" sz="1200" b="1">
                  <a:solidFill>
                    <a:srgbClr val="1A1C2B"/>
                  </a:solidFill>
                  <a:latin typeface="Helvetica" pitchFamily="2" charset="0"/>
                  <a:cs typeface="HelveticaNowDisplay Bold" panose="020B0804030202020204" pitchFamily="34" charset="0"/>
                </a:rPr>
                <a:t>The Exponential-e Group </a:t>
              </a:r>
              <a:r>
                <a:rPr lang="en-GB" sz="1200">
                  <a:solidFill>
                    <a:srgbClr val="1A1C2B"/>
                  </a:solidFill>
                  <a:latin typeface="Helvetica" pitchFamily="2" charset="0"/>
                  <a:cs typeface="HelveticaNowText Regular" panose="020B0504030202020204" pitchFamily="34" charset="0"/>
                </a:rPr>
                <a:t>Channel Partner Programme</a:t>
              </a:r>
            </a:p>
          </p:txBody>
        </p:sp>
        <p:sp>
          <p:nvSpPr>
            <p:cNvPr id="7" name="Website | Contact Number">
              <a:extLst>
                <a:ext uri="{FF2B5EF4-FFF2-40B4-BE49-F238E27FC236}">
                  <a16:creationId xmlns:a16="http://schemas.microsoft.com/office/drawing/2014/main" id="{B0F08496-F5D7-3C7D-3A4A-CC835CAED53F}"/>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a:solidFill>
                    <a:schemeClr val="tx2"/>
                  </a:solidFill>
                  <a:latin typeface="Helvetica" pitchFamily="2" charset="0"/>
                  <a:ea typeface="+mn-ea"/>
                  <a:cs typeface="HelveticaNowText Regular" panose="020B0504030202020204" pitchFamily="34" charset="0"/>
                </a:rPr>
                <a:t>www.expo-e.uk    |    </a:t>
              </a:r>
              <a:r>
                <a:rPr lang="en-GB" sz="1200" b="0" kern="1200">
                  <a:solidFill>
                    <a:schemeClr val="tx2"/>
                  </a:solidFill>
                  <a:latin typeface="Helvetica" pitchFamily="2" charset="0"/>
                  <a:ea typeface="+mn-ea"/>
                  <a:cs typeface="HelveticaNowDisplay Bold" panose="020B0804030202020204" pitchFamily="34" charset="0"/>
                </a:rPr>
                <a:t>0203 993 3374</a:t>
              </a:r>
            </a:p>
          </p:txBody>
        </p:sp>
      </p:grpSp>
      <p:grpSp>
        <p:nvGrpSpPr>
          <p:cNvPr id="15" name="Expo.e Logo">
            <a:extLst>
              <a:ext uri="{FF2B5EF4-FFF2-40B4-BE49-F238E27FC236}">
                <a16:creationId xmlns:a16="http://schemas.microsoft.com/office/drawing/2014/main" id="{7D5CE16E-DE9C-1CA0-6EFE-D371A4D2F7D6}"/>
              </a:ext>
            </a:extLst>
          </p:cNvPr>
          <p:cNvGrpSpPr/>
          <p:nvPr userDrawn="1"/>
        </p:nvGrpSpPr>
        <p:grpSpPr>
          <a:xfrm>
            <a:off x="368300" y="241303"/>
            <a:ext cx="2057353" cy="324928"/>
            <a:chOff x="368300" y="241303"/>
            <a:chExt cx="2057353" cy="324928"/>
          </a:xfrm>
          <a:solidFill>
            <a:schemeClr val="bg2"/>
          </a:solidFill>
        </p:grpSpPr>
        <p:sp>
          <p:nvSpPr>
            <p:cNvPr id="16" name="Free-form: Shape 15">
              <a:extLst>
                <a:ext uri="{FF2B5EF4-FFF2-40B4-BE49-F238E27FC236}">
                  <a16:creationId xmlns:a16="http://schemas.microsoft.com/office/drawing/2014/main" id="{53E9FFC9-141D-88B9-44DF-D98161289EE8}"/>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latin typeface="Helvetica" pitchFamily="2" charset="0"/>
              </a:endParaRPr>
            </a:p>
          </p:txBody>
        </p:sp>
        <p:sp>
          <p:nvSpPr>
            <p:cNvPr id="17" name="Free-form: Shape 16">
              <a:extLst>
                <a:ext uri="{FF2B5EF4-FFF2-40B4-BE49-F238E27FC236}">
                  <a16:creationId xmlns:a16="http://schemas.microsoft.com/office/drawing/2014/main" id="{453A4FBD-A605-B350-A557-7DDBE8E9A9C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latin typeface="Helvetica" pitchFamily="2" charset="0"/>
              </a:endParaRPr>
            </a:p>
          </p:txBody>
        </p:sp>
        <p:sp>
          <p:nvSpPr>
            <p:cNvPr id="18" name="Free-form: Shape 17">
              <a:extLst>
                <a:ext uri="{FF2B5EF4-FFF2-40B4-BE49-F238E27FC236}">
                  <a16:creationId xmlns:a16="http://schemas.microsoft.com/office/drawing/2014/main" id="{CB8CA3EC-8A46-A058-C79C-B377E75EFD07}"/>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latin typeface="Helvetica" pitchFamily="2" charset="0"/>
              </a:endParaRPr>
            </a:p>
          </p:txBody>
        </p:sp>
        <p:sp>
          <p:nvSpPr>
            <p:cNvPr id="19" name="Free-form: Shape 18">
              <a:extLst>
                <a:ext uri="{FF2B5EF4-FFF2-40B4-BE49-F238E27FC236}">
                  <a16:creationId xmlns:a16="http://schemas.microsoft.com/office/drawing/2014/main" id="{F978FA61-89DD-B9EF-2585-5EC5061B3CF6}"/>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latin typeface="Helvetica" pitchFamily="2" charset="0"/>
              </a:endParaRPr>
            </a:p>
          </p:txBody>
        </p:sp>
        <p:sp>
          <p:nvSpPr>
            <p:cNvPr id="20" name="Free-form: Shape 19">
              <a:extLst>
                <a:ext uri="{FF2B5EF4-FFF2-40B4-BE49-F238E27FC236}">
                  <a16:creationId xmlns:a16="http://schemas.microsoft.com/office/drawing/2014/main" id="{72485355-C579-6520-BE77-79D9099D76B3}"/>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latin typeface="Helvetica" pitchFamily="2" charset="0"/>
              </a:endParaRPr>
            </a:p>
          </p:txBody>
        </p:sp>
        <p:sp>
          <p:nvSpPr>
            <p:cNvPr id="21" name="Free-form: Shape 20">
              <a:extLst>
                <a:ext uri="{FF2B5EF4-FFF2-40B4-BE49-F238E27FC236}">
                  <a16:creationId xmlns:a16="http://schemas.microsoft.com/office/drawing/2014/main" id="{000A3436-5AA1-68BE-FC6C-DC246CB3D445}"/>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latin typeface="Helvetica" pitchFamily="2" charset="0"/>
              </a:endParaRPr>
            </a:p>
          </p:txBody>
        </p:sp>
      </p:grpSp>
    </p:spTree>
    <p:extLst>
      <p:ext uri="{BB962C8B-B14F-4D97-AF65-F5344CB8AC3E}">
        <p14:creationId xmlns:p14="http://schemas.microsoft.com/office/powerpoint/2010/main" val="160166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42" presetClass="entr" presetSubtype="0" fill="hold" nodeType="withEffect">
                                  <p:stCondLst>
                                    <p:cond delay="25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Main Slide - Dark">
    <p:bg>
      <p:bgPr>
        <a:solidFill>
          <a:srgbClr val="1A1C2B"/>
        </a:solidFill>
        <a:effectLst/>
      </p:bgPr>
    </p:bg>
    <p:spTree>
      <p:nvGrpSpPr>
        <p:cNvPr id="1" name=""/>
        <p:cNvGrpSpPr/>
        <p:nvPr/>
      </p:nvGrpSpPr>
      <p:grpSpPr>
        <a:xfrm>
          <a:off x="0" y="0"/>
          <a:ext cx="0" cy="0"/>
          <a:chOff x="0" y="0"/>
          <a:chExt cx="0" cy="0"/>
        </a:xfrm>
      </p:grpSpPr>
      <p:sp>
        <p:nvSpPr>
          <p:cNvPr id="5"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2768600" y="6875"/>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chemeClr val="bg1"/>
                </a:solidFill>
                <a:latin typeface="Helvetica" pitchFamily="2" charset="0"/>
                <a:ea typeface="+mj-ea"/>
                <a:cs typeface="Helvetica" pitchFamily="2" charset="0"/>
              </a:defRPr>
            </a:lvl1pPr>
          </a:lstStyle>
          <a:p>
            <a:r>
              <a:rPr lang="en-US"/>
              <a:t>Presentation Title Slide Here</a:t>
            </a:r>
          </a:p>
        </p:txBody>
      </p:sp>
      <p:grpSp>
        <p:nvGrpSpPr>
          <p:cNvPr id="15" name="Expo.e Logo">
            <a:extLst>
              <a:ext uri="{FF2B5EF4-FFF2-40B4-BE49-F238E27FC236}">
                <a16:creationId xmlns:a16="http://schemas.microsoft.com/office/drawing/2014/main" id="{7D5CE16E-DE9C-1CA0-6EFE-D371A4D2F7D6}"/>
              </a:ext>
            </a:extLst>
          </p:cNvPr>
          <p:cNvGrpSpPr/>
          <p:nvPr userDrawn="1"/>
        </p:nvGrpSpPr>
        <p:grpSpPr>
          <a:xfrm>
            <a:off x="368300" y="241303"/>
            <a:ext cx="2057353" cy="324928"/>
            <a:chOff x="368300" y="241303"/>
            <a:chExt cx="2057353" cy="324928"/>
          </a:xfrm>
          <a:solidFill>
            <a:schemeClr val="bg2"/>
          </a:solidFill>
        </p:grpSpPr>
        <p:sp>
          <p:nvSpPr>
            <p:cNvPr id="16" name="Free-form: Shape 15">
              <a:extLst>
                <a:ext uri="{FF2B5EF4-FFF2-40B4-BE49-F238E27FC236}">
                  <a16:creationId xmlns:a16="http://schemas.microsoft.com/office/drawing/2014/main" id="{53E9FFC9-141D-88B9-44DF-D98161289EE8}"/>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latin typeface="Helvetica" pitchFamily="2" charset="0"/>
              </a:endParaRPr>
            </a:p>
          </p:txBody>
        </p:sp>
        <p:sp>
          <p:nvSpPr>
            <p:cNvPr id="17" name="Free-form: Shape 16">
              <a:extLst>
                <a:ext uri="{FF2B5EF4-FFF2-40B4-BE49-F238E27FC236}">
                  <a16:creationId xmlns:a16="http://schemas.microsoft.com/office/drawing/2014/main" id="{453A4FBD-A605-B350-A557-7DDBE8E9A9C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latin typeface="Helvetica" pitchFamily="2" charset="0"/>
              </a:endParaRPr>
            </a:p>
          </p:txBody>
        </p:sp>
        <p:sp>
          <p:nvSpPr>
            <p:cNvPr id="18" name="Free-form: Shape 17">
              <a:extLst>
                <a:ext uri="{FF2B5EF4-FFF2-40B4-BE49-F238E27FC236}">
                  <a16:creationId xmlns:a16="http://schemas.microsoft.com/office/drawing/2014/main" id="{CB8CA3EC-8A46-A058-C79C-B377E75EFD07}"/>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latin typeface="Helvetica" pitchFamily="2" charset="0"/>
              </a:endParaRPr>
            </a:p>
          </p:txBody>
        </p:sp>
        <p:sp>
          <p:nvSpPr>
            <p:cNvPr id="19" name="Free-form: Shape 18">
              <a:extLst>
                <a:ext uri="{FF2B5EF4-FFF2-40B4-BE49-F238E27FC236}">
                  <a16:creationId xmlns:a16="http://schemas.microsoft.com/office/drawing/2014/main" id="{F978FA61-89DD-B9EF-2585-5EC5061B3CF6}"/>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latin typeface="Helvetica" pitchFamily="2" charset="0"/>
              </a:endParaRPr>
            </a:p>
          </p:txBody>
        </p:sp>
        <p:sp>
          <p:nvSpPr>
            <p:cNvPr id="20" name="Free-form: Shape 19">
              <a:extLst>
                <a:ext uri="{FF2B5EF4-FFF2-40B4-BE49-F238E27FC236}">
                  <a16:creationId xmlns:a16="http://schemas.microsoft.com/office/drawing/2014/main" id="{72485355-C579-6520-BE77-79D9099D76B3}"/>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latin typeface="Helvetica" pitchFamily="2" charset="0"/>
              </a:endParaRPr>
            </a:p>
          </p:txBody>
        </p:sp>
        <p:sp>
          <p:nvSpPr>
            <p:cNvPr id="21" name="Free-form: Shape 20">
              <a:extLst>
                <a:ext uri="{FF2B5EF4-FFF2-40B4-BE49-F238E27FC236}">
                  <a16:creationId xmlns:a16="http://schemas.microsoft.com/office/drawing/2014/main" id="{000A3436-5AA1-68BE-FC6C-DC246CB3D445}"/>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latin typeface="Helvetica" pitchFamily="2" charset="0"/>
              </a:endParaRPr>
            </a:p>
          </p:txBody>
        </p:sp>
      </p:grpSp>
    </p:spTree>
    <p:extLst>
      <p:ext uri="{BB962C8B-B14F-4D97-AF65-F5344CB8AC3E}">
        <p14:creationId xmlns:p14="http://schemas.microsoft.com/office/powerpoint/2010/main" val="247435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Main Title Slide D">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solidFill>
            <a:srgbClr val="DADCEA">
              <a:alpha val="80000"/>
            </a:srgbClr>
          </a:solidFill>
        </p:spPr>
        <p:txBody>
          <a:bodyPr lIns="360000" tIns="0" rIns="0" bIns="0" anchor="ctr">
            <a:noAutofit/>
          </a:bodyPr>
          <a:lstStyle>
            <a:lvl1pPr marL="0" indent="0" algn="l">
              <a:buNone/>
              <a:defRPr sz="1800">
                <a:latin typeface="Helvetica" pitchFamily="2" charset="0"/>
                <a:cs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0" y="6334126"/>
            <a:ext cx="12249150"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a:solidFill>
                    <a:schemeClr val="bg1"/>
                  </a:solidFill>
                  <a:latin typeface="Helvetica" pitchFamily="2" charset="0"/>
                  <a:cs typeface="HelveticaNowDisplay Bold" panose="020B0804030202020204" pitchFamily="34" charset="0"/>
                </a:rPr>
                <a:t>The Exponential-e Group </a:t>
              </a:r>
              <a:r>
                <a:rPr lang="en-GB" sz="1200">
                  <a:solidFill>
                    <a:schemeClr val="bg1"/>
                  </a:solidFill>
                  <a:latin typeface="Helvetica" pitchFamily="2"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a:solidFill>
                    <a:schemeClr val="bg1"/>
                  </a:solidFill>
                  <a:latin typeface="Helvetica" pitchFamily="2" charset="0"/>
                  <a:ea typeface="+mn-ea"/>
                  <a:cs typeface="HelveticaNowText Regular" panose="020B0504030202020204" pitchFamily="34" charset="0"/>
                </a:rPr>
                <a:t>www.expo-e.uk    |    </a:t>
              </a:r>
              <a:r>
                <a:rPr lang="en-GB" sz="1200" b="0" kern="1200">
                  <a:solidFill>
                    <a:schemeClr val="bg1"/>
                  </a:solidFill>
                  <a:latin typeface="Helvetica" pitchFamily="2"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a:solidFill>
                  <a:schemeClr val="bg1"/>
                </a:solidFill>
                <a:latin typeface="Helvetica" pitchFamily="2" charset="0"/>
                <a:ea typeface="+mn-ea"/>
                <a:cs typeface="HelveticaNowDisplay Bold" panose="020B0804030202020204" pitchFamily="34" charset="0"/>
              </a:rPr>
              <a:t>Be Unstoppable.</a:t>
            </a:r>
            <a:endParaRPr lang="en-GB" sz="1500" b="1" kern="1200">
              <a:solidFill>
                <a:schemeClr val="bg1"/>
              </a:solidFill>
              <a:latin typeface="Helvetica" pitchFamily="2"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0" y="241303"/>
            <a:ext cx="2057353" cy="324928"/>
            <a:chOff x="368300" y="241303"/>
            <a:chExt cx="2057353" cy="324928"/>
          </a:xfrm>
          <a:solidFill>
            <a:schemeClr val="bg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latin typeface="Helvetica" pitchFamily="2" charset="0"/>
              </a:endParaRPr>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latin typeface="Helvetica" pitchFamily="2" charset="0"/>
              </a:endParaRPr>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latin typeface="Helvetica" pitchFamily="2" charset="0"/>
              </a:endParaRPr>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latin typeface="Helvetica" pitchFamily="2" charset="0"/>
              </a:endParaRPr>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latin typeface="Helvetica" pitchFamily="2" charset="0"/>
              </a:endParaRPr>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latin typeface="Helvetica" pitchFamily="2" charset="0"/>
              </a:endParaRPr>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a:latin typeface="Helvetica" pitchFamily="2" charset="0"/>
                <a:cs typeface="Helvetica" pitchFamily="2" charset="0"/>
              </a:defRPr>
            </a:lvl1pPr>
          </a:lstStyle>
          <a:p>
            <a:r>
              <a:rPr lang="en-GB"/>
              <a:t>Click to edit Master title style</a:t>
            </a:r>
          </a:p>
        </p:txBody>
      </p:sp>
    </p:spTree>
    <p:extLst>
      <p:ext uri="{BB962C8B-B14F-4D97-AF65-F5344CB8AC3E}">
        <p14:creationId xmlns:p14="http://schemas.microsoft.com/office/powerpoint/2010/main" val="336554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noFill/>
        </p:spPr>
        <p:txBody>
          <a:bodyPr lIns="360000" tIns="0" rIns="0" bIns="0" anchor="ctr">
            <a:noAutofit/>
          </a:bodyPr>
          <a:lstStyle>
            <a:lvl1pPr marL="0" indent="0" algn="l">
              <a:buNone/>
              <a:defRPr sz="1800">
                <a:latin typeface="Helvetica" pitchFamily="2" charset="0"/>
                <a:cs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0" y="6334126"/>
            <a:ext cx="12249150"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a:solidFill>
                    <a:schemeClr val="tx1"/>
                  </a:solidFill>
                  <a:latin typeface="Helvetica" pitchFamily="2" charset="0"/>
                  <a:cs typeface="HelveticaNowDisplay Bold" panose="020B0804030202020204" pitchFamily="34" charset="0"/>
                </a:rPr>
                <a:t>The Exponential-e Group </a:t>
              </a:r>
              <a:r>
                <a:rPr lang="en-GB" sz="1200">
                  <a:solidFill>
                    <a:schemeClr val="tx1"/>
                  </a:solidFill>
                  <a:latin typeface="Helvetica" pitchFamily="2"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a:solidFill>
                    <a:schemeClr val="tx1"/>
                  </a:solidFill>
                  <a:latin typeface="Helvetica" pitchFamily="2" charset="0"/>
                  <a:ea typeface="+mn-ea"/>
                  <a:cs typeface="HelveticaNowText Regular" panose="020B0504030202020204" pitchFamily="34" charset="0"/>
                </a:rPr>
                <a:t>www.expo-e.uk    |    </a:t>
              </a:r>
              <a:r>
                <a:rPr lang="en-GB" sz="1200" b="0" kern="1200">
                  <a:solidFill>
                    <a:schemeClr val="tx1"/>
                  </a:solidFill>
                  <a:latin typeface="Helvetica" pitchFamily="2"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a:solidFill>
                  <a:schemeClr val="tx1"/>
                </a:solidFill>
                <a:latin typeface="Helvetica" pitchFamily="2" charset="0"/>
                <a:ea typeface="+mn-ea"/>
                <a:cs typeface="HelveticaNowDisplay Bold" panose="020B0804030202020204" pitchFamily="34" charset="0"/>
              </a:rPr>
              <a:t>Be Unstoppable.</a:t>
            </a:r>
            <a:endParaRPr lang="en-GB" sz="1500" b="1" kern="1200">
              <a:solidFill>
                <a:schemeClr val="tx1"/>
              </a:solidFill>
              <a:latin typeface="Helvetica" pitchFamily="2"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0" y="241303"/>
            <a:ext cx="2057353" cy="324928"/>
            <a:chOff x="368300" y="241303"/>
            <a:chExt cx="2057353" cy="324928"/>
          </a:xfrm>
          <a:solidFill>
            <a:schemeClr val="tx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latin typeface="Helvetica" pitchFamily="2" charset="0"/>
              </a:endParaRPr>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latin typeface="Helvetica" pitchFamily="2" charset="0"/>
              </a:endParaRPr>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latin typeface="Helvetica" pitchFamily="2" charset="0"/>
              </a:endParaRPr>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latin typeface="Helvetica" pitchFamily="2" charset="0"/>
              </a:endParaRPr>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latin typeface="Helvetica" pitchFamily="2" charset="0"/>
              </a:endParaRPr>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latin typeface="Helvetica" pitchFamily="2" charset="0"/>
              </a:endParaRPr>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a:solidFill>
                  <a:schemeClr val="tx1"/>
                </a:solidFill>
                <a:latin typeface="Helvetica" pitchFamily="2" charset="0"/>
                <a:cs typeface="Helvetica" pitchFamily="2" charset="0"/>
              </a:defRPr>
            </a:lvl1pPr>
          </a:lstStyle>
          <a:p>
            <a:r>
              <a:rPr lang="en-GB"/>
              <a:t>Click to edit Master title style</a:t>
            </a:r>
          </a:p>
        </p:txBody>
      </p:sp>
    </p:spTree>
    <p:extLst>
      <p:ext uri="{BB962C8B-B14F-4D97-AF65-F5344CB8AC3E}">
        <p14:creationId xmlns:p14="http://schemas.microsoft.com/office/powerpoint/2010/main" val="358313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50.xml"/><Relationship Id="rId5" Type="http://schemas.openxmlformats.org/officeDocument/2006/relationships/theme" Target="../theme/theme10.xml"/><Relationship Id="rId4" Type="http://schemas.openxmlformats.org/officeDocument/2006/relationships/slideLayout" Target="../slideLayouts/slideLayout4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845397"/>
      </p:ext>
    </p:extLst>
  </p:cSld>
  <p:clrMap bg1="lt1" tx1="dk1" bg2="lt2" tx2="dk2" accent1="accent1" accent2="accent2" accent3="accent3" accent4="accent4" accent5="accent5" accent6="accent6" hlink="hlink" folHlink="folHlink"/>
  <p:sldLayoutIdLst>
    <p:sldLayoutId id="2147483819" r:id="rId1"/>
    <p:sldLayoutId id="2147483894" r:id="rId2"/>
    <p:sldLayoutId id="2147483895" r:id="rId3"/>
  </p:sldLayoutIdLst>
  <p:hf sldNum="0" hd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845397"/>
      </p:ext>
    </p:extLst>
  </p:cSld>
  <p:clrMap bg1="lt1" tx1="dk1" bg2="lt2" tx2="dk2" accent1="accent1" accent2="accent2" accent3="accent3" accent4="accent4" accent5="accent5" accent6="accent6" hlink="hlink" folHlink="folHlink"/>
  <p:sldLayoutIdLst>
    <p:sldLayoutId id="2147483819" r:id="rId1"/>
    <p:sldLayoutId id="2147483894" r:id="rId2"/>
    <p:sldLayoutId id="2147483895" r:id="rId3"/>
    <p:sldLayoutId id="2147483898" r:id="rId4"/>
  </p:sldLayoutIdLst>
  <p:hf sldNum="0" hd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7E8F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189865"/>
      </p:ext>
    </p:extLst>
  </p:cSld>
  <p:clrMap bg1="lt1" tx1="dk1" bg2="lt2" tx2="dk2" accent1="accent1" accent2="accent2" accent3="accent3" accent4="accent4" accent5="accent5" accent6="accent6" hlink="hlink" folHlink="folHlink"/>
  <p:sldLayoutIdLst>
    <p:sldLayoutId id="2147483870" r:id="rId1"/>
    <p:sldLayoutId id="2147483893" r:id="rId2"/>
    <p:sldLayoutId id="2147483901" r:id="rId3"/>
    <p:sldLayoutId id="2147483900" r:id="rId4"/>
  </p:sldLayoutIdLst>
  <p:hf sldNum="0" hd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3D84F75-2FD0-C8DA-30D0-5CDBEB3CD7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A784438-C3A9-5EF6-910A-33F38151A9D7}"/>
              </a:ext>
            </a:extLst>
          </p:cNvPr>
          <p:cNvSpPr/>
          <p:nvPr userDrawn="1"/>
        </p:nvSpPr>
        <p:spPr>
          <a:xfrm>
            <a:off x="0" y="0"/>
            <a:ext cx="12192000" cy="6858000"/>
          </a:xfrm>
          <a:prstGeom prst="rect">
            <a:avLst/>
          </a:prstGeom>
          <a:gradFill flip="none" rotWithShape="1">
            <a:gsLst>
              <a:gs pos="23000">
                <a:schemeClr val="accent6"/>
              </a:gs>
              <a:gs pos="77000">
                <a:schemeClr val="accent6">
                  <a:alpha val="47000"/>
                  <a:lumMod val="57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latin typeface="Helvetica" pitchFamily="2" charset="0"/>
            </a:endParaRPr>
          </a:p>
        </p:txBody>
      </p:sp>
    </p:spTree>
    <p:extLst>
      <p:ext uri="{BB962C8B-B14F-4D97-AF65-F5344CB8AC3E}">
        <p14:creationId xmlns:p14="http://schemas.microsoft.com/office/powerpoint/2010/main" val="1028414886"/>
      </p:ext>
    </p:extLst>
  </p:cSld>
  <p:clrMap bg1="lt1" tx1="dk1" bg2="lt2" tx2="dk2" accent1="accent1" accent2="accent2" accent3="accent3" accent4="accent4" accent5="accent5" accent6="accent6" hlink="hlink" folHlink="folHlink"/>
  <p:sldLayoutIdLst>
    <p:sldLayoutId id="2147483874"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 presetClass="emph" presetSubtype="0" autoRev="1" fill="hold" nodeType="withEffect">
                                  <p:stCondLst>
                                    <p:cond delay="0"/>
                                  </p:stCondLst>
                                  <p:childTnLst>
                                    <p:animScale>
                                      <p:cBhvr>
                                        <p:cTn id="12" dur="400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709305"/>
      </p:ext>
    </p:extLst>
  </p:cSld>
  <p:clrMap bg1="lt1" tx1="dk1" bg2="lt2" tx2="dk2" accent1="accent1" accent2="accent2" accent3="accent3" accent4="accent4" accent5="accent5" accent6="accent6" hlink="hlink" folHlink="folHlink"/>
  <p:sldLayoutIdLst>
    <p:sldLayoutId id="21474838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8F2B82-C320-4EBF-B73B-9FFDD1903EC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7011" y="-45363"/>
            <a:ext cx="12236530" cy="6884833"/>
          </a:xfrm>
          <a:prstGeom prst="rect">
            <a:avLst/>
          </a:prstGeom>
        </p:spPr>
      </p:pic>
      <p:sp>
        <p:nvSpPr>
          <p:cNvPr id="4" name="Website | Contact Number">
            <a:extLst>
              <a:ext uri="{FF2B5EF4-FFF2-40B4-BE49-F238E27FC236}">
                <a16:creationId xmlns:a16="http://schemas.microsoft.com/office/drawing/2014/main" id="{9BFD062F-F012-9094-915D-AE8C15FEECF2}"/>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a:solidFill>
                  <a:schemeClr val="bg1"/>
                </a:solidFill>
                <a:latin typeface="Helvetica" pitchFamily="2" charset="0"/>
                <a:ea typeface="+mn-ea"/>
                <a:cs typeface="HelveticaNowText Regular" panose="020B0504030202020204" pitchFamily="34" charset="0"/>
              </a:rPr>
              <a:t>www.expo-e.uk    |    </a:t>
            </a:r>
            <a:r>
              <a:rPr lang="en-GB" sz="1200" b="0" kern="1200">
                <a:solidFill>
                  <a:schemeClr val="bg1"/>
                </a:solidFill>
                <a:latin typeface="Helvetica" pitchFamily="2" charset="0"/>
                <a:ea typeface="+mn-ea"/>
                <a:cs typeface="HelveticaNowDisplay Bold" panose="020B0804030202020204" pitchFamily="34" charset="0"/>
              </a:rPr>
              <a:t>0203 993 3374</a:t>
            </a:r>
          </a:p>
        </p:txBody>
      </p:sp>
      <p:grpSp>
        <p:nvGrpSpPr>
          <p:cNvPr id="6" name="Expo.e Logo">
            <a:extLst>
              <a:ext uri="{FF2B5EF4-FFF2-40B4-BE49-F238E27FC236}">
                <a16:creationId xmlns:a16="http://schemas.microsoft.com/office/drawing/2014/main" id="{0E24DBC4-5C13-0B40-6D1E-D5D1532BAEA8}"/>
              </a:ext>
            </a:extLst>
          </p:cNvPr>
          <p:cNvGrpSpPr/>
          <p:nvPr userDrawn="1"/>
        </p:nvGrpSpPr>
        <p:grpSpPr>
          <a:xfrm>
            <a:off x="368300" y="241303"/>
            <a:ext cx="2057353" cy="324928"/>
            <a:chOff x="368300" y="241303"/>
            <a:chExt cx="2057353" cy="324928"/>
          </a:xfrm>
          <a:solidFill>
            <a:schemeClr val="bg1"/>
          </a:solidFill>
        </p:grpSpPr>
        <p:sp>
          <p:nvSpPr>
            <p:cNvPr id="7" name="Free-form: Shape 6">
              <a:extLst>
                <a:ext uri="{FF2B5EF4-FFF2-40B4-BE49-F238E27FC236}">
                  <a16:creationId xmlns:a16="http://schemas.microsoft.com/office/drawing/2014/main" id="{B42E396D-0F44-D474-0D9C-7BD34D2BF71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latin typeface="Helvetica" pitchFamily="2" charset="0"/>
              </a:endParaRPr>
            </a:p>
          </p:txBody>
        </p:sp>
        <p:sp>
          <p:nvSpPr>
            <p:cNvPr id="8" name="Free-form: Shape 7">
              <a:extLst>
                <a:ext uri="{FF2B5EF4-FFF2-40B4-BE49-F238E27FC236}">
                  <a16:creationId xmlns:a16="http://schemas.microsoft.com/office/drawing/2014/main" id="{25E216FD-500A-906B-EAE8-022FCD2E5D16}"/>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latin typeface="Helvetica" pitchFamily="2" charset="0"/>
              </a:endParaRPr>
            </a:p>
          </p:txBody>
        </p:sp>
        <p:sp>
          <p:nvSpPr>
            <p:cNvPr id="9" name="Free-form: Shape 8">
              <a:extLst>
                <a:ext uri="{FF2B5EF4-FFF2-40B4-BE49-F238E27FC236}">
                  <a16:creationId xmlns:a16="http://schemas.microsoft.com/office/drawing/2014/main" id="{72F74CC5-8F6E-E653-7261-81B7D6EF71C7}"/>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latin typeface="Helvetica" pitchFamily="2" charset="0"/>
              </a:endParaRPr>
            </a:p>
          </p:txBody>
        </p:sp>
        <p:sp>
          <p:nvSpPr>
            <p:cNvPr id="11" name="Free-form: Shape 10">
              <a:extLst>
                <a:ext uri="{FF2B5EF4-FFF2-40B4-BE49-F238E27FC236}">
                  <a16:creationId xmlns:a16="http://schemas.microsoft.com/office/drawing/2014/main" id="{E0DA81DD-9C82-5AAC-FF3E-0598A82D0989}"/>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latin typeface="Helvetica" pitchFamily="2" charset="0"/>
              </a:endParaRPr>
            </a:p>
          </p:txBody>
        </p:sp>
        <p:sp>
          <p:nvSpPr>
            <p:cNvPr id="15" name="Free-form: Shape 14">
              <a:extLst>
                <a:ext uri="{FF2B5EF4-FFF2-40B4-BE49-F238E27FC236}">
                  <a16:creationId xmlns:a16="http://schemas.microsoft.com/office/drawing/2014/main" id="{20CB19E2-5FF8-B24D-BE6F-F041CBB0110C}"/>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latin typeface="Helvetica" pitchFamily="2" charset="0"/>
              </a:endParaRPr>
            </a:p>
          </p:txBody>
        </p:sp>
        <p:sp>
          <p:nvSpPr>
            <p:cNvPr id="16" name="Free-form: Shape 15">
              <a:extLst>
                <a:ext uri="{FF2B5EF4-FFF2-40B4-BE49-F238E27FC236}">
                  <a16:creationId xmlns:a16="http://schemas.microsoft.com/office/drawing/2014/main" id="{88D11DBD-3DD6-9763-7F9A-362983DC28A4}"/>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latin typeface="Helvetica" pitchFamily="2" charset="0"/>
              </a:endParaRPr>
            </a:p>
          </p:txBody>
        </p:sp>
      </p:grpSp>
    </p:spTree>
    <p:extLst>
      <p:ext uri="{BB962C8B-B14F-4D97-AF65-F5344CB8AC3E}">
        <p14:creationId xmlns:p14="http://schemas.microsoft.com/office/powerpoint/2010/main" val="3327784811"/>
      </p:ext>
    </p:extLst>
  </p:cSld>
  <p:clrMap bg1="lt1" tx1="dk1" bg2="lt2" tx2="dk2" accent1="accent1" accent2="accent2" accent3="accent3" accent4="accent4" accent5="accent5" accent6="accent6" hlink="hlink" folHlink="folHlink"/>
  <p:sldLayoutIdLst>
    <p:sldLayoutId id="2147483892" r:id="rId1"/>
    <p:sldLayoutId id="2147483896"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600"/>
                                        <p:tgtEl>
                                          <p:spTgt spid="10"/>
                                        </p:tgtEl>
                                      </p:cBhvr>
                                    </p:animEffect>
                                  </p:childTnLst>
                                </p:cTn>
                              </p:par>
                              <p:par>
                                <p:cTn id="8" presetID="6" presetClass="emph" presetSubtype="0" decel="100000" fill="hold" nodeType="withEffect">
                                  <p:stCondLst>
                                    <p:cond delay="0"/>
                                  </p:stCondLst>
                                  <p:childTnLst>
                                    <p:animScale>
                                      <p:cBhvr>
                                        <p:cTn id="9" dur="5000" fill="hold"/>
                                        <p:tgtEl>
                                          <p:spTgt spid="10"/>
                                        </p:tgtEl>
                                      </p:cBhvr>
                                      <p:by x="110000" y="110000"/>
                                    </p:animScale>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3D84F75-2FD0-C8DA-30D0-5CDBEB3CD7E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C152017-49AC-A7F9-AC53-D0114EB172C0}"/>
              </a:ext>
            </a:extLst>
          </p:cNvPr>
          <p:cNvSpPr/>
          <p:nvPr userDrawn="1"/>
        </p:nvSpPr>
        <p:spPr>
          <a:xfrm>
            <a:off x="0" y="0"/>
            <a:ext cx="12192000" cy="6858000"/>
          </a:xfrm>
          <a:prstGeom prst="rect">
            <a:avLst/>
          </a:prstGeom>
          <a:gradFill flip="none" rotWithShape="1">
            <a:gsLst>
              <a:gs pos="94000">
                <a:schemeClr val="accent6"/>
              </a:gs>
              <a:gs pos="0">
                <a:schemeClr val="accent6">
                  <a:alpha val="47000"/>
                  <a:lumMod val="57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800">
              <a:latin typeface="Helvetica" pitchFamily="2" charset="0"/>
            </a:endParaRPr>
          </a:p>
        </p:txBody>
      </p:sp>
    </p:spTree>
    <p:extLst>
      <p:ext uri="{BB962C8B-B14F-4D97-AF65-F5344CB8AC3E}">
        <p14:creationId xmlns:p14="http://schemas.microsoft.com/office/powerpoint/2010/main" val="2414814089"/>
      </p:ext>
    </p:extLst>
  </p:cSld>
  <p:clrMap bg1="lt1" tx1="dk1" bg2="lt2" tx2="dk2" accent1="accent1" accent2="accent2" accent3="accent3" accent4="accent4" accent5="accent5" accent6="accent6" hlink="hlink" folHlink="folHlink"/>
  <p:sldLayoutIdLst>
    <p:sldLayoutId id="2147483903" r:id="rId1"/>
    <p:sldLayoutId id="2147483904"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 presetClass="emph" presetSubtype="0" autoRev="1" fill="hold" nodeType="withEffect">
                                  <p:stCondLst>
                                    <p:cond delay="0"/>
                                  </p:stCondLst>
                                  <p:childTnLst>
                                    <p:animScale>
                                      <p:cBhvr>
                                        <p:cTn id="12" dur="400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7.png"/><Relationship Id="rId18" Type="http://schemas.openxmlformats.org/officeDocument/2006/relationships/image" Target="../media/image70.png"/><Relationship Id="rId26" Type="http://schemas.openxmlformats.org/officeDocument/2006/relationships/image" Target="../media/image78.svg"/><Relationship Id="rId3" Type="http://schemas.microsoft.com/office/2018/10/relationships/comments" Target="../comments/modernComment_7FFFF975_91BFEED3.xml"/><Relationship Id="rId21" Type="http://schemas.openxmlformats.org/officeDocument/2006/relationships/image" Target="../media/image73.png"/><Relationship Id="rId7" Type="http://schemas.openxmlformats.org/officeDocument/2006/relationships/image" Target="../media/image61.png"/><Relationship Id="rId12" Type="http://schemas.openxmlformats.org/officeDocument/2006/relationships/image" Target="../media/image66.svg"/><Relationship Id="rId17" Type="http://schemas.openxmlformats.org/officeDocument/2006/relationships/image" Target="../media/image9.svg"/><Relationship Id="rId25" Type="http://schemas.openxmlformats.org/officeDocument/2006/relationships/image" Target="../media/image77.png"/><Relationship Id="rId2" Type="http://schemas.openxmlformats.org/officeDocument/2006/relationships/notesSlide" Target="../notesSlides/notesSlide4.xml"/><Relationship Id="rId16" Type="http://schemas.openxmlformats.org/officeDocument/2006/relationships/image" Target="../media/image8.png"/><Relationship Id="rId20" Type="http://schemas.openxmlformats.org/officeDocument/2006/relationships/image" Target="../media/image72.svg"/><Relationship Id="rId29" Type="http://schemas.openxmlformats.org/officeDocument/2006/relationships/image" Target="../media/image81.png"/><Relationship Id="rId1" Type="http://schemas.openxmlformats.org/officeDocument/2006/relationships/slideLayout" Target="../slideLayouts/slideLayout3.xml"/><Relationship Id="rId6" Type="http://schemas.openxmlformats.org/officeDocument/2006/relationships/image" Target="../media/image60.svg"/><Relationship Id="rId11" Type="http://schemas.openxmlformats.org/officeDocument/2006/relationships/image" Target="../media/image65.png"/><Relationship Id="rId24" Type="http://schemas.openxmlformats.org/officeDocument/2006/relationships/image" Target="../media/image76.svg"/><Relationship Id="rId5" Type="http://schemas.openxmlformats.org/officeDocument/2006/relationships/image" Target="../media/image59.png"/><Relationship Id="rId15" Type="http://schemas.openxmlformats.org/officeDocument/2006/relationships/image" Target="../media/image69.png"/><Relationship Id="rId23" Type="http://schemas.openxmlformats.org/officeDocument/2006/relationships/image" Target="../media/image75.png"/><Relationship Id="rId28" Type="http://schemas.openxmlformats.org/officeDocument/2006/relationships/image" Target="../media/image80.svg"/><Relationship Id="rId10" Type="http://schemas.openxmlformats.org/officeDocument/2006/relationships/image" Target="../media/image64.svg"/><Relationship Id="rId19" Type="http://schemas.openxmlformats.org/officeDocument/2006/relationships/image" Target="../media/image71.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svg"/><Relationship Id="rId22" Type="http://schemas.openxmlformats.org/officeDocument/2006/relationships/image" Target="../media/image74.svg"/><Relationship Id="rId27" Type="http://schemas.openxmlformats.org/officeDocument/2006/relationships/image" Target="../media/image79.png"/><Relationship Id="rId30" Type="http://schemas.openxmlformats.org/officeDocument/2006/relationships/image" Target="../media/image82.svg"/></Relationships>
</file>

<file path=ppt/slides/_rels/slide12.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18" Type="http://schemas.openxmlformats.org/officeDocument/2006/relationships/image" Target="../media/image9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97.png"/><Relationship Id="rId2" Type="http://schemas.openxmlformats.org/officeDocument/2006/relationships/notesSlide" Target="../notesSlides/notesSlide5.xml"/><Relationship Id="rId16" Type="http://schemas.openxmlformats.org/officeDocument/2006/relationships/image" Target="../media/image96.png"/><Relationship Id="rId1" Type="http://schemas.openxmlformats.org/officeDocument/2006/relationships/slideLayout" Target="../slideLayouts/slideLayout4.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5" Type="http://schemas.openxmlformats.org/officeDocument/2006/relationships/image" Target="../media/image95.png"/><Relationship Id="rId10" Type="http://schemas.openxmlformats.org/officeDocument/2006/relationships/image" Target="../media/image90.png"/><Relationship Id="rId19" Type="http://schemas.openxmlformats.org/officeDocument/2006/relationships/image" Target="../media/image99.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s>
</file>

<file path=ppt/slides/_rels/slide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microsoft.com/office/2018/10/relationships/comments" Target="../comments/modernComment_7FFFFAA5_F79C0EB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17" Type="http://schemas.openxmlformats.org/officeDocument/2006/relationships/image" Target="../media/image215.png"/><Relationship Id="rId21" Type="http://schemas.openxmlformats.org/officeDocument/2006/relationships/image" Target="../media/image119.svg"/><Relationship Id="rId42" Type="http://schemas.openxmlformats.org/officeDocument/2006/relationships/image" Target="../media/image140.png"/><Relationship Id="rId47" Type="http://schemas.openxmlformats.org/officeDocument/2006/relationships/image" Target="../media/image145.png"/><Relationship Id="rId63" Type="http://schemas.openxmlformats.org/officeDocument/2006/relationships/image" Target="../media/image161.png"/><Relationship Id="rId68" Type="http://schemas.openxmlformats.org/officeDocument/2006/relationships/image" Target="../media/image166.png"/><Relationship Id="rId84" Type="http://schemas.openxmlformats.org/officeDocument/2006/relationships/image" Target="../media/image182.png"/><Relationship Id="rId89" Type="http://schemas.openxmlformats.org/officeDocument/2006/relationships/image" Target="../media/image187.png"/><Relationship Id="rId112" Type="http://schemas.openxmlformats.org/officeDocument/2006/relationships/image" Target="../media/image210.svg"/><Relationship Id="rId16" Type="http://schemas.openxmlformats.org/officeDocument/2006/relationships/image" Target="../media/image114.png"/><Relationship Id="rId107" Type="http://schemas.openxmlformats.org/officeDocument/2006/relationships/image" Target="../media/image205.jpeg"/><Relationship Id="rId11" Type="http://schemas.openxmlformats.org/officeDocument/2006/relationships/image" Target="../media/image109.png"/><Relationship Id="rId32" Type="http://schemas.openxmlformats.org/officeDocument/2006/relationships/image" Target="../media/image130.svg"/><Relationship Id="rId37" Type="http://schemas.openxmlformats.org/officeDocument/2006/relationships/image" Target="../media/image135.svg"/><Relationship Id="rId53" Type="http://schemas.openxmlformats.org/officeDocument/2006/relationships/image" Target="../media/image151.png"/><Relationship Id="rId58" Type="http://schemas.openxmlformats.org/officeDocument/2006/relationships/image" Target="../media/image156.png"/><Relationship Id="rId74" Type="http://schemas.openxmlformats.org/officeDocument/2006/relationships/image" Target="../media/image172.png"/><Relationship Id="rId79" Type="http://schemas.openxmlformats.org/officeDocument/2006/relationships/image" Target="../media/image177.svg"/><Relationship Id="rId102" Type="http://schemas.openxmlformats.org/officeDocument/2006/relationships/image" Target="../media/image200.svg"/><Relationship Id="rId123" Type="http://schemas.openxmlformats.org/officeDocument/2006/relationships/image" Target="../media/image221.png"/><Relationship Id="rId128" Type="http://schemas.openxmlformats.org/officeDocument/2006/relationships/image" Target="../media/image226.png"/><Relationship Id="rId5" Type="http://schemas.openxmlformats.org/officeDocument/2006/relationships/image" Target="../media/image103.png"/><Relationship Id="rId90" Type="http://schemas.openxmlformats.org/officeDocument/2006/relationships/image" Target="../media/image188.png"/><Relationship Id="rId95" Type="http://schemas.openxmlformats.org/officeDocument/2006/relationships/image" Target="../media/image193.png"/><Relationship Id="rId22" Type="http://schemas.openxmlformats.org/officeDocument/2006/relationships/image" Target="../media/image120.png"/><Relationship Id="rId27" Type="http://schemas.openxmlformats.org/officeDocument/2006/relationships/image" Target="../media/image125.svg"/><Relationship Id="rId43" Type="http://schemas.openxmlformats.org/officeDocument/2006/relationships/image" Target="../media/image141.svg"/><Relationship Id="rId48" Type="http://schemas.openxmlformats.org/officeDocument/2006/relationships/image" Target="../media/image146.svg"/><Relationship Id="rId64" Type="http://schemas.openxmlformats.org/officeDocument/2006/relationships/image" Target="../media/image162.png"/><Relationship Id="rId69" Type="http://schemas.openxmlformats.org/officeDocument/2006/relationships/image" Target="../media/image167.svg"/><Relationship Id="rId113" Type="http://schemas.openxmlformats.org/officeDocument/2006/relationships/image" Target="../media/image211.png"/><Relationship Id="rId118" Type="http://schemas.openxmlformats.org/officeDocument/2006/relationships/image" Target="../media/image216.png"/><Relationship Id="rId80" Type="http://schemas.openxmlformats.org/officeDocument/2006/relationships/image" Target="../media/image178.png"/><Relationship Id="rId85" Type="http://schemas.openxmlformats.org/officeDocument/2006/relationships/image" Target="../media/image183.png"/><Relationship Id="rId12" Type="http://schemas.openxmlformats.org/officeDocument/2006/relationships/image" Target="../media/image110.svg"/><Relationship Id="rId17" Type="http://schemas.openxmlformats.org/officeDocument/2006/relationships/image" Target="../media/image115.png"/><Relationship Id="rId33" Type="http://schemas.openxmlformats.org/officeDocument/2006/relationships/image" Target="../media/image131.png"/><Relationship Id="rId38" Type="http://schemas.openxmlformats.org/officeDocument/2006/relationships/image" Target="../media/image136.png"/><Relationship Id="rId59" Type="http://schemas.openxmlformats.org/officeDocument/2006/relationships/image" Target="../media/image157.png"/><Relationship Id="rId103" Type="http://schemas.openxmlformats.org/officeDocument/2006/relationships/image" Target="../media/image201.png"/><Relationship Id="rId108" Type="http://schemas.openxmlformats.org/officeDocument/2006/relationships/image" Target="../media/image206.png"/><Relationship Id="rId124" Type="http://schemas.openxmlformats.org/officeDocument/2006/relationships/image" Target="../media/image222.svg"/><Relationship Id="rId129" Type="http://schemas.openxmlformats.org/officeDocument/2006/relationships/image" Target="../media/image227.jpeg"/><Relationship Id="rId54" Type="http://schemas.openxmlformats.org/officeDocument/2006/relationships/image" Target="../media/image152.png"/><Relationship Id="rId70" Type="http://schemas.openxmlformats.org/officeDocument/2006/relationships/image" Target="../media/image168.png"/><Relationship Id="rId75" Type="http://schemas.openxmlformats.org/officeDocument/2006/relationships/image" Target="../media/image173.jpeg"/><Relationship Id="rId91" Type="http://schemas.openxmlformats.org/officeDocument/2006/relationships/image" Target="../media/image189.gif"/><Relationship Id="rId96" Type="http://schemas.openxmlformats.org/officeDocument/2006/relationships/image" Target="../media/image194.png"/><Relationship Id="rId1" Type="http://schemas.openxmlformats.org/officeDocument/2006/relationships/slideLayout" Target="../slideLayouts/slideLayout5.xml"/><Relationship Id="rId6" Type="http://schemas.openxmlformats.org/officeDocument/2006/relationships/image" Target="../media/image104.svg"/><Relationship Id="rId23" Type="http://schemas.openxmlformats.org/officeDocument/2006/relationships/image" Target="../media/image121.svg"/><Relationship Id="rId28" Type="http://schemas.openxmlformats.org/officeDocument/2006/relationships/image" Target="../media/image126.png"/><Relationship Id="rId49" Type="http://schemas.openxmlformats.org/officeDocument/2006/relationships/image" Target="../media/image147.jpeg"/><Relationship Id="rId114" Type="http://schemas.openxmlformats.org/officeDocument/2006/relationships/image" Target="../media/image212.png"/><Relationship Id="rId119" Type="http://schemas.openxmlformats.org/officeDocument/2006/relationships/image" Target="../media/image217.png"/><Relationship Id="rId44" Type="http://schemas.openxmlformats.org/officeDocument/2006/relationships/image" Target="../media/image142.jpeg"/><Relationship Id="rId60" Type="http://schemas.openxmlformats.org/officeDocument/2006/relationships/image" Target="../media/image158.svg"/><Relationship Id="rId65" Type="http://schemas.openxmlformats.org/officeDocument/2006/relationships/image" Target="../media/image163.svg"/><Relationship Id="rId81" Type="http://schemas.openxmlformats.org/officeDocument/2006/relationships/image" Target="../media/image179.png"/><Relationship Id="rId86" Type="http://schemas.openxmlformats.org/officeDocument/2006/relationships/image" Target="../media/image184.png"/><Relationship Id="rId13" Type="http://schemas.openxmlformats.org/officeDocument/2006/relationships/image" Target="../media/image111.png"/><Relationship Id="rId18" Type="http://schemas.openxmlformats.org/officeDocument/2006/relationships/image" Target="../media/image116.png"/><Relationship Id="rId39" Type="http://schemas.openxmlformats.org/officeDocument/2006/relationships/image" Target="../media/image137.svg"/><Relationship Id="rId109" Type="http://schemas.openxmlformats.org/officeDocument/2006/relationships/image" Target="../media/image207.png"/><Relationship Id="rId34" Type="http://schemas.openxmlformats.org/officeDocument/2006/relationships/image" Target="../media/image132.png"/><Relationship Id="rId50" Type="http://schemas.openxmlformats.org/officeDocument/2006/relationships/image" Target="../media/image148.png"/><Relationship Id="rId55" Type="http://schemas.openxmlformats.org/officeDocument/2006/relationships/image" Target="../media/image153.png"/><Relationship Id="rId76" Type="http://schemas.openxmlformats.org/officeDocument/2006/relationships/image" Target="../media/image174.png"/><Relationship Id="rId97" Type="http://schemas.openxmlformats.org/officeDocument/2006/relationships/image" Target="../media/image195.png"/><Relationship Id="rId104" Type="http://schemas.openxmlformats.org/officeDocument/2006/relationships/image" Target="../media/image202.svg"/><Relationship Id="rId120" Type="http://schemas.openxmlformats.org/officeDocument/2006/relationships/image" Target="../media/image218.svg"/><Relationship Id="rId125" Type="http://schemas.openxmlformats.org/officeDocument/2006/relationships/image" Target="../media/image223.png"/><Relationship Id="rId7" Type="http://schemas.openxmlformats.org/officeDocument/2006/relationships/image" Target="../media/image105.png"/><Relationship Id="rId71" Type="http://schemas.openxmlformats.org/officeDocument/2006/relationships/image" Target="../media/image169.png"/><Relationship Id="rId92" Type="http://schemas.openxmlformats.org/officeDocument/2006/relationships/image" Target="../media/image190.png"/><Relationship Id="rId2" Type="http://schemas.openxmlformats.org/officeDocument/2006/relationships/image" Target="../media/image100.png"/><Relationship Id="rId29" Type="http://schemas.openxmlformats.org/officeDocument/2006/relationships/image" Target="../media/image127.svg"/><Relationship Id="rId24" Type="http://schemas.openxmlformats.org/officeDocument/2006/relationships/image" Target="../media/image122.png"/><Relationship Id="rId40" Type="http://schemas.openxmlformats.org/officeDocument/2006/relationships/image" Target="../media/image138.png"/><Relationship Id="rId45" Type="http://schemas.openxmlformats.org/officeDocument/2006/relationships/image" Target="../media/image143.jpeg"/><Relationship Id="rId66" Type="http://schemas.openxmlformats.org/officeDocument/2006/relationships/image" Target="../media/image164.png"/><Relationship Id="rId87" Type="http://schemas.openxmlformats.org/officeDocument/2006/relationships/image" Target="../media/image185.svg"/><Relationship Id="rId110" Type="http://schemas.openxmlformats.org/officeDocument/2006/relationships/image" Target="../media/image208.svg"/><Relationship Id="rId115" Type="http://schemas.openxmlformats.org/officeDocument/2006/relationships/image" Target="../media/image213.png"/><Relationship Id="rId61" Type="http://schemas.openxmlformats.org/officeDocument/2006/relationships/image" Target="../media/image159.png"/><Relationship Id="rId82" Type="http://schemas.openxmlformats.org/officeDocument/2006/relationships/image" Target="../media/image180.png"/><Relationship Id="rId19" Type="http://schemas.openxmlformats.org/officeDocument/2006/relationships/image" Target="../media/image117.svg"/><Relationship Id="rId14" Type="http://schemas.openxmlformats.org/officeDocument/2006/relationships/image" Target="../media/image112.png"/><Relationship Id="rId30" Type="http://schemas.openxmlformats.org/officeDocument/2006/relationships/image" Target="../media/image128.png"/><Relationship Id="rId35" Type="http://schemas.openxmlformats.org/officeDocument/2006/relationships/image" Target="../media/image133.svg"/><Relationship Id="rId56" Type="http://schemas.openxmlformats.org/officeDocument/2006/relationships/image" Target="../media/image154.svg"/><Relationship Id="rId77" Type="http://schemas.openxmlformats.org/officeDocument/2006/relationships/image" Target="../media/image175.png"/><Relationship Id="rId100" Type="http://schemas.openxmlformats.org/officeDocument/2006/relationships/image" Target="../media/image198.png"/><Relationship Id="rId105" Type="http://schemas.openxmlformats.org/officeDocument/2006/relationships/image" Target="../media/image203.png"/><Relationship Id="rId126" Type="http://schemas.openxmlformats.org/officeDocument/2006/relationships/image" Target="../media/image224.png"/><Relationship Id="rId8" Type="http://schemas.openxmlformats.org/officeDocument/2006/relationships/image" Target="../media/image106.svg"/><Relationship Id="rId51" Type="http://schemas.openxmlformats.org/officeDocument/2006/relationships/image" Target="../media/image149.svg"/><Relationship Id="rId72" Type="http://schemas.openxmlformats.org/officeDocument/2006/relationships/image" Target="../media/image170.svg"/><Relationship Id="rId93" Type="http://schemas.openxmlformats.org/officeDocument/2006/relationships/image" Target="../media/image191.svg"/><Relationship Id="rId98" Type="http://schemas.openxmlformats.org/officeDocument/2006/relationships/image" Target="../media/image196.svg"/><Relationship Id="rId121" Type="http://schemas.openxmlformats.org/officeDocument/2006/relationships/image" Target="../media/image219.png"/><Relationship Id="rId3" Type="http://schemas.openxmlformats.org/officeDocument/2006/relationships/image" Target="../media/image101.png"/><Relationship Id="rId25" Type="http://schemas.openxmlformats.org/officeDocument/2006/relationships/image" Target="../media/image123.svg"/><Relationship Id="rId46" Type="http://schemas.openxmlformats.org/officeDocument/2006/relationships/image" Target="../media/image144.png"/><Relationship Id="rId67" Type="http://schemas.openxmlformats.org/officeDocument/2006/relationships/image" Target="../media/image165.png"/><Relationship Id="rId116" Type="http://schemas.openxmlformats.org/officeDocument/2006/relationships/image" Target="../media/image214.svg"/><Relationship Id="rId20" Type="http://schemas.openxmlformats.org/officeDocument/2006/relationships/image" Target="../media/image118.png"/><Relationship Id="rId41" Type="http://schemas.openxmlformats.org/officeDocument/2006/relationships/image" Target="../media/image139.svg"/><Relationship Id="rId62" Type="http://schemas.openxmlformats.org/officeDocument/2006/relationships/image" Target="../media/image160.svg"/><Relationship Id="rId83" Type="http://schemas.openxmlformats.org/officeDocument/2006/relationships/image" Target="../media/image181.svg"/><Relationship Id="rId88" Type="http://schemas.openxmlformats.org/officeDocument/2006/relationships/image" Target="../media/image186.png"/><Relationship Id="rId111" Type="http://schemas.openxmlformats.org/officeDocument/2006/relationships/image" Target="../media/image209.png"/><Relationship Id="rId15" Type="http://schemas.openxmlformats.org/officeDocument/2006/relationships/image" Target="../media/image113.svg"/><Relationship Id="rId36" Type="http://schemas.openxmlformats.org/officeDocument/2006/relationships/image" Target="../media/image134.png"/><Relationship Id="rId57" Type="http://schemas.openxmlformats.org/officeDocument/2006/relationships/image" Target="../media/image155.png"/><Relationship Id="rId106" Type="http://schemas.openxmlformats.org/officeDocument/2006/relationships/image" Target="../media/image204.svg"/><Relationship Id="rId127" Type="http://schemas.openxmlformats.org/officeDocument/2006/relationships/image" Target="../media/image225.png"/><Relationship Id="rId10" Type="http://schemas.openxmlformats.org/officeDocument/2006/relationships/image" Target="../media/image108.svg"/><Relationship Id="rId31" Type="http://schemas.openxmlformats.org/officeDocument/2006/relationships/image" Target="../media/image129.png"/><Relationship Id="rId52" Type="http://schemas.openxmlformats.org/officeDocument/2006/relationships/image" Target="../media/image150.png"/><Relationship Id="rId73" Type="http://schemas.openxmlformats.org/officeDocument/2006/relationships/image" Target="../media/image171.png"/><Relationship Id="rId78" Type="http://schemas.openxmlformats.org/officeDocument/2006/relationships/image" Target="../media/image176.png"/><Relationship Id="rId94" Type="http://schemas.openxmlformats.org/officeDocument/2006/relationships/image" Target="../media/image192.jpeg"/><Relationship Id="rId99" Type="http://schemas.openxmlformats.org/officeDocument/2006/relationships/image" Target="../media/image197.png"/><Relationship Id="rId101" Type="http://schemas.openxmlformats.org/officeDocument/2006/relationships/image" Target="../media/image199.png"/><Relationship Id="rId122" Type="http://schemas.openxmlformats.org/officeDocument/2006/relationships/image" Target="../media/image220.svg"/><Relationship Id="rId4" Type="http://schemas.openxmlformats.org/officeDocument/2006/relationships/image" Target="../media/image102.png"/><Relationship Id="rId9" Type="http://schemas.openxmlformats.org/officeDocument/2006/relationships/image" Target="../media/image107.png"/><Relationship Id="rId26" Type="http://schemas.openxmlformats.org/officeDocument/2006/relationships/image" Target="../media/image124.png"/></Relationships>
</file>

<file path=ppt/slides/_rels/slide16.xml.rels><?xml version="1.0" encoding="UTF-8" standalone="yes"?>
<Relationships xmlns="http://schemas.openxmlformats.org/package/2006/relationships"><Relationship Id="rId26" Type="http://schemas.openxmlformats.org/officeDocument/2006/relationships/image" Target="../media/image251.svg"/><Relationship Id="rId117" Type="http://schemas.openxmlformats.org/officeDocument/2006/relationships/image" Target="../media/image342.svg"/><Relationship Id="rId21" Type="http://schemas.openxmlformats.org/officeDocument/2006/relationships/image" Target="../media/image246.png"/><Relationship Id="rId42" Type="http://schemas.openxmlformats.org/officeDocument/2006/relationships/image" Target="../media/image267.svg"/><Relationship Id="rId47" Type="http://schemas.openxmlformats.org/officeDocument/2006/relationships/image" Target="../media/image272.png"/><Relationship Id="rId63" Type="http://schemas.openxmlformats.org/officeDocument/2006/relationships/image" Target="../media/image288.svg"/><Relationship Id="rId68" Type="http://schemas.openxmlformats.org/officeDocument/2006/relationships/image" Target="../media/image293.png"/><Relationship Id="rId84" Type="http://schemas.openxmlformats.org/officeDocument/2006/relationships/image" Target="../media/image309.png"/><Relationship Id="rId89" Type="http://schemas.openxmlformats.org/officeDocument/2006/relationships/image" Target="../media/image314.svg"/><Relationship Id="rId112" Type="http://schemas.openxmlformats.org/officeDocument/2006/relationships/image" Target="../media/image337.png"/><Relationship Id="rId16" Type="http://schemas.openxmlformats.org/officeDocument/2006/relationships/image" Target="../media/image241.svg"/><Relationship Id="rId107" Type="http://schemas.openxmlformats.org/officeDocument/2006/relationships/image" Target="../media/image332.svg"/><Relationship Id="rId11" Type="http://schemas.openxmlformats.org/officeDocument/2006/relationships/image" Target="../media/image236.png"/><Relationship Id="rId32" Type="http://schemas.openxmlformats.org/officeDocument/2006/relationships/image" Target="../media/image257.svg"/><Relationship Id="rId37" Type="http://schemas.openxmlformats.org/officeDocument/2006/relationships/image" Target="../media/image262.png"/><Relationship Id="rId53" Type="http://schemas.openxmlformats.org/officeDocument/2006/relationships/image" Target="../media/image278.png"/><Relationship Id="rId58" Type="http://schemas.openxmlformats.org/officeDocument/2006/relationships/image" Target="../media/image283.png"/><Relationship Id="rId74" Type="http://schemas.openxmlformats.org/officeDocument/2006/relationships/image" Target="../media/image299.png"/><Relationship Id="rId79" Type="http://schemas.openxmlformats.org/officeDocument/2006/relationships/image" Target="../media/image304.svg"/><Relationship Id="rId102" Type="http://schemas.openxmlformats.org/officeDocument/2006/relationships/image" Target="../media/image327.png"/><Relationship Id="rId5" Type="http://schemas.openxmlformats.org/officeDocument/2006/relationships/image" Target="../media/image230.png"/><Relationship Id="rId90" Type="http://schemas.openxmlformats.org/officeDocument/2006/relationships/image" Target="../media/image315.png"/><Relationship Id="rId95" Type="http://schemas.openxmlformats.org/officeDocument/2006/relationships/image" Target="../media/image320.svg"/><Relationship Id="rId22" Type="http://schemas.openxmlformats.org/officeDocument/2006/relationships/image" Target="../media/image247.svg"/><Relationship Id="rId27" Type="http://schemas.openxmlformats.org/officeDocument/2006/relationships/image" Target="../media/image252.png"/><Relationship Id="rId43" Type="http://schemas.openxmlformats.org/officeDocument/2006/relationships/image" Target="../media/image268.png"/><Relationship Id="rId48" Type="http://schemas.openxmlformats.org/officeDocument/2006/relationships/image" Target="../media/image273.svg"/><Relationship Id="rId64" Type="http://schemas.openxmlformats.org/officeDocument/2006/relationships/image" Target="../media/image289.png"/><Relationship Id="rId69" Type="http://schemas.openxmlformats.org/officeDocument/2006/relationships/image" Target="../media/image294.svg"/><Relationship Id="rId113" Type="http://schemas.openxmlformats.org/officeDocument/2006/relationships/image" Target="../media/image338.svg"/><Relationship Id="rId80" Type="http://schemas.openxmlformats.org/officeDocument/2006/relationships/image" Target="../media/image305.png"/><Relationship Id="rId85" Type="http://schemas.openxmlformats.org/officeDocument/2006/relationships/image" Target="../media/image310.svg"/><Relationship Id="rId12" Type="http://schemas.openxmlformats.org/officeDocument/2006/relationships/image" Target="../media/image237.svg"/><Relationship Id="rId17" Type="http://schemas.openxmlformats.org/officeDocument/2006/relationships/image" Target="../media/image242.png"/><Relationship Id="rId33" Type="http://schemas.openxmlformats.org/officeDocument/2006/relationships/image" Target="../media/image258.png"/><Relationship Id="rId38" Type="http://schemas.openxmlformats.org/officeDocument/2006/relationships/image" Target="../media/image263.svg"/><Relationship Id="rId59" Type="http://schemas.openxmlformats.org/officeDocument/2006/relationships/image" Target="../media/image284.svg"/><Relationship Id="rId103" Type="http://schemas.openxmlformats.org/officeDocument/2006/relationships/image" Target="../media/image328.svg"/><Relationship Id="rId108" Type="http://schemas.openxmlformats.org/officeDocument/2006/relationships/image" Target="../media/image333.png"/><Relationship Id="rId54" Type="http://schemas.openxmlformats.org/officeDocument/2006/relationships/image" Target="../media/image279.svg"/><Relationship Id="rId70" Type="http://schemas.openxmlformats.org/officeDocument/2006/relationships/image" Target="../media/image295.png"/><Relationship Id="rId75" Type="http://schemas.openxmlformats.org/officeDocument/2006/relationships/image" Target="../media/image300.svg"/><Relationship Id="rId91" Type="http://schemas.openxmlformats.org/officeDocument/2006/relationships/image" Target="../media/image316.svg"/><Relationship Id="rId96" Type="http://schemas.openxmlformats.org/officeDocument/2006/relationships/image" Target="../media/image321.png"/><Relationship Id="rId1" Type="http://schemas.openxmlformats.org/officeDocument/2006/relationships/slideLayout" Target="../slideLayouts/slideLayout5.xml"/><Relationship Id="rId6" Type="http://schemas.openxmlformats.org/officeDocument/2006/relationships/image" Target="../media/image231.svg"/><Relationship Id="rId23" Type="http://schemas.openxmlformats.org/officeDocument/2006/relationships/image" Target="../media/image248.png"/><Relationship Id="rId28" Type="http://schemas.openxmlformats.org/officeDocument/2006/relationships/image" Target="../media/image253.svg"/><Relationship Id="rId49" Type="http://schemas.openxmlformats.org/officeDocument/2006/relationships/image" Target="../media/image274.png"/><Relationship Id="rId114" Type="http://schemas.openxmlformats.org/officeDocument/2006/relationships/image" Target="../media/image339.png"/><Relationship Id="rId10" Type="http://schemas.openxmlformats.org/officeDocument/2006/relationships/image" Target="../media/image235.svg"/><Relationship Id="rId31" Type="http://schemas.openxmlformats.org/officeDocument/2006/relationships/image" Target="../media/image256.png"/><Relationship Id="rId44" Type="http://schemas.openxmlformats.org/officeDocument/2006/relationships/image" Target="../media/image269.svg"/><Relationship Id="rId52" Type="http://schemas.openxmlformats.org/officeDocument/2006/relationships/image" Target="../media/image277.svg"/><Relationship Id="rId60" Type="http://schemas.openxmlformats.org/officeDocument/2006/relationships/image" Target="../media/image285.png"/><Relationship Id="rId65" Type="http://schemas.openxmlformats.org/officeDocument/2006/relationships/image" Target="../media/image290.svg"/><Relationship Id="rId73" Type="http://schemas.openxmlformats.org/officeDocument/2006/relationships/image" Target="../media/image298.svg"/><Relationship Id="rId78" Type="http://schemas.openxmlformats.org/officeDocument/2006/relationships/image" Target="../media/image303.png"/><Relationship Id="rId81" Type="http://schemas.openxmlformats.org/officeDocument/2006/relationships/image" Target="../media/image306.svg"/><Relationship Id="rId86" Type="http://schemas.openxmlformats.org/officeDocument/2006/relationships/image" Target="../media/image311.png"/><Relationship Id="rId94" Type="http://schemas.openxmlformats.org/officeDocument/2006/relationships/image" Target="../media/image319.png"/><Relationship Id="rId99" Type="http://schemas.openxmlformats.org/officeDocument/2006/relationships/image" Target="../media/image324.svg"/><Relationship Id="rId101" Type="http://schemas.openxmlformats.org/officeDocument/2006/relationships/image" Target="../media/image326.svg"/><Relationship Id="rId4" Type="http://schemas.openxmlformats.org/officeDocument/2006/relationships/image" Target="../media/image229.svg"/><Relationship Id="rId9" Type="http://schemas.openxmlformats.org/officeDocument/2006/relationships/image" Target="../media/image234.png"/><Relationship Id="rId13" Type="http://schemas.openxmlformats.org/officeDocument/2006/relationships/image" Target="../media/image238.png"/><Relationship Id="rId18" Type="http://schemas.openxmlformats.org/officeDocument/2006/relationships/image" Target="../media/image243.svg"/><Relationship Id="rId39" Type="http://schemas.openxmlformats.org/officeDocument/2006/relationships/image" Target="../media/image264.png"/><Relationship Id="rId109" Type="http://schemas.openxmlformats.org/officeDocument/2006/relationships/image" Target="../media/image334.svg"/><Relationship Id="rId34" Type="http://schemas.openxmlformats.org/officeDocument/2006/relationships/image" Target="../media/image259.svg"/><Relationship Id="rId50" Type="http://schemas.openxmlformats.org/officeDocument/2006/relationships/image" Target="../media/image275.svg"/><Relationship Id="rId55" Type="http://schemas.openxmlformats.org/officeDocument/2006/relationships/image" Target="../media/image280.png"/><Relationship Id="rId76" Type="http://schemas.openxmlformats.org/officeDocument/2006/relationships/image" Target="../media/image301.png"/><Relationship Id="rId97" Type="http://schemas.openxmlformats.org/officeDocument/2006/relationships/image" Target="../media/image322.svg"/><Relationship Id="rId104" Type="http://schemas.openxmlformats.org/officeDocument/2006/relationships/image" Target="../media/image329.png"/><Relationship Id="rId7" Type="http://schemas.openxmlformats.org/officeDocument/2006/relationships/image" Target="../media/image232.png"/><Relationship Id="rId71" Type="http://schemas.openxmlformats.org/officeDocument/2006/relationships/image" Target="../media/image296.svg"/><Relationship Id="rId92" Type="http://schemas.openxmlformats.org/officeDocument/2006/relationships/image" Target="../media/image317.png"/><Relationship Id="rId2" Type="http://schemas.openxmlformats.org/officeDocument/2006/relationships/notesSlide" Target="../notesSlides/notesSlide6.xml"/><Relationship Id="rId29" Type="http://schemas.openxmlformats.org/officeDocument/2006/relationships/image" Target="../media/image254.png"/><Relationship Id="rId24" Type="http://schemas.openxmlformats.org/officeDocument/2006/relationships/image" Target="../media/image249.svg"/><Relationship Id="rId40" Type="http://schemas.openxmlformats.org/officeDocument/2006/relationships/image" Target="../media/image265.svg"/><Relationship Id="rId45" Type="http://schemas.openxmlformats.org/officeDocument/2006/relationships/image" Target="../media/image270.png"/><Relationship Id="rId66" Type="http://schemas.openxmlformats.org/officeDocument/2006/relationships/image" Target="../media/image291.png"/><Relationship Id="rId87" Type="http://schemas.openxmlformats.org/officeDocument/2006/relationships/image" Target="../media/image312.svg"/><Relationship Id="rId110" Type="http://schemas.openxmlformats.org/officeDocument/2006/relationships/image" Target="../media/image335.png"/><Relationship Id="rId115" Type="http://schemas.openxmlformats.org/officeDocument/2006/relationships/image" Target="../media/image340.svg"/><Relationship Id="rId61" Type="http://schemas.openxmlformats.org/officeDocument/2006/relationships/image" Target="../media/image286.svg"/><Relationship Id="rId82" Type="http://schemas.openxmlformats.org/officeDocument/2006/relationships/image" Target="../media/image307.png"/><Relationship Id="rId19" Type="http://schemas.openxmlformats.org/officeDocument/2006/relationships/image" Target="../media/image244.png"/><Relationship Id="rId14" Type="http://schemas.openxmlformats.org/officeDocument/2006/relationships/image" Target="../media/image239.svg"/><Relationship Id="rId30" Type="http://schemas.openxmlformats.org/officeDocument/2006/relationships/image" Target="../media/image255.svg"/><Relationship Id="rId35" Type="http://schemas.openxmlformats.org/officeDocument/2006/relationships/image" Target="../media/image260.png"/><Relationship Id="rId56" Type="http://schemas.openxmlformats.org/officeDocument/2006/relationships/image" Target="../media/image281.svg"/><Relationship Id="rId77" Type="http://schemas.openxmlformats.org/officeDocument/2006/relationships/image" Target="../media/image302.svg"/><Relationship Id="rId100" Type="http://schemas.openxmlformats.org/officeDocument/2006/relationships/image" Target="../media/image325.png"/><Relationship Id="rId105" Type="http://schemas.openxmlformats.org/officeDocument/2006/relationships/image" Target="../media/image330.svg"/><Relationship Id="rId8" Type="http://schemas.openxmlformats.org/officeDocument/2006/relationships/image" Target="../media/image233.svg"/><Relationship Id="rId51" Type="http://schemas.openxmlformats.org/officeDocument/2006/relationships/image" Target="../media/image276.png"/><Relationship Id="rId72" Type="http://schemas.openxmlformats.org/officeDocument/2006/relationships/image" Target="../media/image297.png"/><Relationship Id="rId93" Type="http://schemas.openxmlformats.org/officeDocument/2006/relationships/image" Target="../media/image318.svg"/><Relationship Id="rId98" Type="http://schemas.openxmlformats.org/officeDocument/2006/relationships/image" Target="../media/image323.png"/><Relationship Id="rId3" Type="http://schemas.openxmlformats.org/officeDocument/2006/relationships/image" Target="../media/image228.png"/><Relationship Id="rId25" Type="http://schemas.openxmlformats.org/officeDocument/2006/relationships/image" Target="../media/image250.png"/><Relationship Id="rId46" Type="http://schemas.openxmlformats.org/officeDocument/2006/relationships/image" Target="../media/image271.svg"/><Relationship Id="rId67" Type="http://schemas.openxmlformats.org/officeDocument/2006/relationships/image" Target="../media/image292.svg"/><Relationship Id="rId116" Type="http://schemas.openxmlformats.org/officeDocument/2006/relationships/image" Target="../media/image341.png"/><Relationship Id="rId20" Type="http://schemas.openxmlformats.org/officeDocument/2006/relationships/image" Target="../media/image245.svg"/><Relationship Id="rId41" Type="http://schemas.openxmlformats.org/officeDocument/2006/relationships/image" Target="../media/image266.png"/><Relationship Id="rId62" Type="http://schemas.openxmlformats.org/officeDocument/2006/relationships/image" Target="../media/image287.png"/><Relationship Id="rId83" Type="http://schemas.openxmlformats.org/officeDocument/2006/relationships/image" Target="../media/image308.svg"/><Relationship Id="rId88" Type="http://schemas.openxmlformats.org/officeDocument/2006/relationships/image" Target="../media/image313.png"/><Relationship Id="rId111" Type="http://schemas.openxmlformats.org/officeDocument/2006/relationships/image" Target="../media/image336.svg"/><Relationship Id="rId15" Type="http://schemas.openxmlformats.org/officeDocument/2006/relationships/image" Target="../media/image240.png"/><Relationship Id="rId36" Type="http://schemas.openxmlformats.org/officeDocument/2006/relationships/image" Target="../media/image261.svg"/><Relationship Id="rId57" Type="http://schemas.openxmlformats.org/officeDocument/2006/relationships/image" Target="../media/image282.png"/><Relationship Id="rId106" Type="http://schemas.openxmlformats.org/officeDocument/2006/relationships/image" Target="../media/image331.png"/></Relationships>
</file>

<file path=ppt/slides/_rels/slide17.xml.rels><?xml version="1.0" encoding="UTF-8" standalone="yes"?>
<Relationships xmlns="http://schemas.openxmlformats.org/package/2006/relationships"><Relationship Id="rId8" Type="http://schemas.openxmlformats.org/officeDocument/2006/relationships/image" Target="../media/image348.png"/><Relationship Id="rId3" Type="http://schemas.openxmlformats.org/officeDocument/2006/relationships/image" Target="../media/image343.png"/><Relationship Id="rId7" Type="http://schemas.openxmlformats.org/officeDocument/2006/relationships/image" Target="../media/image34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46.png"/><Relationship Id="rId5" Type="http://schemas.openxmlformats.org/officeDocument/2006/relationships/image" Target="../media/image345.png"/><Relationship Id="rId4" Type="http://schemas.openxmlformats.org/officeDocument/2006/relationships/image" Target="../media/image344.png"/></Relationships>
</file>

<file path=ppt/slides/_rels/slide18.xml.rels><?xml version="1.0" encoding="UTF-8" standalone="yes"?>
<Relationships xmlns="http://schemas.openxmlformats.org/package/2006/relationships"><Relationship Id="rId13" Type="http://schemas.openxmlformats.org/officeDocument/2006/relationships/image" Target="../media/image358.svg"/><Relationship Id="rId18" Type="http://schemas.openxmlformats.org/officeDocument/2006/relationships/image" Target="../media/image363.png"/><Relationship Id="rId26" Type="http://schemas.openxmlformats.org/officeDocument/2006/relationships/image" Target="../media/image369.png"/><Relationship Id="rId3" Type="http://schemas.openxmlformats.org/officeDocument/2006/relationships/notesSlide" Target="../notesSlides/notesSlide8.xml"/><Relationship Id="rId21" Type="http://schemas.openxmlformats.org/officeDocument/2006/relationships/image" Target="../media/image366.svg"/><Relationship Id="rId34" Type="http://schemas.openxmlformats.org/officeDocument/2006/relationships/image" Target="../media/image375.png"/><Relationship Id="rId7" Type="http://schemas.openxmlformats.org/officeDocument/2006/relationships/image" Target="../media/image352.svg"/><Relationship Id="rId12" Type="http://schemas.openxmlformats.org/officeDocument/2006/relationships/image" Target="../media/image357.png"/><Relationship Id="rId17" Type="http://schemas.openxmlformats.org/officeDocument/2006/relationships/image" Target="../media/image362.svg"/><Relationship Id="rId25" Type="http://schemas.openxmlformats.org/officeDocument/2006/relationships/image" Target="../media/image368.svg"/><Relationship Id="rId33" Type="http://schemas.openxmlformats.org/officeDocument/2006/relationships/image" Target="../media/image374.svg"/><Relationship Id="rId2" Type="http://schemas.openxmlformats.org/officeDocument/2006/relationships/slideLayout" Target="../slideLayouts/slideLayout7.xml"/><Relationship Id="rId16" Type="http://schemas.openxmlformats.org/officeDocument/2006/relationships/image" Target="../media/image361.png"/><Relationship Id="rId20" Type="http://schemas.openxmlformats.org/officeDocument/2006/relationships/image" Target="../media/image365.png"/><Relationship Id="rId29" Type="http://schemas.openxmlformats.org/officeDocument/2006/relationships/image" Target="../media/image43.svg"/><Relationship Id="rId1" Type="http://schemas.openxmlformats.org/officeDocument/2006/relationships/tags" Target="../tags/tag2.xml"/><Relationship Id="rId6" Type="http://schemas.openxmlformats.org/officeDocument/2006/relationships/image" Target="../media/image351.png"/><Relationship Id="rId11" Type="http://schemas.openxmlformats.org/officeDocument/2006/relationships/image" Target="../media/image356.svg"/><Relationship Id="rId24" Type="http://schemas.openxmlformats.org/officeDocument/2006/relationships/image" Target="../media/image367.png"/><Relationship Id="rId32" Type="http://schemas.openxmlformats.org/officeDocument/2006/relationships/image" Target="../media/image373.png"/><Relationship Id="rId5" Type="http://schemas.openxmlformats.org/officeDocument/2006/relationships/image" Target="../media/image350.svg"/><Relationship Id="rId15" Type="http://schemas.openxmlformats.org/officeDocument/2006/relationships/image" Target="../media/image360.svg"/><Relationship Id="rId23" Type="http://schemas.openxmlformats.org/officeDocument/2006/relationships/image" Target="../media/image31.svg"/><Relationship Id="rId28" Type="http://schemas.openxmlformats.org/officeDocument/2006/relationships/image" Target="../media/image42.png"/><Relationship Id="rId10" Type="http://schemas.openxmlformats.org/officeDocument/2006/relationships/image" Target="../media/image355.png"/><Relationship Id="rId19" Type="http://schemas.openxmlformats.org/officeDocument/2006/relationships/image" Target="../media/image364.svg"/><Relationship Id="rId31" Type="http://schemas.openxmlformats.org/officeDocument/2006/relationships/image" Target="../media/image372.svg"/><Relationship Id="rId4" Type="http://schemas.openxmlformats.org/officeDocument/2006/relationships/image" Target="../media/image349.png"/><Relationship Id="rId9" Type="http://schemas.openxmlformats.org/officeDocument/2006/relationships/image" Target="../media/image354.svg"/><Relationship Id="rId14" Type="http://schemas.openxmlformats.org/officeDocument/2006/relationships/image" Target="../media/image359.png"/><Relationship Id="rId22" Type="http://schemas.openxmlformats.org/officeDocument/2006/relationships/image" Target="../media/image30.png"/><Relationship Id="rId27" Type="http://schemas.openxmlformats.org/officeDocument/2006/relationships/image" Target="../media/image370.svg"/><Relationship Id="rId30" Type="http://schemas.openxmlformats.org/officeDocument/2006/relationships/image" Target="../media/image371.png"/><Relationship Id="rId35" Type="http://schemas.openxmlformats.org/officeDocument/2006/relationships/image" Target="../media/image376.svg"/><Relationship Id="rId8" Type="http://schemas.openxmlformats.org/officeDocument/2006/relationships/image" Target="../media/image353.png"/></Relationships>
</file>

<file path=ppt/slides/_rels/slide19.xml.rels><?xml version="1.0" encoding="UTF-8" standalone="yes"?>
<Relationships xmlns="http://schemas.openxmlformats.org/package/2006/relationships"><Relationship Id="rId8" Type="http://schemas.openxmlformats.org/officeDocument/2006/relationships/image" Target="../media/image381.png"/><Relationship Id="rId3" Type="http://schemas.microsoft.com/office/2018/10/relationships/comments" Target="../comments/modernComment_7FFD54B8_E68CED17.xml"/><Relationship Id="rId7" Type="http://schemas.openxmlformats.org/officeDocument/2006/relationships/image" Target="../media/image380.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9.png"/><Relationship Id="rId11" Type="http://schemas.openxmlformats.org/officeDocument/2006/relationships/image" Target="../media/image384.svg"/><Relationship Id="rId5" Type="http://schemas.openxmlformats.org/officeDocument/2006/relationships/image" Target="../media/image378.svg"/><Relationship Id="rId10" Type="http://schemas.openxmlformats.org/officeDocument/2006/relationships/image" Target="../media/image383.png"/><Relationship Id="rId4" Type="http://schemas.openxmlformats.org/officeDocument/2006/relationships/image" Target="../media/image377.png"/><Relationship Id="rId9" Type="http://schemas.openxmlformats.org/officeDocument/2006/relationships/image" Target="../media/image382.sv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Vd2vyTZgs94"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389.png"/><Relationship Id="rId13" Type="http://schemas.openxmlformats.org/officeDocument/2006/relationships/image" Target="../media/image394.png"/><Relationship Id="rId18" Type="http://schemas.openxmlformats.org/officeDocument/2006/relationships/image" Target="../media/image399.png"/><Relationship Id="rId3" Type="http://schemas.microsoft.com/office/2018/10/relationships/comments" Target="../comments/modernComment_7FFFC997_AF9EF14E.xml"/><Relationship Id="rId21" Type="http://schemas.openxmlformats.org/officeDocument/2006/relationships/image" Target="../media/image402.png"/><Relationship Id="rId7" Type="http://schemas.openxmlformats.org/officeDocument/2006/relationships/image" Target="../media/image388.png"/><Relationship Id="rId12" Type="http://schemas.openxmlformats.org/officeDocument/2006/relationships/image" Target="../media/image393.png"/><Relationship Id="rId17" Type="http://schemas.openxmlformats.org/officeDocument/2006/relationships/image" Target="../media/image398.png"/><Relationship Id="rId2" Type="http://schemas.openxmlformats.org/officeDocument/2006/relationships/notesSlide" Target="../notesSlides/notesSlide10.xml"/><Relationship Id="rId16" Type="http://schemas.openxmlformats.org/officeDocument/2006/relationships/image" Target="../media/image397.svg"/><Relationship Id="rId20" Type="http://schemas.openxmlformats.org/officeDocument/2006/relationships/image" Target="../media/image401.jpeg"/><Relationship Id="rId1" Type="http://schemas.openxmlformats.org/officeDocument/2006/relationships/slideLayout" Target="../slideLayouts/slideLayout1.xml"/><Relationship Id="rId6" Type="http://schemas.openxmlformats.org/officeDocument/2006/relationships/image" Target="../media/image387.png"/><Relationship Id="rId11" Type="http://schemas.openxmlformats.org/officeDocument/2006/relationships/image" Target="../media/image392.png"/><Relationship Id="rId5" Type="http://schemas.openxmlformats.org/officeDocument/2006/relationships/image" Target="../media/image386.png"/><Relationship Id="rId15" Type="http://schemas.openxmlformats.org/officeDocument/2006/relationships/image" Target="../media/image396.png"/><Relationship Id="rId10" Type="http://schemas.openxmlformats.org/officeDocument/2006/relationships/image" Target="../media/image391.png"/><Relationship Id="rId19" Type="http://schemas.openxmlformats.org/officeDocument/2006/relationships/image" Target="../media/image400.png"/><Relationship Id="rId4" Type="http://schemas.openxmlformats.org/officeDocument/2006/relationships/image" Target="../media/image385.png"/><Relationship Id="rId9" Type="http://schemas.openxmlformats.org/officeDocument/2006/relationships/image" Target="../media/image390.png"/><Relationship Id="rId14" Type="http://schemas.openxmlformats.org/officeDocument/2006/relationships/image" Target="../media/image395.svg"/><Relationship Id="rId22" Type="http://schemas.openxmlformats.org/officeDocument/2006/relationships/image" Target="../media/image403.png"/></Relationships>
</file>

<file path=ppt/slides/_rels/slide21.xml.rels><?xml version="1.0" encoding="UTF-8" standalone="yes"?>
<Relationships xmlns="http://schemas.openxmlformats.org/package/2006/relationships"><Relationship Id="rId8" Type="http://schemas.openxmlformats.org/officeDocument/2006/relationships/image" Target="../media/image405.svg"/><Relationship Id="rId13" Type="http://schemas.openxmlformats.org/officeDocument/2006/relationships/image" Target="../media/image410.png"/><Relationship Id="rId18" Type="http://schemas.openxmlformats.org/officeDocument/2006/relationships/image" Target="../media/image415.svg"/><Relationship Id="rId26" Type="http://schemas.openxmlformats.org/officeDocument/2006/relationships/image" Target="../media/image423.svg"/><Relationship Id="rId3" Type="http://schemas.openxmlformats.org/officeDocument/2006/relationships/image" Target="../media/image8.png"/><Relationship Id="rId21" Type="http://schemas.openxmlformats.org/officeDocument/2006/relationships/image" Target="../media/image418.svg"/><Relationship Id="rId7" Type="http://schemas.openxmlformats.org/officeDocument/2006/relationships/image" Target="../media/image404.png"/><Relationship Id="rId12" Type="http://schemas.openxmlformats.org/officeDocument/2006/relationships/image" Target="../media/image409.svg"/><Relationship Id="rId17" Type="http://schemas.openxmlformats.org/officeDocument/2006/relationships/image" Target="../media/image414.png"/><Relationship Id="rId25" Type="http://schemas.openxmlformats.org/officeDocument/2006/relationships/image" Target="../media/image422.svg"/><Relationship Id="rId2" Type="http://schemas.openxmlformats.org/officeDocument/2006/relationships/notesSlide" Target="../notesSlides/notesSlide11.xml"/><Relationship Id="rId16" Type="http://schemas.openxmlformats.org/officeDocument/2006/relationships/image" Target="../media/image413.svg"/><Relationship Id="rId20" Type="http://schemas.openxmlformats.org/officeDocument/2006/relationships/image" Target="../media/image417.sv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408.png"/><Relationship Id="rId24" Type="http://schemas.openxmlformats.org/officeDocument/2006/relationships/image" Target="../media/image421.png"/><Relationship Id="rId5" Type="http://schemas.openxmlformats.org/officeDocument/2006/relationships/image" Target="../media/image44.png"/><Relationship Id="rId15" Type="http://schemas.openxmlformats.org/officeDocument/2006/relationships/image" Target="../media/image412.png"/><Relationship Id="rId23" Type="http://schemas.openxmlformats.org/officeDocument/2006/relationships/image" Target="../media/image420.svg"/><Relationship Id="rId10" Type="http://schemas.openxmlformats.org/officeDocument/2006/relationships/image" Target="../media/image407.svg"/><Relationship Id="rId19" Type="http://schemas.openxmlformats.org/officeDocument/2006/relationships/image" Target="../media/image416.png"/><Relationship Id="rId4" Type="http://schemas.openxmlformats.org/officeDocument/2006/relationships/image" Target="../media/image9.svg"/><Relationship Id="rId9" Type="http://schemas.openxmlformats.org/officeDocument/2006/relationships/image" Target="../media/image406.png"/><Relationship Id="rId14" Type="http://schemas.openxmlformats.org/officeDocument/2006/relationships/image" Target="../media/image411.svg"/><Relationship Id="rId22" Type="http://schemas.openxmlformats.org/officeDocument/2006/relationships/image" Target="../media/image419.svg"/></Relationships>
</file>

<file path=ppt/slides/_rels/slide22.xml.rels><?xml version="1.0" encoding="UTF-8" standalone="yes"?>
<Relationships xmlns="http://schemas.openxmlformats.org/package/2006/relationships"><Relationship Id="rId3" Type="http://schemas.openxmlformats.org/officeDocument/2006/relationships/image" Target="../media/image425.png"/><Relationship Id="rId2" Type="http://schemas.openxmlformats.org/officeDocument/2006/relationships/image" Target="../media/image424.png"/><Relationship Id="rId1" Type="http://schemas.openxmlformats.org/officeDocument/2006/relationships/slideLayout" Target="../slideLayouts/slideLayout5.xml"/><Relationship Id="rId6" Type="http://schemas.openxmlformats.org/officeDocument/2006/relationships/image" Target="../media/image428.png"/><Relationship Id="rId5" Type="http://schemas.openxmlformats.org/officeDocument/2006/relationships/image" Target="../media/image427.png"/><Relationship Id="rId4" Type="http://schemas.openxmlformats.org/officeDocument/2006/relationships/image" Target="../media/image426.png"/></Relationships>
</file>

<file path=ppt/slides/_rels/slide23.xml.rels><?xml version="1.0" encoding="UTF-8" standalone="yes"?>
<Relationships xmlns="http://schemas.openxmlformats.org/package/2006/relationships"><Relationship Id="rId8" Type="http://schemas.openxmlformats.org/officeDocument/2006/relationships/image" Target="../media/image432.svg"/><Relationship Id="rId13" Type="http://schemas.openxmlformats.org/officeDocument/2006/relationships/image" Target="../media/image437.png"/><Relationship Id="rId18" Type="http://schemas.openxmlformats.org/officeDocument/2006/relationships/image" Target="../media/image442.svg"/><Relationship Id="rId3" Type="http://schemas.openxmlformats.org/officeDocument/2006/relationships/image" Target="../media/image8.png"/><Relationship Id="rId21" Type="http://schemas.openxmlformats.org/officeDocument/2006/relationships/image" Target="../media/image445.png"/><Relationship Id="rId7" Type="http://schemas.openxmlformats.org/officeDocument/2006/relationships/image" Target="../media/image431.png"/><Relationship Id="rId12" Type="http://schemas.openxmlformats.org/officeDocument/2006/relationships/image" Target="../media/image436.svg"/><Relationship Id="rId17" Type="http://schemas.openxmlformats.org/officeDocument/2006/relationships/image" Target="../media/image441.png"/><Relationship Id="rId2" Type="http://schemas.openxmlformats.org/officeDocument/2006/relationships/notesSlide" Target="../notesSlides/notesSlide12.xml"/><Relationship Id="rId16" Type="http://schemas.openxmlformats.org/officeDocument/2006/relationships/image" Target="../media/image440.svg"/><Relationship Id="rId20" Type="http://schemas.openxmlformats.org/officeDocument/2006/relationships/image" Target="../media/image444.svg"/><Relationship Id="rId1" Type="http://schemas.openxmlformats.org/officeDocument/2006/relationships/slideLayout" Target="../slideLayouts/slideLayout5.xml"/><Relationship Id="rId6" Type="http://schemas.openxmlformats.org/officeDocument/2006/relationships/image" Target="../media/image430.svg"/><Relationship Id="rId11" Type="http://schemas.openxmlformats.org/officeDocument/2006/relationships/image" Target="../media/image435.png"/><Relationship Id="rId5" Type="http://schemas.openxmlformats.org/officeDocument/2006/relationships/image" Target="../media/image429.png"/><Relationship Id="rId15" Type="http://schemas.openxmlformats.org/officeDocument/2006/relationships/image" Target="../media/image439.png"/><Relationship Id="rId10" Type="http://schemas.openxmlformats.org/officeDocument/2006/relationships/image" Target="../media/image434.svg"/><Relationship Id="rId19" Type="http://schemas.openxmlformats.org/officeDocument/2006/relationships/image" Target="../media/image443.png"/><Relationship Id="rId4" Type="http://schemas.openxmlformats.org/officeDocument/2006/relationships/image" Target="../media/image9.svg"/><Relationship Id="rId9" Type="http://schemas.openxmlformats.org/officeDocument/2006/relationships/image" Target="../media/image433.png"/><Relationship Id="rId14" Type="http://schemas.openxmlformats.org/officeDocument/2006/relationships/image" Target="../media/image438.svg"/><Relationship Id="rId22" Type="http://schemas.openxmlformats.org/officeDocument/2006/relationships/image" Target="../media/image446.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4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48.svg"/></Relationships>
</file>

<file path=ppt/slides/_rels/slide27.xml.rels><?xml version="1.0" encoding="UTF-8" standalone="yes"?>
<Relationships xmlns="http://schemas.openxmlformats.org/package/2006/relationships"><Relationship Id="rId8" Type="http://schemas.openxmlformats.org/officeDocument/2006/relationships/image" Target="../media/image453.png"/><Relationship Id="rId13" Type="http://schemas.openxmlformats.org/officeDocument/2006/relationships/image" Target="../media/image458.svg"/><Relationship Id="rId3" Type="http://schemas.microsoft.com/office/2018/10/relationships/comments" Target="../comments/modernComment_7FBE7271_A82173C1.xml"/><Relationship Id="rId7" Type="http://schemas.openxmlformats.org/officeDocument/2006/relationships/image" Target="../media/image452.svg"/><Relationship Id="rId12" Type="http://schemas.openxmlformats.org/officeDocument/2006/relationships/image" Target="../media/image457.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51.png"/><Relationship Id="rId11" Type="http://schemas.openxmlformats.org/officeDocument/2006/relationships/image" Target="../media/image456.svg"/><Relationship Id="rId5" Type="http://schemas.openxmlformats.org/officeDocument/2006/relationships/image" Target="../media/image450.svg"/><Relationship Id="rId10" Type="http://schemas.openxmlformats.org/officeDocument/2006/relationships/image" Target="../media/image455.png"/><Relationship Id="rId4" Type="http://schemas.openxmlformats.org/officeDocument/2006/relationships/image" Target="../media/image449.png"/><Relationship Id="rId9" Type="http://schemas.openxmlformats.org/officeDocument/2006/relationships/image" Target="../media/image454.svg"/></Relationships>
</file>

<file path=ppt/slides/_rels/slide28.xml.rels><?xml version="1.0" encoding="UTF-8" standalone="yes"?>
<Relationships xmlns="http://schemas.openxmlformats.org/package/2006/relationships"><Relationship Id="rId3" Type="http://schemas.openxmlformats.org/officeDocument/2006/relationships/image" Target="../media/image459.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61.svg"/><Relationship Id="rId4" Type="http://schemas.openxmlformats.org/officeDocument/2006/relationships/image" Target="../media/image460.png"/></Relationships>
</file>

<file path=ppt/slides/_rels/slide29.xml.rels><?xml version="1.0" encoding="UTF-8" standalone="yes"?>
<Relationships xmlns="http://schemas.openxmlformats.org/package/2006/relationships"><Relationship Id="rId8" Type="http://schemas.openxmlformats.org/officeDocument/2006/relationships/image" Target="../media/image467.png"/><Relationship Id="rId13" Type="http://schemas.openxmlformats.org/officeDocument/2006/relationships/image" Target="../media/image472.svg"/><Relationship Id="rId18" Type="http://schemas.openxmlformats.org/officeDocument/2006/relationships/image" Target="../media/image477.png"/><Relationship Id="rId26" Type="http://schemas.openxmlformats.org/officeDocument/2006/relationships/image" Target="../media/image485.png"/><Relationship Id="rId3" Type="http://schemas.openxmlformats.org/officeDocument/2006/relationships/image" Target="../media/image462.png"/><Relationship Id="rId21" Type="http://schemas.openxmlformats.org/officeDocument/2006/relationships/image" Target="../media/image480.svg"/><Relationship Id="rId7" Type="http://schemas.openxmlformats.org/officeDocument/2006/relationships/image" Target="../media/image466.svg"/><Relationship Id="rId12" Type="http://schemas.openxmlformats.org/officeDocument/2006/relationships/image" Target="../media/image471.png"/><Relationship Id="rId17" Type="http://schemas.openxmlformats.org/officeDocument/2006/relationships/image" Target="../media/image476.svg"/><Relationship Id="rId25" Type="http://schemas.openxmlformats.org/officeDocument/2006/relationships/image" Target="../media/image484.svg"/><Relationship Id="rId2" Type="http://schemas.openxmlformats.org/officeDocument/2006/relationships/notesSlide" Target="../notesSlides/notesSlide16.xml"/><Relationship Id="rId16" Type="http://schemas.openxmlformats.org/officeDocument/2006/relationships/image" Target="../media/image475.png"/><Relationship Id="rId20" Type="http://schemas.openxmlformats.org/officeDocument/2006/relationships/image" Target="../media/image479.png"/><Relationship Id="rId1" Type="http://schemas.openxmlformats.org/officeDocument/2006/relationships/slideLayout" Target="../slideLayouts/slideLayout1.xml"/><Relationship Id="rId6" Type="http://schemas.openxmlformats.org/officeDocument/2006/relationships/image" Target="../media/image465.png"/><Relationship Id="rId11" Type="http://schemas.openxmlformats.org/officeDocument/2006/relationships/image" Target="../media/image470.svg"/><Relationship Id="rId24" Type="http://schemas.openxmlformats.org/officeDocument/2006/relationships/image" Target="../media/image483.png"/><Relationship Id="rId5" Type="http://schemas.openxmlformats.org/officeDocument/2006/relationships/image" Target="../media/image464.svg"/><Relationship Id="rId15" Type="http://schemas.openxmlformats.org/officeDocument/2006/relationships/image" Target="../media/image474.svg"/><Relationship Id="rId23" Type="http://schemas.openxmlformats.org/officeDocument/2006/relationships/image" Target="../media/image482.svg"/><Relationship Id="rId10" Type="http://schemas.openxmlformats.org/officeDocument/2006/relationships/image" Target="../media/image469.png"/><Relationship Id="rId19" Type="http://schemas.openxmlformats.org/officeDocument/2006/relationships/image" Target="../media/image478.svg"/><Relationship Id="rId4" Type="http://schemas.openxmlformats.org/officeDocument/2006/relationships/image" Target="../media/image463.png"/><Relationship Id="rId9" Type="http://schemas.openxmlformats.org/officeDocument/2006/relationships/image" Target="../media/image468.svg"/><Relationship Id="rId14" Type="http://schemas.openxmlformats.org/officeDocument/2006/relationships/image" Target="../media/image473.png"/><Relationship Id="rId22" Type="http://schemas.openxmlformats.org/officeDocument/2006/relationships/image" Target="../media/image481.png"/><Relationship Id="rId27" Type="http://schemas.openxmlformats.org/officeDocument/2006/relationships/image" Target="../media/image486.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8" Type="http://schemas.openxmlformats.org/officeDocument/2006/relationships/image" Target="../media/image493.png"/><Relationship Id="rId3" Type="http://schemas.openxmlformats.org/officeDocument/2006/relationships/image" Target="../media/image488.png"/><Relationship Id="rId7" Type="http://schemas.openxmlformats.org/officeDocument/2006/relationships/image" Target="../media/image492.png"/><Relationship Id="rId2" Type="http://schemas.openxmlformats.org/officeDocument/2006/relationships/image" Target="../media/image487.jpeg"/><Relationship Id="rId1" Type="http://schemas.openxmlformats.org/officeDocument/2006/relationships/slideLayout" Target="../slideLayouts/slideLayout1.xml"/><Relationship Id="rId6" Type="http://schemas.openxmlformats.org/officeDocument/2006/relationships/image" Target="../media/image491.png"/><Relationship Id="rId5" Type="http://schemas.openxmlformats.org/officeDocument/2006/relationships/image" Target="../media/image490.png"/><Relationship Id="rId4" Type="http://schemas.openxmlformats.org/officeDocument/2006/relationships/image" Target="../media/image489.png"/></Relationships>
</file>

<file path=ppt/slides/_rels/slide32.xml.rels><?xml version="1.0" encoding="UTF-8" standalone="yes"?>
<Relationships xmlns="http://schemas.openxmlformats.org/package/2006/relationships"><Relationship Id="rId8" Type="http://schemas.openxmlformats.org/officeDocument/2006/relationships/image" Target="../media/image499.svg"/><Relationship Id="rId13" Type="http://schemas.openxmlformats.org/officeDocument/2006/relationships/image" Target="../media/image504.png"/><Relationship Id="rId3" Type="http://schemas.openxmlformats.org/officeDocument/2006/relationships/image" Target="../media/image494.png"/><Relationship Id="rId7" Type="http://schemas.openxmlformats.org/officeDocument/2006/relationships/image" Target="../media/image498.png"/><Relationship Id="rId12" Type="http://schemas.openxmlformats.org/officeDocument/2006/relationships/image" Target="../media/image503.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97.svg"/><Relationship Id="rId11" Type="http://schemas.openxmlformats.org/officeDocument/2006/relationships/image" Target="../media/image502.png"/><Relationship Id="rId5" Type="http://schemas.openxmlformats.org/officeDocument/2006/relationships/image" Target="../media/image496.png"/><Relationship Id="rId10" Type="http://schemas.openxmlformats.org/officeDocument/2006/relationships/image" Target="../media/image501.svg"/><Relationship Id="rId4" Type="http://schemas.openxmlformats.org/officeDocument/2006/relationships/image" Target="../media/image495.svg"/><Relationship Id="rId9" Type="http://schemas.openxmlformats.org/officeDocument/2006/relationships/image" Target="../media/image500.png"/><Relationship Id="rId14" Type="http://schemas.openxmlformats.org/officeDocument/2006/relationships/image" Target="../media/image505.svg"/></Relationships>
</file>

<file path=ppt/slides/_rels/slide33.xml.rels><?xml version="1.0" encoding="UTF-8" standalone="yes"?>
<Relationships xmlns="http://schemas.openxmlformats.org/package/2006/relationships"><Relationship Id="rId8" Type="http://schemas.openxmlformats.org/officeDocument/2006/relationships/image" Target="../media/image510.svg"/><Relationship Id="rId3" Type="http://schemas.openxmlformats.org/officeDocument/2006/relationships/image" Target="../media/image498.png"/><Relationship Id="rId7" Type="http://schemas.openxmlformats.org/officeDocument/2006/relationships/image" Target="../media/image509.png"/><Relationship Id="rId2" Type="http://schemas.microsoft.com/office/2018/10/relationships/comments" Target="../comments/modernComment_7FFFFAA6_BA516BAE.xml"/><Relationship Id="rId1" Type="http://schemas.openxmlformats.org/officeDocument/2006/relationships/slideLayout" Target="../slideLayouts/slideLayout2.xml"/><Relationship Id="rId6" Type="http://schemas.openxmlformats.org/officeDocument/2006/relationships/image" Target="../media/image508.svg"/><Relationship Id="rId5" Type="http://schemas.openxmlformats.org/officeDocument/2006/relationships/image" Target="../media/image507.png"/><Relationship Id="rId10" Type="http://schemas.openxmlformats.org/officeDocument/2006/relationships/image" Target="../media/image512.svg"/><Relationship Id="rId4" Type="http://schemas.openxmlformats.org/officeDocument/2006/relationships/image" Target="../media/image506.svg"/><Relationship Id="rId9" Type="http://schemas.openxmlformats.org/officeDocument/2006/relationships/image" Target="../media/image511.png"/></Relationships>
</file>

<file path=ppt/slides/_rels/slide34.xml.rels><?xml version="1.0" encoding="UTF-8" standalone="yes"?>
<Relationships xmlns="http://schemas.openxmlformats.org/package/2006/relationships"><Relationship Id="rId8" Type="http://schemas.openxmlformats.org/officeDocument/2006/relationships/image" Target="../media/image517.jpeg"/><Relationship Id="rId13" Type="http://schemas.openxmlformats.org/officeDocument/2006/relationships/slide" Target="slide68.xml"/><Relationship Id="rId3" Type="http://schemas.microsoft.com/office/2018/10/relationships/comments" Target="../comments/modernComment_7FFFC9B8_97EBF2EB.xml"/><Relationship Id="rId7" Type="http://schemas.openxmlformats.org/officeDocument/2006/relationships/image" Target="../media/image516.jpeg"/><Relationship Id="rId12" Type="http://schemas.openxmlformats.org/officeDocument/2006/relationships/slide" Target="slide36.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15.jpeg"/><Relationship Id="rId11" Type="http://schemas.openxmlformats.org/officeDocument/2006/relationships/slide" Target="slide67.xml"/><Relationship Id="rId5" Type="http://schemas.openxmlformats.org/officeDocument/2006/relationships/image" Target="../media/image514.jpeg"/><Relationship Id="rId10" Type="http://schemas.openxmlformats.org/officeDocument/2006/relationships/slide" Target="slide66.xml"/><Relationship Id="rId4" Type="http://schemas.openxmlformats.org/officeDocument/2006/relationships/image" Target="../media/image513.jpeg"/><Relationship Id="rId9" Type="http://schemas.openxmlformats.org/officeDocument/2006/relationships/slide" Target="slide65.xml"/></Relationships>
</file>

<file path=ppt/slides/_rels/slide35.xml.rels><?xml version="1.0" encoding="UTF-8" standalone="yes"?>
<Relationships xmlns="http://schemas.openxmlformats.org/package/2006/relationships"><Relationship Id="rId2" Type="http://schemas.microsoft.com/office/2018/10/relationships/comments" Target="../comments/modernComment_7FFFC9F8_CFF880AE.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521.svg"/><Relationship Id="rId13" Type="http://schemas.openxmlformats.org/officeDocument/2006/relationships/image" Target="../media/image441.png"/><Relationship Id="rId18" Type="http://schemas.openxmlformats.org/officeDocument/2006/relationships/image" Target="../media/image530.svg"/><Relationship Id="rId3" Type="http://schemas.openxmlformats.org/officeDocument/2006/relationships/image" Target="../media/image496.png"/><Relationship Id="rId7" Type="http://schemas.openxmlformats.org/officeDocument/2006/relationships/image" Target="../media/image50.png"/><Relationship Id="rId12" Type="http://schemas.openxmlformats.org/officeDocument/2006/relationships/image" Target="../media/image525.svg"/><Relationship Id="rId17" Type="http://schemas.openxmlformats.org/officeDocument/2006/relationships/image" Target="../media/image529.png"/><Relationship Id="rId2" Type="http://schemas.microsoft.com/office/2018/10/relationships/comments" Target="../comments/modernComment_7FFFFAA2_AB2C6740.xml"/><Relationship Id="rId16" Type="http://schemas.openxmlformats.org/officeDocument/2006/relationships/image" Target="../media/image528.svg"/><Relationship Id="rId20" Type="http://schemas.openxmlformats.org/officeDocument/2006/relationships/image" Target="../media/image532.svg"/><Relationship Id="rId1" Type="http://schemas.openxmlformats.org/officeDocument/2006/relationships/slideLayout" Target="../slideLayouts/slideLayout1.xml"/><Relationship Id="rId6" Type="http://schemas.openxmlformats.org/officeDocument/2006/relationships/image" Target="../media/image520.svg"/><Relationship Id="rId11" Type="http://schemas.openxmlformats.org/officeDocument/2006/relationships/image" Target="../media/image524.png"/><Relationship Id="rId5" Type="http://schemas.openxmlformats.org/officeDocument/2006/relationships/image" Target="../media/image519.png"/><Relationship Id="rId15" Type="http://schemas.openxmlformats.org/officeDocument/2006/relationships/image" Target="../media/image527.png"/><Relationship Id="rId10" Type="http://schemas.openxmlformats.org/officeDocument/2006/relationships/image" Target="../media/image523.svg"/><Relationship Id="rId19" Type="http://schemas.openxmlformats.org/officeDocument/2006/relationships/image" Target="../media/image531.png"/><Relationship Id="rId4" Type="http://schemas.openxmlformats.org/officeDocument/2006/relationships/image" Target="../media/image518.svg"/><Relationship Id="rId9" Type="http://schemas.openxmlformats.org/officeDocument/2006/relationships/image" Target="../media/image522.png"/><Relationship Id="rId14" Type="http://schemas.openxmlformats.org/officeDocument/2006/relationships/image" Target="../media/image526.svg"/></Relationships>
</file>

<file path=ppt/slides/_rels/slide38.xml.rels><?xml version="1.0" encoding="UTF-8" standalone="yes"?>
<Relationships xmlns="http://schemas.openxmlformats.org/package/2006/relationships"><Relationship Id="rId8" Type="http://schemas.openxmlformats.org/officeDocument/2006/relationships/image" Target="../media/image534.svg"/><Relationship Id="rId13" Type="http://schemas.openxmlformats.org/officeDocument/2006/relationships/image" Target="../media/image524.png"/><Relationship Id="rId18" Type="http://schemas.openxmlformats.org/officeDocument/2006/relationships/image" Target="../media/image540.svg"/><Relationship Id="rId26" Type="http://schemas.openxmlformats.org/officeDocument/2006/relationships/image" Target="../media/image542.svg"/><Relationship Id="rId3" Type="http://schemas.openxmlformats.org/officeDocument/2006/relationships/image" Target="../media/image494.png"/><Relationship Id="rId21" Type="http://schemas.openxmlformats.org/officeDocument/2006/relationships/image" Target="../media/image527.png"/><Relationship Id="rId7" Type="http://schemas.openxmlformats.org/officeDocument/2006/relationships/image" Target="../media/image500.png"/><Relationship Id="rId12" Type="http://schemas.openxmlformats.org/officeDocument/2006/relationships/image" Target="../media/image538.svg"/><Relationship Id="rId17" Type="http://schemas.openxmlformats.org/officeDocument/2006/relationships/image" Target="../media/image539.png"/><Relationship Id="rId25" Type="http://schemas.openxmlformats.org/officeDocument/2006/relationships/image" Target="../media/image541.png"/><Relationship Id="rId2" Type="http://schemas.microsoft.com/office/2018/10/relationships/comments" Target="../comments/modernComment_7FFFFAA1_8F62C9A3.xml"/><Relationship Id="rId16" Type="http://schemas.openxmlformats.org/officeDocument/2006/relationships/image" Target="../media/image520.svg"/><Relationship Id="rId20" Type="http://schemas.openxmlformats.org/officeDocument/2006/relationships/image" Target="../media/image521.svg"/><Relationship Id="rId1" Type="http://schemas.openxmlformats.org/officeDocument/2006/relationships/slideLayout" Target="../slideLayouts/slideLayout1.xml"/><Relationship Id="rId6" Type="http://schemas.openxmlformats.org/officeDocument/2006/relationships/image" Target="../media/image518.svg"/><Relationship Id="rId11" Type="http://schemas.openxmlformats.org/officeDocument/2006/relationships/image" Target="../media/image537.png"/><Relationship Id="rId24" Type="http://schemas.openxmlformats.org/officeDocument/2006/relationships/image" Target="../media/image530.svg"/><Relationship Id="rId5" Type="http://schemas.openxmlformats.org/officeDocument/2006/relationships/image" Target="../media/image496.png"/><Relationship Id="rId15" Type="http://schemas.openxmlformats.org/officeDocument/2006/relationships/image" Target="../media/image519.png"/><Relationship Id="rId23" Type="http://schemas.openxmlformats.org/officeDocument/2006/relationships/image" Target="../media/image529.png"/><Relationship Id="rId10" Type="http://schemas.openxmlformats.org/officeDocument/2006/relationships/image" Target="../media/image536.svg"/><Relationship Id="rId19" Type="http://schemas.openxmlformats.org/officeDocument/2006/relationships/image" Target="../media/image50.png"/><Relationship Id="rId4" Type="http://schemas.openxmlformats.org/officeDocument/2006/relationships/image" Target="../media/image533.svg"/><Relationship Id="rId9" Type="http://schemas.openxmlformats.org/officeDocument/2006/relationships/image" Target="../media/image535.png"/><Relationship Id="rId14" Type="http://schemas.openxmlformats.org/officeDocument/2006/relationships/image" Target="../media/image525.svg"/><Relationship Id="rId22" Type="http://schemas.openxmlformats.org/officeDocument/2006/relationships/image" Target="../media/image528.svg"/></Relationships>
</file>

<file path=ppt/slides/_rels/slide39.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9.sv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8" Type="http://schemas.openxmlformats.org/officeDocument/2006/relationships/image" Target="../media/image548.svg"/><Relationship Id="rId13" Type="http://schemas.openxmlformats.org/officeDocument/2006/relationships/image" Target="../media/image553.png"/><Relationship Id="rId18" Type="http://schemas.openxmlformats.org/officeDocument/2006/relationships/image" Target="../media/image558.svg"/><Relationship Id="rId26" Type="http://schemas.openxmlformats.org/officeDocument/2006/relationships/image" Target="../media/image566.svg"/><Relationship Id="rId3" Type="http://schemas.openxmlformats.org/officeDocument/2006/relationships/image" Target="../media/image543.png"/><Relationship Id="rId21" Type="http://schemas.openxmlformats.org/officeDocument/2006/relationships/image" Target="../media/image561.png"/><Relationship Id="rId7" Type="http://schemas.openxmlformats.org/officeDocument/2006/relationships/image" Target="../media/image547.png"/><Relationship Id="rId12" Type="http://schemas.openxmlformats.org/officeDocument/2006/relationships/image" Target="../media/image552.svg"/><Relationship Id="rId17" Type="http://schemas.openxmlformats.org/officeDocument/2006/relationships/image" Target="../media/image557.png"/><Relationship Id="rId25" Type="http://schemas.openxmlformats.org/officeDocument/2006/relationships/image" Target="../media/image565.png"/><Relationship Id="rId2" Type="http://schemas.microsoft.com/office/2018/10/relationships/comments" Target="../comments/modernComment_7FFFF978_F7055491.xml"/><Relationship Id="rId16" Type="http://schemas.openxmlformats.org/officeDocument/2006/relationships/image" Target="../media/image556.svg"/><Relationship Id="rId20" Type="http://schemas.openxmlformats.org/officeDocument/2006/relationships/image" Target="../media/image560.svg"/><Relationship Id="rId29" Type="http://schemas.openxmlformats.org/officeDocument/2006/relationships/image" Target="../media/image569.png"/><Relationship Id="rId1" Type="http://schemas.openxmlformats.org/officeDocument/2006/relationships/slideLayout" Target="../slideLayouts/slideLayout1.xml"/><Relationship Id="rId6" Type="http://schemas.openxmlformats.org/officeDocument/2006/relationships/image" Target="../media/image546.svg"/><Relationship Id="rId11" Type="http://schemas.openxmlformats.org/officeDocument/2006/relationships/image" Target="../media/image551.png"/><Relationship Id="rId24" Type="http://schemas.openxmlformats.org/officeDocument/2006/relationships/image" Target="../media/image564.svg"/><Relationship Id="rId32" Type="http://schemas.openxmlformats.org/officeDocument/2006/relationships/image" Target="../media/image572.svg"/><Relationship Id="rId5" Type="http://schemas.openxmlformats.org/officeDocument/2006/relationships/image" Target="../media/image545.png"/><Relationship Id="rId15" Type="http://schemas.openxmlformats.org/officeDocument/2006/relationships/image" Target="../media/image555.png"/><Relationship Id="rId23" Type="http://schemas.openxmlformats.org/officeDocument/2006/relationships/image" Target="../media/image563.png"/><Relationship Id="rId28" Type="http://schemas.openxmlformats.org/officeDocument/2006/relationships/image" Target="../media/image568.svg"/><Relationship Id="rId10" Type="http://schemas.openxmlformats.org/officeDocument/2006/relationships/image" Target="../media/image550.svg"/><Relationship Id="rId19" Type="http://schemas.openxmlformats.org/officeDocument/2006/relationships/image" Target="../media/image559.png"/><Relationship Id="rId31" Type="http://schemas.openxmlformats.org/officeDocument/2006/relationships/image" Target="../media/image571.png"/><Relationship Id="rId4" Type="http://schemas.openxmlformats.org/officeDocument/2006/relationships/image" Target="../media/image544.svg"/><Relationship Id="rId9" Type="http://schemas.openxmlformats.org/officeDocument/2006/relationships/image" Target="../media/image549.png"/><Relationship Id="rId14" Type="http://schemas.openxmlformats.org/officeDocument/2006/relationships/image" Target="../media/image554.svg"/><Relationship Id="rId22" Type="http://schemas.openxmlformats.org/officeDocument/2006/relationships/image" Target="../media/image562.png"/><Relationship Id="rId27" Type="http://schemas.openxmlformats.org/officeDocument/2006/relationships/image" Target="../media/image567.png"/><Relationship Id="rId30" Type="http://schemas.openxmlformats.org/officeDocument/2006/relationships/image" Target="../media/image570.svg"/></Relationships>
</file>

<file path=ppt/slides/_rels/slide42.xml.rels><?xml version="1.0" encoding="UTF-8" standalone="yes"?>
<Relationships xmlns="http://schemas.openxmlformats.org/package/2006/relationships"><Relationship Id="rId8" Type="http://schemas.openxmlformats.org/officeDocument/2006/relationships/image" Target="../media/image576.svg"/><Relationship Id="rId13" Type="http://schemas.openxmlformats.org/officeDocument/2006/relationships/image" Target="../media/image579.png"/><Relationship Id="rId18" Type="http://schemas.openxmlformats.org/officeDocument/2006/relationships/image" Target="../media/image582.svg"/><Relationship Id="rId26" Type="http://schemas.openxmlformats.org/officeDocument/2006/relationships/image" Target="../media/image588.svg"/><Relationship Id="rId3" Type="http://schemas.openxmlformats.org/officeDocument/2006/relationships/image" Target="../media/image8.png"/><Relationship Id="rId21" Type="http://schemas.openxmlformats.org/officeDocument/2006/relationships/image" Target="../media/image583.png"/><Relationship Id="rId7" Type="http://schemas.openxmlformats.org/officeDocument/2006/relationships/image" Target="../media/image575.png"/><Relationship Id="rId12" Type="http://schemas.openxmlformats.org/officeDocument/2006/relationships/image" Target="../media/image49.svg"/><Relationship Id="rId17" Type="http://schemas.openxmlformats.org/officeDocument/2006/relationships/image" Target="../media/image581.png"/><Relationship Id="rId25" Type="http://schemas.openxmlformats.org/officeDocument/2006/relationships/image" Target="../media/image587.png"/><Relationship Id="rId2" Type="http://schemas.openxmlformats.org/officeDocument/2006/relationships/notesSlide" Target="../notesSlides/notesSlide20.xml"/><Relationship Id="rId16" Type="http://schemas.openxmlformats.org/officeDocument/2006/relationships/image" Target="../media/image51.svg"/><Relationship Id="rId20" Type="http://schemas.openxmlformats.org/officeDocument/2006/relationships/image" Target="../media/image53.svg"/><Relationship Id="rId1" Type="http://schemas.openxmlformats.org/officeDocument/2006/relationships/slideLayout" Target="../slideLayouts/slideLayout1.xml"/><Relationship Id="rId6" Type="http://schemas.openxmlformats.org/officeDocument/2006/relationships/image" Target="../media/image574.svg"/><Relationship Id="rId11" Type="http://schemas.openxmlformats.org/officeDocument/2006/relationships/image" Target="../media/image48.png"/><Relationship Id="rId24" Type="http://schemas.openxmlformats.org/officeDocument/2006/relationships/image" Target="../media/image586.svg"/><Relationship Id="rId5" Type="http://schemas.openxmlformats.org/officeDocument/2006/relationships/image" Target="../media/image573.png"/><Relationship Id="rId15" Type="http://schemas.openxmlformats.org/officeDocument/2006/relationships/image" Target="../media/image50.png"/><Relationship Id="rId23" Type="http://schemas.openxmlformats.org/officeDocument/2006/relationships/image" Target="../media/image585.png"/><Relationship Id="rId28" Type="http://schemas.openxmlformats.org/officeDocument/2006/relationships/image" Target="../media/image590.svg"/><Relationship Id="rId10" Type="http://schemas.openxmlformats.org/officeDocument/2006/relationships/image" Target="../media/image578.svg"/><Relationship Id="rId19" Type="http://schemas.openxmlformats.org/officeDocument/2006/relationships/image" Target="../media/image52.png"/><Relationship Id="rId4" Type="http://schemas.openxmlformats.org/officeDocument/2006/relationships/image" Target="../media/image9.svg"/><Relationship Id="rId9" Type="http://schemas.openxmlformats.org/officeDocument/2006/relationships/image" Target="../media/image577.png"/><Relationship Id="rId14" Type="http://schemas.openxmlformats.org/officeDocument/2006/relationships/image" Target="../media/image580.svg"/><Relationship Id="rId22" Type="http://schemas.openxmlformats.org/officeDocument/2006/relationships/image" Target="../media/image584.svg"/><Relationship Id="rId27" Type="http://schemas.openxmlformats.org/officeDocument/2006/relationships/image" Target="../media/image58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8" Type="http://schemas.openxmlformats.org/officeDocument/2006/relationships/image" Target="../media/image596.png"/><Relationship Id="rId13" Type="http://schemas.openxmlformats.org/officeDocument/2006/relationships/image" Target="../media/image601.png"/><Relationship Id="rId3" Type="http://schemas.openxmlformats.org/officeDocument/2006/relationships/image" Target="../media/image591.png"/><Relationship Id="rId7" Type="http://schemas.openxmlformats.org/officeDocument/2006/relationships/image" Target="../media/image595.png"/><Relationship Id="rId12" Type="http://schemas.openxmlformats.org/officeDocument/2006/relationships/image" Target="../media/image600.jpeg"/><Relationship Id="rId17" Type="http://schemas.openxmlformats.org/officeDocument/2006/relationships/image" Target="../media/image605.png"/><Relationship Id="rId2" Type="http://schemas.microsoft.com/office/2018/10/relationships/comments" Target="../comments/modernComment_7FFFC9AB_6D23CDC3.xml"/><Relationship Id="rId16" Type="http://schemas.openxmlformats.org/officeDocument/2006/relationships/image" Target="../media/image604.jpeg"/><Relationship Id="rId1" Type="http://schemas.openxmlformats.org/officeDocument/2006/relationships/slideLayout" Target="../slideLayouts/slideLayout4.xml"/><Relationship Id="rId6" Type="http://schemas.openxmlformats.org/officeDocument/2006/relationships/image" Target="../media/image594.png"/><Relationship Id="rId11" Type="http://schemas.openxmlformats.org/officeDocument/2006/relationships/image" Target="../media/image599.jpeg"/><Relationship Id="rId5" Type="http://schemas.openxmlformats.org/officeDocument/2006/relationships/image" Target="../media/image593.png"/><Relationship Id="rId15" Type="http://schemas.openxmlformats.org/officeDocument/2006/relationships/image" Target="../media/image603.png"/><Relationship Id="rId10" Type="http://schemas.openxmlformats.org/officeDocument/2006/relationships/image" Target="../media/image598.jpeg"/><Relationship Id="rId4" Type="http://schemas.openxmlformats.org/officeDocument/2006/relationships/image" Target="../media/image592.png"/><Relationship Id="rId9" Type="http://schemas.openxmlformats.org/officeDocument/2006/relationships/image" Target="../media/image597.png"/><Relationship Id="rId14" Type="http://schemas.openxmlformats.org/officeDocument/2006/relationships/image" Target="../media/image602.png"/></Relationships>
</file>

<file path=ppt/slides/_rels/slide46.xml.rels><?xml version="1.0" encoding="UTF-8" standalone="yes"?>
<Relationships xmlns="http://schemas.openxmlformats.org/package/2006/relationships"><Relationship Id="rId3" Type="http://schemas.openxmlformats.org/officeDocument/2006/relationships/hyperlink" Target="https://youtu.be/Xn9YYrbOF7A" TargetMode="External"/><Relationship Id="rId7" Type="http://schemas.openxmlformats.org/officeDocument/2006/relationships/image" Target="../media/image7.sv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607.jpeg"/><Relationship Id="rId4" Type="http://schemas.openxmlformats.org/officeDocument/2006/relationships/image" Target="../media/image606.png"/></Relationships>
</file>

<file path=ppt/slides/_rels/slide47.xml.rels><?xml version="1.0" encoding="UTF-8" standalone="yes"?>
<Relationships xmlns="http://schemas.openxmlformats.org/package/2006/relationships"><Relationship Id="rId3" Type="http://schemas.openxmlformats.org/officeDocument/2006/relationships/hyperlink" Target="https://youtu.be/NKlNLnhvheA" TargetMode="External"/><Relationship Id="rId7" Type="http://schemas.openxmlformats.org/officeDocument/2006/relationships/image" Target="../media/image7.sv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608.jpeg"/><Relationship Id="rId4" Type="http://schemas.openxmlformats.org/officeDocument/2006/relationships/image" Target="../media/image594.png"/></Relationships>
</file>

<file path=ppt/slides/_rels/slide48.xml.rels><?xml version="1.0" encoding="UTF-8" standalone="yes"?>
<Relationships xmlns="http://schemas.openxmlformats.org/package/2006/relationships"><Relationship Id="rId3" Type="http://schemas.openxmlformats.org/officeDocument/2006/relationships/hyperlink" Target="https://youtu.be/SVy3oGHl_d0" TargetMode="External"/><Relationship Id="rId7" Type="http://schemas.openxmlformats.org/officeDocument/2006/relationships/image" Target="../media/image7.sv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609.jpeg"/><Relationship Id="rId4" Type="http://schemas.openxmlformats.org/officeDocument/2006/relationships/image" Target="../media/image59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2.xml"/><Relationship Id="rId7" Type="http://schemas.openxmlformats.org/officeDocument/2006/relationships/image" Target="../media/image19.sv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21.sv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611.png"/></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j6SaMfR7G_I"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612.jpeg"/></Relationships>
</file>

<file path=ppt/slides/_rels/slide55.xml.rels><?xml version="1.0" encoding="UTF-8" standalone="yes"?>
<Relationships xmlns="http://schemas.openxmlformats.org/package/2006/relationships"><Relationship Id="rId2" Type="http://schemas.openxmlformats.org/officeDocument/2006/relationships/image" Target="../media/image61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18" Type="http://schemas.openxmlformats.org/officeDocument/2006/relationships/image" Target="../media/image16.png"/><Relationship Id="rId26" Type="http://schemas.openxmlformats.org/officeDocument/2006/relationships/image" Target="../media/image40.png"/><Relationship Id="rId3" Type="http://schemas.openxmlformats.org/officeDocument/2006/relationships/image" Target="../media/image9.svg"/><Relationship Id="rId21" Type="http://schemas.openxmlformats.org/officeDocument/2006/relationships/image" Target="../media/image11.svg"/><Relationship Id="rId7" Type="http://schemas.openxmlformats.org/officeDocument/2006/relationships/image" Target="../media/image25.svg"/><Relationship Id="rId12" Type="http://schemas.openxmlformats.org/officeDocument/2006/relationships/image" Target="../media/image30.png"/><Relationship Id="rId17" Type="http://schemas.openxmlformats.org/officeDocument/2006/relationships/image" Target="../media/image35.svg"/><Relationship Id="rId25" Type="http://schemas.openxmlformats.org/officeDocument/2006/relationships/image" Target="../media/image39.svg"/><Relationship Id="rId2" Type="http://schemas.openxmlformats.org/officeDocument/2006/relationships/image" Target="../media/image8.png"/><Relationship Id="rId16" Type="http://schemas.openxmlformats.org/officeDocument/2006/relationships/image" Target="../media/image34.png"/><Relationship Id="rId20" Type="http://schemas.openxmlformats.org/officeDocument/2006/relationships/image" Target="../media/image10.png"/><Relationship Id="rId29" Type="http://schemas.openxmlformats.org/officeDocument/2006/relationships/image" Target="../media/image43.sv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svg"/><Relationship Id="rId24" Type="http://schemas.openxmlformats.org/officeDocument/2006/relationships/image" Target="../media/image38.png"/><Relationship Id="rId5" Type="http://schemas.openxmlformats.org/officeDocument/2006/relationships/image" Target="../media/image23.svg"/><Relationship Id="rId15" Type="http://schemas.openxmlformats.org/officeDocument/2006/relationships/image" Target="../media/image33.svg"/><Relationship Id="rId23" Type="http://schemas.openxmlformats.org/officeDocument/2006/relationships/image" Target="../media/image37.svg"/><Relationship Id="rId28" Type="http://schemas.openxmlformats.org/officeDocument/2006/relationships/image" Target="../media/image42.png"/><Relationship Id="rId10" Type="http://schemas.openxmlformats.org/officeDocument/2006/relationships/image" Target="../media/image28.png"/><Relationship Id="rId19" Type="http://schemas.openxmlformats.org/officeDocument/2006/relationships/image" Target="../media/image17.svg"/><Relationship Id="rId31" Type="http://schemas.openxmlformats.org/officeDocument/2006/relationships/image" Target="../media/image45.sv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 Id="rId22" Type="http://schemas.openxmlformats.org/officeDocument/2006/relationships/image" Target="../media/image36.png"/><Relationship Id="rId27" Type="http://schemas.openxmlformats.org/officeDocument/2006/relationships/image" Target="../media/image41.svg"/><Relationship Id="rId30" Type="http://schemas.openxmlformats.org/officeDocument/2006/relationships/image" Target="../media/image44.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image" Target="../media/image616.svg"/><Relationship Id="rId13" Type="http://schemas.openxmlformats.org/officeDocument/2006/relationships/image" Target="../media/image619.png"/><Relationship Id="rId18" Type="http://schemas.openxmlformats.org/officeDocument/2006/relationships/image" Target="../media/image497.svg"/><Relationship Id="rId26" Type="http://schemas.openxmlformats.org/officeDocument/2006/relationships/image" Target="../media/image628.svg"/><Relationship Id="rId3" Type="http://schemas.microsoft.com/office/2018/10/relationships/comments" Target="../comments/modernComment_7FBE7279_A434B3.xml"/><Relationship Id="rId21" Type="http://schemas.openxmlformats.org/officeDocument/2006/relationships/image" Target="../media/image625.png"/><Relationship Id="rId7" Type="http://schemas.openxmlformats.org/officeDocument/2006/relationships/image" Target="../media/image615.png"/><Relationship Id="rId12" Type="http://schemas.openxmlformats.org/officeDocument/2006/relationships/image" Target="../media/image495.svg"/><Relationship Id="rId17" Type="http://schemas.openxmlformats.org/officeDocument/2006/relationships/image" Target="../media/image496.png"/><Relationship Id="rId25" Type="http://schemas.openxmlformats.org/officeDocument/2006/relationships/image" Target="../media/image627.png"/><Relationship Id="rId2" Type="http://schemas.openxmlformats.org/officeDocument/2006/relationships/notesSlide" Target="../notesSlides/notesSlide31.xml"/><Relationship Id="rId16" Type="http://schemas.openxmlformats.org/officeDocument/2006/relationships/image" Target="../media/image622.svg"/><Relationship Id="rId20" Type="http://schemas.openxmlformats.org/officeDocument/2006/relationships/image" Target="../media/image624.svg"/><Relationship Id="rId29" Type="http://schemas.openxmlformats.org/officeDocument/2006/relationships/image" Target="../media/image631.png"/><Relationship Id="rId1" Type="http://schemas.openxmlformats.org/officeDocument/2006/relationships/slideLayout" Target="../slideLayouts/slideLayout2.xml"/><Relationship Id="rId6" Type="http://schemas.openxmlformats.org/officeDocument/2006/relationships/image" Target="../media/image9.svg"/><Relationship Id="rId11" Type="http://schemas.openxmlformats.org/officeDocument/2006/relationships/image" Target="../media/image494.png"/><Relationship Id="rId24" Type="http://schemas.openxmlformats.org/officeDocument/2006/relationships/image" Target="../media/image11.svg"/><Relationship Id="rId5" Type="http://schemas.openxmlformats.org/officeDocument/2006/relationships/image" Target="../media/image8.png"/><Relationship Id="rId15" Type="http://schemas.openxmlformats.org/officeDocument/2006/relationships/image" Target="../media/image621.png"/><Relationship Id="rId23" Type="http://schemas.openxmlformats.org/officeDocument/2006/relationships/image" Target="../media/image10.png"/><Relationship Id="rId28" Type="http://schemas.openxmlformats.org/officeDocument/2006/relationships/image" Target="../media/image630.svg"/><Relationship Id="rId10" Type="http://schemas.openxmlformats.org/officeDocument/2006/relationships/image" Target="../media/image618.svg"/><Relationship Id="rId19" Type="http://schemas.openxmlformats.org/officeDocument/2006/relationships/image" Target="../media/image623.png"/><Relationship Id="rId4" Type="http://schemas.openxmlformats.org/officeDocument/2006/relationships/image" Target="../media/image614.png"/><Relationship Id="rId9" Type="http://schemas.openxmlformats.org/officeDocument/2006/relationships/image" Target="../media/image617.png"/><Relationship Id="rId14" Type="http://schemas.openxmlformats.org/officeDocument/2006/relationships/image" Target="../media/image620.svg"/><Relationship Id="rId22" Type="http://schemas.openxmlformats.org/officeDocument/2006/relationships/image" Target="../media/image626.svg"/><Relationship Id="rId27" Type="http://schemas.openxmlformats.org/officeDocument/2006/relationships/image" Target="../media/image629.png"/><Relationship Id="rId30" Type="http://schemas.openxmlformats.org/officeDocument/2006/relationships/image" Target="../media/image632.svg"/></Relationships>
</file>

<file path=ppt/slides/_rels/slide63.xml.rels><?xml version="1.0" encoding="UTF-8" standalone="yes"?>
<Relationships xmlns="http://schemas.openxmlformats.org/package/2006/relationships"><Relationship Id="rId8" Type="http://schemas.openxmlformats.org/officeDocument/2006/relationships/image" Target="../media/image670.png"/><Relationship Id="rId13" Type="http://schemas.openxmlformats.org/officeDocument/2006/relationships/slide" Target="slide670.xml"/><Relationship Id="rId3" Type="http://schemas.openxmlformats.org/officeDocument/2006/relationships/image" Target="../media/image633.png"/><Relationship Id="rId7" Type="http://schemas.openxmlformats.org/officeDocument/2006/relationships/slide" Target="slide650.xml"/><Relationship Id="rId12" Type="http://schemas.openxmlformats.org/officeDocument/2006/relationships/image" Target="../media/image636.png"/><Relationship Id="rId2" Type="http://schemas.microsoft.com/office/2018/10/relationships/comments" Target="../comments/modernComment_7FFFF954_A81F0131.xml"/><Relationship Id="rId1" Type="http://schemas.openxmlformats.org/officeDocument/2006/relationships/slideLayout" Target="../slideLayouts/slideLayout11.xml"/><Relationship Id="rId6" Type="http://schemas.openxmlformats.org/officeDocument/2006/relationships/image" Target="../media/image634.png"/><Relationship Id="rId11" Type="http://schemas.openxmlformats.org/officeDocument/2006/relationships/image" Target="../media/image700.png"/><Relationship Id="rId5" Type="http://schemas.openxmlformats.org/officeDocument/2006/relationships/image" Target="../media/image660.png"/><Relationship Id="rId10" Type="http://schemas.openxmlformats.org/officeDocument/2006/relationships/slide" Target="slide660.xml"/><Relationship Id="rId4" Type="http://schemas.openxmlformats.org/officeDocument/2006/relationships/slide" Target="slide640.xml"/><Relationship Id="rId9" Type="http://schemas.openxmlformats.org/officeDocument/2006/relationships/image" Target="../media/image635.png"/><Relationship Id="rId14" Type="http://schemas.openxmlformats.org/officeDocument/2006/relationships/image" Target="../media/image710.png"/></Relationships>
</file>

<file path=ppt/slides/_rels/slide64.xml.rels><?xml version="1.0" encoding="UTF-8" standalone="yes"?>
<Relationships xmlns="http://schemas.openxmlformats.org/package/2006/relationships"><Relationship Id="rId3" Type="http://schemas.microsoft.com/office/2018/10/relationships/comments" Target="../comments/modernComment_7FFD54E1_A0A070EE.xml"/><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64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6100.png"/><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8" Type="http://schemas.openxmlformats.org/officeDocument/2006/relationships/image" Target="../media/image639.png"/><Relationship Id="rId3" Type="http://schemas.openxmlformats.org/officeDocument/2006/relationships/image" Target="../media/image516.jpeg"/><Relationship Id="rId7" Type="http://schemas.openxmlformats.org/officeDocument/2006/relationships/image" Target="../media/image638.png"/><Relationship Id="rId2" Type="http://schemas.openxmlformats.org/officeDocument/2006/relationships/image" Target="../media/image517.jpeg"/><Relationship Id="rId1" Type="http://schemas.openxmlformats.org/officeDocument/2006/relationships/slideLayout" Target="../slideLayouts/slideLayout4.xml"/><Relationship Id="rId6" Type="http://schemas.openxmlformats.org/officeDocument/2006/relationships/image" Target="../media/image637.png"/><Relationship Id="rId5" Type="http://schemas.openxmlformats.org/officeDocument/2006/relationships/image" Target="../media/image513.jpeg"/><Relationship Id="rId4" Type="http://schemas.openxmlformats.org/officeDocument/2006/relationships/image" Target="../media/image514.jpeg"/><Relationship Id="rId9" Type="http://schemas.openxmlformats.org/officeDocument/2006/relationships/image" Target="../media/image640.png"/></Relationships>
</file>

<file path=ppt/slides/_rels/slide65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6100.png"/><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6100.png"/><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6100.png"/><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4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8" Type="http://schemas.openxmlformats.org/officeDocument/2006/relationships/image" Target="../media/image647.png"/><Relationship Id="rId3" Type="http://schemas.openxmlformats.org/officeDocument/2006/relationships/image" Target="../media/image642.png"/><Relationship Id="rId7" Type="http://schemas.openxmlformats.org/officeDocument/2006/relationships/image" Target="../media/image646.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645.png"/><Relationship Id="rId5" Type="http://schemas.openxmlformats.org/officeDocument/2006/relationships/image" Target="../media/image644.png"/><Relationship Id="rId10" Type="http://schemas.openxmlformats.org/officeDocument/2006/relationships/image" Target="../media/image649.png"/><Relationship Id="rId4" Type="http://schemas.openxmlformats.org/officeDocument/2006/relationships/image" Target="../media/image643.png"/><Relationship Id="rId9" Type="http://schemas.openxmlformats.org/officeDocument/2006/relationships/image" Target="../media/image648.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xml"/><Relationship Id="rId4" Type="http://schemas.microsoft.com/office/2018/10/relationships/comments" Target="../comments/modernComment_7FFFF7B5_4E8D54A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chart" Target="../charts/chart2.xml"/><Relationship Id="rId7" Type="http://schemas.openxmlformats.org/officeDocument/2006/relationships/image" Target="../media/image652.png"/><Relationship Id="rId2" Type="http://schemas.microsoft.com/office/2018/10/relationships/comments" Target="../comments/modernComment_7FFFF976_4FDAEA3A.xml"/><Relationship Id="rId1" Type="http://schemas.openxmlformats.org/officeDocument/2006/relationships/slideLayout" Target="../slideLayouts/slideLayout4.xml"/><Relationship Id="rId6" Type="http://schemas.openxmlformats.org/officeDocument/2006/relationships/image" Target="../media/image651.jpeg"/><Relationship Id="rId5" Type="http://schemas.openxmlformats.org/officeDocument/2006/relationships/image" Target="../media/image650.png"/><Relationship Id="rId4" Type="http://schemas.openxmlformats.org/officeDocument/2006/relationships/image" Target="../media/image611.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8.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image" Target="../media/image47.png"/><Relationship Id="rId1" Type="http://schemas.openxmlformats.org/officeDocument/2006/relationships/slideLayout" Target="../slideLayouts/slideLayout10.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9.svg"/><Relationship Id="rId9"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7B232AC-5B11-64E1-3397-261F29B88182}"/>
              </a:ext>
            </a:extLst>
          </p:cNvPr>
          <p:cNvSpPr>
            <a:spLocks noGrp="1"/>
          </p:cNvSpPr>
          <p:nvPr>
            <p:ph type="subTitle" idx="1"/>
          </p:nvPr>
        </p:nvSpPr>
        <p:spPr/>
        <p:txBody>
          <a:bodyPr/>
          <a:lstStyle/>
          <a:p>
            <a:r>
              <a:rPr lang="en-GB"/>
              <a:t>Be Unstoppable with EXPO.e</a:t>
            </a:r>
          </a:p>
        </p:txBody>
      </p:sp>
      <p:sp>
        <p:nvSpPr>
          <p:cNvPr id="3" name="Title 2">
            <a:extLst>
              <a:ext uri="{FF2B5EF4-FFF2-40B4-BE49-F238E27FC236}">
                <a16:creationId xmlns:a16="http://schemas.microsoft.com/office/drawing/2014/main" id="{2C13F5EC-7064-2264-DB23-E4D4D9FDDB23}"/>
              </a:ext>
            </a:extLst>
          </p:cNvPr>
          <p:cNvSpPr>
            <a:spLocks noGrp="1"/>
          </p:cNvSpPr>
          <p:nvPr>
            <p:ph type="ctrTitle"/>
          </p:nvPr>
        </p:nvSpPr>
        <p:spPr/>
        <p:txBody>
          <a:bodyPr/>
          <a:lstStyle/>
          <a:p>
            <a:r>
              <a:rPr lang="en-GB" b="1">
                <a:latin typeface="Helvetica" pitchFamily="2" charset="0"/>
              </a:rPr>
              <a:t>[Partner Name]</a:t>
            </a:r>
          </a:p>
        </p:txBody>
      </p:sp>
    </p:spTree>
    <p:extLst>
      <p:ext uri="{BB962C8B-B14F-4D97-AF65-F5344CB8AC3E}">
        <p14:creationId xmlns:p14="http://schemas.microsoft.com/office/powerpoint/2010/main" val="2264094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78432-F56A-C92E-A60D-64A759B34E89}"/>
            </a:ext>
          </a:extLst>
        </p:cNvPr>
        <p:cNvGrpSpPr/>
        <p:nvPr/>
      </p:nvGrpSpPr>
      <p:grpSpPr>
        <a:xfrm>
          <a:off x="0" y="0"/>
          <a:ext cx="0" cy="0"/>
          <a:chOff x="0" y="0"/>
          <a:chExt cx="0" cy="0"/>
        </a:xfrm>
      </p:grpSpPr>
      <p:pic>
        <p:nvPicPr>
          <p:cNvPr id="2" name="Bacground image - Lee Wade">
            <a:extLst>
              <a:ext uri="{FF2B5EF4-FFF2-40B4-BE49-F238E27FC236}">
                <a16:creationId xmlns:a16="http://schemas.microsoft.com/office/drawing/2014/main" id="{0A042DCE-0BA8-4284-7AE6-9FBE0454F7E3}"/>
              </a:ext>
            </a:extLst>
          </p:cNvPr>
          <p:cNvPicPr>
            <a:picLocks noChangeAspect="1"/>
          </p:cNvPicPr>
          <p:nvPr/>
        </p:nvPicPr>
        <p:blipFill rotWithShape="1">
          <a:blip r:embed="rId2">
            <a:extLst>
              <a:ext uri="{28A0092B-C50C-407E-A947-70E740481C1C}">
                <a14:useLocalDpi xmlns:a14="http://schemas.microsoft.com/office/drawing/2010/main" val="0"/>
              </a:ext>
            </a:extLst>
          </a:blip>
          <a:srcRect l="29105" t="2933" b="31130"/>
          <a:stretch>
            <a:fillRect/>
          </a:stretch>
        </p:blipFill>
        <p:spPr>
          <a:xfrm>
            <a:off x="-3500" y="1"/>
            <a:ext cx="12195500" cy="6334842"/>
          </a:xfrm>
          <a:prstGeom prst="rect">
            <a:avLst/>
          </a:prstGeom>
        </p:spPr>
      </p:pic>
      <p:sp>
        <p:nvSpPr>
          <p:cNvPr id="22" name="Title 4">
            <a:extLst>
              <a:ext uri="{FF2B5EF4-FFF2-40B4-BE49-F238E27FC236}">
                <a16:creationId xmlns:a16="http://schemas.microsoft.com/office/drawing/2014/main" id="{629B9B98-61F3-01AB-0BC3-B868AEFEBCD4}"/>
              </a:ext>
            </a:extLst>
          </p:cNvPr>
          <p:cNvSpPr txBox="1">
            <a:spLocks/>
          </p:cNvSpPr>
          <p:nvPr/>
        </p:nvSpPr>
        <p:spPr>
          <a:xfrm>
            <a:off x="3110412" y="105446"/>
            <a:ext cx="8966200" cy="749300"/>
          </a:xfrm>
          <a:prstGeom prst="rect">
            <a:avLst/>
          </a:prstGeom>
          <a:ln>
            <a:noFill/>
          </a:ln>
        </p:spPr>
        <p:txBody>
          <a:bodyPr vert="horz" lIns="91440" tIns="45720" rIns="91440" bIns="45720" anchor="ctr"/>
          <a:lstStyle>
            <a:lvl1pPr marL="0" algn="r" defTabSz="609585" rtl="0" eaLnBrk="1" latinLnBrk="0" hangingPunct="1">
              <a:spcBef>
                <a:spcPct val="0"/>
              </a:spcBef>
              <a:buNone/>
              <a:defRPr lang="en-US" sz="2800" kern="1200" dirty="0">
                <a:solidFill>
                  <a:schemeClr val="bg1"/>
                </a:solidFill>
                <a:latin typeface="Helvetica" pitchFamily="2" charset="0"/>
                <a:ea typeface="+mj-ea"/>
                <a:cs typeface="Helvetica" pitchFamily="2" charset="0"/>
              </a:defRPr>
            </a:lvl1pPr>
          </a:lstStyle>
          <a:p>
            <a:r>
              <a:rPr lang="en-GB" dirty="0">
                <a:latin typeface="Helvetica"/>
                <a:cs typeface="Helvetica"/>
              </a:rPr>
              <a:t>The Exponential-e Group </a:t>
            </a:r>
            <a:br>
              <a:rPr lang="en-GB" dirty="0">
                <a:latin typeface="Helvetica"/>
                <a:cs typeface="Helvetica"/>
              </a:rPr>
            </a:br>
            <a:endParaRPr lang="en-GB" sz="2000" b="1" dirty="0">
              <a:latin typeface="Helvetica"/>
              <a:cs typeface="Helvetica"/>
            </a:endParaRPr>
          </a:p>
        </p:txBody>
      </p:sp>
      <p:grpSp>
        <p:nvGrpSpPr>
          <p:cNvPr id="90" name="Our Stated Mission Statement - October 2002">
            <a:extLst>
              <a:ext uri="{FF2B5EF4-FFF2-40B4-BE49-F238E27FC236}">
                <a16:creationId xmlns:a16="http://schemas.microsoft.com/office/drawing/2014/main" id="{83D688FC-FC90-8D8E-E78E-C4516D929815}"/>
              </a:ext>
            </a:extLst>
          </p:cNvPr>
          <p:cNvGrpSpPr/>
          <p:nvPr/>
        </p:nvGrpSpPr>
        <p:grpSpPr>
          <a:xfrm>
            <a:off x="2806698" y="1238544"/>
            <a:ext cx="2665560" cy="3647782"/>
            <a:chOff x="13075347" y="-4754469"/>
            <a:chExt cx="4490694" cy="4930810"/>
          </a:xfrm>
          <a:effectLst>
            <a:outerShdw blurRad="50800" dist="571500" dir="5400000" algn="ctr" rotWithShape="0">
              <a:srgbClr val="000000">
                <a:alpha val="43137"/>
              </a:srgbClr>
            </a:outerShdw>
          </a:effectLst>
        </p:grpSpPr>
        <p:sp>
          <p:nvSpPr>
            <p:cNvPr id="91" name="TextBox 90">
              <a:extLst>
                <a:ext uri="{FF2B5EF4-FFF2-40B4-BE49-F238E27FC236}">
                  <a16:creationId xmlns:a16="http://schemas.microsoft.com/office/drawing/2014/main" id="{FCC75CC0-C103-092E-8722-9080903A5646}"/>
                </a:ext>
              </a:extLst>
            </p:cNvPr>
            <p:cNvSpPr txBox="1"/>
            <p:nvPr/>
          </p:nvSpPr>
          <p:spPr>
            <a:xfrm>
              <a:off x="13075348" y="-3621572"/>
              <a:ext cx="4490692" cy="3797913"/>
            </a:xfrm>
            <a:custGeom>
              <a:avLst/>
              <a:gdLst>
                <a:gd name="connsiteX0" fmla="*/ 0 w 4490692"/>
                <a:gd name="connsiteY0" fmla="*/ 0 h 3996445"/>
                <a:gd name="connsiteX1" fmla="*/ 4490692 w 4490692"/>
                <a:gd name="connsiteY1" fmla="*/ 0 h 3996445"/>
                <a:gd name="connsiteX2" fmla="*/ 4490692 w 4490692"/>
                <a:gd name="connsiteY2" fmla="*/ 3888983 h 3996445"/>
                <a:gd name="connsiteX3" fmla="*/ 4383232 w 4490692"/>
                <a:gd name="connsiteY3" fmla="*/ 3996445 h 3996445"/>
                <a:gd name="connsiteX4" fmla="*/ 107462 w 4490692"/>
                <a:gd name="connsiteY4" fmla="*/ 3996445 h 3996445"/>
                <a:gd name="connsiteX5" fmla="*/ 0 w 4490692"/>
                <a:gd name="connsiteY5" fmla="*/ 3888983 h 3996445"/>
                <a:gd name="connsiteX6" fmla="*/ 0 w 4490692"/>
                <a:gd name="connsiteY6" fmla="*/ 0 h 39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0692" h="3996445">
                  <a:moveTo>
                    <a:pt x="0" y="0"/>
                  </a:moveTo>
                  <a:lnTo>
                    <a:pt x="4490692" y="0"/>
                  </a:lnTo>
                  <a:lnTo>
                    <a:pt x="4490692" y="3888983"/>
                  </a:lnTo>
                  <a:cubicBezTo>
                    <a:pt x="4490692" y="3948333"/>
                    <a:pt x="4442580" y="3996445"/>
                    <a:pt x="4383232" y="3996445"/>
                  </a:cubicBezTo>
                  <a:lnTo>
                    <a:pt x="107462" y="3996445"/>
                  </a:lnTo>
                  <a:cubicBezTo>
                    <a:pt x="48112" y="3996445"/>
                    <a:pt x="0" y="3948333"/>
                    <a:pt x="0" y="3888983"/>
                  </a:cubicBezTo>
                  <a:lnTo>
                    <a:pt x="0" y="0"/>
                  </a:lnTo>
                  <a:close/>
                </a:path>
              </a:pathLst>
            </a:custGeom>
            <a:gradFill flip="none" rotWithShape="1">
              <a:gsLst>
                <a:gs pos="31000">
                  <a:schemeClr val="accent5"/>
                </a:gs>
                <a:gs pos="0">
                  <a:schemeClr val="accent5">
                    <a:lumMod val="75000"/>
                  </a:schemeClr>
                </a:gs>
                <a:gs pos="64000">
                  <a:schemeClr val="accent5"/>
                </a:gs>
              </a:gsLst>
              <a:lin ang="16200000" scaled="1"/>
              <a:tileRect/>
            </a:gra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kern="0" cap="none" spc="0" normalizeH="0" baseline="0">
                  <a:ln>
                    <a:noFill/>
                  </a:ln>
                  <a:solidFill>
                    <a:prstClr val="white"/>
                  </a:solidFill>
                  <a:effectLst/>
                  <a:uLnTx/>
                  <a:uFillTx/>
                  <a:latin typeface="Helvetica"/>
                  <a:cs typeface="Calibri"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GB" sz="1050" b="1" i="0" u="none" strike="noStrike" kern="0" cap="none" spc="0" normalizeH="0" baseline="0" noProof="0" dirty="0">
                  <a:ln>
                    <a:noFill/>
                  </a:ln>
                  <a:solidFill>
                    <a:schemeClr val="tx1"/>
                  </a:solidFill>
                  <a:effectLst/>
                  <a:uLnTx/>
                  <a:uFillTx/>
                  <a:latin typeface="Helvetica"/>
                  <a:cs typeface="Calibri" charset="0"/>
                </a:rPr>
                <a:t>Achieve the status whereby </a:t>
              </a:r>
              <a:br>
                <a:rPr kumimoji="0" lang="en-GB" sz="1050" b="1" i="0" u="none" strike="noStrike" kern="0" cap="none" spc="0" normalizeH="0" baseline="0" noProof="0" dirty="0">
                  <a:ln>
                    <a:noFill/>
                  </a:ln>
                  <a:solidFill>
                    <a:schemeClr val="tx1"/>
                  </a:solidFill>
                  <a:effectLst/>
                  <a:uLnTx/>
                  <a:uFillTx/>
                  <a:latin typeface="Helvetica"/>
                  <a:cs typeface="Calibri" charset="0"/>
                </a:rPr>
              </a:br>
              <a:r>
                <a:rPr kumimoji="0" lang="en-GB" sz="1050" b="1" i="0" u="none" strike="noStrike" kern="0" cap="none" spc="0" normalizeH="0" baseline="0" noProof="0" dirty="0">
                  <a:ln>
                    <a:noFill/>
                  </a:ln>
                  <a:solidFill>
                    <a:schemeClr val="tx1"/>
                  </a:solidFill>
                  <a:effectLst/>
                  <a:uLnTx/>
                  <a:uFillTx/>
                  <a:latin typeface="Helvetica"/>
                  <a:cs typeface="Calibri" charset="0"/>
                </a:rPr>
                <a:t>Exponential-e 1.0 is formally acknowledged among our peers, competitors and clients as the most</a:t>
              </a:r>
              <a:br>
                <a:rPr kumimoji="0" lang="en-GB" sz="1050" b="1" i="0" u="none" strike="noStrike" kern="0" cap="none" spc="0" normalizeH="0" baseline="0" noProof="0" dirty="0">
                  <a:ln>
                    <a:noFill/>
                  </a:ln>
                  <a:solidFill>
                    <a:schemeClr val="tx1"/>
                  </a:solidFill>
                  <a:effectLst/>
                  <a:uLnTx/>
                  <a:uFillTx/>
                  <a:latin typeface="Helvetica"/>
                  <a:cs typeface="Calibri" charset="0"/>
                </a:rPr>
              </a:br>
              <a:r>
                <a:rPr kumimoji="0" lang="en-GB" sz="1050" b="1" i="0" u="none" strike="noStrike" kern="0" cap="none" spc="0" normalizeH="0" baseline="0" noProof="0" dirty="0">
                  <a:ln>
                    <a:noFill/>
                  </a:ln>
                  <a:solidFill>
                    <a:schemeClr val="tx1"/>
                  </a:solidFill>
                  <a:effectLst/>
                  <a:uLnTx/>
                  <a:uFillTx/>
                  <a:latin typeface="Helvetica"/>
                  <a:cs typeface="Calibri" charset="0"/>
                </a:rPr>
                <a:t>advanced and innovative business technology enabler in the world.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GB" sz="1050" b="1" i="0" u="none" strike="noStrike" kern="0" cap="none" spc="0" normalizeH="0" baseline="0" noProof="0" dirty="0">
                  <a:ln>
                    <a:noFill/>
                  </a:ln>
                  <a:solidFill>
                    <a:schemeClr val="tx1"/>
                  </a:solidFill>
                  <a:effectLst/>
                  <a:uLnTx/>
                  <a:uFillTx/>
                  <a:latin typeface="Helvetica"/>
                  <a:cs typeface="Calibri" charset="0"/>
                </a:rPr>
                <a:t>A world-class company...</a:t>
              </a:r>
            </a:p>
          </p:txBody>
        </p:sp>
        <p:sp>
          <p:nvSpPr>
            <p:cNvPr id="92" name="TextBox 91">
              <a:extLst>
                <a:ext uri="{FF2B5EF4-FFF2-40B4-BE49-F238E27FC236}">
                  <a16:creationId xmlns:a16="http://schemas.microsoft.com/office/drawing/2014/main" id="{D98A5E6B-FD3C-85E5-4113-D2A3F5111862}"/>
                </a:ext>
              </a:extLst>
            </p:cNvPr>
            <p:cNvSpPr txBox="1"/>
            <p:nvPr/>
          </p:nvSpPr>
          <p:spPr>
            <a:xfrm>
              <a:off x="13075348" y="-4754469"/>
              <a:ext cx="4490692" cy="1133535"/>
            </a:xfrm>
            <a:custGeom>
              <a:avLst/>
              <a:gdLst>
                <a:gd name="connsiteX0" fmla="*/ 107462 w 4490692"/>
                <a:gd name="connsiteY0" fmla="*/ 0 h 1430672"/>
                <a:gd name="connsiteX1" fmla="*/ 4383232 w 4490692"/>
                <a:gd name="connsiteY1" fmla="*/ 0 h 1430672"/>
                <a:gd name="connsiteX2" fmla="*/ 4490692 w 4490692"/>
                <a:gd name="connsiteY2" fmla="*/ 107462 h 1430672"/>
                <a:gd name="connsiteX3" fmla="*/ 4490692 w 4490692"/>
                <a:gd name="connsiteY3" fmla="*/ 1430672 h 1430672"/>
                <a:gd name="connsiteX4" fmla="*/ 0 w 4490692"/>
                <a:gd name="connsiteY4" fmla="*/ 1430672 h 1430672"/>
                <a:gd name="connsiteX5" fmla="*/ 0 w 4490692"/>
                <a:gd name="connsiteY5" fmla="*/ 107462 h 1430672"/>
                <a:gd name="connsiteX6" fmla="*/ 107462 w 4490692"/>
                <a:gd name="connsiteY6" fmla="*/ 0 h 143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0692" h="1430672">
                  <a:moveTo>
                    <a:pt x="107462" y="0"/>
                  </a:moveTo>
                  <a:lnTo>
                    <a:pt x="4383232" y="0"/>
                  </a:lnTo>
                  <a:cubicBezTo>
                    <a:pt x="4442580" y="0"/>
                    <a:pt x="4490692" y="48112"/>
                    <a:pt x="4490692" y="107462"/>
                  </a:cubicBezTo>
                  <a:lnTo>
                    <a:pt x="4490692" y="1430672"/>
                  </a:lnTo>
                  <a:lnTo>
                    <a:pt x="0" y="1430672"/>
                  </a:lnTo>
                  <a:lnTo>
                    <a:pt x="0" y="107462"/>
                  </a:lnTo>
                  <a:cubicBezTo>
                    <a:pt x="0" y="48112"/>
                    <a:pt x="48112" y="0"/>
                    <a:pt x="107462" y="0"/>
                  </a:cubicBezTo>
                  <a:close/>
                </a:path>
              </a:pathLst>
            </a:custGeom>
            <a:solidFill>
              <a:srgbClr val="00FF2D"/>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kern="0" cap="none" spc="0" normalizeH="0" baseline="0">
                  <a:ln>
                    <a:noFill/>
                  </a:ln>
                  <a:solidFill>
                    <a:prstClr val="white"/>
                  </a:solidFill>
                  <a:effectLst/>
                  <a:uLnTx/>
                  <a:uFillTx/>
                  <a:latin typeface="Helvetica"/>
                  <a:cs typeface="Calibri"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chemeClr val="tx1"/>
                  </a:solidFill>
                  <a:effectLst/>
                  <a:uLnTx/>
                  <a:uFillTx/>
                  <a:latin typeface="Helvetica"/>
                  <a:cs typeface="Calibri" charset="0"/>
                </a:rPr>
                <a:t>Our Stated </a:t>
              </a:r>
              <a:br>
                <a:rPr kumimoji="0" lang="en-GB" sz="1400" b="1" i="0" u="none" strike="noStrike" kern="0" cap="none" spc="0" normalizeH="0" baseline="0" noProof="0" dirty="0">
                  <a:ln>
                    <a:noFill/>
                  </a:ln>
                  <a:solidFill>
                    <a:schemeClr val="tx1"/>
                  </a:solidFill>
                  <a:effectLst/>
                  <a:uLnTx/>
                  <a:uFillTx/>
                  <a:latin typeface="Helvetica"/>
                  <a:cs typeface="Calibri" charset="0"/>
                </a:rPr>
              </a:br>
              <a:r>
                <a:rPr kumimoji="0" lang="en-GB" sz="1400" b="1" i="0" u="none" strike="noStrike" kern="0" cap="none" spc="0" normalizeH="0" baseline="0" noProof="0" dirty="0">
                  <a:ln>
                    <a:noFill/>
                  </a:ln>
                  <a:solidFill>
                    <a:schemeClr val="tx1"/>
                  </a:solidFill>
                  <a:effectLst/>
                  <a:uLnTx/>
                  <a:uFillTx/>
                  <a:latin typeface="Helvetica"/>
                  <a:cs typeface="Calibri" charset="0"/>
                </a:rPr>
                <a:t>Mission Statement</a:t>
              </a:r>
              <a:br>
                <a:rPr kumimoji="0" lang="en-GB" sz="1800" b="1" i="0" u="none" strike="noStrike" kern="0" cap="none" spc="0" normalizeH="0" baseline="0" noProof="0" dirty="0">
                  <a:ln>
                    <a:noFill/>
                  </a:ln>
                  <a:solidFill>
                    <a:schemeClr val="tx1"/>
                  </a:solidFill>
                  <a:effectLst/>
                  <a:uLnTx/>
                  <a:uFillTx/>
                  <a:latin typeface="Helvetica"/>
                  <a:cs typeface="Calibri" charset="0"/>
                </a:rPr>
              </a:br>
              <a:r>
                <a:rPr kumimoji="0" lang="en-GB" sz="1200" b="1" i="0" u="none" strike="noStrike" kern="0" cap="none" spc="0" normalizeH="0" baseline="0" noProof="0" dirty="0">
                  <a:ln>
                    <a:noFill/>
                  </a:ln>
                  <a:solidFill>
                    <a:schemeClr val="tx1"/>
                  </a:solidFill>
                  <a:effectLst/>
                  <a:uLnTx/>
                  <a:uFillTx/>
                  <a:latin typeface="Helvetica"/>
                  <a:cs typeface="Calibri" charset="0"/>
                </a:rPr>
                <a:t>October 2002</a:t>
              </a:r>
            </a:p>
          </p:txBody>
        </p:sp>
        <p:grpSp>
          <p:nvGrpSpPr>
            <p:cNvPr id="93" name="Group 92">
              <a:extLst>
                <a:ext uri="{FF2B5EF4-FFF2-40B4-BE49-F238E27FC236}">
                  <a16:creationId xmlns:a16="http://schemas.microsoft.com/office/drawing/2014/main" id="{1ABC2181-C3DC-AD1E-BEE9-625E60602B50}"/>
                </a:ext>
              </a:extLst>
            </p:cNvPr>
            <p:cNvGrpSpPr/>
            <p:nvPr/>
          </p:nvGrpSpPr>
          <p:grpSpPr>
            <a:xfrm>
              <a:off x="13075347" y="-3633003"/>
              <a:ext cx="4490694" cy="12069"/>
              <a:chOff x="8611155" y="-5033373"/>
              <a:chExt cx="4490694" cy="12069"/>
            </a:xfrm>
          </p:grpSpPr>
          <p:cxnSp>
            <p:nvCxnSpPr>
              <p:cNvPr id="94" name="Straight Connector 93">
                <a:extLst>
                  <a:ext uri="{FF2B5EF4-FFF2-40B4-BE49-F238E27FC236}">
                    <a16:creationId xmlns:a16="http://schemas.microsoft.com/office/drawing/2014/main" id="{329D6CEF-F507-9E8F-D0B7-B30DCCEED5B2}"/>
                  </a:ext>
                </a:extLst>
              </p:cNvPr>
              <p:cNvCxnSpPr>
                <a:cxnSpLocks/>
              </p:cNvCxnSpPr>
              <p:nvPr/>
            </p:nvCxnSpPr>
            <p:spPr>
              <a:xfrm flipV="1">
                <a:off x="8611155" y="-5021943"/>
                <a:ext cx="4490693" cy="0"/>
              </a:xfrm>
              <a:prstGeom prst="line">
                <a:avLst/>
              </a:prstGeom>
              <a:noFill/>
              <a:ln w="25400" cap="flat" cmpd="sng" algn="ctr">
                <a:solidFill>
                  <a:srgbClr val="00FF2D"/>
                </a:solidFill>
                <a:prstDash val="solid"/>
              </a:ln>
              <a:effectLst/>
            </p:spPr>
          </p:cxnSp>
          <p:cxnSp>
            <p:nvCxnSpPr>
              <p:cNvPr id="95" name="Straight Connector 94">
                <a:extLst>
                  <a:ext uri="{FF2B5EF4-FFF2-40B4-BE49-F238E27FC236}">
                    <a16:creationId xmlns:a16="http://schemas.microsoft.com/office/drawing/2014/main" id="{90EF17A1-3CB6-04FF-D510-6F9B6CEEC08E}"/>
                  </a:ext>
                </a:extLst>
              </p:cNvPr>
              <p:cNvCxnSpPr>
                <a:cxnSpLocks/>
                <a:endCxn id="92" idx="3"/>
              </p:cNvCxnSpPr>
              <p:nvPr/>
            </p:nvCxnSpPr>
            <p:spPr>
              <a:xfrm>
                <a:off x="8611157" y="-5033373"/>
                <a:ext cx="4490692" cy="12069"/>
              </a:xfrm>
              <a:prstGeom prst="line">
                <a:avLst/>
              </a:prstGeom>
              <a:noFill/>
              <a:ln w="12700" cap="flat" cmpd="sng" algn="ctr">
                <a:solidFill>
                  <a:srgbClr val="9FFFB0"/>
                </a:solidFill>
                <a:prstDash val="solid"/>
              </a:ln>
              <a:effectLst/>
            </p:spPr>
          </p:cxnSp>
        </p:grpSp>
      </p:grpSp>
      <p:grpSp>
        <p:nvGrpSpPr>
          <p:cNvPr id="96" name="Mission Accomplished - October 2017">
            <a:extLst>
              <a:ext uri="{FF2B5EF4-FFF2-40B4-BE49-F238E27FC236}">
                <a16:creationId xmlns:a16="http://schemas.microsoft.com/office/drawing/2014/main" id="{C4BE34E0-F740-9342-8A5A-970B79AF09D8}"/>
              </a:ext>
            </a:extLst>
          </p:cNvPr>
          <p:cNvGrpSpPr/>
          <p:nvPr/>
        </p:nvGrpSpPr>
        <p:grpSpPr>
          <a:xfrm>
            <a:off x="5618147" y="1238543"/>
            <a:ext cx="3322187" cy="3647783"/>
            <a:chOff x="8122347" y="-4743040"/>
            <a:chExt cx="4490695" cy="4930811"/>
          </a:xfrm>
        </p:grpSpPr>
        <p:grpSp>
          <p:nvGrpSpPr>
            <p:cNvPr id="97" name="Group 96">
              <a:extLst>
                <a:ext uri="{FF2B5EF4-FFF2-40B4-BE49-F238E27FC236}">
                  <a16:creationId xmlns:a16="http://schemas.microsoft.com/office/drawing/2014/main" id="{F29FBB0E-4267-9A91-448F-D1275FD24754}"/>
                </a:ext>
              </a:extLst>
            </p:cNvPr>
            <p:cNvGrpSpPr/>
            <p:nvPr/>
          </p:nvGrpSpPr>
          <p:grpSpPr>
            <a:xfrm>
              <a:off x="8122347" y="-4743040"/>
              <a:ext cx="4490695" cy="4930811"/>
              <a:chOff x="8122347" y="-4743040"/>
              <a:chExt cx="4490695" cy="4930811"/>
            </a:xfrm>
          </p:grpSpPr>
          <p:grpSp>
            <p:nvGrpSpPr>
              <p:cNvPr id="104" name="Group 103">
                <a:extLst>
                  <a:ext uri="{FF2B5EF4-FFF2-40B4-BE49-F238E27FC236}">
                    <a16:creationId xmlns:a16="http://schemas.microsoft.com/office/drawing/2014/main" id="{6240A29D-7306-B107-280D-EB3FB26FA4FB}"/>
                  </a:ext>
                </a:extLst>
              </p:cNvPr>
              <p:cNvGrpSpPr/>
              <p:nvPr/>
            </p:nvGrpSpPr>
            <p:grpSpPr>
              <a:xfrm>
                <a:off x="8122347" y="-4743040"/>
                <a:ext cx="4490695" cy="4930811"/>
                <a:chOff x="13075347" y="-4743040"/>
                <a:chExt cx="4490695" cy="4930811"/>
              </a:xfrm>
              <a:effectLst>
                <a:outerShdw blurRad="50800" dist="571500" dir="5400000" algn="ctr" rotWithShape="0">
                  <a:srgbClr val="000000">
                    <a:alpha val="43137"/>
                  </a:srgbClr>
                </a:outerShdw>
              </a:effectLst>
            </p:grpSpPr>
            <p:sp>
              <p:nvSpPr>
                <p:cNvPr id="106" name="TextBox 105">
                  <a:extLst>
                    <a:ext uri="{FF2B5EF4-FFF2-40B4-BE49-F238E27FC236}">
                      <a16:creationId xmlns:a16="http://schemas.microsoft.com/office/drawing/2014/main" id="{BE4B656A-D29F-4920-5260-71F25BA3CB04}"/>
                    </a:ext>
                  </a:extLst>
                </p:cNvPr>
                <p:cNvSpPr txBox="1"/>
                <p:nvPr/>
              </p:nvSpPr>
              <p:spPr>
                <a:xfrm>
                  <a:off x="13075350" y="-3621572"/>
                  <a:ext cx="4490692" cy="3809343"/>
                </a:xfrm>
                <a:custGeom>
                  <a:avLst/>
                  <a:gdLst>
                    <a:gd name="connsiteX0" fmla="*/ 0 w 4490692"/>
                    <a:gd name="connsiteY0" fmla="*/ 0 h 3996445"/>
                    <a:gd name="connsiteX1" fmla="*/ 4490692 w 4490692"/>
                    <a:gd name="connsiteY1" fmla="*/ 0 h 3996445"/>
                    <a:gd name="connsiteX2" fmla="*/ 4490692 w 4490692"/>
                    <a:gd name="connsiteY2" fmla="*/ 3888983 h 3996445"/>
                    <a:gd name="connsiteX3" fmla="*/ 4383232 w 4490692"/>
                    <a:gd name="connsiteY3" fmla="*/ 3996445 h 3996445"/>
                    <a:gd name="connsiteX4" fmla="*/ 107462 w 4490692"/>
                    <a:gd name="connsiteY4" fmla="*/ 3996445 h 3996445"/>
                    <a:gd name="connsiteX5" fmla="*/ 0 w 4490692"/>
                    <a:gd name="connsiteY5" fmla="*/ 3888983 h 3996445"/>
                    <a:gd name="connsiteX6" fmla="*/ 0 w 4490692"/>
                    <a:gd name="connsiteY6" fmla="*/ 0 h 39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0692" h="3996445">
                      <a:moveTo>
                        <a:pt x="0" y="0"/>
                      </a:moveTo>
                      <a:lnTo>
                        <a:pt x="4490692" y="0"/>
                      </a:lnTo>
                      <a:lnTo>
                        <a:pt x="4490692" y="3888983"/>
                      </a:lnTo>
                      <a:cubicBezTo>
                        <a:pt x="4490692" y="3948333"/>
                        <a:pt x="4442580" y="3996445"/>
                        <a:pt x="4383232" y="3996445"/>
                      </a:cubicBezTo>
                      <a:lnTo>
                        <a:pt x="107462" y="3996445"/>
                      </a:lnTo>
                      <a:cubicBezTo>
                        <a:pt x="48112" y="3996445"/>
                        <a:pt x="0" y="3948333"/>
                        <a:pt x="0" y="3888983"/>
                      </a:cubicBezTo>
                      <a:lnTo>
                        <a:pt x="0" y="0"/>
                      </a:lnTo>
                      <a:close/>
                    </a:path>
                  </a:pathLst>
                </a:custGeom>
                <a:gradFill flip="none" rotWithShape="1">
                  <a:gsLst>
                    <a:gs pos="0">
                      <a:schemeClr val="accent5">
                        <a:lumMod val="75000"/>
                      </a:schemeClr>
                    </a:gs>
                    <a:gs pos="64000">
                      <a:schemeClr val="accent5"/>
                    </a:gs>
                    <a:gs pos="31000">
                      <a:srgbClr val="06EA26"/>
                    </a:gs>
                  </a:gsLst>
                  <a:lin ang="16200000" scaled="1"/>
                  <a:tileRect/>
                </a:gra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360000" rIns="180000" bIns="180000" numCol="1" spcCol="0" rtlCol="0" fromWordArt="0" anchor="t"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kern="0" cap="none" spc="0" normalizeH="0" baseline="0">
                      <a:ln>
                        <a:noFill/>
                      </a:ln>
                      <a:solidFill>
                        <a:prstClr val="white"/>
                      </a:solidFill>
                      <a:effectLst/>
                      <a:uLnTx/>
                      <a:uFillTx/>
                      <a:latin typeface="Helvetica"/>
                      <a:cs typeface="Calibri"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solidFill>
                      <a:effectLst/>
                      <a:uLnTx/>
                      <a:uFillTx/>
                      <a:latin typeface="Helvetica"/>
                      <a:cs typeface="Calibri" charset="0"/>
                    </a:rPr>
                    <a:t>“</a:t>
                  </a:r>
                  <a:r>
                    <a:rPr kumimoji="0" lang="en-US" sz="1050" b="1" i="1" u="none" strike="noStrike" kern="0" cap="none" spc="0" normalizeH="0" baseline="0" noProof="0" dirty="0">
                      <a:ln>
                        <a:noFill/>
                      </a:ln>
                      <a:solidFill>
                        <a:schemeClr val="tx1"/>
                      </a:solidFill>
                      <a:effectLst/>
                      <a:uLnTx/>
                      <a:uFillTx/>
                      <a:latin typeface="Helvetica"/>
                      <a:cs typeface="Calibri" charset="0"/>
                    </a:rPr>
                    <a:t>Exponential-e is a </a:t>
                  </a:r>
                  <a:br>
                    <a:rPr kumimoji="0" lang="en-US" sz="1050" b="1" i="1" u="none" strike="noStrike" kern="0" cap="none" spc="0" normalizeH="0" baseline="0" noProof="0" dirty="0">
                      <a:ln>
                        <a:noFill/>
                      </a:ln>
                      <a:solidFill>
                        <a:schemeClr val="tx1"/>
                      </a:solidFill>
                      <a:effectLst/>
                      <a:uLnTx/>
                      <a:uFillTx/>
                      <a:latin typeface="Helvetica"/>
                      <a:cs typeface="Calibri" charset="0"/>
                    </a:rPr>
                  </a:br>
                  <a:r>
                    <a:rPr kumimoji="0" lang="en-US" sz="1050" b="1" i="1" u="none" strike="noStrike" kern="0" cap="none" spc="0" normalizeH="0" baseline="0" noProof="0" dirty="0">
                      <a:ln>
                        <a:noFill/>
                      </a:ln>
                      <a:solidFill>
                        <a:schemeClr val="tx1"/>
                      </a:solidFill>
                      <a:effectLst/>
                      <a:uLnTx/>
                      <a:uFillTx/>
                      <a:latin typeface="Helvetica"/>
                      <a:cs typeface="Calibri" charset="0"/>
                    </a:rPr>
                    <a:t>world-class IT services provider.”</a:t>
                  </a:r>
                  <a:endParaRPr kumimoji="0" lang="en-US" sz="1050" b="1" i="0" u="none" strike="noStrike" kern="0" cap="none" spc="0" normalizeH="0" baseline="0" noProof="0" dirty="0">
                    <a:ln>
                      <a:noFill/>
                    </a:ln>
                    <a:solidFill>
                      <a:schemeClr val="tx1"/>
                    </a:solidFill>
                    <a:effectLst/>
                    <a:uLnTx/>
                    <a:uFillTx/>
                    <a:latin typeface="Helvetica"/>
                    <a:cs typeface="Calibri" charset="0"/>
                  </a:endParaRPr>
                </a:p>
                <a:p>
                  <a:pPr marL="0" marR="0" lvl="0" indent="0" algn="ctr" defTabSz="914400" eaLnBrk="1" fontAlgn="auto" latinLnBrk="0" hangingPunct="1">
                    <a:lnSpc>
                      <a:spcPct val="100000"/>
                    </a:lnSpc>
                    <a:spcBef>
                      <a:spcPts val="0"/>
                    </a:spcBef>
                    <a:spcAft>
                      <a:spcPts val="0"/>
                    </a:spcAft>
                    <a:buClrTx/>
                    <a:buSzTx/>
                    <a:buFontTx/>
                    <a:buNone/>
                    <a:tabLst/>
                    <a:defRPr/>
                  </a:pPr>
                  <a:br>
                    <a:rPr kumimoji="0" lang="en-US" sz="1050" b="0" i="0" u="none" strike="noStrike" kern="0" cap="none" spc="0" normalizeH="0" baseline="0" noProof="0" dirty="0">
                      <a:ln>
                        <a:noFill/>
                      </a:ln>
                      <a:solidFill>
                        <a:schemeClr val="tx1"/>
                      </a:solidFill>
                      <a:effectLst/>
                      <a:uLnTx/>
                      <a:uFillTx/>
                      <a:latin typeface="Helvetica"/>
                      <a:cs typeface="Calibri" charset="0"/>
                    </a:rPr>
                  </a:br>
                  <a:r>
                    <a:rPr kumimoji="0" lang="en-US" sz="1050" b="0" i="0" u="none" strike="noStrike" kern="0" cap="none" spc="0" normalizeH="0" baseline="0" noProof="0" dirty="0">
                      <a:ln>
                        <a:noFill/>
                      </a:ln>
                      <a:solidFill>
                        <a:schemeClr val="tx1"/>
                      </a:solidFill>
                      <a:effectLst/>
                      <a:uLnTx/>
                      <a:uFillTx/>
                      <a:latin typeface="Helvetica"/>
                      <a:cs typeface="Calibri" charset="0"/>
                    </a:rPr>
                    <a:t>_The British Standards Institute.</a:t>
                  </a:r>
                </a:p>
              </p:txBody>
            </p:sp>
            <p:sp>
              <p:nvSpPr>
                <p:cNvPr id="107" name="TextBox 106">
                  <a:extLst>
                    <a:ext uri="{FF2B5EF4-FFF2-40B4-BE49-F238E27FC236}">
                      <a16:creationId xmlns:a16="http://schemas.microsoft.com/office/drawing/2014/main" id="{B51D6000-855D-B0E1-3F37-3C5FAD4BEAD0}"/>
                    </a:ext>
                  </a:extLst>
                </p:cNvPr>
                <p:cNvSpPr txBox="1"/>
                <p:nvPr/>
              </p:nvSpPr>
              <p:spPr>
                <a:xfrm>
                  <a:off x="13075347" y="-4743040"/>
                  <a:ext cx="4490692" cy="1122105"/>
                </a:xfrm>
                <a:custGeom>
                  <a:avLst/>
                  <a:gdLst>
                    <a:gd name="connsiteX0" fmla="*/ 107462 w 4490692"/>
                    <a:gd name="connsiteY0" fmla="*/ 0 h 1430672"/>
                    <a:gd name="connsiteX1" fmla="*/ 4383232 w 4490692"/>
                    <a:gd name="connsiteY1" fmla="*/ 0 h 1430672"/>
                    <a:gd name="connsiteX2" fmla="*/ 4490692 w 4490692"/>
                    <a:gd name="connsiteY2" fmla="*/ 107462 h 1430672"/>
                    <a:gd name="connsiteX3" fmla="*/ 4490692 w 4490692"/>
                    <a:gd name="connsiteY3" fmla="*/ 1430672 h 1430672"/>
                    <a:gd name="connsiteX4" fmla="*/ 0 w 4490692"/>
                    <a:gd name="connsiteY4" fmla="*/ 1430672 h 1430672"/>
                    <a:gd name="connsiteX5" fmla="*/ 0 w 4490692"/>
                    <a:gd name="connsiteY5" fmla="*/ 107462 h 1430672"/>
                    <a:gd name="connsiteX6" fmla="*/ 107462 w 4490692"/>
                    <a:gd name="connsiteY6" fmla="*/ 0 h 143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0692" h="1430672">
                      <a:moveTo>
                        <a:pt x="107462" y="0"/>
                      </a:moveTo>
                      <a:lnTo>
                        <a:pt x="4383232" y="0"/>
                      </a:lnTo>
                      <a:cubicBezTo>
                        <a:pt x="4442580" y="0"/>
                        <a:pt x="4490692" y="48112"/>
                        <a:pt x="4490692" y="107462"/>
                      </a:cubicBezTo>
                      <a:lnTo>
                        <a:pt x="4490692" y="1430672"/>
                      </a:lnTo>
                      <a:lnTo>
                        <a:pt x="0" y="1430672"/>
                      </a:lnTo>
                      <a:lnTo>
                        <a:pt x="0" y="107462"/>
                      </a:lnTo>
                      <a:cubicBezTo>
                        <a:pt x="0" y="48112"/>
                        <a:pt x="48112" y="0"/>
                        <a:pt x="107462" y="0"/>
                      </a:cubicBezTo>
                      <a:close/>
                    </a:path>
                  </a:pathLst>
                </a:custGeom>
                <a:solidFill>
                  <a:srgbClr val="00FF2D"/>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kern="0" cap="none" spc="0" normalizeH="0" baseline="0">
                      <a:ln>
                        <a:noFill/>
                      </a:ln>
                      <a:solidFill>
                        <a:prstClr val="white"/>
                      </a:solidFill>
                      <a:effectLst/>
                      <a:uLnTx/>
                      <a:uFillTx/>
                      <a:latin typeface="Helvetica"/>
                      <a:cs typeface="Calibri"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chemeClr val="tx1"/>
                      </a:solidFill>
                      <a:effectLst/>
                      <a:uLnTx/>
                      <a:uFillTx/>
                      <a:latin typeface="Helvetica"/>
                      <a:cs typeface="Calibri" charset="0"/>
                    </a:rPr>
                    <a:t>Mission </a:t>
                  </a:r>
                  <a:br>
                    <a:rPr kumimoji="0" lang="en-GB" sz="1400" b="1" i="0" u="none" strike="noStrike" kern="0" cap="none" spc="0" normalizeH="0" baseline="0" noProof="0" dirty="0">
                      <a:ln>
                        <a:noFill/>
                      </a:ln>
                      <a:solidFill>
                        <a:schemeClr val="tx1"/>
                      </a:solidFill>
                      <a:effectLst/>
                      <a:uLnTx/>
                      <a:uFillTx/>
                      <a:latin typeface="Helvetica"/>
                      <a:cs typeface="Calibri" charset="0"/>
                    </a:rPr>
                  </a:br>
                  <a:r>
                    <a:rPr kumimoji="0" lang="en-GB" sz="1400" b="1" i="0" u="none" strike="noStrike" kern="0" cap="none" spc="0" normalizeH="0" baseline="0" noProof="0" dirty="0">
                      <a:ln>
                        <a:noFill/>
                      </a:ln>
                      <a:solidFill>
                        <a:schemeClr val="tx1"/>
                      </a:solidFill>
                      <a:effectLst/>
                      <a:uLnTx/>
                      <a:uFillTx/>
                      <a:latin typeface="Helvetica"/>
                      <a:cs typeface="Calibri" charset="0"/>
                    </a:rPr>
                    <a:t>Accomplished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chemeClr val="tx1"/>
                      </a:solidFill>
                      <a:effectLst/>
                      <a:uLnTx/>
                      <a:uFillTx/>
                      <a:latin typeface="Helvetica"/>
                      <a:cs typeface="Calibri" charset="0"/>
                    </a:rPr>
                    <a:t>October 2017</a:t>
                  </a:r>
                </a:p>
              </p:txBody>
            </p:sp>
            <p:grpSp>
              <p:nvGrpSpPr>
                <p:cNvPr id="108" name="Group 107">
                  <a:extLst>
                    <a:ext uri="{FF2B5EF4-FFF2-40B4-BE49-F238E27FC236}">
                      <a16:creationId xmlns:a16="http://schemas.microsoft.com/office/drawing/2014/main" id="{F417E1F9-831D-5919-DD80-B750B2E789E2}"/>
                    </a:ext>
                  </a:extLst>
                </p:cNvPr>
                <p:cNvGrpSpPr/>
                <p:nvPr/>
              </p:nvGrpSpPr>
              <p:grpSpPr>
                <a:xfrm>
                  <a:off x="13075347" y="-3623379"/>
                  <a:ext cx="4490693" cy="1806"/>
                  <a:chOff x="8611155" y="-5023749"/>
                  <a:chExt cx="4490693" cy="1806"/>
                </a:xfrm>
              </p:grpSpPr>
              <p:cxnSp>
                <p:nvCxnSpPr>
                  <p:cNvPr id="109" name="Straight Connector 108">
                    <a:extLst>
                      <a:ext uri="{FF2B5EF4-FFF2-40B4-BE49-F238E27FC236}">
                        <a16:creationId xmlns:a16="http://schemas.microsoft.com/office/drawing/2014/main" id="{968D92D8-3589-854F-B623-FF15DDFEBA4A}"/>
                      </a:ext>
                    </a:extLst>
                  </p:cNvPr>
                  <p:cNvCxnSpPr>
                    <a:cxnSpLocks/>
                  </p:cNvCxnSpPr>
                  <p:nvPr/>
                </p:nvCxnSpPr>
                <p:spPr>
                  <a:xfrm flipV="1">
                    <a:off x="8611155" y="-5021943"/>
                    <a:ext cx="4490693" cy="0"/>
                  </a:xfrm>
                  <a:prstGeom prst="line">
                    <a:avLst/>
                  </a:prstGeom>
                  <a:noFill/>
                  <a:ln w="25400" cap="flat" cmpd="sng" algn="ctr">
                    <a:solidFill>
                      <a:srgbClr val="00FF2D"/>
                    </a:solidFill>
                    <a:prstDash val="solid"/>
                  </a:ln>
                  <a:effectLst/>
                </p:spPr>
              </p:cxnSp>
              <p:cxnSp>
                <p:nvCxnSpPr>
                  <p:cNvPr id="110" name="Straight Connector 109">
                    <a:extLst>
                      <a:ext uri="{FF2B5EF4-FFF2-40B4-BE49-F238E27FC236}">
                        <a16:creationId xmlns:a16="http://schemas.microsoft.com/office/drawing/2014/main" id="{64A51E10-7976-479A-1114-534AC3375856}"/>
                      </a:ext>
                    </a:extLst>
                  </p:cNvPr>
                  <p:cNvCxnSpPr>
                    <a:cxnSpLocks/>
                  </p:cNvCxnSpPr>
                  <p:nvPr/>
                </p:nvCxnSpPr>
                <p:spPr>
                  <a:xfrm flipV="1">
                    <a:off x="8611155" y="-5023749"/>
                    <a:ext cx="4490693" cy="0"/>
                  </a:xfrm>
                  <a:prstGeom prst="line">
                    <a:avLst/>
                  </a:prstGeom>
                  <a:noFill/>
                  <a:ln w="12700" cap="flat" cmpd="sng" algn="ctr">
                    <a:solidFill>
                      <a:srgbClr val="9FFFB0"/>
                    </a:solidFill>
                    <a:prstDash val="solid"/>
                  </a:ln>
                  <a:effectLst/>
                </p:spPr>
              </p:cxnSp>
            </p:grpSp>
          </p:grpSp>
          <p:pic>
            <p:nvPicPr>
              <p:cNvPr id="105" name="Graphic 104">
                <a:extLst>
                  <a:ext uri="{FF2B5EF4-FFF2-40B4-BE49-F238E27FC236}">
                    <a16:creationId xmlns:a16="http://schemas.microsoft.com/office/drawing/2014/main" id="{10A1440F-5855-D5FF-6F49-68CA74533F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83984" y="-1963667"/>
                <a:ext cx="3554104" cy="1824834"/>
              </a:xfrm>
              <a:prstGeom prst="rect">
                <a:avLst/>
              </a:prstGeom>
            </p:spPr>
          </p:pic>
        </p:grpSp>
        <p:grpSp>
          <p:nvGrpSpPr>
            <p:cNvPr id="98" name="Group 97">
              <a:extLst>
                <a:ext uri="{FF2B5EF4-FFF2-40B4-BE49-F238E27FC236}">
                  <a16:creationId xmlns:a16="http://schemas.microsoft.com/office/drawing/2014/main" id="{A81D0C66-F924-A53B-A25B-74D5BA70148C}"/>
                </a:ext>
              </a:extLst>
            </p:cNvPr>
            <p:cNvGrpSpPr/>
            <p:nvPr/>
          </p:nvGrpSpPr>
          <p:grpSpPr>
            <a:xfrm>
              <a:off x="8339572" y="-4358271"/>
              <a:ext cx="603071" cy="351931"/>
              <a:chOff x="2892257" y="-3632155"/>
              <a:chExt cx="603071" cy="351931"/>
            </a:xfrm>
          </p:grpSpPr>
          <p:sp>
            <p:nvSpPr>
              <p:cNvPr id="99" name="Free-form: Shape 98">
                <a:extLst>
                  <a:ext uri="{FF2B5EF4-FFF2-40B4-BE49-F238E27FC236}">
                    <a16:creationId xmlns:a16="http://schemas.microsoft.com/office/drawing/2014/main" id="{1FBB3FDE-DD83-141E-10EB-C7D7C4D00EC3}"/>
                  </a:ext>
                </a:extLst>
              </p:cNvPr>
              <p:cNvSpPr/>
              <p:nvPr/>
            </p:nvSpPr>
            <p:spPr>
              <a:xfrm>
                <a:off x="3424611" y="-3347623"/>
                <a:ext cx="70717" cy="67399"/>
              </a:xfrm>
              <a:custGeom>
                <a:avLst/>
                <a:gdLst>
                  <a:gd name="connsiteX0" fmla="*/ 35463 w 70717"/>
                  <a:gd name="connsiteY0" fmla="*/ 67400 h 67399"/>
                  <a:gd name="connsiteX1" fmla="*/ 70718 w 70717"/>
                  <a:gd name="connsiteY1" fmla="*/ 33596 h 67399"/>
                  <a:gd name="connsiteX2" fmla="*/ 35463 w 70717"/>
                  <a:gd name="connsiteY2" fmla="*/ 0 h 67399"/>
                  <a:gd name="connsiteX3" fmla="*/ 0 w 70717"/>
                  <a:gd name="connsiteY3" fmla="*/ 33596 h 67399"/>
                  <a:gd name="connsiteX4" fmla="*/ 35463 w 70717"/>
                  <a:gd name="connsiteY4" fmla="*/ 67400 h 67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17" h="67399">
                    <a:moveTo>
                      <a:pt x="35463" y="67400"/>
                    </a:moveTo>
                    <a:cubicBezTo>
                      <a:pt x="54749" y="67400"/>
                      <a:pt x="70718" y="52053"/>
                      <a:pt x="70718" y="33596"/>
                    </a:cubicBezTo>
                    <a:cubicBezTo>
                      <a:pt x="70718" y="15139"/>
                      <a:pt x="54749" y="0"/>
                      <a:pt x="35463" y="0"/>
                    </a:cubicBezTo>
                    <a:cubicBezTo>
                      <a:pt x="16176" y="0"/>
                      <a:pt x="0" y="15346"/>
                      <a:pt x="0" y="33596"/>
                    </a:cubicBezTo>
                    <a:cubicBezTo>
                      <a:pt x="0" y="51846"/>
                      <a:pt x="15969" y="67400"/>
                      <a:pt x="35463" y="67400"/>
                    </a:cubicBezTo>
                  </a:path>
                </a:pathLst>
              </a:custGeom>
              <a:solidFill>
                <a:srgbClr val="BB2035"/>
              </a:solidFill>
              <a:ln w="2069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D2143"/>
                  </a:solidFill>
                  <a:effectLst/>
                  <a:uLnTx/>
                  <a:uFillTx/>
                </a:endParaRPr>
              </a:p>
            </p:txBody>
          </p:sp>
          <p:sp>
            <p:nvSpPr>
              <p:cNvPr id="100" name="Free-form: Shape 99">
                <a:extLst>
                  <a:ext uri="{FF2B5EF4-FFF2-40B4-BE49-F238E27FC236}">
                    <a16:creationId xmlns:a16="http://schemas.microsoft.com/office/drawing/2014/main" id="{116CE3B4-0F59-BBC4-985E-C0B25FC1B62C}"/>
                  </a:ext>
                </a:extLst>
              </p:cNvPr>
              <p:cNvSpPr/>
              <p:nvPr/>
            </p:nvSpPr>
            <p:spPr>
              <a:xfrm>
                <a:off x="3330873" y="-3516642"/>
                <a:ext cx="74865" cy="234136"/>
              </a:xfrm>
              <a:custGeom>
                <a:avLst/>
                <a:gdLst>
                  <a:gd name="connsiteX0" fmla="*/ 0 w 74865"/>
                  <a:gd name="connsiteY0" fmla="*/ 0 h 234136"/>
                  <a:gd name="connsiteX1" fmla="*/ 0 w 74865"/>
                  <a:gd name="connsiteY1" fmla="*/ 174202 h 234136"/>
                  <a:gd name="connsiteX2" fmla="*/ 64082 w 74865"/>
                  <a:gd name="connsiteY2" fmla="*/ 234136 h 234136"/>
                  <a:gd name="connsiteX3" fmla="*/ 74866 w 74865"/>
                  <a:gd name="connsiteY3" fmla="*/ 233099 h 234136"/>
                  <a:gd name="connsiteX4" fmla="*/ 74866 w 74865"/>
                  <a:gd name="connsiteY4" fmla="*/ 191000 h 234136"/>
                  <a:gd name="connsiteX5" fmla="*/ 54335 w 74865"/>
                  <a:gd name="connsiteY5" fmla="*/ 173580 h 234136"/>
                  <a:gd name="connsiteX6" fmla="*/ 54335 w 74865"/>
                  <a:gd name="connsiteY6" fmla="*/ 0 h 234136"/>
                  <a:gd name="connsiteX7" fmla="*/ 0 w 74865"/>
                  <a:gd name="connsiteY7" fmla="*/ 0 h 23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65" h="234136">
                    <a:moveTo>
                      <a:pt x="0" y="0"/>
                    </a:moveTo>
                    <a:lnTo>
                      <a:pt x="0" y="174202"/>
                    </a:lnTo>
                    <a:cubicBezTo>
                      <a:pt x="0" y="213812"/>
                      <a:pt x="19909" y="234136"/>
                      <a:pt x="64082" y="234136"/>
                    </a:cubicBezTo>
                    <a:cubicBezTo>
                      <a:pt x="69888" y="234136"/>
                      <a:pt x="74866" y="233099"/>
                      <a:pt x="74866" y="233099"/>
                    </a:cubicBezTo>
                    <a:lnTo>
                      <a:pt x="74866" y="191000"/>
                    </a:lnTo>
                    <a:cubicBezTo>
                      <a:pt x="59312" y="191000"/>
                      <a:pt x="54335" y="186438"/>
                      <a:pt x="54335" y="173580"/>
                    </a:cubicBezTo>
                    <a:lnTo>
                      <a:pt x="54335" y="0"/>
                    </a:lnTo>
                    <a:lnTo>
                      <a:pt x="0" y="0"/>
                    </a:lnTo>
                    <a:close/>
                  </a:path>
                </a:pathLst>
              </a:custGeom>
              <a:solidFill>
                <a:schemeClr val="tx2"/>
              </a:solidFill>
              <a:ln w="2069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D2143"/>
                  </a:solidFill>
                  <a:effectLst/>
                  <a:uLnTx/>
                  <a:uFillTx/>
                </a:endParaRPr>
              </a:p>
            </p:txBody>
          </p:sp>
          <p:sp>
            <p:nvSpPr>
              <p:cNvPr id="101" name="Free-form: Shape 100">
                <a:extLst>
                  <a:ext uri="{FF2B5EF4-FFF2-40B4-BE49-F238E27FC236}">
                    <a16:creationId xmlns:a16="http://schemas.microsoft.com/office/drawing/2014/main" id="{4DB6C462-C78F-A4B3-913A-E51F45CCB2E9}"/>
                  </a:ext>
                </a:extLst>
              </p:cNvPr>
              <p:cNvSpPr/>
              <p:nvPr/>
            </p:nvSpPr>
            <p:spPr>
              <a:xfrm>
                <a:off x="3322578" y="-3618468"/>
                <a:ext cx="70717" cy="67192"/>
              </a:xfrm>
              <a:custGeom>
                <a:avLst/>
                <a:gdLst>
                  <a:gd name="connsiteX0" fmla="*/ 35255 w 70717"/>
                  <a:gd name="connsiteY0" fmla="*/ 67192 h 67192"/>
                  <a:gd name="connsiteX1" fmla="*/ 70718 w 70717"/>
                  <a:gd name="connsiteY1" fmla="*/ 33596 h 67192"/>
                  <a:gd name="connsiteX2" fmla="*/ 35255 w 70717"/>
                  <a:gd name="connsiteY2" fmla="*/ 0 h 67192"/>
                  <a:gd name="connsiteX3" fmla="*/ 0 w 70717"/>
                  <a:gd name="connsiteY3" fmla="*/ 33596 h 67192"/>
                  <a:gd name="connsiteX4" fmla="*/ 35255 w 70717"/>
                  <a:gd name="connsiteY4" fmla="*/ 67192 h 6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17" h="67192">
                    <a:moveTo>
                      <a:pt x="35255" y="67192"/>
                    </a:moveTo>
                    <a:cubicBezTo>
                      <a:pt x="54749" y="67192"/>
                      <a:pt x="70718" y="52053"/>
                      <a:pt x="70718" y="33596"/>
                    </a:cubicBezTo>
                    <a:cubicBezTo>
                      <a:pt x="70718" y="15139"/>
                      <a:pt x="54749" y="0"/>
                      <a:pt x="35255" y="0"/>
                    </a:cubicBezTo>
                    <a:cubicBezTo>
                      <a:pt x="15761" y="0"/>
                      <a:pt x="0" y="15139"/>
                      <a:pt x="0" y="33596"/>
                    </a:cubicBezTo>
                    <a:cubicBezTo>
                      <a:pt x="0" y="52053"/>
                      <a:pt x="15969" y="67192"/>
                      <a:pt x="35255" y="67192"/>
                    </a:cubicBezTo>
                  </a:path>
                </a:pathLst>
              </a:custGeom>
              <a:solidFill>
                <a:schemeClr val="tx2"/>
              </a:solidFill>
              <a:ln w="2069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D2143"/>
                  </a:solidFill>
                  <a:effectLst/>
                  <a:uLnTx/>
                  <a:uFillTx/>
                </a:endParaRPr>
              </a:p>
            </p:txBody>
          </p:sp>
          <p:sp>
            <p:nvSpPr>
              <p:cNvPr id="102" name="Free-form: Shape 101">
                <a:extLst>
                  <a:ext uri="{FF2B5EF4-FFF2-40B4-BE49-F238E27FC236}">
                    <a16:creationId xmlns:a16="http://schemas.microsoft.com/office/drawing/2014/main" id="{46A8D2A6-35D2-B879-D62C-8BDF83F824BD}"/>
                  </a:ext>
                </a:extLst>
              </p:cNvPr>
              <p:cNvSpPr/>
              <p:nvPr/>
            </p:nvSpPr>
            <p:spPr>
              <a:xfrm>
                <a:off x="3124112" y="-3521827"/>
                <a:ext cx="184779" cy="241601"/>
              </a:xfrm>
              <a:custGeom>
                <a:avLst/>
                <a:gdLst>
                  <a:gd name="connsiteX0" fmla="*/ 91041 w 184778"/>
                  <a:gd name="connsiteY0" fmla="*/ 140399 h 241601"/>
                  <a:gd name="connsiteX1" fmla="*/ 131274 w 184778"/>
                  <a:gd name="connsiteY1" fmla="*/ 169018 h 241601"/>
                  <a:gd name="connsiteX2" fmla="*/ 73621 w 184778"/>
                  <a:gd name="connsiteY2" fmla="*/ 197844 h 241601"/>
                  <a:gd name="connsiteX3" fmla="*/ 1452 w 184778"/>
                  <a:gd name="connsiteY3" fmla="*/ 184779 h 241601"/>
                  <a:gd name="connsiteX4" fmla="*/ 1452 w 184778"/>
                  <a:gd name="connsiteY4" fmla="*/ 229159 h 241601"/>
                  <a:gd name="connsiteX5" fmla="*/ 81502 w 184778"/>
                  <a:gd name="connsiteY5" fmla="*/ 241602 h 241601"/>
                  <a:gd name="connsiteX6" fmla="*/ 184779 w 184778"/>
                  <a:gd name="connsiteY6" fmla="*/ 167359 h 241601"/>
                  <a:gd name="connsiteX7" fmla="*/ 93115 w 184778"/>
                  <a:gd name="connsiteY7" fmla="*/ 97678 h 241601"/>
                  <a:gd name="connsiteX8" fmla="*/ 52883 w 184778"/>
                  <a:gd name="connsiteY8" fmla="*/ 71962 h 241601"/>
                  <a:gd name="connsiteX9" fmla="*/ 99337 w 184778"/>
                  <a:gd name="connsiteY9" fmla="*/ 43343 h 241601"/>
                  <a:gd name="connsiteX10" fmla="*/ 173373 w 184778"/>
                  <a:gd name="connsiteY10" fmla="*/ 56408 h 241601"/>
                  <a:gd name="connsiteX11" fmla="*/ 173373 w 184778"/>
                  <a:gd name="connsiteY11" fmla="*/ 11613 h 241601"/>
                  <a:gd name="connsiteX12" fmla="*/ 98300 w 184778"/>
                  <a:gd name="connsiteY12" fmla="*/ 0 h 241601"/>
                  <a:gd name="connsiteX13" fmla="*/ 0 w 184778"/>
                  <a:gd name="connsiteY13" fmla="*/ 73414 h 241601"/>
                  <a:gd name="connsiteX14" fmla="*/ 91041 w 184778"/>
                  <a:gd name="connsiteY14" fmla="*/ 140813 h 24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4778" h="241601">
                    <a:moveTo>
                      <a:pt x="91041" y="140399"/>
                    </a:moveTo>
                    <a:cubicBezTo>
                      <a:pt x="123601" y="143095"/>
                      <a:pt x="131274" y="152012"/>
                      <a:pt x="131274" y="169018"/>
                    </a:cubicBezTo>
                    <a:cubicBezTo>
                      <a:pt x="131274" y="189341"/>
                      <a:pt x="112402" y="197844"/>
                      <a:pt x="73621" y="197844"/>
                    </a:cubicBezTo>
                    <a:cubicBezTo>
                      <a:pt x="43136" y="197844"/>
                      <a:pt x="17420" y="190378"/>
                      <a:pt x="1452" y="184779"/>
                    </a:cubicBezTo>
                    <a:lnTo>
                      <a:pt x="1452" y="229159"/>
                    </a:lnTo>
                    <a:cubicBezTo>
                      <a:pt x="18042" y="235795"/>
                      <a:pt x="47906" y="241602"/>
                      <a:pt x="81502" y="241602"/>
                    </a:cubicBezTo>
                    <a:cubicBezTo>
                      <a:pt x="159063" y="241602"/>
                      <a:pt x="184779" y="206969"/>
                      <a:pt x="184779" y="167359"/>
                    </a:cubicBezTo>
                    <a:cubicBezTo>
                      <a:pt x="184779" y="124430"/>
                      <a:pt x="165700" y="103692"/>
                      <a:pt x="93115" y="97678"/>
                    </a:cubicBezTo>
                    <a:cubicBezTo>
                      <a:pt x="61593" y="94982"/>
                      <a:pt x="52883" y="87931"/>
                      <a:pt x="52883" y="71962"/>
                    </a:cubicBezTo>
                    <a:cubicBezTo>
                      <a:pt x="52883" y="51224"/>
                      <a:pt x="70718" y="43343"/>
                      <a:pt x="99337" y="43343"/>
                    </a:cubicBezTo>
                    <a:cubicBezTo>
                      <a:pt x="129822" y="43343"/>
                      <a:pt x="152634" y="48943"/>
                      <a:pt x="173373" y="56408"/>
                    </a:cubicBezTo>
                    <a:lnTo>
                      <a:pt x="173373" y="11613"/>
                    </a:lnTo>
                    <a:cubicBezTo>
                      <a:pt x="154501" y="3733"/>
                      <a:pt x="131274" y="0"/>
                      <a:pt x="98300" y="0"/>
                    </a:cubicBezTo>
                    <a:cubicBezTo>
                      <a:pt x="27167" y="0"/>
                      <a:pt x="0" y="33596"/>
                      <a:pt x="0" y="73414"/>
                    </a:cubicBezTo>
                    <a:cubicBezTo>
                      <a:pt x="0" y="113231"/>
                      <a:pt x="18042" y="134799"/>
                      <a:pt x="91041" y="140813"/>
                    </a:cubicBezTo>
                  </a:path>
                </a:pathLst>
              </a:custGeom>
              <a:solidFill>
                <a:schemeClr val="tx2"/>
              </a:solidFill>
              <a:ln w="2069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D2143"/>
                  </a:solidFill>
                  <a:effectLst/>
                  <a:uLnTx/>
                  <a:uFillTx/>
                </a:endParaRPr>
              </a:p>
            </p:txBody>
          </p:sp>
          <p:sp>
            <p:nvSpPr>
              <p:cNvPr id="103" name="Free-form: Shape 102">
                <a:extLst>
                  <a:ext uri="{FF2B5EF4-FFF2-40B4-BE49-F238E27FC236}">
                    <a16:creationId xmlns:a16="http://schemas.microsoft.com/office/drawing/2014/main" id="{0DEDC834-A161-F8B5-F1BF-FEEB70ED7D83}"/>
                  </a:ext>
                </a:extLst>
              </p:cNvPr>
              <p:cNvSpPr/>
              <p:nvPr/>
            </p:nvSpPr>
            <p:spPr>
              <a:xfrm>
                <a:off x="2892257" y="-3632155"/>
                <a:ext cx="216093" cy="351929"/>
              </a:xfrm>
              <a:custGeom>
                <a:avLst/>
                <a:gdLst>
                  <a:gd name="connsiteX0" fmla="*/ 54335 w 216093"/>
                  <a:gd name="connsiteY0" fmla="*/ 167151 h 351929"/>
                  <a:gd name="connsiteX1" fmla="*/ 106595 w 216093"/>
                  <a:gd name="connsiteY1" fmla="*/ 153671 h 351929"/>
                  <a:gd name="connsiteX2" fmla="*/ 161345 w 216093"/>
                  <a:gd name="connsiteY2" fmla="*/ 230818 h 351929"/>
                  <a:gd name="connsiteX3" fmla="*/ 106595 w 216093"/>
                  <a:gd name="connsiteY3" fmla="*/ 307965 h 351929"/>
                  <a:gd name="connsiteX4" fmla="*/ 54335 w 216093"/>
                  <a:gd name="connsiteY4" fmla="*/ 294485 h 351929"/>
                  <a:gd name="connsiteX5" fmla="*/ 54335 w 216093"/>
                  <a:gd name="connsiteY5" fmla="*/ 167151 h 351929"/>
                  <a:gd name="connsiteX6" fmla="*/ 40647 w 216093"/>
                  <a:gd name="connsiteY6" fmla="*/ 327873 h 351929"/>
                  <a:gd name="connsiteX7" fmla="*/ 119246 w 216093"/>
                  <a:gd name="connsiteY7" fmla="*/ 351930 h 351929"/>
                  <a:gd name="connsiteX8" fmla="*/ 216094 w 216093"/>
                  <a:gd name="connsiteY8" fmla="*/ 231025 h 351929"/>
                  <a:gd name="connsiteX9" fmla="*/ 119246 w 216093"/>
                  <a:gd name="connsiteY9" fmla="*/ 110121 h 351929"/>
                  <a:gd name="connsiteX10" fmla="*/ 54127 w 216093"/>
                  <a:gd name="connsiteY10" fmla="*/ 128163 h 351929"/>
                  <a:gd name="connsiteX11" fmla="*/ 54127 w 216093"/>
                  <a:gd name="connsiteY11" fmla="*/ 0 h 351929"/>
                  <a:gd name="connsiteX12" fmla="*/ 0 w 216093"/>
                  <a:gd name="connsiteY12" fmla="*/ 0 h 351929"/>
                  <a:gd name="connsiteX13" fmla="*/ 0 w 216093"/>
                  <a:gd name="connsiteY13" fmla="*/ 346331 h 351929"/>
                  <a:gd name="connsiteX14" fmla="*/ 31937 w 216093"/>
                  <a:gd name="connsiteY14" fmla="*/ 346331 h 351929"/>
                  <a:gd name="connsiteX15" fmla="*/ 40647 w 216093"/>
                  <a:gd name="connsiteY15" fmla="*/ 327873 h 35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6093" h="351929">
                    <a:moveTo>
                      <a:pt x="54335" y="167151"/>
                    </a:moveTo>
                    <a:cubicBezTo>
                      <a:pt x="64082" y="162174"/>
                      <a:pt x="81087" y="153671"/>
                      <a:pt x="106595" y="153671"/>
                    </a:cubicBezTo>
                    <a:cubicBezTo>
                      <a:pt x="154086" y="153671"/>
                      <a:pt x="161345" y="188304"/>
                      <a:pt x="161345" y="230818"/>
                    </a:cubicBezTo>
                    <a:cubicBezTo>
                      <a:pt x="161345" y="273332"/>
                      <a:pt x="154086" y="307965"/>
                      <a:pt x="106595" y="307965"/>
                    </a:cubicBezTo>
                    <a:cubicBezTo>
                      <a:pt x="80880" y="307965"/>
                      <a:pt x="63874" y="299669"/>
                      <a:pt x="54335" y="294485"/>
                    </a:cubicBezTo>
                    <a:lnTo>
                      <a:pt x="54335" y="167151"/>
                    </a:lnTo>
                    <a:close/>
                    <a:moveTo>
                      <a:pt x="40647" y="327873"/>
                    </a:moveTo>
                    <a:cubicBezTo>
                      <a:pt x="62008" y="342598"/>
                      <a:pt x="86686" y="351930"/>
                      <a:pt x="119246" y="351930"/>
                    </a:cubicBezTo>
                    <a:cubicBezTo>
                      <a:pt x="189964" y="351930"/>
                      <a:pt x="216094" y="306720"/>
                      <a:pt x="216094" y="231025"/>
                    </a:cubicBezTo>
                    <a:cubicBezTo>
                      <a:pt x="216094" y="155330"/>
                      <a:pt x="189964" y="110121"/>
                      <a:pt x="119246" y="110121"/>
                    </a:cubicBezTo>
                    <a:cubicBezTo>
                      <a:pt x="94982" y="110121"/>
                      <a:pt x="71755" y="117379"/>
                      <a:pt x="54127" y="128163"/>
                    </a:cubicBezTo>
                    <a:lnTo>
                      <a:pt x="54127" y="0"/>
                    </a:lnTo>
                    <a:lnTo>
                      <a:pt x="0" y="0"/>
                    </a:lnTo>
                    <a:lnTo>
                      <a:pt x="0" y="346331"/>
                    </a:lnTo>
                    <a:lnTo>
                      <a:pt x="31937" y="346331"/>
                    </a:lnTo>
                    <a:lnTo>
                      <a:pt x="40647" y="327873"/>
                    </a:lnTo>
                    <a:close/>
                  </a:path>
                </a:pathLst>
              </a:custGeom>
              <a:solidFill>
                <a:schemeClr val="tx2"/>
              </a:solidFill>
              <a:ln w="2069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D2143"/>
                  </a:solidFill>
                  <a:effectLst/>
                  <a:uLnTx/>
                  <a:uFillTx/>
                </a:endParaRPr>
              </a:p>
            </p:txBody>
          </p:sp>
        </p:grpSp>
      </p:grpSp>
      <p:grpSp>
        <p:nvGrpSpPr>
          <p:cNvPr id="111" name="Our Stated Mission Statement - Today">
            <a:extLst>
              <a:ext uri="{FF2B5EF4-FFF2-40B4-BE49-F238E27FC236}">
                <a16:creationId xmlns:a16="http://schemas.microsoft.com/office/drawing/2014/main" id="{205FE771-F03B-9850-9278-4F60A7547F99}"/>
              </a:ext>
            </a:extLst>
          </p:cNvPr>
          <p:cNvGrpSpPr/>
          <p:nvPr/>
        </p:nvGrpSpPr>
        <p:grpSpPr>
          <a:xfrm>
            <a:off x="9086220" y="1238543"/>
            <a:ext cx="2665560" cy="3647784"/>
            <a:chOff x="13075347" y="-4754471"/>
            <a:chExt cx="4490693" cy="4930813"/>
          </a:xfrm>
          <a:effectLst>
            <a:outerShdw blurRad="50800" dist="571500" dir="5400000" algn="ctr" rotWithShape="0">
              <a:srgbClr val="000000">
                <a:alpha val="43137"/>
              </a:srgbClr>
            </a:outerShdw>
          </a:effectLst>
        </p:grpSpPr>
        <p:sp>
          <p:nvSpPr>
            <p:cNvPr id="112" name="TextBox 111">
              <a:extLst>
                <a:ext uri="{FF2B5EF4-FFF2-40B4-BE49-F238E27FC236}">
                  <a16:creationId xmlns:a16="http://schemas.microsoft.com/office/drawing/2014/main" id="{06E3B0AA-3605-454F-B3F3-E572ECC5B222}"/>
                </a:ext>
              </a:extLst>
            </p:cNvPr>
            <p:cNvSpPr txBox="1"/>
            <p:nvPr/>
          </p:nvSpPr>
          <p:spPr>
            <a:xfrm>
              <a:off x="13075348" y="-3621572"/>
              <a:ext cx="4490692" cy="3797914"/>
            </a:xfrm>
            <a:custGeom>
              <a:avLst/>
              <a:gdLst>
                <a:gd name="connsiteX0" fmla="*/ 0 w 4490692"/>
                <a:gd name="connsiteY0" fmla="*/ 0 h 3996445"/>
                <a:gd name="connsiteX1" fmla="*/ 4490692 w 4490692"/>
                <a:gd name="connsiteY1" fmla="*/ 0 h 3996445"/>
                <a:gd name="connsiteX2" fmla="*/ 4490692 w 4490692"/>
                <a:gd name="connsiteY2" fmla="*/ 3888983 h 3996445"/>
                <a:gd name="connsiteX3" fmla="*/ 4383232 w 4490692"/>
                <a:gd name="connsiteY3" fmla="*/ 3996445 h 3996445"/>
                <a:gd name="connsiteX4" fmla="*/ 107462 w 4490692"/>
                <a:gd name="connsiteY4" fmla="*/ 3996445 h 3996445"/>
                <a:gd name="connsiteX5" fmla="*/ 0 w 4490692"/>
                <a:gd name="connsiteY5" fmla="*/ 3888983 h 3996445"/>
                <a:gd name="connsiteX6" fmla="*/ 0 w 4490692"/>
                <a:gd name="connsiteY6" fmla="*/ 0 h 39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0692" h="3996445">
                  <a:moveTo>
                    <a:pt x="0" y="0"/>
                  </a:moveTo>
                  <a:lnTo>
                    <a:pt x="4490692" y="0"/>
                  </a:lnTo>
                  <a:lnTo>
                    <a:pt x="4490692" y="3888983"/>
                  </a:lnTo>
                  <a:cubicBezTo>
                    <a:pt x="4490692" y="3948333"/>
                    <a:pt x="4442580" y="3996445"/>
                    <a:pt x="4383232" y="3996445"/>
                  </a:cubicBezTo>
                  <a:lnTo>
                    <a:pt x="107462" y="3996445"/>
                  </a:lnTo>
                  <a:cubicBezTo>
                    <a:pt x="48112" y="3996445"/>
                    <a:pt x="0" y="3948333"/>
                    <a:pt x="0" y="3888983"/>
                  </a:cubicBezTo>
                  <a:lnTo>
                    <a:pt x="0" y="0"/>
                  </a:lnTo>
                  <a:close/>
                </a:path>
              </a:pathLst>
            </a:custGeom>
            <a:gradFill flip="none" rotWithShape="1">
              <a:gsLst>
                <a:gs pos="31000">
                  <a:schemeClr val="bg2"/>
                </a:gs>
                <a:gs pos="0">
                  <a:schemeClr val="accent5">
                    <a:lumMod val="75000"/>
                  </a:schemeClr>
                </a:gs>
                <a:gs pos="64000">
                  <a:schemeClr val="accent5"/>
                </a:gs>
              </a:gsLst>
              <a:lin ang="16200000" scaled="1"/>
              <a:tileRect/>
            </a:gra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kern="0" cap="none" spc="0" normalizeH="0" baseline="0">
                  <a:ln>
                    <a:noFill/>
                  </a:ln>
                  <a:solidFill>
                    <a:prstClr val="white"/>
                  </a:solidFill>
                  <a:effectLst/>
                  <a:uLnTx/>
                  <a:uFillTx/>
                  <a:latin typeface="Helvetica"/>
                  <a:cs typeface="Calibri"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GB" sz="1050" b="1" i="0" u="none" strike="noStrike" kern="0" cap="none" spc="0" normalizeH="0" baseline="0" noProof="0" dirty="0">
                  <a:ln>
                    <a:noFill/>
                  </a:ln>
                  <a:solidFill>
                    <a:schemeClr val="tx1"/>
                  </a:solidFill>
                  <a:effectLst/>
                  <a:uLnTx/>
                  <a:uFillTx/>
                  <a:latin typeface="Helvetica"/>
                  <a:cs typeface="Calibri" charset="0"/>
                </a:rPr>
                <a:t>Sustaining the status whereby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GB" sz="1050" b="1" i="0" u="none" strike="noStrike" kern="0" cap="none" spc="0" normalizeH="0" baseline="0" noProof="0" dirty="0">
                  <a:ln>
                    <a:noFill/>
                  </a:ln>
                  <a:solidFill>
                    <a:schemeClr val="tx1"/>
                  </a:solidFill>
                  <a:effectLst/>
                  <a:uLnTx/>
                  <a:uFillTx/>
                  <a:latin typeface="Helvetica"/>
                  <a:cs typeface="Calibri" charset="0"/>
                </a:rPr>
                <a:t>Exponential-e 6.0 is formally acknowledged among our peers, competitors and clients as the most advanced and innovative business technology enabler in The World. </a:t>
              </a:r>
              <a:br>
                <a:rPr kumimoji="0" lang="en-GB" sz="1050" b="1" i="0" u="none" strike="noStrike" kern="0" cap="none" spc="0" normalizeH="0" baseline="0" noProof="0" dirty="0">
                  <a:ln>
                    <a:noFill/>
                  </a:ln>
                  <a:solidFill>
                    <a:schemeClr val="tx1"/>
                  </a:solidFill>
                  <a:effectLst/>
                  <a:uLnTx/>
                  <a:uFillTx/>
                  <a:latin typeface="Helvetica"/>
                  <a:cs typeface="Calibri" charset="0"/>
                </a:rPr>
              </a:br>
              <a:r>
                <a:rPr kumimoji="0" lang="en-GB" sz="1050" b="1" i="0" u="none" strike="noStrike" kern="0" cap="none" spc="0" normalizeH="0" baseline="0" noProof="0" dirty="0">
                  <a:ln>
                    <a:noFill/>
                  </a:ln>
                  <a:solidFill>
                    <a:schemeClr val="tx1"/>
                  </a:solidFill>
                  <a:effectLst/>
                  <a:uLnTx/>
                  <a:uFillTx/>
                  <a:latin typeface="Helvetica"/>
                  <a:cs typeface="Calibri" charset="0"/>
                </a:rPr>
                <a:t>A ‘world-class company… ’</a:t>
              </a:r>
            </a:p>
          </p:txBody>
        </p:sp>
        <p:sp>
          <p:nvSpPr>
            <p:cNvPr id="113" name="TextBox 112">
              <a:extLst>
                <a:ext uri="{FF2B5EF4-FFF2-40B4-BE49-F238E27FC236}">
                  <a16:creationId xmlns:a16="http://schemas.microsoft.com/office/drawing/2014/main" id="{B8158B8D-E4A4-4E87-0BF5-838D6F67447D}"/>
                </a:ext>
              </a:extLst>
            </p:cNvPr>
            <p:cNvSpPr txBox="1"/>
            <p:nvPr/>
          </p:nvSpPr>
          <p:spPr>
            <a:xfrm>
              <a:off x="13075348" y="-4754471"/>
              <a:ext cx="4490692" cy="1133538"/>
            </a:xfrm>
            <a:custGeom>
              <a:avLst/>
              <a:gdLst>
                <a:gd name="connsiteX0" fmla="*/ 107462 w 4490692"/>
                <a:gd name="connsiteY0" fmla="*/ 0 h 1430672"/>
                <a:gd name="connsiteX1" fmla="*/ 4383232 w 4490692"/>
                <a:gd name="connsiteY1" fmla="*/ 0 h 1430672"/>
                <a:gd name="connsiteX2" fmla="*/ 4490692 w 4490692"/>
                <a:gd name="connsiteY2" fmla="*/ 107462 h 1430672"/>
                <a:gd name="connsiteX3" fmla="*/ 4490692 w 4490692"/>
                <a:gd name="connsiteY3" fmla="*/ 1430672 h 1430672"/>
                <a:gd name="connsiteX4" fmla="*/ 0 w 4490692"/>
                <a:gd name="connsiteY4" fmla="*/ 1430672 h 1430672"/>
                <a:gd name="connsiteX5" fmla="*/ 0 w 4490692"/>
                <a:gd name="connsiteY5" fmla="*/ 107462 h 1430672"/>
                <a:gd name="connsiteX6" fmla="*/ 107462 w 4490692"/>
                <a:gd name="connsiteY6" fmla="*/ 0 h 143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0692" h="1430672">
                  <a:moveTo>
                    <a:pt x="107462" y="0"/>
                  </a:moveTo>
                  <a:lnTo>
                    <a:pt x="4383232" y="0"/>
                  </a:lnTo>
                  <a:cubicBezTo>
                    <a:pt x="4442580" y="0"/>
                    <a:pt x="4490692" y="48112"/>
                    <a:pt x="4490692" y="107462"/>
                  </a:cubicBezTo>
                  <a:lnTo>
                    <a:pt x="4490692" y="1430672"/>
                  </a:lnTo>
                  <a:lnTo>
                    <a:pt x="0" y="1430672"/>
                  </a:lnTo>
                  <a:lnTo>
                    <a:pt x="0" y="107462"/>
                  </a:lnTo>
                  <a:cubicBezTo>
                    <a:pt x="0" y="48112"/>
                    <a:pt x="48112" y="0"/>
                    <a:pt x="107462" y="0"/>
                  </a:cubicBezTo>
                  <a:close/>
                </a:path>
              </a:pathLst>
            </a:custGeom>
            <a:solidFill>
              <a:srgbClr val="00FF2D"/>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kern="0" cap="none" spc="0" normalizeH="0" baseline="0">
                  <a:ln>
                    <a:noFill/>
                  </a:ln>
                  <a:solidFill>
                    <a:prstClr val="white"/>
                  </a:solidFill>
                  <a:effectLst/>
                  <a:uLnTx/>
                  <a:uFillTx/>
                  <a:latin typeface="Helvetica"/>
                  <a:cs typeface="Calibri"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chemeClr val="tx1"/>
                  </a:solidFill>
                  <a:effectLst/>
                  <a:uLnTx/>
                  <a:uFillTx/>
                  <a:latin typeface="Helvetica"/>
                  <a:cs typeface="Calibri" charset="0"/>
                </a:rPr>
                <a:t>Today we are…</a:t>
              </a:r>
            </a:p>
          </p:txBody>
        </p:sp>
        <p:grpSp>
          <p:nvGrpSpPr>
            <p:cNvPr id="114" name="Group 113">
              <a:extLst>
                <a:ext uri="{FF2B5EF4-FFF2-40B4-BE49-F238E27FC236}">
                  <a16:creationId xmlns:a16="http://schemas.microsoft.com/office/drawing/2014/main" id="{1743F596-E830-C506-BF75-13DA84DFF17B}"/>
                </a:ext>
              </a:extLst>
            </p:cNvPr>
            <p:cNvGrpSpPr/>
            <p:nvPr/>
          </p:nvGrpSpPr>
          <p:grpSpPr>
            <a:xfrm>
              <a:off x="13075347" y="-3634810"/>
              <a:ext cx="4490693" cy="13237"/>
              <a:chOff x="8611155" y="-5035180"/>
              <a:chExt cx="4490693" cy="13237"/>
            </a:xfrm>
          </p:grpSpPr>
          <p:cxnSp>
            <p:nvCxnSpPr>
              <p:cNvPr id="115" name="Straight Connector 114">
                <a:extLst>
                  <a:ext uri="{FF2B5EF4-FFF2-40B4-BE49-F238E27FC236}">
                    <a16:creationId xmlns:a16="http://schemas.microsoft.com/office/drawing/2014/main" id="{14DEC281-1A6E-33F4-ABFE-DB1F811B5512}"/>
                  </a:ext>
                </a:extLst>
              </p:cNvPr>
              <p:cNvCxnSpPr>
                <a:cxnSpLocks/>
              </p:cNvCxnSpPr>
              <p:nvPr/>
            </p:nvCxnSpPr>
            <p:spPr>
              <a:xfrm flipV="1">
                <a:off x="8611155" y="-5021943"/>
                <a:ext cx="4490693" cy="0"/>
              </a:xfrm>
              <a:prstGeom prst="line">
                <a:avLst/>
              </a:prstGeom>
              <a:noFill/>
              <a:ln w="25400" cap="flat" cmpd="sng" algn="ctr">
                <a:solidFill>
                  <a:srgbClr val="00FF2D"/>
                </a:solidFill>
                <a:prstDash val="solid"/>
              </a:ln>
              <a:effectLst/>
            </p:spPr>
          </p:cxnSp>
          <p:cxnSp>
            <p:nvCxnSpPr>
              <p:cNvPr id="116" name="Straight Connector 115">
                <a:extLst>
                  <a:ext uri="{FF2B5EF4-FFF2-40B4-BE49-F238E27FC236}">
                    <a16:creationId xmlns:a16="http://schemas.microsoft.com/office/drawing/2014/main" id="{DC3DF82C-6819-808B-AF39-7DFAE67D5222}"/>
                  </a:ext>
                </a:extLst>
              </p:cNvPr>
              <p:cNvCxnSpPr>
                <a:cxnSpLocks/>
              </p:cNvCxnSpPr>
              <p:nvPr/>
            </p:nvCxnSpPr>
            <p:spPr>
              <a:xfrm flipV="1">
                <a:off x="8611155" y="-5035180"/>
                <a:ext cx="4490693" cy="0"/>
              </a:xfrm>
              <a:prstGeom prst="line">
                <a:avLst/>
              </a:prstGeom>
              <a:noFill/>
              <a:ln w="12700" cap="flat" cmpd="sng" algn="ctr">
                <a:solidFill>
                  <a:srgbClr val="9FFFB0"/>
                </a:solidFill>
                <a:prstDash val="solid"/>
              </a:ln>
              <a:effectLst/>
            </p:spPr>
          </p:cxnSp>
        </p:grpSp>
      </p:grpSp>
    </p:spTree>
    <p:extLst>
      <p:ext uri="{BB962C8B-B14F-4D97-AF65-F5344CB8AC3E}">
        <p14:creationId xmlns:p14="http://schemas.microsoft.com/office/powerpoint/2010/main" val="168464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fade">
                                      <p:cBhvr>
                                        <p:cTn id="17" dur="500"/>
                                        <p:tgtEl>
                                          <p:spTgt spid="9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1"/>
                                        </p:tgtEl>
                                        <p:attrNameLst>
                                          <p:attrName>style.visibility</p:attrName>
                                        </p:attrNameLst>
                                      </p:cBhvr>
                                      <p:to>
                                        <p:strVal val="visible"/>
                                      </p:to>
                                    </p:set>
                                    <p:animEffect transition="in" filter="fade">
                                      <p:cBhvr>
                                        <p:cTn id="22"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ing Grad">
            <a:extLst>
              <a:ext uri="{FF2B5EF4-FFF2-40B4-BE49-F238E27FC236}">
                <a16:creationId xmlns:a16="http://schemas.microsoft.com/office/drawing/2014/main" id="{C5A83F4A-29FB-1AF5-FED2-8867DBA71FC1}"/>
              </a:ext>
            </a:extLst>
          </p:cNvPr>
          <p:cNvSpPr/>
          <p:nvPr/>
        </p:nvSpPr>
        <p:spPr>
          <a:xfrm>
            <a:off x="295370" y="-1162389"/>
            <a:ext cx="8810828" cy="8786302"/>
          </a:xfrm>
          <a:prstGeom prst="ellipse">
            <a:avLst/>
          </a:prstGeom>
          <a:gradFill flip="none" rotWithShape="1">
            <a:gsLst>
              <a:gs pos="0">
                <a:schemeClr val="accent1"/>
              </a:gs>
              <a:gs pos="71000">
                <a:schemeClr val="tx1">
                  <a:alpha val="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7683CF61-1F9E-DAE4-CA81-E5739EFF0DFF}"/>
              </a:ext>
            </a:extLst>
          </p:cNvPr>
          <p:cNvGrpSpPr/>
          <p:nvPr/>
        </p:nvGrpSpPr>
        <p:grpSpPr>
          <a:xfrm>
            <a:off x="0" y="5854360"/>
            <a:ext cx="12192000" cy="1016590"/>
            <a:chOff x="0" y="5854360"/>
            <a:chExt cx="12192000" cy="1016590"/>
          </a:xfrm>
        </p:grpSpPr>
        <p:sp>
          <p:nvSpPr>
            <p:cNvPr id="9" name="Rectangle 8">
              <a:extLst>
                <a:ext uri="{FF2B5EF4-FFF2-40B4-BE49-F238E27FC236}">
                  <a16:creationId xmlns:a16="http://schemas.microsoft.com/office/drawing/2014/main" id="{3C3B0682-AAD3-BDEF-1E15-C98CB43FB18F}"/>
                </a:ext>
              </a:extLst>
            </p:cNvPr>
            <p:cNvSpPr/>
            <p:nvPr/>
          </p:nvSpPr>
          <p:spPr>
            <a:xfrm>
              <a:off x="0" y="5854360"/>
              <a:ext cx="12192000" cy="1016590"/>
            </a:xfrm>
            <a:prstGeom prst="rect">
              <a:avLst/>
            </a:prstGeom>
            <a:solidFill>
              <a:schemeClr val="accent3">
                <a:lumMod val="20000"/>
                <a:lumOff val="80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a:ea typeface="+mn-ea"/>
                <a:cs typeface="+mn-cs"/>
              </a:endParaRPr>
            </a:p>
          </p:txBody>
        </p:sp>
        <p:pic>
          <p:nvPicPr>
            <p:cNvPr id="10" name="Graphic 116">
              <a:extLst>
                <a:ext uri="{FF2B5EF4-FFF2-40B4-BE49-F238E27FC236}">
                  <a16:creationId xmlns:a16="http://schemas.microsoft.com/office/drawing/2014/main" id="{FF1F5C6D-FB98-C776-5EA6-3977FD711D0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3437" y="6151660"/>
              <a:ext cx="3952872" cy="309671"/>
            </a:xfrm>
            <a:prstGeom prst="rect">
              <a:avLst/>
            </a:prstGeom>
          </p:spPr>
        </p:pic>
        <p:pic>
          <p:nvPicPr>
            <p:cNvPr id="11" name="Graphic 10">
              <a:extLst>
                <a:ext uri="{FF2B5EF4-FFF2-40B4-BE49-F238E27FC236}">
                  <a16:creationId xmlns:a16="http://schemas.microsoft.com/office/drawing/2014/main" id="{9A2819EB-29B3-FEA9-761A-DD79109496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60361" y="6221240"/>
              <a:ext cx="859410" cy="193852"/>
            </a:xfrm>
            <a:prstGeom prst="rect">
              <a:avLst/>
            </a:prstGeom>
          </p:spPr>
        </p:pic>
        <p:pic>
          <p:nvPicPr>
            <p:cNvPr id="12" name="Graphic 11">
              <a:extLst>
                <a:ext uri="{FF2B5EF4-FFF2-40B4-BE49-F238E27FC236}">
                  <a16:creationId xmlns:a16="http://schemas.microsoft.com/office/drawing/2014/main" id="{2489F9BA-966C-D924-2797-960339D0E2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35913" y="6137986"/>
              <a:ext cx="499522" cy="364730"/>
            </a:xfrm>
            <a:prstGeom prst="rect">
              <a:avLst/>
            </a:prstGeom>
          </p:spPr>
        </p:pic>
        <p:pic>
          <p:nvPicPr>
            <p:cNvPr id="13" name="Graphic 12">
              <a:extLst>
                <a:ext uri="{FF2B5EF4-FFF2-40B4-BE49-F238E27FC236}">
                  <a16:creationId xmlns:a16="http://schemas.microsoft.com/office/drawing/2014/main" id="{A1DC915D-835C-B841-3BD1-3B7A7F7447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60162" y="6208143"/>
              <a:ext cx="653763" cy="248714"/>
            </a:xfrm>
            <a:prstGeom prst="rect">
              <a:avLst/>
            </a:prstGeom>
          </p:spPr>
        </p:pic>
        <p:pic>
          <p:nvPicPr>
            <p:cNvPr id="14" name="Graphic 13">
              <a:extLst>
                <a:ext uri="{FF2B5EF4-FFF2-40B4-BE49-F238E27FC236}">
                  <a16:creationId xmlns:a16="http://schemas.microsoft.com/office/drawing/2014/main" id="{3EF13180-BD9B-B0FF-AC64-82FAE1B5B09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00098" y="6132028"/>
              <a:ext cx="290176" cy="346599"/>
            </a:xfrm>
            <a:prstGeom prst="rect">
              <a:avLst/>
            </a:prstGeom>
          </p:spPr>
        </p:pic>
        <p:pic>
          <p:nvPicPr>
            <p:cNvPr id="15" name="Graphic 14">
              <a:extLst>
                <a:ext uri="{FF2B5EF4-FFF2-40B4-BE49-F238E27FC236}">
                  <a16:creationId xmlns:a16="http://schemas.microsoft.com/office/drawing/2014/main" id="{860F3994-94BD-E66F-0493-B09EECF7100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65270" y="6182190"/>
              <a:ext cx="859410" cy="254910"/>
            </a:xfrm>
            <a:prstGeom prst="rect">
              <a:avLst/>
            </a:prstGeom>
          </p:spPr>
        </p:pic>
        <p:sp>
          <p:nvSpPr>
            <p:cNvPr id="16" name="TextBox 15">
              <a:extLst>
                <a:ext uri="{FF2B5EF4-FFF2-40B4-BE49-F238E27FC236}">
                  <a16:creationId xmlns:a16="http://schemas.microsoft.com/office/drawing/2014/main" id="{AC43BE9D-D9C5-1B6F-0DB9-EBAD3413ECB7}"/>
                </a:ext>
              </a:extLst>
            </p:cNvPr>
            <p:cNvSpPr txBox="1"/>
            <p:nvPr/>
          </p:nvSpPr>
          <p:spPr>
            <a:xfrm>
              <a:off x="3829051" y="6576824"/>
              <a:ext cx="5188462" cy="184666"/>
            </a:xfrm>
            <a:prstGeom prst="rect">
              <a:avLst/>
            </a:prstGeom>
            <a:noFill/>
          </p:spPr>
          <p:txBody>
            <a:bodyPr wrap="square" rtlCol="0">
              <a:spAutoFit/>
            </a:bodyPr>
            <a:lstStyle/>
            <a:p>
              <a:pPr lvl="0" algn="r">
                <a:defRPr/>
              </a:pPr>
              <a:r>
                <a:rPr kumimoji="0" lang="en-GB" sz="600" b="0" i="0" u="none" strike="noStrike" kern="1200" cap="none" spc="0" normalizeH="0" baseline="0" noProof="0">
                  <a:ln>
                    <a:noFill/>
                  </a:ln>
                  <a:solidFill>
                    <a:srgbClr val="081A2F"/>
                  </a:solidFill>
                  <a:effectLst/>
                  <a:uLnTx/>
                  <a:uFillTx/>
                  <a:latin typeface="HelveticaNowDisplay Bold" panose="020B0804030202020204" pitchFamily="34" charset="0"/>
                  <a:ea typeface="+mn-ea"/>
                  <a:cs typeface="HelveticaNowDisplay Bold" panose="020B0804030202020204" pitchFamily="34" charset="0"/>
                </a:rPr>
                <a:t>CCS FRAMEWORK:  </a:t>
              </a:r>
              <a:r>
                <a:rPr kumimoji="0" lang="en-GB" sz="600" b="0" i="0" u="none" strike="noStrike" kern="1200" cap="none" spc="0" normalizeH="0" baseline="0" noProof="0">
                  <a:ln>
                    <a:noFill/>
                  </a:ln>
                  <a:solidFill>
                    <a:srgbClr val="081A2F"/>
                  </a:solidFill>
                  <a:effectLst/>
                  <a:uLnTx/>
                  <a:uFillTx/>
                  <a:latin typeface="HelveticaNowDisplay Medium" panose="020B0604030202020204" pitchFamily="34" charset="0"/>
                  <a:ea typeface="+mn-ea"/>
                  <a:cs typeface="HelveticaNowDisplay Medium" panose="020B0604030202020204" pitchFamily="34" charset="0"/>
                </a:rPr>
                <a:t>RM1557.14 G-Cloud 14, RM6200, RM3764.3, RM6116, RM1043.8, RM3825, RM6094</a:t>
              </a:r>
              <a:r>
                <a:rPr lang="en-GB" sz="600">
                  <a:solidFill>
                    <a:srgbClr val="081A2F"/>
                  </a:solidFill>
                  <a:latin typeface="HelveticaNowDisplay Medium" panose="020B0604030202020204" pitchFamily="34" charset="0"/>
                  <a:cs typeface="HelveticaNowDisplay Medium" panose="020B0604030202020204" pitchFamily="34" charset="0"/>
                </a:rPr>
                <a:t>, RM6190</a:t>
              </a:r>
              <a:endParaRPr kumimoji="0" lang="en-GB" sz="600" b="0" i="0" u="none" strike="noStrike" kern="1200" cap="none" spc="0" normalizeH="0" baseline="0" noProof="0">
                <a:ln>
                  <a:noFill/>
                </a:ln>
                <a:solidFill>
                  <a:srgbClr val="081A2F"/>
                </a:solidFill>
                <a:effectLst/>
                <a:uLnTx/>
                <a:uFillTx/>
                <a:latin typeface="HelveticaNowDisplay Medium" panose="020B0604030202020204" pitchFamily="34" charset="0"/>
                <a:ea typeface="+mn-ea"/>
                <a:cs typeface="HelveticaNowDisplay Medium" panose="020B0604030202020204" pitchFamily="34" charset="0"/>
              </a:endParaRPr>
            </a:p>
          </p:txBody>
        </p:sp>
        <p:pic>
          <p:nvPicPr>
            <p:cNvPr id="17" name="Picture 16" descr="A black and red sign with white text&#10;&#10;Description automatically generated">
              <a:extLst>
                <a:ext uri="{FF2B5EF4-FFF2-40B4-BE49-F238E27FC236}">
                  <a16:creationId xmlns:a16="http://schemas.microsoft.com/office/drawing/2014/main" id="{21831036-5096-7605-4474-315475A31A5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79509" y="6182190"/>
              <a:ext cx="541630" cy="284356"/>
            </a:xfrm>
            <a:prstGeom prst="rect">
              <a:avLst/>
            </a:prstGeom>
          </p:spPr>
        </p:pic>
      </p:grpSp>
      <p:sp>
        <p:nvSpPr>
          <p:cNvPr id="18" name="Rectangle 17">
            <a:extLst>
              <a:ext uri="{FF2B5EF4-FFF2-40B4-BE49-F238E27FC236}">
                <a16:creationId xmlns:a16="http://schemas.microsoft.com/office/drawing/2014/main" id="{3CCE07F5-7273-AEAC-8793-7126DE2E121C}"/>
              </a:ext>
            </a:extLst>
          </p:cNvPr>
          <p:cNvSpPr/>
          <p:nvPr/>
        </p:nvSpPr>
        <p:spPr>
          <a:xfrm>
            <a:off x="9112979" y="-127546"/>
            <a:ext cx="3079021" cy="6998496"/>
          </a:xfrm>
          <a:prstGeom prst="rect">
            <a:avLst/>
          </a:prstGeom>
          <a:solidFill>
            <a:schemeClr val="tx1">
              <a:lumMod val="90000"/>
              <a:lumOff val="10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a:ea typeface="+mn-ea"/>
              <a:cs typeface="+mn-cs"/>
            </a:endParaRPr>
          </a:p>
        </p:txBody>
      </p:sp>
      <p:sp>
        <p:nvSpPr>
          <p:cNvPr id="20" name="TextBox 19">
            <a:extLst>
              <a:ext uri="{FF2B5EF4-FFF2-40B4-BE49-F238E27FC236}">
                <a16:creationId xmlns:a16="http://schemas.microsoft.com/office/drawing/2014/main" id="{EA835652-8D40-EEC3-C0E8-AC03E356F799}"/>
              </a:ext>
            </a:extLst>
          </p:cNvPr>
          <p:cNvSpPr txBox="1"/>
          <p:nvPr/>
        </p:nvSpPr>
        <p:spPr>
          <a:xfrm>
            <a:off x="6175260" y="936904"/>
            <a:ext cx="2612559" cy="938719"/>
          </a:xfrm>
          <a:prstGeom prst="rect">
            <a:avLst/>
          </a:prstGeom>
          <a:noFill/>
        </p:spPr>
        <p:txBody>
          <a:bodyPr wrap="square" lIns="180000" tIns="180000" rIns="180000" bIns="180000" rtlCol="0" anchor="ctr" anchorCtr="0">
            <a:noAutofit/>
          </a:bodyPr>
          <a:lstStyle/>
          <a:p>
            <a:pPr lvl="0" algn="ctr">
              <a:defRPr/>
            </a:pPr>
            <a:r>
              <a:rPr lang="en-GB" sz="1000">
                <a:solidFill>
                  <a:srgbClr val="FFFFFF"/>
                </a:solidFill>
                <a:latin typeface="HelveticaNowDisplay Medium" panose="020B0604030202020204"/>
                <a:cs typeface="HelveticaNowDisplay Bold" panose="020B0804030202020204" pitchFamily="34" charset="0"/>
              </a:rPr>
              <a:t>Committed to understanding</a:t>
            </a:r>
            <a:r>
              <a:rPr lang="en-GB" sz="1000">
                <a:solidFill>
                  <a:srgbClr val="FFFFFF"/>
                </a:solidFill>
                <a:latin typeface="HelveticaNowDisplay Medium" panose="020B0604030202020204"/>
                <a:cs typeface="HelveticaNowDisplay Medium" panose="020B0604030202020204" pitchFamily="34" charset="0"/>
              </a:rPr>
              <a:t> </a:t>
            </a:r>
            <a:br>
              <a:rPr lang="en-GB" sz="1000">
                <a:solidFill>
                  <a:srgbClr val="FFFFFF"/>
                </a:solidFill>
                <a:latin typeface="HelveticaNowDisplay Medium" panose="020B0604030202020204"/>
                <a:cs typeface="HelveticaNowDisplay Medium" panose="020B0604030202020204" pitchFamily="34" charset="0"/>
              </a:rPr>
            </a:br>
            <a:r>
              <a:rPr lang="en-GB" sz="1000" b="1">
                <a:solidFill>
                  <a:srgbClr val="FFFFFF"/>
                </a:solidFill>
                <a:latin typeface="HelveticaNowDisplay Medium" panose="020B0604030202020204"/>
                <a:cs typeface="HelveticaNowDisplay Medium" panose="020B0604030202020204" pitchFamily="34" charset="0"/>
              </a:rPr>
              <a:t>your business, your </a:t>
            </a:r>
            <a:r>
              <a:rPr lang="en-GB" sz="1000" b="1">
                <a:solidFill>
                  <a:srgbClr val="FFFFFF"/>
                </a:solidFill>
                <a:latin typeface="HelveticaNowDisplay Medium" panose="020B0604030202020204"/>
                <a:cs typeface="HelveticaNowDisplay Bold" panose="020B0804030202020204" pitchFamily="34" charset="0"/>
              </a:rPr>
              <a:t>challenges</a:t>
            </a:r>
            <a:r>
              <a:rPr lang="en-GB" sz="1000" b="1">
                <a:solidFill>
                  <a:srgbClr val="FFFFFF"/>
                </a:solidFill>
                <a:latin typeface="HelveticaNowDisplay Medium" panose="020B0604030202020204"/>
                <a:cs typeface="HelveticaNowDisplay Medium" panose="020B0604030202020204" pitchFamily="34" charset="0"/>
              </a:rPr>
              <a:t> </a:t>
            </a:r>
            <a:r>
              <a:rPr lang="en-GB" sz="1000">
                <a:solidFill>
                  <a:srgbClr val="FFFFFF"/>
                </a:solidFill>
                <a:latin typeface="HelveticaNowDisplay Medium" panose="020B0604030202020204"/>
                <a:cs typeface="HelveticaNowDisplay Medium" panose="020B0604030202020204" pitchFamily="34" charset="0"/>
              </a:rPr>
              <a:t>and supporting you to reach </a:t>
            </a:r>
            <a:r>
              <a:rPr lang="en-GB" sz="1000" b="1">
                <a:solidFill>
                  <a:srgbClr val="FFFFFF"/>
                </a:solidFill>
                <a:latin typeface="HelveticaNowDisplay Medium" panose="020B0604030202020204"/>
                <a:cs typeface="HelveticaNowDisplay Medium" panose="020B0604030202020204" pitchFamily="34" charset="0"/>
              </a:rPr>
              <a:t>your organisational goals</a:t>
            </a:r>
          </a:p>
        </p:txBody>
      </p:sp>
      <p:sp>
        <p:nvSpPr>
          <p:cNvPr id="21" name="TextBox 20">
            <a:extLst>
              <a:ext uri="{FF2B5EF4-FFF2-40B4-BE49-F238E27FC236}">
                <a16:creationId xmlns:a16="http://schemas.microsoft.com/office/drawing/2014/main" id="{D9C0B588-1CD6-DB8C-1F24-D24695F66F9E}"/>
              </a:ext>
            </a:extLst>
          </p:cNvPr>
          <p:cNvSpPr txBox="1"/>
          <p:nvPr/>
        </p:nvSpPr>
        <p:spPr>
          <a:xfrm>
            <a:off x="-21179" y="2429223"/>
            <a:ext cx="1588393" cy="1921794"/>
          </a:xfrm>
          <a:prstGeom prst="rect">
            <a:avLst/>
          </a:prstGeom>
          <a:noFill/>
        </p:spPr>
        <p:txBody>
          <a:bodyPr wrap="square" lIns="180000" tIns="180000" rIns="180000" bIns="180000" rtlCol="0" anchor="ctr" anchorCtr="0">
            <a:noAutofit/>
          </a:bodyPr>
          <a:lstStyle/>
          <a:p>
            <a:pPr lvl="0" algn="ctr">
              <a:defRPr/>
            </a:pPr>
            <a:r>
              <a:rPr lang="en-GB" sz="1000">
                <a:solidFill>
                  <a:srgbClr val="FFFFFF"/>
                </a:solidFill>
                <a:latin typeface="HelveticaNowDisplay Medium" panose="020B0604030202020204"/>
                <a:cs typeface="HelveticaNowDisplay Medium" panose="020B0604030202020204" pitchFamily="34" charset="0"/>
              </a:rPr>
              <a:t>Industry leading support through </a:t>
            </a:r>
            <a:r>
              <a:rPr lang="en-GB" sz="1000" b="1">
                <a:solidFill>
                  <a:srgbClr val="FFFFFF"/>
                </a:solidFill>
                <a:latin typeface="HelveticaNowDisplay Medium" panose="020B0604030202020204"/>
                <a:cs typeface="HelveticaNowDisplay Bold" panose="020B0804030202020204" pitchFamily="34" charset="0"/>
              </a:rPr>
              <a:t>technical innovation</a:t>
            </a:r>
            <a:r>
              <a:rPr lang="en-GB" sz="1000">
                <a:solidFill>
                  <a:srgbClr val="FFFFFF"/>
                </a:solidFill>
                <a:latin typeface="HelveticaNowDisplay Medium" panose="020B0604030202020204"/>
                <a:cs typeface="HelveticaNowDisplay Medium" panose="020B0604030202020204" pitchFamily="34" charset="0"/>
              </a:rPr>
              <a:t>. Staying ahead of the product curve, bringing </a:t>
            </a:r>
            <a:r>
              <a:rPr lang="en-GB" sz="1000" b="1">
                <a:solidFill>
                  <a:srgbClr val="FFFFFF"/>
                </a:solidFill>
                <a:latin typeface="HelveticaNowDisplay Medium" panose="020B0604030202020204"/>
                <a:cs typeface="HelveticaNowDisplay Medium" panose="020B0604030202020204" pitchFamily="34" charset="0"/>
              </a:rPr>
              <a:t>new services to life, </a:t>
            </a:r>
            <a:r>
              <a:rPr lang="en-GB" sz="1000">
                <a:solidFill>
                  <a:srgbClr val="FFFFFF"/>
                </a:solidFill>
                <a:latin typeface="HelveticaNowDisplay Medium" panose="020B0604030202020204"/>
                <a:cs typeface="HelveticaNowDisplay Medium" panose="020B0604030202020204" pitchFamily="34" charset="0"/>
              </a:rPr>
              <a:t>throughout our partnership</a:t>
            </a:r>
          </a:p>
        </p:txBody>
      </p:sp>
      <p:sp>
        <p:nvSpPr>
          <p:cNvPr id="23" name="TextBox 22">
            <a:extLst>
              <a:ext uri="{FF2B5EF4-FFF2-40B4-BE49-F238E27FC236}">
                <a16:creationId xmlns:a16="http://schemas.microsoft.com/office/drawing/2014/main" id="{CED33E3B-6717-BBE0-C786-AACEA6FAAED5}"/>
              </a:ext>
            </a:extLst>
          </p:cNvPr>
          <p:cNvSpPr txBox="1"/>
          <p:nvPr/>
        </p:nvSpPr>
        <p:spPr>
          <a:xfrm>
            <a:off x="7297370" y="2510870"/>
            <a:ext cx="1810456" cy="1743690"/>
          </a:xfrm>
          <a:prstGeom prst="rect">
            <a:avLst/>
          </a:prstGeom>
          <a:noFill/>
        </p:spPr>
        <p:txBody>
          <a:bodyPr wrap="square" lIns="180000" tIns="180000" rIns="180000" bIns="180000" rtlCol="0" anchor="ctr" anchorCtr="0">
            <a:noAutofit/>
          </a:bodyPr>
          <a:lstStyle/>
          <a:p>
            <a:pPr lvl="0" algn="ctr">
              <a:defRPr/>
            </a:pPr>
            <a:r>
              <a:rPr lang="en-GB" sz="1000" b="1">
                <a:solidFill>
                  <a:srgbClr val="FFFFFF"/>
                </a:solidFill>
                <a:latin typeface="HelveticaNowDisplay Medium" panose="020B0604030202020204"/>
                <a:cs typeface="HelveticaNowDisplay Bold" panose="020B0804030202020204" pitchFamily="34" charset="0"/>
              </a:rPr>
              <a:t>Design solutions </a:t>
            </a:r>
            <a:r>
              <a:rPr lang="en-GB" sz="1000">
                <a:solidFill>
                  <a:srgbClr val="FFFFFF"/>
                </a:solidFill>
                <a:latin typeface="HelveticaNowDisplay Medium" panose="020B0604030202020204"/>
                <a:cs typeface="HelveticaNowDisplay Medium" panose="020B0604030202020204" pitchFamily="34" charset="0"/>
              </a:rPr>
              <a:t>with the future in mind that </a:t>
            </a:r>
            <a:r>
              <a:rPr lang="en-GB" sz="1000" b="1">
                <a:solidFill>
                  <a:srgbClr val="FFFFFF"/>
                </a:solidFill>
                <a:latin typeface="HelveticaNowDisplay Medium" panose="020B0604030202020204"/>
                <a:cs typeface="HelveticaNowDisplay Medium" panose="020B0604030202020204" pitchFamily="34" charset="0"/>
              </a:rPr>
              <a:t>meet your goals</a:t>
            </a:r>
            <a:r>
              <a:rPr lang="en-GB" sz="1000">
                <a:solidFill>
                  <a:srgbClr val="FFFFFF"/>
                </a:solidFill>
                <a:latin typeface="HelveticaNowDisplay Medium" panose="020B0604030202020204"/>
                <a:cs typeface="HelveticaNowDisplay Medium" panose="020B0604030202020204" pitchFamily="34" charset="0"/>
              </a:rPr>
              <a:t>. Combine our collective  knowledge, experience and expertise for </a:t>
            </a:r>
            <a:r>
              <a:rPr lang="en-GB" sz="1000" b="1">
                <a:solidFill>
                  <a:srgbClr val="FFFFFF"/>
                </a:solidFill>
                <a:latin typeface="HelveticaNowDisplay Medium" panose="020B0604030202020204"/>
                <a:cs typeface="HelveticaNowDisplay Medium" panose="020B0604030202020204" pitchFamily="34" charset="0"/>
              </a:rPr>
              <a:t>a </a:t>
            </a:r>
            <a:r>
              <a:rPr lang="en-GB" sz="1000" b="1">
                <a:solidFill>
                  <a:srgbClr val="FFFFFF"/>
                </a:solidFill>
                <a:latin typeface="HelveticaNowDisplay Medium" panose="020B0604030202020204"/>
                <a:cs typeface="HelveticaNowDisplay Bold" panose="020B0804030202020204" pitchFamily="34" charset="0"/>
              </a:rPr>
              <a:t>long-term partnership </a:t>
            </a:r>
            <a:r>
              <a:rPr lang="en-GB" sz="1000" b="1">
                <a:solidFill>
                  <a:srgbClr val="FFFFFF"/>
                </a:solidFill>
                <a:latin typeface="HelveticaNowDisplay Medium" panose="020B0604030202020204"/>
                <a:cs typeface="HelveticaNowDisplay Medium" panose="020B0604030202020204" pitchFamily="34" charset="0"/>
              </a:rPr>
              <a:t>approach - </a:t>
            </a:r>
          </a:p>
          <a:p>
            <a:pPr lvl="0" algn="ctr">
              <a:defRPr/>
            </a:pPr>
            <a:r>
              <a:rPr lang="en-GB" sz="1000">
                <a:solidFill>
                  <a:srgbClr val="FFFFFF"/>
                </a:solidFill>
                <a:latin typeface="HelveticaNowDisplay Medium" panose="020B0604030202020204"/>
                <a:cs typeface="HelveticaNowDisplay Medium" panose="020B0604030202020204" pitchFamily="34" charset="0"/>
              </a:rPr>
              <a:t>We are in this together!</a:t>
            </a:r>
          </a:p>
        </p:txBody>
      </p:sp>
      <p:sp>
        <p:nvSpPr>
          <p:cNvPr id="24" name="TextBox 23">
            <a:extLst>
              <a:ext uri="{FF2B5EF4-FFF2-40B4-BE49-F238E27FC236}">
                <a16:creationId xmlns:a16="http://schemas.microsoft.com/office/drawing/2014/main" id="{3A193F8A-5033-70EA-01B6-624EEC7A7A36}"/>
              </a:ext>
            </a:extLst>
          </p:cNvPr>
          <p:cNvSpPr txBox="1"/>
          <p:nvPr/>
        </p:nvSpPr>
        <p:spPr>
          <a:xfrm>
            <a:off x="374654" y="936904"/>
            <a:ext cx="2417686" cy="938719"/>
          </a:xfrm>
          <a:prstGeom prst="rect">
            <a:avLst/>
          </a:prstGeom>
          <a:noFill/>
        </p:spPr>
        <p:txBody>
          <a:bodyPr wrap="square" lIns="180000" tIns="180000" rIns="180000" bIns="180000" rtlCol="0" anchor="ctr" anchorCtr="0">
            <a:noAutofit/>
          </a:bodyPr>
          <a:lstStyle/>
          <a:p>
            <a:pPr lvl="0" algn="ctr">
              <a:defRPr/>
            </a:pPr>
            <a:r>
              <a:rPr lang="en-GB" sz="1000">
                <a:solidFill>
                  <a:srgbClr val="FFFFFF"/>
                </a:solidFill>
                <a:latin typeface="HelveticaNowDisplay Medium" panose="020B0604030202020204"/>
                <a:cs typeface="HelveticaNowDisplay Medium" panose="020B0604030202020204" pitchFamily="34" charset="0"/>
              </a:rPr>
              <a:t>All underpinned by </a:t>
            </a:r>
            <a:br>
              <a:rPr lang="en-GB" sz="1000">
                <a:solidFill>
                  <a:srgbClr val="FFFFFF"/>
                </a:solidFill>
                <a:latin typeface="HelveticaNowDisplay Medium" panose="020B0604030202020204"/>
                <a:cs typeface="HelveticaNowDisplay Medium" panose="020B0604030202020204" pitchFamily="34" charset="0"/>
              </a:rPr>
            </a:br>
            <a:r>
              <a:rPr lang="en-GB" sz="1000" b="1">
                <a:solidFill>
                  <a:srgbClr val="FFFFFF"/>
                </a:solidFill>
                <a:latin typeface="HelveticaNowDisplay Medium" panose="020B0604030202020204"/>
                <a:cs typeface="HelveticaNowDisplay Bold" panose="020B0804030202020204" pitchFamily="34" charset="0"/>
              </a:rPr>
              <a:t>World-Class Managed Services </a:t>
            </a:r>
            <a:r>
              <a:rPr lang="en-GB" sz="1000">
                <a:solidFill>
                  <a:srgbClr val="FFFFFF"/>
                </a:solidFill>
                <a:latin typeface="HelveticaNowDisplay Medium" panose="020B0604030202020204"/>
                <a:cs typeface="HelveticaNowDisplay Medium" panose="020B0604030202020204" pitchFamily="34" charset="0"/>
              </a:rPr>
              <a:t>to support your operations and your stakeholders</a:t>
            </a:r>
          </a:p>
        </p:txBody>
      </p:sp>
      <p:sp>
        <p:nvSpPr>
          <p:cNvPr id="25" name="TextBox 24">
            <a:extLst>
              <a:ext uri="{FF2B5EF4-FFF2-40B4-BE49-F238E27FC236}">
                <a16:creationId xmlns:a16="http://schemas.microsoft.com/office/drawing/2014/main" id="{CEB61144-6FC3-0B6A-7316-31B726C381B9}"/>
              </a:ext>
            </a:extLst>
          </p:cNvPr>
          <p:cNvSpPr txBox="1"/>
          <p:nvPr/>
        </p:nvSpPr>
        <p:spPr>
          <a:xfrm>
            <a:off x="6145020" y="4906686"/>
            <a:ext cx="2080784" cy="769441"/>
          </a:xfrm>
          <a:prstGeom prst="rect">
            <a:avLst/>
          </a:prstGeom>
          <a:noFill/>
        </p:spPr>
        <p:txBody>
          <a:bodyPr wrap="square" lIns="180000" tIns="180000" rIns="180000" bIns="180000" rtlCol="0" anchor="ctr" anchorCtr="0">
            <a:noAutofit/>
          </a:bodyPr>
          <a:lstStyle/>
          <a:p>
            <a:pPr lvl="0" algn="ctr">
              <a:defRPr/>
            </a:pPr>
            <a:r>
              <a:rPr lang="en-GB" sz="1000">
                <a:solidFill>
                  <a:srgbClr val="FFFFFF"/>
                </a:solidFill>
                <a:latin typeface="HelveticaNowDisplay Medium" panose="020B0604030202020204"/>
                <a:cs typeface="HelveticaNowDisplay Medium" panose="020B0604030202020204" pitchFamily="34" charset="0"/>
              </a:rPr>
              <a:t>Underpinned by </a:t>
            </a:r>
            <a:br>
              <a:rPr lang="en-GB" sz="1000">
                <a:solidFill>
                  <a:srgbClr val="FFFFFF"/>
                </a:solidFill>
                <a:latin typeface="HelveticaNowDisplay Medium" panose="020B0604030202020204"/>
                <a:cs typeface="HelveticaNowDisplay Medium" panose="020B0604030202020204" pitchFamily="34" charset="0"/>
              </a:rPr>
            </a:br>
            <a:r>
              <a:rPr lang="en-GB" sz="1000" b="1">
                <a:solidFill>
                  <a:srgbClr val="FFFFFF"/>
                </a:solidFill>
                <a:latin typeface="HelveticaNowDisplay Medium" panose="020B0604030202020204"/>
                <a:cs typeface="HelveticaNowDisplay Bold" panose="020B0804030202020204" pitchFamily="34" charset="0"/>
              </a:rPr>
              <a:t>commercial efficiency </a:t>
            </a:r>
            <a:r>
              <a:rPr lang="en-GB" sz="1000">
                <a:solidFill>
                  <a:srgbClr val="FFFFFF"/>
                </a:solidFill>
                <a:latin typeface="HelveticaNowDisplay Medium" panose="020B0604030202020204"/>
                <a:cs typeface="HelveticaNowDisplay Bold" panose="020B0804030202020204" pitchFamily="34" charset="0"/>
              </a:rPr>
              <a:t>and </a:t>
            </a:r>
            <a:r>
              <a:rPr lang="en-GB" sz="1000" b="1">
                <a:solidFill>
                  <a:srgbClr val="FFFFFF"/>
                </a:solidFill>
                <a:latin typeface="HelveticaNowDisplay Medium" panose="020B0604030202020204"/>
                <a:cs typeface="HelveticaNowDisplay Bold" panose="020B0804030202020204" pitchFamily="34" charset="0"/>
              </a:rPr>
              <a:t>contracts</a:t>
            </a:r>
            <a:r>
              <a:rPr lang="en-GB" sz="1000">
                <a:solidFill>
                  <a:srgbClr val="FFFFFF"/>
                </a:solidFill>
                <a:latin typeface="HelveticaNowDisplay Medium" panose="020B0604030202020204"/>
                <a:cs typeface="HelveticaNowDisplay Bold" panose="020B0804030202020204" pitchFamily="34" charset="0"/>
              </a:rPr>
              <a:t> </a:t>
            </a:r>
            <a:r>
              <a:rPr lang="en-GB" sz="1000">
                <a:solidFill>
                  <a:srgbClr val="FFFFFF"/>
                </a:solidFill>
                <a:latin typeface="HelveticaNowDisplay Medium" panose="020B0604030202020204"/>
                <a:cs typeface="HelveticaNowDisplay Medium" panose="020B0604030202020204" pitchFamily="34" charset="0"/>
              </a:rPr>
              <a:t>- with </a:t>
            </a:r>
            <a:r>
              <a:rPr lang="en-GB" sz="1000" b="1">
                <a:solidFill>
                  <a:srgbClr val="FFFFFF"/>
                </a:solidFill>
                <a:latin typeface="HelveticaNowDisplay Medium" panose="020B0604030202020204"/>
                <a:cs typeface="HelveticaNowDisplay Medium" panose="020B0604030202020204" pitchFamily="34" charset="0"/>
              </a:rPr>
              <a:t>clear SLAs </a:t>
            </a:r>
            <a:r>
              <a:rPr lang="en-GB" sz="1000">
                <a:solidFill>
                  <a:srgbClr val="FFFFFF"/>
                </a:solidFill>
                <a:latin typeface="HelveticaNowDisplay Medium" panose="020B0604030202020204"/>
                <a:cs typeface="HelveticaNowDisplay Medium" panose="020B0604030202020204" pitchFamily="34" charset="0"/>
              </a:rPr>
              <a:t>aligned to </a:t>
            </a:r>
            <a:r>
              <a:rPr lang="en-GB" sz="1000" b="1">
                <a:solidFill>
                  <a:srgbClr val="FFFFFF"/>
                </a:solidFill>
                <a:latin typeface="HelveticaNowDisplay Medium" panose="020B0604030202020204"/>
                <a:cs typeface="HelveticaNowDisplay Medium" panose="020B0604030202020204" pitchFamily="34" charset="0"/>
              </a:rPr>
              <a:t>your priorities</a:t>
            </a:r>
          </a:p>
        </p:txBody>
      </p:sp>
      <p:sp>
        <p:nvSpPr>
          <p:cNvPr id="28" name="TextBox 27">
            <a:extLst>
              <a:ext uri="{FF2B5EF4-FFF2-40B4-BE49-F238E27FC236}">
                <a16:creationId xmlns:a16="http://schemas.microsoft.com/office/drawing/2014/main" id="{9EF4A1E2-DC67-35D5-CA9D-F978CB8557B4}"/>
              </a:ext>
            </a:extLst>
          </p:cNvPr>
          <p:cNvSpPr txBox="1"/>
          <p:nvPr/>
        </p:nvSpPr>
        <p:spPr>
          <a:xfrm>
            <a:off x="382145" y="4724048"/>
            <a:ext cx="2363375" cy="1107996"/>
          </a:xfrm>
          <a:prstGeom prst="rect">
            <a:avLst/>
          </a:prstGeom>
          <a:noFill/>
        </p:spPr>
        <p:txBody>
          <a:bodyPr wrap="square" lIns="180000" tIns="180000" rIns="180000" bIns="180000" rtlCol="0" anchor="ctr" anchorCtr="0">
            <a:noAutofit/>
          </a:bodyPr>
          <a:lstStyle/>
          <a:p>
            <a:pPr lvl="0" algn="ctr">
              <a:defRPr/>
            </a:pPr>
            <a:r>
              <a:rPr lang="en-GB" sz="1000" b="1">
                <a:solidFill>
                  <a:srgbClr val="FFFFFF"/>
                </a:solidFill>
                <a:latin typeface="HelveticaNowDisplay Medium" panose="020B0604030202020204"/>
                <a:cs typeface="HelveticaNowDisplay Bold" panose="020B0804030202020204" pitchFamily="34" charset="0"/>
              </a:rPr>
              <a:t>Migrate</a:t>
            </a:r>
            <a:r>
              <a:rPr lang="en-GB" sz="1000">
                <a:solidFill>
                  <a:srgbClr val="FFFFFF"/>
                </a:solidFill>
                <a:latin typeface="HelveticaNowDisplay Medium" panose="020B0604030202020204"/>
                <a:cs typeface="HelveticaNowDisplay Medium" panose="020B0604030202020204" pitchFamily="34" charset="0"/>
              </a:rPr>
              <a:t> and </a:t>
            </a:r>
            <a:r>
              <a:rPr lang="en-GB" sz="1000" b="1">
                <a:solidFill>
                  <a:srgbClr val="FFFFFF"/>
                </a:solidFill>
                <a:latin typeface="HelveticaNowDisplay Medium" panose="020B0604030202020204"/>
                <a:cs typeface="HelveticaNowDisplay Medium" panose="020B0604030202020204" pitchFamily="34" charset="0"/>
              </a:rPr>
              <a:t>on-board services </a:t>
            </a:r>
            <a:r>
              <a:rPr lang="en-GB" sz="1000">
                <a:solidFill>
                  <a:srgbClr val="FFFFFF"/>
                </a:solidFill>
                <a:latin typeface="HelveticaNowDisplay Medium" panose="020B0604030202020204"/>
                <a:cs typeface="HelveticaNowDisplay Medium" panose="020B0604030202020204" pitchFamily="34" charset="0"/>
              </a:rPr>
              <a:t>with skill and control that exceeds the highest standards. </a:t>
            </a:r>
            <a:r>
              <a:rPr lang="en-GB" sz="1000" b="1">
                <a:solidFill>
                  <a:srgbClr val="FFFFFF"/>
                </a:solidFill>
                <a:latin typeface="HelveticaNowDisplay Medium" panose="020B0604030202020204"/>
                <a:cs typeface="HelveticaNowDisplay Medium" panose="020B0604030202020204" pitchFamily="34" charset="0"/>
              </a:rPr>
              <a:t>Smoothly bring services into life</a:t>
            </a:r>
          </a:p>
        </p:txBody>
      </p:sp>
      <p:sp>
        <p:nvSpPr>
          <p:cNvPr id="35" name="Free-form: Shape 34">
            <a:extLst>
              <a:ext uri="{FF2B5EF4-FFF2-40B4-BE49-F238E27FC236}">
                <a16:creationId xmlns:a16="http://schemas.microsoft.com/office/drawing/2014/main" id="{82A00457-DDA3-353E-9BC6-DF4D282D7091}"/>
              </a:ext>
            </a:extLst>
          </p:cNvPr>
          <p:cNvSpPr/>
          <p:nvPr/>
        </p:nvSpPr>
        <p:spPr>
          <a:xfrm>
            <a:off x="2754489" y="795338"/>
            <a:ext cx="1635083" cy="2521862"/>
          </a:xfrm>
          <a:custGeom>
            <a:avLst/>
            <a:gdLst>
              <a:gd name="connsiteX0" fmla="*/ 1635083 w 1635083"/>
              <a:gd name="connsiteY0" fmla="*/ 2521863 h 2521862"/>
              <a:gd name="connsiteX1" fmla="*/ 407522 w 1635083"/>
              <a:gd name="connsiteY1" fmla="*/ 1813101 h 2521862"/>
              <a:gd name="connsiteX2" fmla="*/ 109246 w 1635083"/>
              <a:gd name="connsiteY2" fmla="*/ 1515949 h 2521862"/>
              <a:gd name="connsiteX3" fmla="*/ 179059 w 1635083"/>
              <a:gd name="connsiteY3" fmla="*/ 0 h 2521862"/>
              <a:gd name="connsiteX4" fmla="*/ 1526844 w 1635083"/>
              <a:gd name="connsiteY4" fmla="*/ 697525 h 2521862"/>
              <a:gd name="connsiteX5" fmla="*/ 1635083 w 1635083"/>
              <a:gd name="connsiteY5" fmla="*/ 1104415 h 2521862"/>
              <a:gd name="connsiteX6" fmla="*/ 1635083 w 1635083"/>
              <a:gd name="connsiteY6" fmla="*/ 2521863 h 252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083" h="2521862">
                <a:moveTo>
                  <a:pt x="1635083" y="2521863"/>
                </a:moveTo>
                <a:lnTo>
                  <a:pt x="407522" y="1813101"/>
                </a:lnTo>
                <a:cubicBezTo>
                  <a:pt x="332466" y="1769731"/>
                  <a:pt x="207748" y="1684413"/>
                  <a:pt x="109246" y="1515949"/>
                </a:cubicBezTo>
                <a:cubicBezTo>
                  <a:pt x="-34424" y="1270332"/>
                  <a:pt x="-60416" y="930183"/>
                  <a:pt x="179059" y="0"/>
                </a:cubicBezTo>
                <a:cubicBezTo>
                  <a:pt x="1104374" y="257677"/>
                  <a:pt x="1385946" y="450260"/>
                  <a:pt x="1526844" y="697525"/>
                </a:cubicBezTo>
                <a:cubicBezTo>
                  <a:pt x="1623473" y="867038"/>
                  <a:pt x="1635083" y="1017749"/>
                  <a:pt x="1635083" y="1104415"/>
                </a:cubicBezTo>
                <a:lnTo>
                  <a:pt x="1635083" y="2521863"/>
                </a:lnTo>
                <a:close/>
              </a:path>
            </a:pathLst>
          </a:custGeom>
          <a:solidFill>
            <a:schemeClr val="accent5"/>
          </a:solidFill>
          <a:ln w="74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a:ea typeface="+mn-ea"/>
              <a:cs typeface="+mn-cs"/>
            </a:endParaRPr>
          </a:p>
        </p:txBody>
      </p:sp>
      <p:sp>
        <p:nvSpPr>
          <p:cNvPr id="39" name="Free-form: Shape 38">
            <a:extLst>
              <a:ext uri="{FF2B5EF4-FFF2-40B4-BE49-F238E27FC236}">
                <a16:creationId xmlns:a16="http://schemas.microsoft.com/office/drawing/2014/main" id="{B3FCE71B-839A-307B-3A61-7AC969D6B66C}"/>
              </a:ext>
            </a:extLst>
          </p:cNvPr>
          <p:cNvSpPr/>
          <p:nvPr/>
        </p:nvSpPr>
        <p:spPr>
          <a:xfrm>
            <a:off x="1435352" y="2571646"/>
            <a:ext cx="2912048" cy="1636949"/>
          </a:xfrm>
          <a:custGeom>
            <a:avLst/>
            <a:gdLst>
              <a:gd name="connsiteX0" fmla="*/ 2912049 w 2912048"/>
              <a:gd name="connsiteY0" fmla="*/ 818512 h 1636949"/>
              <a:gd name="connsiteX1" fmla="*/ 1684488 w 2912048"/>
              <a:gd name="connsiteY1" fmla="*/ 1527198 h 1636949"/>
              <a:gd name="connsiteX2" fmla="*/ 1277973 w 2912048"/>
              <a:gd name="connsiteY2" fmla="*/ 1636936 h 1636949"/>
              <a:gd name="connsiteX3" fmla="*/ 0 w 2912048"/>
              <a:gd name="connsiteY3" fmla="*/ 818437 h 1636949"/>
              <a:gd name="connsiteX4" fmla="*/ 1277973 w 2912048"/>
              <a:gd name="connsiteY4" fmla="*/ 14 h 1636949"/>
              <a:gd name="connsiteX5" fmla="*/ 1684488 w 2912048"/>
              <a:gd name="connsiteY5" fmla="*/ 109751 h 1636949"/>
              <a:gd name="connsiteX6" fmla="*/ 2912049 w 2912048"/>
              <a:gd name="connsiteY6" fmla="*/ 818437 h 163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2048" h="1636949">
                <a:moveTo>
                  <a:pt x="2912049" y="818512"/>
                </a:moveTo>
                <a:lnTo>
                  <a:pt x="1684488" y="1527198"/>
                </a:lnTo>
                <a:cubicBezTo>
                  <a:pt x="1609432" y="1570569"/>
                  <a:pt x="1473178" y="1635812"/>
                  <a:pt x="1277973" y="1636936"/>
                </a:cubicBezTo>
                <a:cubicBezTo>
                  <a:pt x="993404" y="1638584"/>
                  <a:pt x="685840" y="1490944"/>
                  <a:pt x="0" y="818437"/>
                </a:cubicBezTo>
                <a:cubicBezTo>
                  <a:pt x="685840" y="145931"/>
                  <a:pt x="993404" y="-1634"/>
                  <a:pt x="1277973" y="14"/>
                </a:cubicBezTo>
                <a:cubicBezTo>
                  <a:pt x="1473103" y="1137"/>
                  <a:pt x="1609357" y="66380"/>
                  <a:pt x="1684488" y="109751"/>
                </a:cubicBezTo>
                <a:lnTo>
                  <a:pt x="2912049" y="818437"/>
                </a:lnTo>
                <a:close/>
              </a:path>
            </a:pathLst>
          </a:custGeom>
          <a:solidFill>
            <a:schemeClr val="accent4"/>
          </a:solidFill>
          <a:ln w="74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a:ea typeface="+mn-ea"/>
              <a:cs typeface="+mn-cs"/>
            </a:endParaRPr>
          </a:p>
        </p:txBody>
      </p:sp>
      <p:sp>
        <p:nvSpPr>
          <p:cNvPr id="46" name="Free-form: Shape 45">
            <a:extLst>
              <a:ext uri="{FF2B5EF4-FFF2-40B4-BE49-F238E27FC236}">
                <a16:creationId xmlns:a16="http://schemas.microsoft.com/office/drawing/2014/main" id="{02DCC1AE-6CE8-F4CD-6FDF-FF74A5EC31F5}"/>
              </a:ext>
            </a:extLst>
          </p:cNvPr>
          <p:cNvSpPr/>
          <p:nvPr/>
        </p:nvSpPr>
        <p:spPr>
          <a:xfrm>
            <a:off x="2754414" y="3463117"/>
            <a:ext cx="1635083" cy="2521862"/>
          </a:xfrm>
          <a:custGeom>
            <a:avLst/>
            <a:gdLst>
              <a:gd name="connsiteX0" fmla="*/ 1635083 w 1635083"/>
              <a:gd name="connsiteY0" fmla="*/ 0 h 2521862"/>
              <a:gd name="connsiteX1" fmla="*/ 1635083 w 1635083"/>
              <a:gd name="connsiteY1" fmla="*/ 1417448 h 2521862"/>
              <a:gd name="connsiteX2" fmla="*/ 1526844 w 1635083"/>
              <a:gd name="connsiteY2" fmla="*/ 1824337 h 2521862"/>
              <a:gd name="connsiteX3" fmla="*/ 179059 w 1635083"/>
              <a:gd name="connsiteY3" fmla="*/ 2521863 h 2521862"/>
              <a:gd name="connsiteX4" fmla="*/ 109246 w 1635083"/>
              <a:gd name="connsiteY4" fmla="*/ 1005914 h 2521862"/>
              <a:gd name="connsiteX5" fmla="*/ 407522 w 1635083"/>
              <a:gd name="connsiteY5" fmla="*/ 708761 h 2521862"/>
              <a:gd name="connsiteX6" fmla="*/ 1635083 w 1635083"/>
              <a:gd name="connsiteY6" fmla="*/ 0 h 252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083" h="2521862">
                <a:moveTo>
                  <a:pt x="1635083" y="0"/>
                </a:moveTo>
                <a:lnTo>
                  <a:pt x="1635083" y="1417448"/>
                </a:lnTo>
                <a:cubicBezTo>
                  <a:pt x="1635083" y="1504114"/>
                  <a:pt x="1623473" y="1654825"/>
                  <a:pt x="1526844" y="1824337"/>
                </a:cubicBezTo>
                <a:cubicBezTo>
                  <a:pt x="1385945" y="2071527"/>
                  <a:pt x="1104373" y="2264186"/>
                  <a:pt x="179059" y="2521863"/>
                </a:cubicBezTo>
                <a:cubicBezTo>
                  <a:pt x="-60416" y="1591679"/>
                  <a:pt x="-34424" y="1251530"/>
                  <a:pt x="109246" y="1005914"/>
                </a:cubicBezTo>
                <a:cubicBezTo>
                  <a:pt x="207748" y="837450"/>
                  <a:pt x="332466" y="752132"/>
                  <a:pt x="407522" y="708761"/>
                </a:cubicBezTo>
                <a:lnTo>
                  <a:pt x="1635083" y="0"/>
                </a:lnTo>
                <a:close/>
              </a:path>
            </a:pathLst>
          </a:custGeom>
          <a:solidFill>
            <a:schemeClr val="accent3">
              <a:lumMod val="75000"/>
            </a:schemeClr>
          </a:solidFill>
          <a:ln w="74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a:ea typeface="+mn-ea"/>
              <a:cs typeface="+mn-cs"/>
            </a:endParaRPr>
          </a:p>
        </p:txBody>
      </p:sp>
      <p:sp>
        <p:nvSpPr>
          <p:cNvPr id="53" name="Free-form: Shape 52">
            <a:extLst>
              <a:ext uri="{FF2B5EF4-FFF2-40B4-BE49-F238E27FC236}">
                <a16:creationId xmlns:a16="http://schemas.microsoft.com/office/drawing/2014/main" id="{22600481-0D48-E88C-68C6-69A7C00559A4}"/>
              </a:ext>
            </a:extLst>
          </p:cNvPr>
          <p:cNvSpPr/>
          <p:nvPr/>
        </p:nvSpPr>
        <p:spPr>
          <a:xfrm>
            <a:off x="4473767" y="3463192"/>
            <a:ext cx="1635083" cy="2521862"/>
          </a:xfrm>
          <a:custGeom>
            <a:avLst/>
            <a:gdLst>
              <a:gd name="connsiteX0" fmla="*/ 0 w 1635083"/>
              <a:gd name="connsiteY0" fmla="*/ 0 h 2521862"/>
              <a:gd name="connsiteX1" fmla="*/ 1227561 w 1635083"/>
              <a:gd name="connsiteY1" fmla="*/ 708761 h 2521862"/>
              <a:gd name="connsiteX2" fmla="*/ 1525837 w 1635083"/>
              <a:gd name="connsiteY2" fmla="*/ 1005914 h 2521862"/>
              <a:gd name="connsiteX3" fmla="*/ 1456024 w 1635083"/>
              <a:gd name="connsiteY3" fmla="*/ 2521863 h 2521862"/>
              <a:gd name="connsiteX4" fmla="*/ 108239 w 1635083"/>
              <a:gd name="connsiteY4" fmla="*/ 1824337 h 2521862"/>
              <a:gd name="connsiteX5" fmla="*/ 0 w 1635083"/>
              <a:gd name="connsiteY5" fmla="*/ 1417448 h 2521862"/>
              <a:gd name="connsiteX6" fmla="*/ 0 w 1635083"/>
              <a:gd name="connsiteY6" fmla="*/ 0 h 252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083" h="2521862">
                <a:moveTo>
                  <a:pt x="0" y="0"/>
                </a:moveTo>
                <a:lnTo>
                  <a:pt x="1227561" y="708761"/>
                </a:lnTo>
                <a:cubicBezTo>
                  <a:pt x="1302617" y="752132"/>
                  <a:pt x="1427335" y="837450"/>
                  <a:pt x="1525837" y="1005914"/>
                </a:cubicBezTo>
                <a:cubicBezTo>
                  <a:pt x="1669507" y="1251530"/>
                  <a:pt x="1695499" y="1591679"/>
                  <a:pt x="1456024" y="2521863"/>
                </a:cubicBezTo>
                <a:cubicBezTo>
                  <a:pt x="530710" y="2264186"/>
                  <a:pt x="249138" y="2071602"/>
                  <a:pt x="108239" y="1824337"/>
                </a:cubicBezTo>
                <a:cubicBezTo>
                  <a:pt x="11611" y="1654825"/>
                  <a:pt x="0" y="1504114"/>
                  <a:pt x="0" y="1417448"/>
                </a:cubicBezTo>
                <a:lnTo>
                  <a:pt x="0" y="0"/>
                </a:lnTo>
                <a:close/>
              </a:path>
            </a:pathLst>
          </a:custGeom>
          <a:solidFill>
            <a:schemeClr val="accent3"/>
          </a:solidFill>
          <a:ln w="74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a:ea typeface="+mn-ea"/>
              <a:cs typeface="+mn-cs"/>
            </a:endParaRPr>
          </a:p>
        </p:txBody>
      </p:sp>
      <p:sp>
        <p:nvSpPr>
          <p:cNvPr id="54" name="Free-form: Shape 53">
            <a:extLst>
              <a:ext uri="{FF2B5EF4-FFF2-40B4-BE49-F238E27FC236}">
                <a16:creationId xmlns:a16="http://schemas.microsoft.com/office/drawing/2014/main" id="{BF0A8F97-B762-0801-E0AB-841C6F61D9F0}"/>
              </a:ext>
            </a:extLst>
          </p:cNvPr>
          <p:cNvSpPr/>
          <p:nvPr/>
        </p:nvSpPr>
        <p:spPr>
          <a:xfrm>
            <a:off x="4515939" y="2571721"/>
            <a:ext cx="2912048" cy="1636949"/>
          </a:xfrm>
          <a:custGeom>
            <a:avLst/>
            <a:gdLst>
              <a:gd name="connsiteX0" fmla="*/ 0 w 2912048"/>
              <a:gd name="connsiteY0" fmla="*/ 818437 h 1636949"/>
              <a:gd name="connsiteX1" fmla="*/ 1227561 w 2912048"/>
              <a:gd name="connsiteY1" fmla="*/ 109751 h 1636949"/>
              <a:gd name="connsiteX2" fmla="*/ 1634076 w 2912048"/>
              <a:gd name="connsiteY2" fmla="*/ 14 h 1636949"/>
              <a:gd name="connsiteX3" fmla="*/ 2912049 w 2912048"/>
              <a:gd name="connsiteY3" fmla="*/ 818512 h 1636949"/>
              <a:gd name="connsiteX4" fmla="*/ 1634076 w 2912048"/>
              <a:gd name="connsiteY4" fmla="*/ 1636936 h 1636949"/>
              <a:gd name="connsiteX5" fmla="*/ 1227561 w 2912048"/>
              <a:gd name="connsiteY5" fmla="*/ 1527198 h 1636949"/>
              <a:gd name="connsiteX6" fmla="*/ 0 w 2912048"/>
              <a:gd name="connsiteY6" fmla="*/ 818512 h 163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2048" h="1636949">
                <a:moveTo>
                  <a:pt x="0" y="818437"/>
                </a:moveTo>
                <a:lnTo>
                  <a:pt x="1227561" y="109751"/>
                </a:lnTo>
                <a:cubicBezTo>
                  <a:pt x="1302617" y="66380"/>
                  <a:pt x="1438871" y="1137"/>
                  <a:pt x="1634076" y="14"/>
                </a:cubicBezTo>
                <a:cubicBezTo>
                  <a:pt x="1918644" y="-1634"/>
                  <a:pt x="2226209" y="146006"/>
                  <a:pt x="2912049" y="818512"/>
                </a:cubicBezTo>
                <a:cubicBezTo>
                  <a:pt x="2226209" y="1491019"/>
                  <a:pt x="1918644" y="1638584"/>
                  <a:pt x="1634076" y="1636936"/>
                </a:cubicBezTo>
                <a:cubicBezTo>
                  <a:pt x="1438946" y="1635812"/>
                  <a:pt x="1302691" y="1570569"/>
                  <a:pt x="1227561" y="1527198"/>
                </a:cubicBezTo>
                <a:lnTo>
                  <a:pt x="0" y="818512"/>
                </a:lnTo>
                <a:close/>
              </a:path>
            </a:pathLst>
          </a:custGeom>
          <a:solidFill>
            <a:schemeClr val="accent2"/>
          </a:solidFill>
          <a:ln w="74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a:ea typeface="+mn-ea"/>
              <a:cs typeface="+mn-cs"/>
            </a:endParaRPr>
          </a:p>
        </p:txBody>
      </p:sp>
      <p:sp>
        <p:nvSpPr>
          <p:cNvPr id="55" name="Free-form: Shape 54">
            <a:extLst>
              <a:ext uri="{FF2B5EF4-FFF2-40B4-BE49-F238E27FC236}">
                <a16:creationId xmlns:a16="http://schemas.microsoft.com/office/drawing/2014/main" id="{EEFF7478-0ECE-C481-0942-5F739BC750A8}"/>
              </a:ext>
            </a:extLst>
          </p:cNvPr>
          <p:cNvSpPr/>
          <p:nvPr/>
        </p:nvSpPr>
        <p:spPr>
          <a:xfrm>
            <a:off x="4503476" y="795337"/>
            <a:ext cx="1635083" cy="2521862"/>
          </a:xfrm>
          <a:custGeom>
            <a:avLst/>
            <a:gdLst>
              <a:gd name="connsiteX0" fmla="*/ 0 w 1635083"/>
              <a:gd name="connsiteY0" fmla="*/ 2521863 h 2521862"/>
              <a:gd name="connsiteX1" fmla="*/ 0 w 1635083"/>
              <a:gd name="connsiteY1" fmla="*/ 1104415 h 2521862"/>
              <a:gd name="connsiteX2" fmla="*/ 108239 w 1635083"/>
              <a:gd name="connsiteY2" fmla="*/ 697525 h 2521862"/>
              <a:gd name="connsiteX3" fmla="*/ 1456024 w 1635083"/>
              <a:gd name="connsiteY3" fmla="*/ 0 h 2521862"/>
              <a:gd name="connsiteX4" fmla="*/ 1525837 w 1635083"/>
              <a:gd name="connsiteY4" fmla="*/ 1515949 h 2521862"/>
              <a:gd name="connsiteX5" fmla="*/ 1227561 w 1635083"/>
              <a:gd name="connsiteY5" fmla="*/ 1813101 h 2521862"/>
              <a:gd name="connsiteX6" fmla="*/ 0 w 1635083"/>
              <a:gd name="connsiteY6" fmla="*/ 2521863 h 252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083" h="2521862">
                <a:moveTo>
                  <a:pt x="0" y="2521863"/>
                </a:moveTo>
                <a:lnTo>
                  <a:pt x="0" y="1104415"/>
                </a:lnTo>
                <a:cubicBezTo>
                  <a:pt x="0" y="1017749"/>
                  <a:pt x="11611" y="867038"/>
                  <a:pt x="108239" y="697525"/>
                </a:cubicBezTo>
                <a:cubicBezTo>
                  <a:pt x="249138" y="450335"/>
                  <a:pt x="530710" y="257677"/>
                  <a:pt x="1456024" y="0"/>
                </a:cubicBezTo>
                <a:cubicBezTo>
                  <a:pt x="1695499" y="930183"/>
                  <a:pt x="1669507" y="1270332"/>
                  <a:pt x="1525837" y="1515949"/>
                </a:cubicBezTo>
                <a:cubicBezTo>
                  <a:pt x="1427335" y="1684413"/>
                  <a:pt x="1302617" y="1769731"/>
                  <a:pt x="1227561" y="1813101"/>
                </a:cubicBezTo>
                <a:lnTo>
                  <a:pt x="0" y="2521863"/>
                </a:lnTo>
                <a:close/>
              </a:path>
            </a:pathLst>
          </a:custGeom>
          <a:solidFill>
            <a:schemeClr val="accent1"/>
          </a:solidFill>
          <a:ln w="74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a:ea typeface="+mn-ea"/>
              <a:cs typeface="+mn-cs"/>
            </a:endParaRPr>
          </a:p>
        </p:txBody>
      </p:sp>
      <p:grpSp>
        <p:nvGrpSpPr>
          <p:cNvPr id="56" name="Group 55">
            <a:extLst>
              <a:ext uri="{FF2B5EF4-FFF2-40B4-BE49-F238E27FC236}">
                <a16:creationId xmlns:a16="http://schemas.microsoft.com/office/drawing/2014/main" id="{BC659C12-84F5-231B-ED6F-B0B6EA60A441}"/>
              </a:ext>
            </a:extLst>
          </p:cNvPr>
          <p:cNvGrpSpPr/>
          <p:nvPr/>
        </p:nvGrpSpPr>
        <p:grpSpPr>
          <a:xfrm>
            <a:off x="2867340" y="971823"/>
            <a:ext cx="731326" cy="731326"/>
            <a:chOff x="4652816" y="1119101"/>
            <a:chExt cx="731326" cy="731326"/>
          </a:xfrm>
        </p:grpSpPr>
        <p:pic>
          <p:nvPicPr>
            <p:cNvPr id="57" name="01">
              <a:extLst>
                <a:ext uri="{FF2B5EF4-FFF2-40B4-BE49-F238E27FC236}">
                  <a16:creationId xmlns:a16="http://schemas.microsoft.com/office/drawing/2014/main" id="{6028E4D5-6273-AB0E-C261-E1366C1338F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652816" y="1119101"/>
              <a:ext cx="731326" cy="731326"/>
            </a:xfrm>
            <a:prstGeom prst="rect">
              <a:avLst/>
            </a:prstGeom>
          </p:spPr>
        </p:pic>
        <p:sp>
          <p:nvSpPr>
            <p:cNvPr id="58" name="01">
              <a:extLst>
                <a:ext uri="{FF2B5EF4-FFF2-40B4-BE49-F238E27FC236}">
                  <a16:creationId xmlns:a16="http://schemas.microsoft.com/office/drawing/2014/main" id="{A9F342E2-C39E-DCFB-08D6-979E169DF11B}"/>
                </a:ext>
              </a:extLst>
            </p:cNvPr>
            <p:cNvSpPr/>
            <p:nvPr/>
          </p:nvSpPr>
          <p:spPr>
            <a:xfrm>
              <a:off x="4715719" y="1182004"/>
              <a:ext cx="605520" cy="605520"/>
            </a:xfrm>
            <a:prstGeom prst="ellipse">
              <a:avLst/>
            </a:prstGeom>
            <a:solidFill>
              <a:schemeClr val="accent5"/>
            </a:solidFill>
            <a:ln w="9525" cap="flat">
              <a:noFill/>
              <a:prstDash val="solid"/>
              <a:miter/>
            </a:ln>
            <a:effectLst>
              <a:outerShdw blurRad="50800" dist="139700" dir="5400000" sx="96000" sy="96000" algn="t" rotWithShape="0">
                <a:prstClr val="black">
                  <a:alpha val="28000"/>
                </a:prstClr>
              </a:outerShdw>
            </a:effectLst>
            <a:scene3d>
              <a:camera prst="orthographicFront"/>
              <a:lightRig rig="threePt" dir="t"/>
            </a:scene3d>
            <a:sp3d>
              <a:bevelT w="317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Black" panose="020B0A04030202020204" pitchFamily="34" charset="0"/>
                <a:ea typeface="+mn-ea"/>
                <a:cs typeface="HelveticaNowDisplay Black" panose="020B0A04030202020204" pitchFamily="34" charset="0"/>
              </a:endParaRPr>
            </a:p>
          </p:txBody>
        </p:sp>
        <p:sp>
          <p:nvSpPr>
            <p:cNvPr id="59" name="TextBox 58">
              <a:extLst>
                <a:ext uri="{FF2B5EF4-FFF2-40B4-BE49-F238E27FC236}">
                  <a16:creationId xmlns:a16="http://schemas.microsoft.com/office/drawing/2014/main" id="{4A897161-E7C7-A302-2022-02A9B306FBB4}"/>
                </a:ext>
              </a:extLst>
            </p:cNvPr>
            <p:cNvSpPr txBox="1"/>
            <p:nvPr/>
          </p:nvSpPr>
          <p:spPr>
            <a:xfrm>
              <a:off x="4715719" y="1309329"/>
              <a:ext cx="626792" cy="284814"/>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effectLst/>
                  <a:uLnTx/>
                  <a:uFillTx/>
                  <a:latin typeface="HelveticaNowDisplay Black" panose="020B0A04030202020204" pitchFamily="34" charset="0"/>
                  <a:ea typeface="+mn-ea"/>
                  <a:cs typeface="HelveticaNowDisplay Black" panose="020B0A04030202020204" pitchFamily="34" charset="0"/>
                </a:rPr>
                <a:t>06</a:t>
              </a:r>
            </a:p>
          </p:txBody>
        </p:sp>
      </p:grpSp>
      <p:grpSp>
        <p:nvGrpSpPr>
          <p:cNvPr id="60" name="Group 59">
            <a:extLst>
              <a:ext uri="{FF2B5EF4-FFF2-40B4-BE49-F238E27FC236}">
                <a16:creationId xmlns:a16="http://schemas.microsoft.com/office/drawing/2014/main" id="{974C69DC-E5F0-A227-109F-62BFDC3897B9}"/>
              </a:ext>
            </a:extLst>
          </p:cNvPr>
          <p:cNvGrpSpPr/>
          <p:nvPr/>
        </p:nvGrpSpPr>
        <p:grpSpPr>
          <a:xfrm>
            <a:off x="5258115" y="943248"/>
            <a:ext cx="731326" cy="731326"/>
            <a:chOff x="7043591" y="1090526"/>
            <a:chExt cx="731326" cy="731326"/>
          </a:xfrm>
        </p:grpSpPr>
        <p:pic>
          <p:nvPicPr>
            <p:cNvPr id="61" name="01">
              <a:extLst>
                <a:ext uri="{FF2B5EF4-FFF2-40B4-BE49-F238E27FC236}">
                  <a16:creationId xmlns:a16="http://schemas.microsoft.com/office/drawing/2014/main" id="{DF7B043F-6D8B-13AB-337B-DC8EAA3D8F7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043591" y="1090526"/>
              <a:ext cx="731326" cy="731326"/>
            </a:xfrm>
            <a:prstGeom prst="rect">
              <a:avLst/>
            </a:prstGeom>
          </p:spPr>
        </p:pic>
        <p:sp>
          <p:nvSpPr>
            <p:cNvPr id="62" name="01">
              <a:extLst>
                <a:ext uri="{FF2B5EF4-FFF2-40B4-BE49-F238E27FC236}">
                  <a16:creationId xmlns:a16="http://schemas.microsoft.com/office/drawing/2014/main" id="{B9DA0F15-3DB3-AC9B-38DE-8DBCD17B398C}"/>
                </a:ext>
              </a:extLst>
            </p:cNvPr>
            <p:cNvSpPr/>
            <p:nvPr/>
          </p:nvSpPr>
          <p:spPr>
            <a:xfrm>
              <a:off x="7106494" y="1153429"/>
              <a:ext cx="605520" cy="605520"/>
            </a:xfrm>
            <a:prstGeom prst="ellipse">
              <a:avLst/>
            </a:prstGeom>
            <a:solidFill>
              <a:schemeClr val="accent1"/>
            </a:solidFill>
            <a:ln w="9525" cap="flat">
              <a:noFill/>
              <a:prstDash val="solid"/>
              <a:miter/>
            </a:ln>
            <a:effectLst>
              <a:outerShdw blurRad="50800" dist="139700" dir="5400000" sx="96000" sy="96000" algn="t" rotWithShape="0">
                <a:prstClr val="black">
                  <a:alpha val="28000"/>
                </a:prstClr>
              </a:outerShdw>
            </a:effectLst>
            <a:scene3d>
              <a:camera prst="orthographicFront"/>
              <a:lightRig rig="threePt" dir="t"/>
            </a:scene3d>
            <a:sp3d>
              <a:bevelT w="317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Black" panose="020B0A04030202020204" pitchFamily="34" charset="0"/>
                <a:ea typeface="+mn-ea"/>
                <a:cs typeface="HelveticaNowDisplay Black" panose="020B0A04030202020204" pitchFamily="34" charset="0"/>
              </a:endParaRPr>
            </a:p>
          </p:txBody>
        </p:sp>
        <p:sp>
          <p:nvSpPr>
            <p:cNvPr id="63" name="TextBox 62">
              <a:extLst>
                <a:ext uri="{FF2B5EF4-FFF2-40B4-BE49-F238E27FC236}">
                  <a16:creationId xmlns:a16="http://schemas.microsoft.com/office/drawing/2014/main" id="{17C93998-FFCC-9784-B6B8-FD5A857FE534}"/>
                </a:ext>
              </a:extLst>
            </p:cNvPr>
            <p:cNvSpPr txBox="1"/>
            <p:nvPr/>
          </p:nvSpPr>
          <p:spPr>
            <a:xfrm>
              <a:off x="7106494" y="1261704"/>
              <a:ext cx="626792" cy="322914"/>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effectLst/>
                  <a:uLnTx/>
                  <a:uFillTx/>
                  <a:latin typeface="HelveticaNowDisplay Black" panose="020B0A04030202020204" pitchFamily="34" charset="0"/>
                  <a:ea typeface="+mn-ea"/>
                  <a:cs typeface="HelveticaNowDisplay Black" panose="020B0A04030202020204" pitchFamily="34" charset="0"/>
                </a:rPr>
                <a:t>01</a:t>
              </a:r>
            </a:p>
          </p:txBody>
        </p:sp>
      </p:grpSp>
      <p:grpSp>
        <p:nvGrpSpPr>
          <p:cNvPr id="67" name="Group 66">
            <a:extLst>
              <a:ext uri="{FF2B5EF4-FFF2-40B4-BE49-F238E27FC236}">
                <a16:creationId xmlns:a16="http://schemas.microsoft.com/office/drawing/2014/main" id="{773A5A9C-8412-21AD-D244-E5D51291F7C0}"/>
              </a:ext>
            </a:extLst>
          </p:cNvPr>
          <p:cNvGrpSpPr/>
          <p:nvPr/>
        </p:nvGrpSpPr>
        <p:grpSpPr>
          <a:xfrm>
            <a:off x="6448740" y="3038748"/>
            <a:ext cx="731326" cy="731326"/>
            <a:chOff x="8234216" y="3186026"/>
            <a:chExt cx="731326" cy="731326"/>
          </a:xfrm>
        </p:grpSpPr>
        <p:pic>
          <p:nvPicPr>
            <p:cNvPr id="68" name="01">
              <a:extLst>
                <a:ext uri="{FF2B5EF4-FFF2-40B4-BE49-F238E27FC236}">
                  <a16:creationId xmlns:a16="http://schemas.microsoft.com/office/drawing/2014/main" id="{EBDBB0E5-45B1-B27F-8D2B-6E1DFDEE3B6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234216" y="3186026"/>
              <a:ext cx="731326" cy="731326"/>
            </a:xfrm>
            <a:prstGeom prst="rect">
              <a:avLst/>
            </a:prstGeom>
          </p:spPr>
        </p:pic>
        <p:sp>
          <p:nvSpPr>
            <p:cNvPr id="69" name="01">
              <a:extLst>
                <a:ext uri="{FF2B5EF4-FFF2-40B4-BE49-F238E27FC236}">
                  <a16:creationId xmlns:a16="http://schemas.microsoft.com/office/drawing/2014/main" id="{457684D9-2956-5255-721F-75B99645B57A}"/>
                </a:ext>
              </a:extLst>
            </p:cNvPr>
            <p:cNvSpPr/>
            <p:nvPr/>
          </p:nvSpPr>
          <p:spPr>
            <a:xfrm>
              <a:off x="8297119" y="3248929"/>
              <a:ext cx="605520" cy="605520"/>
            </a:xfrm>
            <a:prstGeom prst="ellipse">
              <a:avLst/>
            </a:prstGeom>
            <a:solidFill>
              <a:schemeClr val="accent2"/>
            </a:solidFill>
            <a:ln w="9525" cap="flat">
              <a:noFill/>
              <a:prstDash val="solid"/>
              <a:miter/>
            </a:ln>
            <a:effectLst>
              <a:outerShdw blurRad="50800" dist="139700" dir="5400000" sx="96000" sy="96000" algn="t" rotWithShape="0">
                <a:prstClr val="black">
                  <a:alpha val="28000"/>
                </a:prstClr>
              </a:outerShdw>
            </a:effectLst>
            <a:scene3d>
              <a:camera prst="orthographicFront"/>
              <a:lightRig rig="threePt" dir="t"/>
            </a:scene3d>
            <a:sp3d>
              <a:bevelT w="317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Black" panose="020B0A04030202020204" pitchFamily="34" charset="0"/>
                <a:ea typeface="+mn-ea"/>
                <a:cs typeface="HelveticaNowDisplay Black" panose="020B0A04030202020204" pitchFamily="34" charset="0"/>
              </a:endParaRPr>
            </a:p>
          </p:txBody>
        </p:sp>
        <p:sp>
          <p:nvSpPr>
            <p:cNvPr id="70" name="TextBox 69">
              <a:extLst>
                <a:ext uri="{FF2B5EF4-FFF2-40B4-BE49-F238E27FC236}">
                  <a16:creationId xmlns:a16="http://schemas.microsoft.com/office/drawing/2014/main" id="{968F9B6D-2840-E2CC-30D9-1833A9E4B369}"/>
                </a:ext>
              </a:extLst>
            </p:cNvPr>
            <p:cNvSpPr txBox="1"/>
            <p:nvPr/>
          </p:nvSpPr>
          <p:spPr>
            <a:xfrm>
              <a:off x="8297119" y="3464478"/>
              <a:ext cx="626792" cy="108366"/>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effectLst/>
                  <a:uLnTx/>
                  <a:uFillTx/>
                  <a:latin typeface="HelveticaNowDisplay Black" panose="020B0A04030202020204" pitchFamily="34" charset="0"/>
                  <a:ea typeface="+mn-ea"/>
                  <a:cs typeface="HelveticaNowDisplay Black" panose="020B0A04030202020204" pitchFamily="34" charset="0"/>
                </a:rPr>
                <a:t>02</a:t>
              </a:r>
            </a:p>
          </p:txBody>
        </p:sp>
      </p:grpSp>
      <p:grpSp>
        <p:nvGrpSpPr>
          <p:cNvPr id="71" name="Group 70">
            <a:extLst>
              <a:ext uri="{FF2B5EF4-FFF2-40B4-BE49-F238E27FC236}">
                <a16:creationId xmlns:a16="http://schemas.microsoft.com/office/drawing/2014/main" id="{EC948B9A-2A75-2371-3F4B-A94CCD363700}"/>
              </a:ext>
            </a:extLst>
          </p:cNvPr>
          <p:cNvGrpSpPr/>
          <p:nvPr/>
        </p:nvGrpSpPr>
        <p:grpSpPr>
          <a:xfrm>
            <a:off x="5286690" y="5067573"/>
            <a:ext cx="731326" cy="731326"/>
            <a:chOff x="7072166" y="5214851"/>
            <a:chExt cx="731326" cy="731326"/>
          </a:xfrm>
        </p:grpSpPr>
        <p:pic>
          <p:nvPicPr>
            <p:cNvPr id="72" name="01">
              <a:extLst>
                <a:ext uri="{FF2B5EF4-FFF2-40B4-BE49-F238E27FC236}">
                  <a16:creationId xmlns:a16="http://schemas.microsoft.com/office/drawing/2014/main" id="{836E3FC6-A742-5B14-1408-42619334844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072166" y="5214851"/>
              <a:ext cx="731326" cy="731326"/>
            </a:xfrm>
            <a:prstGeom prst="rect">
              <a:avLst/>
            </a:prstGeom>
          </p:spPr>
        </p:pic>
        <p:sp>
          <p:nvSpPr>
            <p:cNvPr id="73" name="01">
              <a:extLst>
                <a:ext uri="{FF2B5EF4-FFF2-40B4-BE49-F238E27FC236}">
                  <a16:creationId xmlns:a16="http://schemas.microsoft.com/office/drawing/2014/main" id="{8E84AFA6-EA2B-3CBB-CB08-FB0C64EE3019}"/>
                </a:ext>
              </a:extLst>
            </p:cNvPr>
            <p:cNvSpPr/>
            <p:nvPr/>
          </p:nvSpPr>
          <p:spPr>
            <a:xfrm>
              <a:off x="7135069" y="5277754"/>
              <a:ext cx="605520" cy="605520"/>
            </a:xfrm>
            <a:prstGeom prst="ellipse">
              <a:avLst/>
            </a:prstGeom>
            <a:solidFill>
              <a:schemeClr val="accent3"/>
            </a:solidFill>
            <a:ln w="9525" cap="flat">
              <a:noFill/>
              <a:prstDash val="solid"/>
              <a:miter/>
            </a:ln>
            <a:effectLst>
              <a:outerShdw blurRad="50800" dist="139700" dir="5400000" sx="96000" sy="96000" algn="t" rotWithShape="0">
                <a:prstClr val="black">
                  <a:alpha val="28000"/>
                </a:prstClr>
              </a:outerShdw>
            </a:effectLst>
            <a:scene3d>
              <a:camera prst="orthographicFront"/>
              <a:lightRig rig="threePt" dir="t"/>
            </a:scene3d>
            <a:sp3d>
              <a:bevelT w="317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Black" panose="020B0A04030202020204" pitchFamily="34" charset="0"/>
                <a:ea typeface="+mn-ea"/>
                <a:cs typeface="HelveticaNowDisplay Black" panose="020B0A04030202020204" pitchFamily="34" charset="0"/>
              </a:endParaRPr>
            </a:p>
          </p:txBody>
        </p:sp>
        <p:sp>
          <p:nvSpPr>
            <p:cNvPr id="74" name="TextBox 73">
              <a:extLst>
                <a:ext uri="{FF2B5EF4-FFF2-40B4-BE49-F238E27FC236}">
                  <a16:creationId xmlns:a16="http://schemas.microsoft.com/office/drawing/2014/main" id="{445B68C6-6783-6A0D-2FF3-5DE20DF1E214}"/>
                </a:ext>
              </a:extLst>
            </p:cNvPr>
            <p:cNvSpPr txBox="1"/>
            <p:nvPr/>
          </p:nvSpPr>
          <p:spPr>
            <a:xfrm>
              <a:off x="7135069" y="5414604"/>
              <a:ext cx="626792" cy="265764"/>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effectLst/>
                  <a:uLnTx/>
                  <a:uFillTx/>
                  <a:latin typeface="HelveticaNowDisplay Black" panose="020B0A04030202020204" pitchFamily="34" charset="0"/>
                  <a:ea typeface="+mn-ea"/>
                  <a:cs typeface="HelveticaNowDisplay Black" panose="020B0A04030202020204" pitchFamily="34" charset="0"/>
                </a:rPr>
                <a:t>03</a:t>
              </a:r>
            </a:p>
          </p:txBody>
        </p:sp>
      </p:grpSp>
      <p:grpSp>
        <p:nvGrpSpPr>
          <p:cNvPr id="75" name="Group 74">
            <a:extLst>
              <a:ext uri="{FF2B5EF4-FFF2-40B4-BE49-F238E27FC236}">
                <a16:creationId xmlns:a16="http://schemas.microsoft.com/office/drawing/2014/main" id="{18E299A8-0770-757C-F4DF-62D469C77474}"/>
              </a:ext>
            </a:extLst>
          </p:cNvPr>
          <p:cNvGrpSpPr/>
          <p:nvPr/>
        </p:nvGrpSpPr>
        <p:grpSpPr>
          <a:xfrm>
            <a:off x="2908971" y="5012222"/>
            <a:ext cx="731326" cy="731326"/>
            <a:chOff x="4694447" y="5159500"/>
            <a:chExt cx="731326" cy="731326"/>
          </a:xfrm>
        </p:grpSpPr>
        <p:pic>
          <p:nvPicPr>
            <p:cNvPr id="76" name="01">
              <a:extLst>
                <a:ext uri="{FF2B5EF4-FFF2-40B4-BE49-F238E27FC236}">
                  <a16:creationId xmlns:a16="http://schemas.microsoft.com/office/drawing/2014/main" id="{A61FBAFB-3B96-1FEF-AC36-6D55E6703EF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694447" y="5159500"/>
              <a:ext cx="731326" cy="731326"/>
            </a:xfrm>
            <a:prstGeom prst="rect">
              <a:avLst/>
            </a:prstGeom>
          </p:spPr>
        </p:pic>
        <p:sp>
          <p:nvSpPr>
            <p:cNvPr id="79" name="01">
              <a:extLst>
                <a:ext uri="{FF2B5EF4-FFF2-40B4-BE49-F238E27FC236}">
                  <a16:creationId xmlns:a16="http://schemas.microsoft.com/office/drawing/2014/main" id="{D1D964AA-D95F-7DB0-151C-CD2CF753C628}"/>
                </a:ext>
              </a:extLst>
            </p:cNvPr>
            <p:cNvSpPr/>
            <p:nvPr/>
          </p:nvSpPr>
          <p:spPr>
            <a:xfrm>
              <a:off x="4757350" y="5222403"/>
              <a:ext cx="605520" cy="605520"/>
            </a:xfrm>
            <a:prstGeom prst="ellipse">
              <a:avLst/>
            </a:prstGeom>
            <a:solidFill>
              <a:schemeClr val="accent3">
                <a:lumMod val="75000"/>
              </a:schemeClr>
            </a:solidFill>
            <a:ln w="9525" cap="flat">
              <a:noFill/>
              <a:prstDash val="solid"/>
              <a:miter/>
            </a:ln>
            <a:effectLst>
              <a:outerShdw blurRad="50800" dist="139700" dir="5400000" sx="96000" sy="96000" algn="t" rotWithShape="0">
                <a:prstClr val="black">
                  <a:alpha val="28000"/>
                </a:prstClr>
              </a:outerShdw>
            </a:effectLst>
            <a:scene3d>
              <a:camera prst="orthographicFront"/>
              <a:lightRig rig="threePt" dir="t"/>
            </a:scene3d>
            <a:sp3d>
              <a:bevelT w="317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Black" panose="020B0A04030202020204" pitchFamily="34" charset="0"/>
                <a:ea typeface="+mn-ea"/>
                <a:cs typeface="HelveticaNowDisplay Black" panose="020B0A04030202020204" pitchFamily="34" charset="0"/>
              </a:endParaRPr>
            </a:p>
          </p:txBody>
        </p:sp>
        <p:sp>
          <p:nvSpPr>
            <p:cNvPr id="117" name="TextBox 116">
              <a:extLst>
                <a:ext uri="{FF2B5EF4-FFF2-40B4-BE49-F238E27FC236}">
                  <a16:creationId xmlns:a16="http://schemas.microsoft.com/office/drawing/2014/main" id="{F4FBFA52-445A-447D-FBB5-A32411F451D2}"/>
                </a:ext>
              </a:extLst>
            </p:cNvPr>
            <p:cNvSpPr txBox="1"/>
            <p:nvPr/>
          </p:nvSpPr>
          <p:spPr>
            <a:xfrm>
              <a:off x="4757350" y="5338404"/>
              <a:ext cx="626792" cy="307462"/>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effectLst/>
                  <a:uLnTx/>
                  <a:uFillTx/>
                  <a:latin typeface="HelveticaNowDisplay Black" panose="020B0A04030202020204" pitchFamily="34" charset="0"/>
                  <a:ea typeface="+mn-ea"/>
                  <a:cs typeface="HelveticaNowDisplay Black" panose="020B0A04030202020204" pitchFamily="34" charset="0"/>
                </a:rPr>
                <a:t>04</a:t>
              </a:r>
            </a:p>
          </p:txBody>
        </p:sp>
      </p:grpSp>
      <p:grpSp>
        <p:nvGrpSpPr>
          <p:cNvPr id="121" name="Group 120">
            <a:extLst>
              <a:ext uri="{FF2B5EF4-FFF2-40B4-BE49-F238E27FC236}">
                <a16:creationId xmlns:a16="http://schemas.microsoft.com/office/drawing/2014/main" id="{A5DA5450-605E-B7AC-DC7F-59D11BB4726B}"/>
              </a:ext>
            </a:extLst>
          </p:cNvPr>
          <p:cNvGrpSpPr/>
          <p:nvPr/>
        </p:nvGrpSpPr>
        <p:grpSpPr>
          <a:xfrm>
            <a:off x="1718346" y="3021497"/>
            <a:ext cx="731326" cy="731326"/>
            <a:chOff x="3503822" y="3168775"/>
            <a:chExt cx="731326" cy="731326"/>
          </a:xfrm>
        </p:grpSpPr>
        <p:pic>
          <p:nvPicPr>
            <p:cNvPr id="122" name="01">
              <a:extLst>
                <a:ext uri="{FF2B5EF4-FFF2-40B4-BE49-F238E27FC236}">
                  <a16:creationId xmlns:a16="http://schemas.microsoft.com/office/drawing/2014/main" id="{6DDEAA41-805B-4EBD-67A6-64C546269BC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503822" y="3168775"/>
              <a:ext cx="731326" cy="731326"/>
            </a:xfrm>
            <a:prstGeom prst="rect">
              <a:avLst/>
            </a:prstGeom>
          </p:spPr>
        </p:pic>
        <p:sp>
          <p:nvSpPr>
            <p:cNvPr id="123" name="01">
              <a:extLst>
                <a:ext uri="{FF2B5EF4-FFF2-40B4-BE49-F238E27FC236}">
                  <a16:creationId xmlns:a16="http://schemas.microsoft.com/office/drawing/2014/main" id="{A85E409F-03CC-C4A6-07A1-C267D94201AD}"/>
                </a:ext>
              </a:extLst>
            </p:cNvPr>
            <p:cNvSpPr/>
            <p:nvPr/>
          </p:nvSpPr>
          <p:spPr>
            <a:xfrm>
              <a:off x="3566725" y="3231678"/>
              <a:ext cx="605520" cy="605520"/>
            </a:xfrm>
            <a:prstGeom prst="ellipse">
              <a:avLst/>
            </a:prstGeom>
            <a:solidFill>
              <a:schemeClr val="accent4"/>
            </a:solidFill>
            <a:ln w="9525" cap="flat">
              <a:noFill/>
              <a:prstDash val="solid"/>
              <a:miter/>
            </a:ln>
            <a:effectLst>
              <a:outerShdw blurRad="50800" dist="139700" dir="5400000" sx="96000" sy="96000" algn="t" rotWithShape="0">
                <a:prstClr val="black">
                  <a:alpha val="28000"/>
                </a:prstClr>
              </a:outerShdw>
            </a:effectLst>
            <a:scene3d>
              <a:camera prst="orthographicFront"/>
              <a:lightRig rig="threePt" dir="t"/>
            </a:scene3d>
            <a:sp3d>
              <a:bevelT w="317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Black" panose="020B0A04030202020204" pitchFamily="34" charset="0"/>
                <a:ea typeface="+mn-ea"/>
                <a:cs typeface="HelveticaNowDisplay Black" panose="020B0A04030202020204" pitchFamily="34" charset="0"/>
              </a:endParaRPr>
            </a:p>
          </p:txBody>
        </p:sp>
        <p:sp>
          <p:nvSpPr>
            <p:cNvPr id="124" name="TextBox 123">
              <a:extLst>
                <a:ext uri="{FF2B5EF4-FFF2-40B4-BE49-F238E27FC236}">
                  <a16:creationId xmlns:a16="http://schemas.microsoft.com/office/drawing/2014/main" id="{FBB4342C-3E1C-6837-E14D-A55789165AB0}"/>
                </a:ext>
              </a:extLst>
            </p:cNvPr>
            <p:cNvSpPr txBox="1"/>
            <p:nvPr/>
          </p:nvSpPr>
          <p:spPr>
            <a:xfrm>
              <a:off x="3566725" y="3318197"/>
              <a:ext cx="626792" cy="366426"/>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prstClr val="white"/>
                  </a:solidFill>
                  <a:effectLst/>
                  <a:uLnTx/>
                  <a:uFillTx/>
                  <a:latin typeface="HelveticaNowDisplay Black" panose="020B0A04030202020204" pitchFamily="34" charset="0"/>
                  <a:ea typeface="+mn-ea"/>
                  <a:cs typeface="HelveticaNowDisplay Black" panose="020B0A04030202020204" pitchFamily="34" charset="0"/>
                </a:rPr>
                <a:t>05</a:t>
              </a:r>
            </a:p>
          </p:txBody>
        </p:sp>
      </p:grpSp>
      <p:grpSp>
        <p:nvGrpSpPr>
          <p:cNvPr id="125" name="Group 124">
            <a:extLst>
              <a:ext uri="{FF2B5EF4-FFF2-40B4-BE49-F238E27FC236}">
                <a16:creationId xmlns:a16="http://schemas.microsoft.com/office/drawing/2014/main" id="{206831D4-739D-E785-982B-1BCEDF351D24}"/>
              </a:ext>
            </a:extLst>
          </p:cNvPr>
          <p:cNvGrpSpPr/>
          <p:nvPr/>
        </p:nvGrpSpPr>
        <p:grpSpPr>
          <a:xfrm>
            <a:off x="3251892" y="2281326"/>
            <a:ext cx="2071748" cy="2071748"/>
            <a:chOff x="5037368" y="2428604"/>
            <a:chExt cx="2071748" cy="2071748"/>
          </a:xfrm>
        </p:grpSpPr>
        <p:pic>
          <p:nvPicPr>
            <p:cNvPr id="126" name="01">
              <a:extLst>
                <a:ext uri="{FF2B5EF4-FFF2-40B4-BE49-F238E27FC236}">
                  <a16:creationId xmlns:a16="http://schemas.microsoft.com/office/drawing/2014/main" id="{DF74E202-E92E-BE94-4B37-692B7E98D09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037368" y="2428604"/>
              <a:ext cx="2071748" cy="2071748"/>
            </a:xfrm>
            <a:prstGeom prst="rect">
              <a:avLst/>
            </a:prstGeom>
          </p:spPr>
        </p:pic>
        <p:sp>
          <p:nvSpPr>
            <p:cNvPr id="127" name="01">
              <a:extLst>
                <a:ext uri="{FF2B5EF4-FFF2-40B4-BE49-F238E27FC236}">
                  <a16:creationId xmlns:a16="http://schemas.microsoft.com/office/drawing/2014/main" id="{425368B3-A28E-64EB-ACCF-C7D69FDA14D9}"/>
                </a:ext>
              </a:extLst>
            </p:cNvPr>
            <p:cNvSpPr/>
            <p:nvPr/>
          </p:nvSpPr>
          <p:spPr>
            <a:xfrm>
              <a:off x="5215564" y="2606800"/>
              <a:ext cx="1715356" cy="1715356"/>
            </a:xfrm>
            <a:prstGeom prst="ellipse">
              <a:avLst/>
            </a:prstGeom>
            <a:solidFill>
              <a:schemeClr val="bg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Black" panose="020B0A04030202020204" pitchFamily="34" charset="0"/>
                <a:ea typeface="+mn-ea"/>
                <a:cs typeface="HelveticaNowDisplay Black" panose="020B0A04030202020204" pitchFamily="34" charset="0"/>
              </a:endParaRPr>
            </a:p>
          </p:txBody>
        </p:sp>
        <p:sp>
          <p:nvSpPr>
            <p:cNvPr id="142" name="TextBox 141">
              <a:extLst>
                <a:ext uri="{FF2B5EF4-FFF2-40B4-BE49-F238E27FC236}">
                  <a16:creationId xmlns:a16="http://schemas.microsoft.com/office/drawing/2014/main" id="{CE21D235-9904-B2CC-5044-34C0EC93504C}"/>
                </a:ext>
              </a:extLst>
            </p:cNvPr>
            <p:cNvSpPr txBox="1"/>
            <p:nvPr/>
          </p:nvSpPr>
          <p:spPr>
            <a:xfrm>
              <a:off x="5215564" y="2934733"/>
              <a:ext cx="1715356" cy="1050126"/>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prstClr val="black">
                      <a:lumMod val="95000"/>
                      <a:lumOff val="5000"/>
                    </a:prstClr>
                  </a:solidFill>
                  <a:effectLst/>
                  <a:uLnTx/>
                  <a:uFillTx/>
                  <a:latin typeface="HelveticaNowDisplay Bold" panose="020B0804030202020204" pitchFamily="34" charset="0"/>
                  <a:ea typeface="+mn-ea"/>
                  <a:cs typeface="HelveticaNowDisplay Bold" panose="020B0804030202020204" pitchFamily="34" charset="0"/>
                </a:rPr>
                <a:t>Partnership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prstClr val="black">
                      <a:lumMod val="95000"/>
                      <a:lumOff val="5000"/>
                    </a:prstClr>
                  </a:solidFill>
                  <a:effectLst/>
                  <a:uLnTx/>
                  <a:uFillTx/>
                  <a:latin typeface="HelveticaNowDisplay Bold" panose="020B0804030202020204" pitchFamily="34" charset="0"/>
                  <a:ea typeface="+mn-ea"/>
                  <a:cs typeface="HelveticaNowDisplay Bold" panose="020B0804030202020204" pitchFamily="34" charset="0"/>
                </a:rPr>
                <a:t>Principles</a:t>
              </a:r>
            </a:p>
          </p:txBody>
        </p:sp>
      </p:grpSp>
      <p:pic>
        <p:nvPicPr>
          <p:cNvPr id="143" name="Shadow" descr="A picture containing text&#10;&#10;Description automatically generated">
            <a:extLst>
              <a:ext uri="{FF2B5EF4-FFF2-40B4-BE49-F238E27FC236}">
                <a16:creationId xmlns:a16="http://schemas.microsoft.com/office/drawing/2014/main" id="{EF46ECA2-9AF8-FA68-3C10-D17CF0F9407E}"/>
              </a:ext>
            </a:extLst>
          </p:cNvPr>
          <p:cNvPicPr>
            <a:picLocks noChangeAspect="1"/>
          </p:cNvPicPr>
          <p:nvPr/>
        </p:nvPicPr>
        <p:blipFill rotWithShape="1">
          <a:blip r:embed="rId18">
            <a:extLst>
              <a:ext uri="{28A0092B-C50C-407E-A947-70E740481C1C}">
                <a14:useLocalDpi xmlns:a14="http://schemas.microsoft.com/office/drawing/2010/main" val="0"/>
              </a:ext>
            </a:extLst>
          </a:blip>
          <a:srcRect l="55592" t="37989" r="9787" b="18147"/>
          <a:stretch/>
        </p:blipFill>
        <p:spPr>
          <a:xfrm>
            <a:off x="9297595" y="4874976"/>
            <a:ext cx="2652341" cy="1853096"/>
          </a:xfrm>
          <a:prstGeom prst="rect">
            <a:avLst/>
          </a:prstGeom>
        </p:spPr>
      </p:pic>
      <p:grpSp>
        <p:nvGrpSpPr>
          <p:cNvPr id="144" name="Fibre Infrastructure">
            <a:extLst>
              <a:ext uri="{FF2B5EF4-FFF2-40B4-BE49-F238E27FC236}">
                <a16:creationId xmlns:a16="http://schemas.microsoft.com/office/drawing/2014/main" id="{FF413015-3D50-7D8A-3B8E-D62F44F717BF}"/>
              </a:ext>
            </a:extLst>
          </p:cNvPr>
          <p:cNvGrpSpPr/>
          <p:nvPr/>
        </p:nvGrpSpPr>
        <p:grpSpPr>
          <a:xfrm>
            <a:off x="9298364" y="4813529"/>
            <a:ext cx="2790206" cy="1809056"/>
            <a:chOff x="5859930" y="685564"/>
            <a:chExt cx="4529480" cy="2936732"/>
          </a:xfrm>
        </p:grpSpPr>
        <p:grpSp>
          <p:nvGrpSpPr>
            <p:cNvPr id="145" name="Group 144">
              <a:extLst>
                <a:ext uri="{FF2B5EF4-FFF2-40B4-BE49-F238E27FC236}">
                  <a16:creationId xmlns:a16="http://schemas.microsoft.com/office/drawing/2014/main" id="{7150EA90-0F14-0E3E-373C-1859B8E092D4}"/>
                </a:ext>
              </a:extLst>
            </p:cNvPr>
            <p:cNvGrpSpPr/>
            <p:nvPr/>
          </p:nvGrpSpPr>
          <p:grpSpPr>
            <a:xfrm>
              <a:off x="5859930" y="685564"/>
              <a:ext cx="4305677" cy="2936732"/>
              <a:chOff x="5817331" y="652951"/>
              <a:chExt cx="6465340" cy="4409752"/>
            </a:xfrm>
          </p:grpSpPr>
          <p:sp>
            <p:nvSpPr>
              <p:cNvPr id="147" name="Graphic 8">
                <a:extLst>
                  <a:ext uri="{FF2B5EF4-FFF2-40B4-BE49-F238E27FC236}">
                    <a16:creationId xmlns:a16="http://schemas.microsoft.com/office/drawing/2014/main" id="{755B163F-4AAD-8817-D253-386D6B557AD2}"/>
                  </a:ext>
                </a:extLst>
              </p:cNvPr>
              <p:cNvSpPr/>
              <p:nvPr/>
            </p:nvSpPr>
            <p:spPr>
              <a:xfrm>
                <a:off x="5817331" y="1330921"/>
                <a:ext cx="6465340" cy="3731782"/>
              </a:xfrm>
              <a:custGeom>
                <a:avLst/>
                <a:gdLst>
                  <a:gd name="connsiteX0" fmla="*/ 6465150 w 6465340"/>
                  <a:gd name="connsiteY0" fmla="*/ 1186092 h 3731782"/>
                  <a:gd name="connsiteX1" fmla="*/ 3310851 w 6465340"/>
                  <a:gd name="connsiteY1" fmla="*/ 19279 h 3731782"/>
                  <a:gd name="connsiteX2" fmla="*/ 3117779 w 6465340"/>
                  <a:gd name="connsiteY2" fmla="*/ 27280 h 3731782"/>
                  <a:gd name="connsiteX3" fmla="*/ 723 w 6465340"/>
                  <a:gd name="connsiteY3" fmla="*/ 1187521 h 3731782"/>
                  <a:gd name="connsiteX4" fmla="*/ 723 w 6465340"/>
                  <a:gd name="connsiteY4" fmla="*/ 1855223 h 3731782"/>
                  <a:gd name="connsiteX5" fmla="*/ 33298 w 6465340"/>
                  <a:gd name="connsiteY5" fmla="*/ 1911706 h 3731782"/>
                  <a:gd name="connsiteX6" fmla="*/ 3152355 w 6465340"/>
                  <a:gd name="connsiteY6" fmla="*/ 3712503 h 3731782"/>
                  <a:gd name="connsiteX7" fmla="*/ 3345426 w 6465340"/>
                  <a:gd name="connsiteY7" fmla="*/ 3704502 h 3731782"/>
                  <a:gd name="connsiteX8" fmla="*/ 6416191 w 6465340"/>
                  <a:gd name="connsiteY8" fmla="*/ 1931614 h 3731782"/>
                  <a:gd name="connsiteX9" fmla="*/ 6463245 w 6465340"/>
                  <a:gd name="connsiteY9" fmla="*/ 1871320 h 3731782"/>
                  <a:gd name="connsiteX10" fmla="*/ 6465341 w 6465340"/>
                  <a:gd name="connsiteY10" fmla="*/ 1871320 h 3731782"/>
                  <a:gd name="connsiteX11" fmla="*/ 6465341 w 6465340"/>
                  <a:gd name="connsiteY11" fmla="*/ 1186092 h 373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65340" h="3731782">
                    <a:moveTo>
                      <a:pt x="6465150" y="1186092"/>
                    </a:moveTo>
                    <a:lnTo>
                      <a:pt x="3310851" y="19279"/>
                    </a:lnTo>
                    <a:cubicBezTo>
                      <a:pt x="3261416" y="-9296"/>
                      <a:pt x="3174929" y="-5676"/>
                      <a:pt x="3117779" y="27280"/>
                    </a:cubicBezTo>
                    <a:lnTo>
                      <a:pt x="723" y="1187521"/>
                    </a:lnTo>
                    <a:lnTo>
                      <a:pt x="723" y="1855223"/>
                    </a:lnTo>
                    <a:cubicBezTo>
                      <a:pt x="-2992" y="1876178"/>
                      <a:pt x="7581" y="1896847"/>
                      <a:pt x="33298" y="1911706"/>
                    </a:cubicBezTo>
                    <a:lnTo>
                      <a:pt x="3152355" y="3712503"/>
                    </a:lnTo>
                    <a:cubicBezTo>
                      <a:pt x="3201789" y="3741078"/>
                      <a:pt x="3288276" y="3737458"/>
                      <a:pt x="3345426" y="3704502"/>
                    </a:cubicBezTo>
                    <a:lnTo>
                      <a:pt x="6416191" y="1931614"/>
                    </a:lnTo>
                    <a:cubicBezTo>
                      <a:pt x="6446100" y="1914278"/>
                      <a:pt x="6461911" y="1892371"/>
                      <a:pt x="6463245" y="1871320"/>
                    </a:cubicBezTo>
                    <a:lnTo>
                      <a:pt x="6465341" y="1871320"/>
                    </a:lnTo>
                    <a:lnTo>
                      <a:pt x="6465341" y="1186092"/>
                    </a:ln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sp>
            <p:nvSpPr>
              <p:cNvPr id="148" name="Graphic 10">
                <a:extLst>
                  <a:ext uri="{FF2B5EF4-FFF2-40B4-BE49-F238E27FC236}">
                    <a16:creationId xmlns:a16="http://schemas.microsoft.com/office/drawing/2014/main" id="{CDDA2C4B-42CD-C8C7-D28F-1B4B2A0A31DF}"/>
                  </a:ext>
                </a:extLst>
              </p:cNvPr>
              <p:cNvSpPr/>
              <p:nvPr/>
            </p:nvSpPr>
            <p:spPr>
              <a:xfrm>
                <a:off x="5817354" y="652951"/>
                <a:ext cx="6463445" cy="3731686"/>
              </a:xfrm>
              <a:custGeom>
                <a:avLst/>
                <a:gdLst>
                  <a:gd name="connsiteX0" fmla="*/ 3152332 w 6463445"/>
                  <a:gd name="connsiteY0" fmla="*/ 3712408 h 3731686"/>
                  <a:gd name="connsiteX1" fmla="*/ 33371 w 6463445"/>
                  <a:gd name="connsiteY1" fmla="*/ 1911706 h 3731686"/>
                  <a:gd name="connsiteX2" fmla="*/ 47277 w 6463445"/>
                  <a:gd name="connsiteY2" fmla="*/ 1800264 h 3731686"/>
                  <a:gd name="connsiteX3" fmla="*/ 3117947 w 6463445"/>
                  <a:gd name="connsiteY3" fmla="*/ 27280 h 3731686"/>
                  <a:gd name="connsiteX4" fmla="*/ 3311019 w 6463445"/>
                  <a:gd name="connsiteY4" fmla="*/ 19279 h 3731686"/>
                  <a:gd name="connsiteX5" fmla="*/ 6430075 w 6463445"/>
                  <a:gd name="connsiteY5" fmla="*/ 1820076 h 3731686"/>
                  <a:gd name="connsiteX6" fmla="*/ 6416169 w 6463445"/>
                  <a:gd name="connsiteY6" fmla="*/ 1931518 h 3731686"/>
                  <a:gd name="connsiteX7" fmla="*/ 3345404 w 6463445"/>
                  <a:gd name="connsiteY7" fmla="*/ 3704407 h 3731686"/>
                  <a:gd name="connsiteX8" fmla="*/ 3152332 w 6463445"/>
                  <a:gd name="connsiteY8" fmla="*/ 3712408 h 373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3445" h="3731686">
                    <a:moveTo>
                      <a:pt x="3152332" y="3712408"/>
                    </a:moveTo>
                    <a:lnTo>
                      <a:pt x="33371" y="1911706"/>
                    </a:lnTo>
                    <a:cubicBezTo>
                      <a:pt x="-16064" y="1883131"/>
                      <a:pt x="-9873" y="1833220"/>
                      <a:pt x="47277" y="1800264"/>
                    </a:cubicBezTo>
                    <a:lnTo>
                      <a:pt x="3117947" y="27280"/>
                    </a:lnTo>
                    <a:cubicBezTo>
                      <a:pt x="3175097" y="-5676"/>
                      <a:pt x="3261489" y="-9296"/>
                      <a:pt x="3311019" y="19279"/>
                    </a:cubicBezTo>
                    <a:lnTo>
                      <a:pt x="6430075" y="1820076"/>
                    </a:lnTo>
                    <a:cubicBezTo>
                      <a:pt x="6479510" y="1848651"/>
                      <a:pt x="6473319" y="1898562"/>
                      <a:pt x="6416169" y="1931518"/>
                    </a:cubicBezTo>
                    <a:lnTo>
                      <a:pt x="3345404" y="3704407"/>
                    </a:lnTo>
                    <a:cubicBezTo>
                      <a:pt x="3288254" y="3737363"/>
                      <a:pt x="3201862" y="3740983"/>
                      <a:pt x="3152332" y="3712408"/>
                    </a:cubicBezTo>
                    <a:close/>
                  </a:path>
                </a:pathLst>
              </a:custGeom>
              <a:solidFill>
                <a:schemeClr val="accent6">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grpSp>
        <p:sp>
          <p:nvSpPr>
            <p:cNvPr id="146" name="TextBox 145">
              <a:extLst>
                <a:ext uri="{FF2B5EF4-FFF2-40B4-BE49-F238E27FC236}">
                  <a16:creationId xmlns:a16="http://schemas.microsoft.com/office/drawing/2014/main" id="{87C8A2F7-25F6-9436-48D7-9AB5C24F7B4E}"/>
                </a:ext>
              </a:extLst>
            </p:cNvPr>
            <p:cNvSpPr txBox="1"/>
            <p:nvPr/>
          </p:nvSpPr>
          <p:spPr>
            <a:xfrm>
              <a:off x="7833324" y="2640796"/>
              <a:ext cx="2556086" cy="324759"/>
            </a:xfrm>
            <a:prstGeom prst="rect">
              <a:avLst/>
            </a:prstGeom>
            <a:noFill/>
            <a:scene3d>
              <a:camera prst="isometricRightUp"/>
              <a:lightRig rig="threePt" dir="t"/>
            </a:scene3d>
          </p:spPr>
          <p:txBody>
            <a:bodyPr wrap="square" rtlCol="0">
              <a:spAutoFit/>
            </a:bodyPr>
            <a:lstStyle/>
            <a:p>
              <a:pPr algn="ctr">
                <a:defRPr/>
              </a:pPr>
              <a:r>
                <a:rPr lang="en-GB" sz="700" b="1">
                  <a:solidFill>
                    <a:srgbClr val="FFFFFF"/>
                  </a:solidFill>
                  <a:latin typeface="helvetca"/>
                </a:rPr>
                <a:t>FIBRE INFRASTRUCTURE</a:t>
              </a:r>
            </a:p>
          </p:txBody>
        </p:sp>
      </p:grpSp>
      <p:grpSp>
        <p:nvGrpSpPr>
          <p:cNvPr id="149" name="Network Platforms">
            <a:extLst>
              <a:ext uri="{FF2B5EF4-FFF2-40B4-BE49-F238E27FC236}">
                <a16:creationId xmlns:a16="http://schemas.microsoft.com/office/drawing/2014/main" id="{1C31BF5C-D725-FA97-4444-BE0557096FCD}"/>
              </a:ext>
            </a:extLst>
          </p:cNvPr>
          <p:cNvGrpSpPr/>
          <p:nvPr/>
        </p:nvGrpSpPr>
        <p:grpSpPr>
          <a:xfrm>
            <a:off x="9298364" y="4522032"/>
            <a:ext cx="2813591" cy="1809056"/>
            <a:chOff x="5859930" y="685564"/>
            <a:chExt cx="4567443" cy="2936732"/>
          </a:xfrm>
        </p:grpSpPr>
        <p:grpSp>
          <p:nvGrpSpPr>
            <p:cNvPr id="150" name="Group 149">
              <a:extLst>
                <a:ext uri="{FF2B5EF4-FFF2-40B4-BE49-F238E27FC236}">
                  <a16:creationId xmlns:a16="http://schemas.microsoft.com/office/drawing/2014/main" id="{AE3DA779-63A8-F399-FB5D-9199D62E5E17}"/>
                </a:ext>
              </a:extLst>
            </p:cNvPr>
            <p:cNvGrpSpPr/>
            <p:nvPr/>
          </p:nvGrpSpPr>
          <p:grpSpPr>
            <a:xfrm>
              <a:off x="5859930" y="685564"/>
              <a:ext cx="4305677" cy="2936732"/>
              <a:chOff x="5817331" y="652951"/>
              <a:chExt cx="6465340" cy="4409752"/>
            </a:xfrm>
          </p:grpSpPr>
          <p:sp>
            <p:nvSpPr>
              <p:cNvPr id="152" name="Graphic 8">
                <a:extLst>
                  <a:ext uri="{FF2B5EF4-FFF2-40B4-BE49-F238E27FC236}">
                    <a16:creationId xmlns:a16="http://schemas.microsoft.com/office/drawing/2014/main" id="{56AC248B-DF19-C883-CC65-7FD72CD69AD7}"/>
                  </a:ext>
                </a:extLst>
              </p:cNvPr>
              <p:cNvSpPr/>
              <p:nvPr/>
            </p:nvSpPr>
            <p:spPr>
              <a:xfrm>
                <a:off x="5817331" y="1330921"/>
                <a:ext cx="6465340" cy="3731782"/>
              </a:xfrm>
              <a:custGeom>
                <a:avLst/>
                <a:gdLst>
                  <a:gd name="connsiteX0" fmla="*/ 6465150 w 6465340"/>
                  <a:gd name="connsiteY0" fmla="*/ 1186092 h 3731782"/>
                  <a:gd name="connsiteX1" fmla="*/ 3310851 w 6465340"/>
                  <a:gd name="connsiteY1" fmla="*/ 19279 h 3731782"/>
                  <a:gd name="connsiteX2" fmla="*/ 3117779 w 6465340"/>
                  <a:gd name="connsiteY2" fmla="*/ 27280 h 3731782"/>
                  <a:gd name="connsiteX3" fmla="*/ 723 w 6465340"/>
                  <a:gd name="connsiteY3" fmla="*/ 1187521 h 3731782"/>
                  <a:gd name="connsiteX4" fmla="*/ 723 w 6465340"/>
                  <a:gd name="connsiteY4" fmla="*/ 1855223 h 3731782"/>
                  <a:gd name="connsiteX5" fmla="*/ 33298 w 6465340"/>
                  <a:gd name="connsiteY5" fmla="*/ 1911706 h 3731782"/>
                  <a:gd name="connsiteX6" fmla="*/ 3152355 w 6465340"/>
                  <a:gd name="connsiteY6" fmla="*/ 3712503 h 3731782"/>
                  <a:gd name="connsiteX7" fmla="*/ 3345426 w 6465340"/>
                  <a:gd name="connsiteY7" fmla="*/ 3704502 h 3731782"/>
                  <a:gd name="connsiteX8" fmla="*/ 6416191 w 6465340"/>
                  <a:gd name="connsiteY8" fmla="*/ 1931614 h 3731782"/>
                  <a:gd name="connsiteX9" fmla="*/ 6463245 w 6465340"/>
                  <a:gd name="connsiteY9" fmla="*/ 1871320 h 3731782"/>
                  <a:gd name="connsiteX10" fmla="*/ 6465341 w 6465340"/>
                  <a:gd name="connsiteY10" fmla="*/ 1871320 h 3731782"/>
                  <a:gd name="connsiteX11" fmla="*/ 6465341 w 6465340"/>
                  <a:gd name="connsiteY11" fmla="*/ 1186092 h 373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65340" h="3731782">
                    <a:moveTo>
                      <a:pt x="6465150" y="1186092"/>
                    </a:moveTo>
                    <a:lnTo>
                      <a:pt x="3310851" y="19279"/>
                    </a:lnTo>
                    <a:cubicBezTo>
                      <a:pt x="3261416" y="-9296"/>
                      <a:pt x="3174929" y="-5676"/>
                      <a:pt x="3117779" y="27280"/>
                    </a:cubicBezTo>
                    <a:lnTo>
                      <a:pt x="723" y="1187521"/>
                    </a:lnTo>
                    <a:lnTo>
                      <a:pt x="723" y="1855223"/>
                    </a:lnTo>
                    <a:cubicBezTo>
                      <a:pt x="-2992" y="1876178"/>
                      <a:pt x="7581" y="1896847"/>
                      <a:pt x="33298" y="1911706"/>
                    </a:cubicBezTo>
                    <a:lnTo>
                      <a:pt x="3152355" y="3712503"/>
                    </a:lnTo>
                    <a:cubicBezTo>
                      <a:pt x="3201789" y="3741078"/>
                      <a:pt x="3288276" y="3737458"/>
                      <a:pt x="3345426" y="3704502"/>
                    </a:cubicBezTo>
                    <a:lnTo>
                      <a:pt x="6416191" y="1931614"/>
                    </a:lnTo>
                    <a:cubicBezTo>
                      <a:pt x="6446100" y="1914278"/>
                      <a:pt x="6461911" y="1892371"/>
                      <a:pt x="6463245" y="1871320"/>
                    </a:cubicBezTo>
                    <a:lnTo>
                      <a:pt x="6465341" y="1871320"/>
                    </a:lnTo>
                    <a:lnTo>
                      <a:pt x="6465341" y="1186092"/>
                    </a:ln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sp>
            <p:nvSpPr>
              <p:cNvPr id="153" name="Graphic 10">
                <a:extLst>
                  <a:ext uri="{FF2B5EF4-FFF2-40B4-BE49-F238E27FC236}">
                    <a16:creationId xmlns:a16="http://schemas.microsoft.com/office/drawing/2014/main" id="{8EA0722C-E802-CA5B-5711-8A3D418E0E34}"/>
                  </a:ext>
                </a:extLst>
              </p:cNvPr>
              <p:cNvSpPr/>
              <p:nvPr/>
            </p:nvSpPr>
            <p:spPr>
              <a:xfrm>
                <a:off x="5817354" y="652951"/>
                <a:ext cx="6463445" cy="3731686"/>
              </a:xfrm>
              <a:custGeom>
                <a:avLst/>
                <a:gdLst>
                  <a:gd name="connsiteX0" fmla="*/ 3152332 w 6463445"/>
                  <a:gd name="connsiteY0" fmla="*/ 3712408 h 3731686"/>
                  <a:gd name="connsiteX1" fmla="*/ 33371 w 6463445"/>
                  <a:gd name="connsiteY1" fmla="*/ 1911706 h 3731686"/>
                  <a:gd name="connsiteX2" fmla="*/ 47277 w 6463445"/>
                  <a:gd name="connsiteY2" fmla="*/ 1800264 h 3731686"/>
                  <a:gd name="connsiteX3" fmla="*/ 3117947 w 6463445"/>
                  <a:gd name="connsiteY3" fmla="*/ 27280 h 3731686"/>
                  <a:gd name="connsiteX4" fmla="*/ 3311019 w 6463445"/>
                  <a:gd name="connsiteY4" fmla="*/ 19279 h 3731686"/>
                  <a:gd name="connsiteX5" fmla="*/ 6430075 w 6463445"/>
                  <a:gd name="connsiteY5" fmla="*/ 1820076 h 3731686"/>
                  <a:gd name="connsiteX6" fmla="*/ 6416169 w 6463445"/>
                  <a:gd name="connsiteY6" fmla="*/ 1931518 h 3731686"/>
                  <a:gd name="connsiteX7" fmla="*/ 3345404 w 6463445"/>
                  <a:gd name="connsiteY7" fmla="*/ 3704407 h 3731686"/>
                  <a:gd name="connsiteX8" fmla="*/ 3152332 w 6463445"/>
                  <a:gd name="connsiteY8" fmla="*/ 3712408 h 373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3445" h="3731686">
                    <a:moveTo>
                      <a:pt x="3152332" y="3712408"/>
                    </a:moveTo>
                    <a:lnTo>
                      <a:pt x="33371" y="1911706"/>
                    </a:lnTo>
                    <a:cubicBezTo>
                      <a:pt x="-16064" y="1883131"/>
                      <a:pt x="-9873" y="1833220"/>
                      <a:pt x="47277" y="1800264"/>
                    </a:cubicBezTo>
                    <a:lnTo>
                      <a:pt x="3117947" y="27280"/>
                    </a:lnTo>
                    <a:cubicBezTo>
                      <a:pt x="3175097" y="-5676"/>
                      <a:pt x="3261489" y="-9296"/>
                      <a:pt x="3311019" y="19279"/>
                    </a:cubicBezTo>
                    <a:lnTo>
                      <a:pt x="6430075" y="1820076"/>
                    </a:lnTo>
                    <a:cubicBezTo>
                      <a:pt x="6479510" y="1848651"/>
                      <a:pt x="6473319" y="1898562"/>
                      <a:pt x="6416169" y="1931518"/>
                    </a:cubicBezTo>
                    <a:lnTo>
                      <a:pt x="3345404" y="3704407"/>
                    </a:lnTo>
                    <a:cubicBezTo>
                      <a:pt x="3288254" y="3737363"/>
                      <a:pt x="3201862" y="3740983"/>
                      <a:pt x="3152332" y="3712408"/>
                    </a:cubicBezTo>
                    <a:close/>
                  </a:path>
                </a:pathLst>
              </a:custGeom>
              <a:solidFill>
                <a:schemeClr val="accent5">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grpSp>
        <p:sp>
          <p:nvSpPr>
            <p:cNvPr id="151" name="TextBox 150">
              <a:extLst>
                <a:ext uri="{FF2B5EF4-FFF2-40B4-BE49-F238E27FC236}">
                  <a16:creationId xmlns:a16="http://schemas.microsoft.com/office/drawing/2014/main" id="{40A4E44B-75D2-8178-4A9F-DE0F7003F4E0}"/>
                </a:ext>
              </a:extLst>
            </p:cNvPr>
            <p:cNvSpPr txBox="1"/>
            <p:nvPr/>
          </p:nvSpPr>
          <p:spPr>
            <a:xfrm>
              <a:off x="7871287" y="2644557"/>
              <a:ext cx="2556086" cy="324759"/>
            </a:xfrm>
            <a:prstGeom prst="rect">
              <a:avLst/>
            </a:prstGeom>
            <a:noFill/>
            <a:scene3d>
              <a:camera prst="isometricRightUp"/>
              <a:lightRig rig="threePt" dir="t"/>
            </a:scene3d>
          </p:spPr>
          <p:txBody>
            <a:bodyPr wrap="square" rtlCol="0">
              <a:spAutoFit/>
            </a:bodyPr>
            <a:lstStyle/>
            <a:p>
              <a:pPr algn="ctr">
                <a:defRPr/>
              </a:pPr>
              <a:r>
                <a:rPr lang="en-GB" sz="700" b="1" dirty="0">
                  <a:latin typeface="helvetca"/>
                </a:rPr>
                <a:t>NETWORK PLATFORMS</a:t>
              </a:r>
            </a:p>
          </p:txBody>
        </p:sp>
      </p:grpSp>
      <p:grpSp>
        <p:nvGrpSpPr>
          <p:cNvPr id="154" name="Multi-Cloud Platforms">
            <a:extLst>
              <a:ext uri="{FF2B5EF4-FFF2-40B4-BE49-F238E27FC236}">
                <a16:creationId xmlns:a16="http://schemas.microsoft.com/office/drawing/2014/main" id="{19A08B5A-BA63-D8BC-5EEF-E61794D616ED}"/>
              </a:ext>
            </a:extLst>
          </p:cNvPr>
          <p:cNvGrpSpPr/>
          <p:nvPr/>
        </p:nvGrpSpPr>
        <p:grpSpPr>
          <a:xfrm>
            <a:off x="9298364" y="4235158"/>
            <a:ext cx="2790206" cy="1809056"/>
            <a:chOff x="5859930" y="685564"/>
            <a:chExt cx="4529480" cy="2936732"/>
          </a:xfrm>
        </p:grpSpPr>
        <p:grpSp>
          <p:nvGrpSpPr>
            <p:cNvPr id="155" name="Group 154">
              <a:extLst>
                <a:ext uri="{FF2B5EF4-FFF2-40B4-BE49-F238E27FC236}">
                  <a16:creationId xmlns:a16="http://schemas.microsoft.com/office/drawing/2014/main" id="{D6D9C7AD-8000-74C6-434A-7692CA1C55D7}"/>
                </a:ext>
              </a:extLst>
            </p:cNvPr>
            <p:cNvGrpSpPr/>
            <p:nvPr/>
          </p:nvGrpSpPr>
          <p:grpSpPr>
            <a:xfrm>
              <a:off x="5859930" y="685564"/>
              <a:ext cx="4305677" cy="2936732"/>
              <a:chOff x="5817331" y="652951"/>
              <a:chExt cx="6465340" cy="4409752"/>
            </a:xfrm>
          </p:grpSpPr>
          <p:sp>
            <p:nvSpPr>
              <p:cNvPr id="157" name="Graphic 8">
                <a:extLst>
                  <a:ext uri="{FF2B5EF4-FFF2-40B4-BE49-F238E27FC236}">
                    <a16:creationId xmlns:a16="http://schemas.microsoft.com/office/drawing/2014/main" id="{40406CB7-F819-F7DE-A1D9-D8E9E33D33A0}"/>
                  </a:ext>
                </a:extLst>
              </p:cNvPr>
              <p:cNvSpPr/>
              <p:nvPr/>
            </p:nvSpPr>
            <p:spPr>
              <a:xfrm>
                <a:off x="5817331" y="1330921"/>
                <a:ext cx="6465340" cy="3731782"/>
              </a:xfrm>
              <a:custGeom>
                <a:avLst/>
                <a:gdLst>
                  <a:gd name="connsiteX0" fmla="*/ 6465150 w 6465340"/>
                  <a:gd name="connsiteY0" fmla="*/ 1186092 h 3731782"/>
                  <a:gd name="connsiteX1" fmla="*/ 3310851 w 6465340"/>
                  <a:gd name="connsiteY1" fmla="*/ 19279 h 3731782"/>
                  <a:gd name="connsiteX2" fmla="*/ 3117779 w 6465340"/>
                  <a:gd name="connsiteY2" fmla="*/ 27280 h 3731782"/>
                  <a:gd name="connsiteX3" fmla="*/ 723 w 6465340"/>
                  <a:gd name="connsiteY3" fmla="*/ 1187521 h 3731782"/>
                  <a:gd name="connsiteX4" fmla="*/ 723 w 6465340"/>
                  <a:gd name="connsiteY4" fmla="*/ 1855223 h 3731782"/>
                  <a:gd name="connsiteX5" fmla="*/ 33298 w 6465340"/>
                  <a:gd name="connsiteY5" fmla="*/ 1911706 h 3731782"/>
                  <a:gd name="connsiteX6" fmla="*/ 3152355 w 6465340"/>
                  <a:gd name="connsiteY6" fmla="*/ 3712503 h 3731782"/>
                  <a:gd name="connsiteX7" fmla="*/ 3345426 w 6465340"/>
                  <a:gd name="connsiteY7" fmla="*/ 3704502 h 3731782"/>
                  <a:gd name="connsiteX8" fmla="*/ 6416191 w 6465340"/>
                  <a:gd name="connsiteY8" fmla="*/ 1931614 h 3731782"/>
                  <a:gd name="connsiteX9" fmla="*/ 6463245 w 6465340"/>
                  <a:gd name="connsiteY9" fmla="*/ 1871320 h 3731782"/>
                  <a:gd name="connsiteX10" fmla="*/ 6465341 w 6465340"/>
                  <a:gd name="connsiteY10" fmla="*/ 1871320 h 3731782"/>
                  <a:gd name="connsiteX11" fmla="*/ 6465341 w 6465340"/>
                  <a:gd name="connsiteY11" fmla="*/ 1186092 h 373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65340" h="3731782">
                    <a:moveTo>
                      <a:pt x="6465150" y="1186092"/>
                    </a:moveTo>
                    <a:lnTo>
                      <a:pt x="3310851" y="19279"/>
                    </a:lnTo>
                    <a:cubicBezTo>
                      <a:pt x="3261416" y="-9296"/>
                      <a:pt x="3174929" y="-5676"/>
                      <a:pt x="3117779" y="27280"/>
                    </a:cubicBezTo>
                    <a:lnTo>
                      <a:pt x="723" y="1187521"/>
                    </a:lnTo>
                    <a:lnTo>
                      <a:pt x="723" y="1855223"/>
                    </a:lnTo>
                    <a:cubicBezTo>
                      <a:pt x="-2992" y="1876178"/>
                      <a:pt x="7581" y="1896847"/>
                      <a:pt x="33298" y="1911706"/>
                    </a:cubicBezTo>
                    <a:lnTo>
                      <a:pt x="3152355" y="3712503"/>
                    </a:lnTo>
                    <a:cubicBezTo>
                      <a:pt x="3201789" y="3741078"/>
                      <a:pt x="3288276" y="3737458"/>
                      <a:pt x="3345426" y="3704502"/>
                    </a:cubicBezTo>
                    <a:lnTo>
                      <a:pt x="6416191" y="1931614"/>
                    </a:lnTo>
                    <a:cubicBezTo>
                      <a:pt x="6446100" y="1914278"/>
                      <a:pt x="6461911" y="1892371"/>
                      <a:pt x="6463245" y="1871320"/>
                    </a:cubicBezTo>
                    <a:lnTo>
                      <a:pt x="6465341" y="1871320"/>
                    </a:lnTo>
                    <a:lnTo>
                      <a:pt x="6465341" y="1186092"/>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sp>
            <p:nvSpPr>
              <p:cNvPr id="158" name="Graphic 10">
                <a:extLst>
                  <a:ext uri="{FF2B5EF4-FFF2-40B4-BE49-F238E27FC236}">
                    <a16:creationId xmlns:a16="http://schemas.microsoft.com/office/drawing/2014/main" id="{52325401-4901-6F16-9EA9-C0C3D438B133}"/>
                  </a:ext>
                </a:extLst>
              </p:cNvPr>
              <p:cNvSpPr/>
              <p:nvPr/>
            </p:nvSpPr>
            <p:spPr>
              <a:xfrm>
                <a:off x="5817354" y="652951"/>
                <a:ext cx="6463445" cy="3731686"/>
              </a:xfrm>
              <a:custGeom>
                <a:avLst/>
                <a:gdLst>
                  <a:gd name="connsiteX0" fmla="*/ 3152332 w 6463445"/>
                  <a:gd name="connsiteY0" fmla="*/ 3712408 h 3731686"/>
                  <a:gd name="connsiteX1" fmla="*/ 33371 w 6463445"/>
                  <a:gd name="connsiteY1" fmla="*/ 1911706 h 3731686"/>
                  <a:gd name="connsiteX2" fmla="*/ 47277 w 6463445"/>
                  <a:gd name="connsiteY2" fmla="*/ 1800264 h 3731686"/>
                  <a:gd name="connsiteX3" fmla="*/ 3117947 w 6463445"/>
                  <a:gd name="connsiteY3" fmla="*/ 27280 h 3731686"/>
                  <a:gd name="connsiteX4" fmla="*/ 3311019 w 6463445"/>
                  <a:gd name="connsiteY4" fmla="*/ 19279 h 3731686"/>
                  <a:gd name="connsiteX5" fmla="*/ 6430075 w 6463445"/>
                  <a:gd name="connsiteY5" fmla="*/ 1820076 h 3731686"/>
                  <a:gd name="connsiteX6" fmla="*/ 6416169 w 6463445"/>
                  <a:gd name="connsiteY6" fmla="*/ 1931518 h 3731686"/>
                  <a:gd name="connsiteX7" fmla="*/ 3345404 w 6463445"/>
                  <a:gd name="connsiteY7" fmla="*/ 3704407 h 3731686"/>
                  <a:gd name="connsiteX8" fmla="*/ 3152332 w 6463445"/>
                  <a:gd name="connsiteY8" fmla="*/ 3712408 h 373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3445" h="3731686">
                    <a:moveTo>
                      <a:pt x="3152332" y="3712408"/>
                    </a:moveTo>
                    <a:lnTo>
                      <a:pt x="33371" y="1911706"/>
                    </a:lnTo>
                    <a:cubicBezTo>
                      <a:pt x="-16064" y="1883131"/>
                      <a:pt x="-9873" y="1833220"/>
                      <a:pt x="47277" y="1800264"/>
                    </a:cubicBezTo>
                    <a:lnTo>
                      <a:pt x="3117947" y="27280"/>
                    </a:lnTo>
                    <a:cubicBezTo>
                      <a:pt x="3175097" y="-5676"/>
                      <a:pt x="3261489" y="-9296"/>
                      <a:pt x="3311019" y="19279"/>
                    </a:cubicBezTo>
                    <a:lnTo>
                      <a:pt x="6430075" y="1820076"/>
                    </a:lnTo>
                    <a:cubicBezTo>
                      <a:pt x="6479510" y="1848651"/>
                      <a:pt x="6473319" y="1898562"/>
                      <a:pt x="6416169" y="1931518"/>
                    </a:cubicBezTo>
                    <a:lnTo>
                      <a:pt x="3345404" y="3704407"/>
                    </a:lnTo>
                    <a:cubicBezTo>
                      <a:pt x="3288254" y="3737363"/>
                      <a:pt x="3201862" y="3740983"/>
                      <a:pt x="3152332" y="3712408"/>
                    </a:cubicBezTo>
                    <a:close/>
                  </a:path>
                </a:pathLst>
              </a:custGeom>
              <a:solidFill>
                <a:schemeClr val="accent4">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grpSp>
        <p:sp>
          <p:nvSpPr>
            <p:cNvPr id="156" name="TextBox 155">
              <a:extLst>
                <a:ext uri="{FF2B5EF4-FFF2-40B4-BE49-F238E27FC236}">
                  <a16:creationId xmlns:a16="http://schemas.microsoft.com/office/drawing/2014/main" id="{6F0BB850-62BF-80F1-8727-739F0C42B5F3}"/>
                </a:ext>
              </a:extLst>
            </p:cNvPr>
            <p:cNvSpPr txBox="1"/>
            <p:nvPr/>
          </p:nvSpPr>
          <p:spPr>
            <a:xfrm>
              <a:off x="7833324" y="2655592"/>
              <a:ext cx="2556086" cy="324759"/>
            </a:xfrm>
            <a:prstGeom prst="rect">
              <a:avLst/>
            </a:prstGeom>
            <a:noFill/>
            <a:scene3d>
              <a:camera prst="isometricRightUp"/>
              <a:lightRig rig="threePt" dir="t"/>
            </a:scene3d>
          </p:spPr>
          <p:txBody>
            <a:bodyPr wrap="square" rtlCol="0">
              <a:spAutoFit/>
            </a:bodyPr>
            <a:lstStyle/>
            <a:p>
              <a:pPr algn="ctr">
                <a:defRPr/>
              </a:pPr>
              <a:r>
                <a:rPr lang="en-GB" sz="700" b="1">
                  <a:solidFill>
                    <a:srgbClr val="FFFFFF"/>
                  </a:solidFill>
                  <a:latin typeface="helvetca"/>
                </a:rPr>
                <a:t>MULTI-CLOUD PLATFORMS</a:t>
              </a:r>
            </a:p>
          </p:txBody>
        </p:sp>
      </p:grpSp>
      <p:grpSp>
        <p:nvGrpSpPr>
          <p:cNvPr id="159" name="Managed IT Services">
            <a:extLst>
              <a:ext uri="{FF2B5EF4-FFF2-40B4-BE49-F238E27FC236}">
                <a16:creationId xmlns:a16="http://schemas.microsoft.com/office/drawing/2014/main" id="{6B00108B-625D-2F72-5D2F-BBF1BB0E060B}"/>
              </a:ext>
            </a:extLst>
          </p:cNvPr>
          <p:cNvGrpSpPr/>
          <p:nvPr/>
        </p:nvGrpSpPr>
        <p:grpSpPr>
          <a:xfrm>
            <a:off x="9298364" y="3948284"/>
            <a:ext cx="2813591" cy="1809056"/>
            <a:chOff x="5859930" y="685564"/>
            <a:chExt cx="4567443" cy="2936732"/>
          </a:xfrm>
        </p:grpSpPr>
        <p:grpSp>
          <p:nvGrpSpPr>
            <p:cNvPr id="160" name="Group 159">
              <a:extLst>
                <a:ext uri="{FF2B5EF4-FFF2-40B4-BE49-F238E27FC236}">
                  <a16:creationId xmlns:a16="http://schemas.microsoft.com/office/drawing/2014/main" id="{0F196824-9469-850E-1B07-321CFEC64A10}"/>
                </a:ext>
              </a:extLst>
            </p:cNvPr>
            <p:cNvGrpSpPr/>
            <p:nvPr/>
          </p:nvGrpSpPr>
          <p:grpSpPr>
            <a:xfrm>
              <a:off x="5859930" y="685564"/>
              <a:ext cx="4305677" cy="2936732"/>
              <a:chOff x="5817331" y="652951"/>
              <a:chExt cx="6465340" cy="4409752"/>
            </a:xfrm>
          </p:grpSpPr>
          <p:sp>
            <p:nvSpPr>
              <p:cNvPr id="162" name="Graphic 8">
                <a:extLst>
                  <a:ext uri="{FF2B5EF4-FFF2-40B4-BE49-F238E27FC236}">
                    <a16:creationId xmlns:a16="http://schemas.microsoft.com/office/drawing/2014/main" id="{10DABD58-852F-448F-6480-1DA46EA9E4FE}"/>
                  </a:ext>
                </a:extLst>
              </p:cNvPr>
              <p:cNvSpPr/>
              <p:nvPr/>
            </p:nvSpPr>
            <p:spPr>
              <a:xfrm>
                <a:off x="5817331" y="1330921"/>
                <a:ext cx="6465340" cy="3731782"/>
              </a:xfrm>
              <a:custGeom>
                <a:avLst/>
                <a:gdLst>
                  <a:gd name="connsiteX0" fmla="*/ 6465150 w 6465340"/>
                  <a:gd name="connsiteY0" fmla="*/ 1186092 h 3731782"/>
                  <a:gd name="connsiteX1" fmla="*/ 3310851 w 6465340"/>
                  <a:gd name="connsiteY1" fmla="*/ 19279 h 3731782"/>
                  <a:gd name="connsiteX2" fmla="*/ 3117779 w 6465340"/>
                  <a:gd name="connsiteY2" fmla="*/ 27280 h 3731782"/>
                  <a:gd name="connsiteX3" fmla="*/ 723 w 6465340"/>
                  <a:gd name="connsiteY3" fmla="*/ 1187521 h 3731782"/>
                  <a:gd name="connsiteX4" fmla="*/ 723 w 6465340"/>
                  <a:gd name="connsiteY4" fmla="*/ 1855223 h 3731782"/>
                  <a:gd name="connsiteX5" fmla="*/ 33298 w 6465340"/>
                  <a:gd name="connsiteY5" fmla="*/ 1911706 h 3731782"/>
                  <a:gd name="connsiteX6" fmla="*/ 3152355 w 6465340"/>
                  <a:gd name="connsiteY6" fmla="*/ 3712503 h 3731782"/>
                  <a:gd name="connsiteX7" fmla="*/ 3345426 w 6465340"/>
                  <a:gd name="connsiteY7" fmla="*/ 3704502 h 3731782"/>
                  <a:gd name="connsiteX8" fmla="*/ 6416191 w 6465340"/>
                  <a:gd name="connsiteY8" fmla="*/ 1931614 h 3731782"/>
                  <a:gd name="connsiteX9" fmla="*/ 6463245 w 6465340"/>
                  <a:gd name="connsiteY9" fmla="*/ 1871320 h 3731782"/>
                  <a:gd name="connsiteX10" fmla="*/ 6465341 w 6465340"/>
                  <a:gd name="connsiteY10" fmla="*/ 1871320 h 3731782"/>
                  <a:gd name="connsiteX11" fmla="*/ 6465341 w 6465340"/>
                  <a:gd name="connsiteY11" fmla="*/ 1186092 h 373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65340" h="3731782">
                    <a:moveTo>
                      <a:pt x="6465150" y="1186092"/>
                    </a:moveTo>
                    <a:lnTo>
                      <a:pt x="3310851" y="19279"/>
                    </a:lnTo>
                    <a:cubicBezTo>
                      <a:pt x="3261416" y="-9296"/>
                      <a:pt x="3174929" y="-5676"/>
                      <a:pt x="3117779" y="27280"/>
                    </a:cubicBezTo>
                    <a:lnTo>
                      <a:pt x="723" y="1187521"/>
                    </a:lnTo>
                    <a:lnTo>
                      <a:pt x="723" y="1855223"/>
                    </a:lnTo>
                    <a:cubicBezTo>
                      <a:pt x="-2992" y="1876178"/>
                      <a:pt x="7581" y="1896847"/>
                      <a:pt x="33298" y="1911706"/>
                    </a:cubicBezTo>
                    <a:lnTo>
                      <a:pt x="3152355" y="3712503"/>
                    </a:lnTo>
                    <a:cubicBezTo>
                      <a:pt x="3201789" y="3741078"/>
                      <a:pt x="3288276" y="3737458"/>
                      <a:pt x="3345426" y="3704502"/>
                    </a:cubicBezTo>
                    <a:lnTo>
                      <a:pt x="6416191" y="1931614"/>
                    </a:lnTo>
                    <a:cubicBezTo>
                      <a:pt x="6446100" y="1914278"/>
                      <a:pt x="6461911" y="1892371"/>
                      <a:pt x="6463245" y="1871320"/>
                    </a:cubicBezTo>
                    <a:lnTo>
                      <a:pt x="6465341" y="1871320"/>
                    </a:lnTo>
                    <a:lnTo>
                      <a:pt x="6465341" y="1186092"/>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sp>
            <p:nvSpPr>
              <p:cNvPr id="163" name="Graphic 10">
                <a:extLst>
                  <a:ext uri="{FF2B5EF4-FFF2-40B4-BE49-F238E27FC236}">
                    <a16:creationId xmlns:a16="http://schemas.microsoft.com/office/drawing/2014/main" id="{35758B42-BAD4-8FF6-667B-3D5D7689755C}"/>
                  </a:ext>
                </a:extLst>
              </p:cNvPr>
              <p:cNvSpPr/>
              <p:nvPr/>
            </p:nvSpPr>
            <p:spPr>
              <a:xfrm>
                <a:off x="5817354" y="652951"/>
                <a:ext cx="6463445" cy="3731686"/>
              </a:xfrm>
              <a:custGeom>
                <a:avLst/>
                <a:gdLst>
                  <a:gd name="connsiteX0" fmla="*/ 3152332 w 6463445"/>
                  <a:gd name="connsiteY0" fmla="*/ 3712408 h 3731686"/>
                  <a:gd name="connsiteX1" fmla="*/ 33371 w 6463445"/>
                  <a:gd name="connsiteY1" fmla="*/ 1911706 h 3731686"/>
                  <a:gd name="connsiteX2" fmla="*/ 47277 w 6463445"/>
                  <a:gd name="connsiteY2" fmla="*/ 1800264 h 3731686"/>
                  <a:gd name="connsiteX3" fmla="*/ 3117947 w 6463445"/>
                  <a:gd name="connsiteY3" fmla="*/ 27280 h 3731686"/>
                  <a:gd name="connsiteX4" fmla="*/ 3311019 w 6463445"/>
                  <a:gd name="connsiteY4" fmla="*/ 19279 h 3731686"/>
                  <a:gd name="connsiteX5" fmla="*/ 6430075 w 6463445"/>
                  <a:gd name="connsiteY5" fmla="*/ 1820076 h 3731686"/>
                  <a:gd name="connsiteX6" fmla="*/ 6416169 w 6463445"/>
                  <a:gd name="connsiteY6" fmla="*/ 1931518 h 3731686"/>
                  <a:gd name="connsiteX7" fmla="*/ 3345404 w 6463445"/>
                  <a:gd name="connsiteY7" fmla="*/ 3704407 h 3731686"/>
                  <a:gd name="connsiteX8" fmla="*/ 3152332 w 6463445"/>
                  <a:gd name="connsiteY8" fmla="*/ 3712408 h 373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3445" h="3731686">
                    <a:moveTo>
                      <a:pt x="3152332" y="3712408"/>
                    </a:moveTo>
                    <a:lnTo>
                      <a:pt x="33371" y="1911706"/>
                    </a:lnTo>
                    <a:cubicBezTo>
                      <a:pt x="-16064" y="1883131"/>
                      <a:pt x="-9873" y="1833220"/>
                      <a:pt x="47277" y="1800264"/>
                    </a:cubicBezTo>
                    <a:lnTo>
                      <a:pt x="3117947" y="27280"/>
                    </a:lnTo>
                    <a:cubicBezTo>
                      <a:pt x="3175097" y="-5676"/>
                      <a:pt x="3261489" y="-9296"/>
                      <a:pt x="3311019" y="19279"/>
                    </a:cubicBezTo>
                    <a:lnTo>
                      <a:pt x="6430075" y="1820076"/>
                    </a:lnTo>
                    <a:cubicBezTo>
                      <a:pt x="6479510" y="1848651"/>
                      <a:pt x="6473319" y="1898562"/>
                      <a:pt x="6416169" y="1931518"/>
                    </a:cubicBezTo>
                    <a:lnTo>
                      <a:pt x="3345404" y="3704407"/>
                    </a:lnTo>
                    <a:cubicBezTo>
                      <a:pt x="3288254" y="3737363"/>
                      <a:pt x="3201862" y="3740983"/>
                      <a:pt x="3152332" y="3712408"/>
                    </a:cubicBezTo>
                    <a:close/>
                  </a:path>
                </a:pathLst>
              </a:custGeom>
              <a:solidFill>
                <a:schemeClr val="accent3">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grpSp>
        <p:sp>
          <p:nvSpPr>
            <p:cNvPr id="161" name="TextBox 160">
              <a:extLst>
                <a:ext uri="{FF2B5EF4-FFF2-40B4-BE49-F238E27FC236}">
                  <a16:creationId xmlns:a16="http://schemas.microsoft.com/office/drawing/2014/main" id="{A36C2B89-6661-480B-3B64-9BC01914FCBE}"/>
                </a:ext>
              </a:extLst>
            </p:cNvPr>
            <p:cNvSpPr txBox="1"/>
            <p:nvPr/>
          </p:nvSpPr>
          <p:spPr>
            <a:xfrm>
              <a:off x="7871287" y="2626146"/>
              <a:ext cx="2556086" cy="324759"/>
            </a:xfrm>
            <a:prstGeom prst="rect">
              <a:avLst/>
            </a:prstGeom>
            <a:noFill/>
            <a:scene3d>
              <a:camera prst="isometricRightUp"/>
              <a:lightRig rig="threePt" dir="t"/>
            </a:scene3d>
          </p:spPr>
          <p:txBody>
            <a:bodyPr wrap="square" rtlCol="0">
              <a:spAutoFit/>
            </a:bodyPr>
            <a:lstStyle/>
            <a:p>
              <a:pPr marR="0" lvl="0" indent="0" algn="ctr" fontAlgn="auto">
                <a:lnSpc>
                  <a:spcPct val="100000"/>
                </a:lnSpc>
                <a:spcBef>
                  <a:spcPts val="0"/>
                </a:spcBef>
                <a:spcAft>
                  <a:spcPts val="0"/>
                </a:spcAft>
                <a:buClrTx/>
                <a:buSzTx/>
                <a:buFontTx/>
                <a:buNone/>
                <a:tabLst/>
                <a:defRPr/>
              </a:pPr>
              <a:r>
                <a:rPr lang="en-GB" sz="700" b="1" dirty="0">
                  <a:latin typeface="helvetca"/>
                </a:rPr>
                <a:t>MANAGED IT SERVICES</a:t>
              </a:r>
            </a:p>
          </p:txBody>
        </p:sp>
      </p:grpSp>
      <p:grpSp>
        <p:nvGrpSpPr>
          <p:cNvPr id="164" name="NOC Service Desk 24/7">
            <a:extLst>
              <a:ext uri="{FF2B5EF4-FFF2-40B4-BE49-F238E27FC236}">
                <a16:creationId xmlns:a16="http://schemas.microsoft.com/office/drawing/2014/main" id="{5241F1AC-290C-BACF-9F58-3CA9BABFA252}"/>
              </a:ext>
            </a:extLst>
          </p:cNvPr>
          <p:cNvGrpSpPr/>
          <p:nvPr/>
        </p:nvGrpSpPr>
        <p:grpSpPr>
          <a:xfrm>
            <a:off x="9298364" y="3661453"/>
            <a:ext cx="2790206" cy="1809056"/>
            <a:chOff x="5859930" y="685564"/>
            <a:chExt cx="4529480" cy="2936732"/>
          </a:xfrm>
        </p:grpSpPr>
        <p:grpSp>
          <p:nvGrpSpPr>
            <p:cNvPr id="165" name="Group 164">
              <a:extLst>
                <a:ext uri="{FF2B5EF4-FFF2-40B4-BE49-F238E27FC236}">
                  <a16:creationId xmlns:a16="http://schemas.microsoft.com/office/drawing/2014/main" id="{83ACD6F5-144C-3CC1-F9CF-FAC93D80822F}"/>
                </a:ext>
              </a:extLst>
            </p:cNvPr>
            <p:cNvGrpSpPr/>
            <p:nvPr/>
          </p:nvGrpSpPr>
          <p:grpSpPr>
            <a:xfrm>
              <a:off x="5859930" y="685564"/>
              <a:ext cx="4305677" cy="2936732"/>
              <a:chOff x="5817331" y="652951"/>
              <a:chExt cx="6465340" cy="4409752"/>
            </a:xfrm>
          </p:grpSpPr>
          <p:sp>
            <p:nvSpPr>
              <p:cNvPr id="167" name="Graphic 8">
                <a:extLst>
                  <a:ext uri="{FF2B5EF4-FFF2-40B4-BE49-F238E27FC236}">
                    <a16:creationId xmlns:a16="http://schemas.microsoft.com/office/drawing/2014/main" id="{0AE6EA96-766E-5289-55F1-F2F95FFFB9E2}"/>
                  </a:ext>
                </a:extLst>
              </p:cNvPr>
              <p:cNvSpPr/>
              <p:nvPr/>
            </p:nvSpPr>
            <p:spPr>
              <a:xfrm>
                <a:off x="5817331" y="1330921"/>
                <a:ext cx="6465340" cy="3731782"/>
              </a:xfrm>
              <a:custGeom>
                <a:avLst/>
                <a:gdLst>
                  <a:gd name="connsiteX0" fmla="*/ 6465150 w 6465340"/>
                  <a:gd name="connsiteY0" fmla="*/ 1186092 h 3731782"/>
                  <a:gd name="connsiteX1" fmla="*/ 3310851 w 6465340"/>
                  <a:gd name="connsiteY1" fmla="*/ 19279 h 3731782"/>
                  <a:gd name="connsiteX2" fmla="*/ 3117779 w 6465340"/>
                  <a:gd name="connsiteY2" fmla="*/ 27280 h 3731782"/>
                  <a:gd name="connsiteX3" fmla="*/ 723 w 6465340"/>
                  <a:gd name="connsiteY3" fmla="*/ 1187521 h 3731782"/>
                  <a:gd name="connsiteX4" fmla="*/ 723 w 6465340"/>
                  <a:gd name="connsiteY4" fmla="*/ 1855223 h 3731782"/>
                  <a:gd name="connsiteX5" fmla="*/ 33298 w 6465340"/>
                  <a:gd name="connsiteY5" fmla="*/ 1911706 h 3731782"/>
                  <a:gd name="connsiteX6" fmla="*/ 3152355 w 6465340"/>
                  <a:gd name="connsiteY6" fmla="*/ 3712503 h 3731782"/>
                  <a:gd name="connsiteX7" fmla="*/ 3345426 w 6465340"/>
                  <a:gd name="connsiteY7" fmla="*/ 3704502 h 3731782"/>
                  <a:gd name="connsiteX8" fmla="*/ 6416191 w 6465340"/>
                  <a:gd name="connsiteY8" fmla="*/ 1931614 h 3731782"/>
                  <a:gd name="connsiteX9" fmla="*/ 6463245 w 6465340"/>
                  <a:gd name="connsiteY9" fmla="*/ 1871320 h 3731782"/>
                  <a:gd name="connsiteX10" fmla="*/ 6465341 w 6465340"/>
                  <a:gd name="connsiteY10" fmla="*/ 1871320 h 3731782"/>
                  <a:gd name="connsiteX11" fmla="*/ 6465341 w 6465340"/>
                  <a:gd name="connsiteY11" fmla="*/ 1186092 h 373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65340" h="3731782">
                    <a:moveTo>
                      <a:pt x="6465150" y="1186092"/>
                    </a:moveTo>
                    <a:lnTo>
                      <a:pt x="3310851" y="19279"/>
                    </a:lnTo>
                    <a:cubicBezTo>
                      <a:pt x="3261416" y="-9296"/>
                      <a:pt x="3174929" y="-5676"/>
                      <a:pt x="3117779" y="27280"/>
                    </a:cubicBezTo>
                    <a:lnTo>
                      <a:pt x="723" y="1187521"/>
                    </a:lnTo>
                    <a:lnTo>
                      <a:pt x="723" y="1855223"/>
                    </a:lnTo>
                    <a:cubicBezTo>
                      <a:pt x="-2992" y="1876178"/>
                      <a:pt x="7581" y="1896847"/>
                      <a:pt x="33298" y="1911706"/>
                    </a:cubicBezTo>
                    <a:lnTo>
                      <a:pt x="3152355" y="3712503"/>
                    </a:lnTo>
                    <a:cubicBezTo>
                      <a:pt x="3201789" y="3741078"/>
                      <a:pt x="3288276" y="3737458"/>
                      <a:pt x="3345426" y="3704502"/>
                    </a:cubicBezTo>
                    <a:lnTo>
                      <a:pt x="6416191" y="1931614"/>
                    </a:lnTo>
                    <a:cubicBezTo>
                      <a:pt x="6446100" y="1914278"/>
                      <a:pt x="6461911" y="1892371"/>
                      <a:pt x="6463245" y="1871320"/>
                    </a:cubicBezTo>
                    <a:lnTo>
                      <a:pt x="6465341" y="1871320"/>
                    </a:lnTo>
                    <a:lnTo>
                      <a:pt x="6465341" y="1186092"/>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sp>
            <p:nvSpPr>
              <p:cNvPr id="168" name="Graphic 10">
                <a:extLst>
                  <a:ext uri="{FF2B5EF4-FFF2-40B4-BE49-F238E27FC236}">
                    <a16:creationId xmlns:a16="http://schemas.microsoft.com/office/drawing/2014/main" id="{495A8A65-E606-A4B6-2093-0D5A584A2CBB}"/>
                  </a:ext>
                </a:extLst>
              </p:cNvPr>
              <p:cNvSpPr/>
              <p:nvPr/>
            </p:nvSpPr>
            <p:spPr>
              <a:xfrm>
                <a:off x="5817354" y="652951"/>
                <a:ext cx="6463445" cy="3731686"/>
              </a:xfrm>
              <a:custGeom>
                <a:avLst/>
                <a:gdLst>
                  <a:gd name="connsiteX0" fmla="*/ 3152332 w 6463445"/>
                  <a:gd name="connsiteY0" fmla="*/ 3712408 h 3731686"/>
                  <a:gd name="connsiteX1" fmla="*/ 33371 w 6463445"/>
                  <a:gd name="connsiteY1" fmla="*/ 1911706 h 3731686"/>
                  <a:gd name="connsiteX2" fmla="*/ 47277 w 6463445"/>
                  <a:gd name="connsiteY2" fmla="*/ 1800264 h 3731686"/>
                  <a:gd name="connsiteX3" fmla="*/ 3117947 w 6463445"/>
                  <a:gd name="connsiteY3" fmla="*/ 27280 h 3731686"/>
                  <a:gd name="connsiteX4" fmla="*/ 3311019 w 6463445"/>
                  <a:gd name="connsiteY4" fmla="*/ 19279 h 3731686"/>
                  <a:gd name="connsiteX5" fmla="*/ 6430075 w 6463445"/>
                  <a:gd name="connsiteY5" fmla="*/ 1820076 h 3731686"/>
                  <a:gd name="connsiteX6" fmla="*/ 6416169 w 6463445"/>
                  <a:gd name="connsiteY6" fmla="*/ 1931518 h 3731686"/>
                  <a:gd name="connsiteX7" fmla="*/ 3345404 w 6463445"/>
                  <a:gd name="connsiteY7" fmla="*/ 3704407 h 3731686"/>
                  <a:gd name="connsiteX8" fmla="*/ 3152332 w 6463445"/>
                  <a:gd name="connsiteY8" fmla="*/ 3712408 h 373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3445" h="3731686">
                    <a:moveTo>
                      <a:pt x="3152332" y="3712408"/>
                    </a:moveTo>
                    <a:lnTo>
                      <a:pt x="33371" y="1911706"/>
                    </a:lnTo>
                    <a:cubicBezTo>
                      <a:pt x="-16064" y="1883131"/>
                      <a:pt x="-9873" y="1833220"/>
                      <a:pt x="47277" y="1800264"/>
                    </a:cubicBezTo>
                    <a:lnTo>
                      <a:pt x="3117947" y="27280"/>
                    </a:lnTo>
                    <a:cubicBezTo>
                      <a:pt x="3175097" y="-5676"/>
                      <a:pt x="3261489" y="-9296"/>
                      <a:pt x="3311019" y="19279"/>
                    </a:cubicBezTo>
                    <a:lnTo>
                      <a:pt x="6430075" y="1820076"/>
                    </a:lnTo>
                    <a:cubicBezTo>
                      <a:pt x="6479510" y="1848651"/>
                      <a:pt x="6473319" y="1898562"/>
                      <a:pt x="6416169" y="1931518"/>
                    </a:cubicBezTo>
                    <a:lnTo>
                      <a:pt x="3345404" y="3704407"/>
                    </a:lnTo>
                    <a:cubicBezTo>
                      <a:pt x="3288254" y="3737363"/>
                      <a:pt x="3201862" y="3740983"/>
                      <a:pt x="3152332" y="3712408"/>
                    </a:cubicBezTo>
                    <a:close/>
                  </a:path>
                </a:pathLst>
              </a:custGeom>
              <a:solidFill>
                <a:schemeClr val="accent2">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grpSp>
        <p:sp>
          <p:nvSpPr>
            <p:cNvPr id="166" name="TextBox 165">
              <a:extLst>
                <a:ext uri="{FF2B5EF4-FFF2-40B4-BE49-F238E27FC236}">
                  <a16:creationId xmlns:a16="http://schemas.microsoft.com/office/drawing/2014/main" id="{1F0D2D37-E6A6-2529-8339-788C433B9045}"/>
                </a:ext>
              </a:extLst>
            </p:cNvPr>
            <p:cNvSpPr txBox="1"/>
            <p:nvPr/>
          </p:nvSpPr>
          <p:spPr>
            <a:xfrm>
              <a:off x="7833324" y="2647943"/>
              <a:ext cx="2556086" cy="324759"/>
            </a:xfrm>
            <a:prstGeom prst="rect">
              <a:avLst/>
            </a:prstGeom>
            <a:noFill/>
            <a:scene3d>
              <a:camera prst="isometricRightUp"/>
              <a:lightRig rig="threePt" dir="t"/>
            </a:scene3d>
          </p:spPr>
          <p:txBody>
            <a:bodyPr wrap="square" rtlCol="0">
              <a:spAutoFit/>
            </a:bodyPr>
            <a:lstStyle/>
            <a:p>
              <a:pPr marR="0" lvl="0" indent="0" algn="ctr" fontAlgn="auto">
                <a:lnSpc>
                  <a:spcPct val="100000"/>
                </a:lnSpc>
                <a:spcBef>
                  <a:spcPts val="0"/>
                </a:spcBef>
                <a:spcAft>
                  <a:spcPts val="0"/>
                </a:spcAft>
                <a:buClrTx/>
                <a:buSzTx/>
                <a:buFontTx/>
                <a:buNone/>
                <a:tabLst/>
                <a:defRPr/>
              </a:pPr>
              <a:r>
                <a:rPr lang="en-GB" sz="700" b="1" dirty="0">
                  <a:latin typeface="helvetca"/>
                </a:rPr>
                <a:t>NOC SERVICE DESK 24/7</a:t>
              </a:r>
            </a:p>
          </p:txBody>
        </p:sp>
      </p:grpSp>
      <p:grpSp>
        <p:nvGrpSpPr>
          <p:cNvPr id="169" name="CSOC 24/7">
            <a:extLst>
              <a:ext uri="{FF2B5EF4-FFF2-40B4-BE49-F238E27FC236}">
                <a16:creationId xmlns:a16="http://schemas.microsoft.com/office/drawing/2014/main" id="{AE9B552C-75A5-AF9D-CD5E-B7C1A3406BAB}"/>
              </a:ext>
            </a:extLst>
          </p:cNvPr>
          <p:cNvGrpSpPr/>
          <p:nvPr/>
        </p:nvGrpSpPr>
        <p:grpSpPr>
          <a:xfrm>
            <a:off x="9298364" y="3374305"/>
            <a:ext cx="2813591" cy="1809056"/>
            <a:chOff x="5859930" y="685564"/>
            <a:chExt cx="4567443" cy="2936732"/>
          </a:xfrm>
        </p:grpSpPr>
        <p:grpSp>
          <p:nvGrpSpPr>
            <p:cNvPr id="170" name="Group 169">
              <a:extLst>
                <a:ext uri="{FF2B5EF4-FFF2-40B4-BE49-F238E27FC236}">
                  <a16:creationId xmlns:a16="http://schemas.microsoft.com/office/drawing/2014/main" id="{B83FC334-B0FE-90C7-E0B0-C319527D5224}"/>
                </a:ext>
              </a:extLst>
            </p:cNvPr>
            <p:cNvGrpSpPr/>
            <p:nvPr/>
          </p:nvGrpSpPr>
          <p:grpSpPr>
            <a:xfrm>
              <a:off x="5859930" y="685564"/>
              <a:ext cx="4305677" cy="2936732"/>
              <a:chOff x="5817330" y="652951"/>
              <a:chExt cx="6465340" cy="4409752"/>
            </a:xfrm>
          </p:grpSpPr>
          <p:sp>
            <p:nvSpPr>
              <p:cNvPr id="172" name="Graphic 8">
                <a:extLst>
                  <a:ext uri="{FF2B5EF4-FFF2-40B4-BE49-F238E27FC236}">
                    <a16:creationId xmlns:a16="http://schemas.microsoft.com/office/drawing/2014/main" id="{132A3DEE-1F01-DEB8-D409-35275CB7C0B3}"/>
                  </a:ext>
                </a:extLst>
              </p:cNvPr>
              <p:cNvSpPr/>
              <p:nvPr/>
            </p:nvSpPr>
            <p:spPr>
              <a:xfrm>
                <a:off x="5817330" y="1330921"/>
                <a:ext cx="6465340" cy="3731782"/>
              </a:xfrm>
              <a:custGeom>
                <a:avLst/>
                <a:gdLst>
                  <a:gd name="connsiteX0" fmla="*/ 6465150 w 6465340"/>
                  <a:gd name="connsiteY0" fmla="*/ 1186092 h 3731782"/>
                  <a:gd name="connsiteX1" fmla="*/ 3310851 w 6465340"/>
                  <a:gd name="connsiteY1" fmla="*/ 19279 h 3731782"/>
                  <a:gd name="connsiteX2" fmla="*/ 3117779 w 6465340"/>
                  <a:gd name="connsiteY2" fmla="*/ 27280 h 3731782"/>
                  <a:gd name="connsiteX3" fmla="*/ 723 w 6465340"/>
                  <a:gd name="connsiteY3" fmla="*/ 1187521 h 3731782"/>
                  <a:gd name="connsiteX4" fmla="*/ 723 w 6465340"/>
                  <a:gd name="connsiteY4" fmla="*/ 1855223 h 3731782"/>
                  <a:gd name="connsiteX5" fmla="*/ 33298 w 6465340"/>
                  <a:gd name="connsiteY5" fmla="*/ 1911706 h 3731782"/>
                  <a:gd name="connsiteX6" fmla="*/ 3152355 w 6465340"/>
                  <a:gd name="connsiteY6" fmla="*/ 3712503 h 3731782"/>
                  <a:gd name="connsiteX7" fmla="*/ 3345426 w 6465340"/>
                  <a:gd name="connsiteY7" fmla="*/ 3704502 h 3731782"/>
                  <a:gd name="connsiteX8" fmla="*/ 6416191 w 6465340"/>
                  <a:gd name="connsiteY8" fmla="*/ 1931614 h 3731782"/>
                  <a:gd name="connsiteX9" fmla="*/ 6463245 w 6465340"/>
                  <a:gd name="connsiteY9" fmla="*/ 1871320 h 3731782"/>
                  <a:gd name="connsiteX10" fmla="*/ 6465341 w 6465340"/>
                  <a:gd name="connsiteY10" fmla="*/ 1871320 h 3731782"/>
                  <a:gd name="connsiteX11" fmla="*/ 6465341 w 6465340"/>
                  <a:gd name="connsiteY11" fmla="*/ 1186092 h 373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65340" h="3731782">
                    <a:moveTo>
                      <a:pt x="6465150" y="1186092"/>
                    </a:moveTo>
                    <a:lnTo>
                      <a:pt x="3310851" y="19279"/>
                    </a:lnTo>
                    <a:cubicBezTo>
                      <a:pt x="3261416" y="-9296"/>
                      <a:pt x="3174929" y="-5676"/>
                      <a:pt x="3117779" y="27280"/>
                    </a:cubicBezTo>
                    <a:lnTo>
                      <a:pt x="723" y="1187521"/>
                    </a:lnTo>
                    <a:lnTo>
                      <a:pt x="723" y="1855223"/>
                    </a:lnTo>
                    <a:cubicBezTo>
                      <a:pt x="-2992" y="1876178"/>
                      <a:pt x="7581" y="1896847"/>
                      <a:pt x="33298" y="1911706"/>
                    </a:cubicBezTo>
                    <a:lnTo>
                      <a:pt x="3152355" y="3712503"/>
                    </a:lnTo>
                    <a:cubicBezTo>
                      <a:pt x="3201789" y="3741078"/>
                      <a:pt x="3288276" y="3737458"/>
                      <a:pt x="3345426" y="3704502"/>
                    </a:cubicBezTo>
                    <a:lnTo>
                      <a:pt x="6416191" y="1931614"/>
                    </a:lnTo>
                    <a:cubicBezTo>
                      <a:pt x="6446100" y="1914278"/>
                      <a:pt x="6461911" y="1892371"/>
                      <a:pt x="6463245" y="1871320"/>
                    </a:cubicBezTo>
                    <a:lnTo>
                      <a:pt x="6465341" y="1871320"/>
                    </a:lnTo>
                    <a:lnTo>
                      <a:pt x="6465341" y="1186092"/>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sp>
            <p:nvSpPr>
              <p:cNvPr id="173" name="Graphic 10">
                <a:extLst>
                  <a:ext uri="{FF2B5EF4-FFF2-40B4-BE49-F238E27FC236}">
                    <a16:creationId xmlns:a16="http://schemas.microsoft.com/office/drawing/2014/main" id="{76166276-73A4-12D7-CECD-9DB9C08E756A}"/>
                  </a:ext>
                </a:extLst>
              </p:cNvPr>
              <p:cNvSpPr/>
              <p:nvPr/>
            </p:nvSpPr>
            <p:spPr>
              <a:xfrm>
                <a:off x="5817354" y="652951"/>
                <a:ext cx="6463445" cy="3731686"/>
              </a:xfrm>
              <a:custGeom>
                <a:avLst/>
                <a:gdLst>
                  <a:gd name="connsiteX0" fmla="*/ 3152332 w 6463445"/>
                  <a:gd name="connsiteY0" fmla="*/ 3712408 h 3731686"/>
                  <a:gd name="connsiteX1" fmla="*/ 33371 w 6463445"/>
                  <a:gd name="connsiteY1" fmla="*/ 1911706 h 3731686"/>
                  <a:gd name="connsiteX2" fmla="*/ 47277 w 6463445"/>
                  <a:gd name="connsiteY2" fmla="*/ 1800264 h 3731686"/>
                  <a:gd name="connsiteX3" fmla="*/ 3117947 w 6463445"/>
                  <a:gd name="connsiteY3" fmla="*/ 27280 h 3731686"/>
                  <a:gd name="connsiteX4" fmla="*/ 3311019 w 6463445"/>
                  <a:gd name="connsiteY4" fmla="*/ 19279 h 3731686"/>
                  <a:gd name="connsiteX5" fmla="*/ 6430075 w 6463445"/>
                  <a:gd name="connsiteY5" fmla="*/ 1820076 h 3731686"/>
                  <a:gd name="connsiteX6" fmla="*/ 6416169 w 6463445"/>
                  <a:gd name="connsiteY6" fmla="*/ 1931518 h 3731686"/>
                  <a:gd name="connsiteX7" fmla="*/ 3345404 w 6463445"/>
                  <a:gd name="connsiteY7" fmla="*/ 3704407 h 3731686"/>
                  <a:gd name="connsiteX8" fmla="*/ 3152332 w 6463445"/>
                  <a:gd name="connsiteY8" fmla="*/ 3712408 h 373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3445" h="3731686">
                    <a:moveTo>
                      <a:pt x="3152332" y="3712408"/>
                    </a:moveTo>
                    <a:lnTo>
                      <a:pt x="33371" y="1911706"/>
                    </a:lnTo>
                    <a:cubicBezTo>
                      <a:pt x="-16064" y="1883131"/>
                      <a:pt x="-9873" y="1833220"/>
                      <a:pt x="47277" y="1800264"/>
                    </a:cubicBezTo>
                    <a:lnTo>
                      <a:pt x="3117947" y="27280"/>
                    </a:lnTo>
                    <a:cubicBezTo>
                      <a:pt x="3175097" y="-5676"/>
                      <a:pt x="3261489" y="-9296"/>
                      <a:pt x="3311019" y="19279"/>
                    </a:cubicBezTo>
                    <a:lnTo>
                      <a:pt x="6430075" y="1820076"/>
                    </a:lnTo>
                    <a:cubicBezTo>
                      <a:pt x="6479510" y="1848651"/>
                      <a:pt x="6473319" y="1898562"/>
                      <a:pt x="6416169" y="1931518"/>
                    </a:cubicBezTo>
                    <a:lnTo>
                      <a:pt x="3345404" y="3704407"/>
                    </a:lnTo>
                    <a:cubicBezTo>
                      <a:pt x="3288254" y="3737363"/>
                      <a:pt x="3201862" y="3740983"/>
                      <a:pt x="3152332" y="3712408"/>
                    </a:cubicBezTo>
                    <a:close/>
                  </a:path>
                </a:pathLst>
              </a:custGeom>
              <a:solidFill>
                <a:schemeClr val="accent1">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grpSp>
        <p:sp>
          <p:nvSpPr>
            <p:cNvPr id="171" name="TextBox 170">
              <a:extLst>
                <a:ext uri="{FF2B5EF4-FFF2-40B4-BE49-F238E27FC236}">
                  <a16:creationId xmlns:a16="http://schemas.microsoft.com/office/drawing/2014/main" id="{CC419DD8-83CA-D3AF-3127-72D3313EF5DD}"/>
                </a:ext>
              </a:extLst>
            </p:cNvPr>
            <p:cNvSpPr txBox="1"/>
            <p:nvPr/>
          </p:nvSpPr>
          <p:spPr>
            <a:xfrm>
              <a:off x="7871287" y="2623158"/>
              <a:ext cx="2556086" cy="324759"/>
            </a:xfrm>
            <a:prstGeom prst="rect">
              <a:avLst/>
            </a:prstGeom>
            <a:noFill/>
            <a:scene3d>
              <a:camera prst="isometricRightUp"/>
              <a:lightRig rig="threePt" dir="t"/>
            </a:scene3d>
          </p:spPr>
          <p:txBody>
            <a:bodyPr wrap="square" rtlCol="0">
              <a:spAutoFit/>
            </a:bodyPr>
            <a:lstStyle/>
            <a:p>
              <a:pPr algn="ctr">
                <a:defRPr/>
              </a:pPr>
              <a:r>
                <a:rPr lang="en-GB" sz="700" b="1" dirty="0">
                  <a:latin typeface="helvetca"/>
                </a:rPr>
                <a:t>CSOC 24/7</a:t>
              </a:r>
            </a:p>
          </p:txBody>
        </p:sp>
      </p:grpSp>
      <p:grpSp>
        <p:nvGrpSpPr>
          <p:cNvPr id="174" name="Professional Services">
            <a:extLst>
              <a:ext uri="{FF2B5EF4-FFF2-40B4-BE49-F238E27FC236}">
                <a16:creationId xmlns:a16="http://schemas.microsoft.com/office/drawing/2014/main" id="{023994EE-E4EC-3CD5-83A8-233BC89C49D1}"/>
              </a:ext>
            </a:extLst>
          </p:cNvPr>
          <p:cNvGrpSpPr/>
          <p:nvPr/>
        </p:nvGrpSpPr>
        <p:grpSpPr>
          <a:xfrm>
            <a:off x="9298364" y="3085299"/>
            <a:ext cx="2780306" cy="1809056"/>
            <a:chOff x="5859930" y="685564"/>
            <a:chExt cx="4513409" cy="2936732"/>
          </a:xfrm>
        </p:grpSpPr>
        <p:grpSp>
          <p:nvGrpSpPr>
            <p:cNvPr id="175" name="Group 174">
              <a:extLst>
                <a:ext uri="{FF2B5EF4-FFF2-40B4-BE49-F238E27FC236}">
                  <a16:creationId xmlns:a16="http://schemas.microsoft.com/office/drawing/2014/main" id="{A63A86B9-6A8F-F5EB-5EC9-2DDE3EC06AC3}"/>
                </a:ext>
              </a:extLst>
            </p:cNvPr>
            <p:cNvGrpSpPr/>
            <p:nvPr/>
          </p:nvGrpSpPr>
          <p:grpSpPr>
            <a:xfrm>
              <a:off x="5859930" y="685564"/>
              <a:ext cx="4305677" cy="2936732"/>
              <a:chOff x="5817331" y="652951"/>
              <a:chExt cx="6465340" cy="4409752"/>
            </a:xfrm>
          </p:grpSpPr>
          <p:sp>
            <p:nvSpPr>
              <p:cNvPr id="177" name="Graphic 8">
                <a:extLst>
                  <a:ext uri="{FF2B5EF4-FFF2-40B4-BE49-F238E27FC236}">
                    <a16:creationId xmlns:a16="http://schemas.microsoft.com/office/drawing/2014/main" id="{0C6BFE93-433C-4BC7-43E2-158080B4A930}"/>
                  </a:ext>
                </a:extLst>
              </p:cNvPr>
              <p:cNvSpPr/>
              <p:nvPr/>
            </p:nvSpPr>
            <p:spPr>
              <a:xfrm>
                <a:off x="5817331" y="1330921"/>
                <a:ext cx="6465340" cy="3731782"/>
              </a:xfrm>
              <a:custGeom>
                <a:avLst/>
                <a:gdLst>
                  <a:gd name="connsiteX0" fmla="*/ 6465150 w 6465340"/>
                  <a:gd name="connsiteY0" fmla="*/ 1186092 h 3731782"/>
                  <a:gd name="connsiteX1" fmla="*/ 3310851 w 6465340"/>
                  <a:gd name="connsiteY1" fmla="*/ 19279 h 3731782"/>
                  <a:gd name="connsiteX2" fmla="*/ 3117779 w 6465340"/>
                  <a:gd name="connsiteY2" fmla="*/ 27280 h 3731782"/>
                  <a:gd name="connsiteX3" fmla="*/ 723 w 6465340"/>
                  <a:gd name="connsiteY3" fmla="*/ 1187521 h 3731782"/>
                  <a:gd name="connsiteX4" fmla="*/ 723 w 6465340"/>
                  <a:gd name="connsiteY4" fmla="*/ 1855223 h 3731782"/>
                  <a:gd name="connsiteX5" fmla="*/ 33298 w 6465340"/>
                  <a:gd name="connsiteY5" fmla="*/ 1911706 h 3731782"/>
                  <a:gd name="connsiteX6" fmla="*/ 3152355 w 6465340"/>
                  <a:gd name="connsiteY6" fmla="*/ 3712503 h 3731782"/>
                  <a:gd name="connsiteX7" fmla="*/ 3345426 w 6465340"/>
                  <a:gd name="connsiteY7" fmla="*/ 3704502 h 3731782"/>
                  <a:gd name="connsiteX8" fmla="*/ 6416191 w 6465340"/>
                  <a:gd name="connsiteY8" fmla="*/ 1931614 h 3731782"/>
                  <a:gd name="connsiteX9" fmla="*/ 6463245 w 6465340"/>
                  <a:gd name="connsiteY9" fmla="*/ 1871320 h 3731782"/>
                  <a:gd name="connsiteX10" fmla="*/ 6465341 w 6465340"/>
                  <a:gd name="connsiteY10" fmla="*/ 1871320 h 3731782"/>
                  <a:gd name="connsiteX11" fmla="*/ 6465341 w 6465340"/>
                  <a:gd name="connsiteY11" fmla="*/ 1186092 h 373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65340" h="3731782">
                    <a:moveTo>
                      <a:pt x="6465150" y="1186092"/>
                    </a:moveTo>
                    <a:lnTo>
                      <a:pt x="3310851" y="19279"/>
                    </a:lnTo>
                    <a:cubicBezTo>
                      <a:pt x="3261416" y="-9296"/>
                      <a:pt x="3174929" y="-5676"/>
                      <a:pt x="3117779" y="27280"/>
                    </a:cubicBezTo>
                    <a:lnTo>
                      <a:pt x="723" y="1187521"/>
                    </a:lnTo>
                    <a:lnTo>
                      <a:pt x="723" y="1855223"/>
                    </a:lnTo>
                    <a:cubicBezTo>
                      <a:pt x="-2992" y="1876178"/>
                      <a:pt x="7581" y="1896847"/>
                      <a:pt x="33298" y="1911706"/>
                    </a:cubicBezTo>
                    <a:lnTo>
                      <a:pt x="3152355" y="3712503"/>
                    </a:lnTo>
                    <a:cubicBezTo>
                      <a:pt x="3201789" y="3741078"/>
                      <a:pt x="3288276" y="3737458"/>
                      <a:pt x="3345426" y="3704502"/>
                    </a:cubicBezTo>
                    <a:lnTo>
                      <a:pt x="6416191" y="1931614"/>
                    </a:lnTo>
                    <a:cubicBezTo>
                      <a:pt x="6446100" y="1914278"/>
                      <a:pt x="6461911" y="1892371"/>
                      <a:pt x="6463245" y="1871320"/>
                    </a:cubicBezTo>
                    <a:lnTo>
                      <a:pt x="6465341" y="1871320"/>
                    </a:lnTo>
                    <a:lnTo>
                      <a:pt x="6465341" y="1186092"/>
                    </a:lnTo>
                    <a:close/>
                  </a:path>
                </a:pathLst>
              </a:custGeom>
              <a:gradFill flip="none" rotWithShape="1">
                <a:gsLst>
                  <a:gs pos="54000">
                    <a:schemeClr val="accent1">
                      <a:lumMod val="67000"/>
                    </a:schemeClr>
                  </a:gs>
                  <a:gs pos="100000">
                    <a:schemeClr val="accent1">
                      <a:lumMod val="97000"/>
                      <a:lumOff val="3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sp>
            <p:nvSpPr>
              <p:cNvPr id="178" name="Graphic 10">
                <a:extLst>
                  <a:ext uri="{FF2B5EF4-FFF2-40B4-BE49-F238E27FC236}">
                    <a16:creationId xmlns:a16="http://schemas.microsoft.com/office/drawing/2014/main" id="{C231D221-9C3F-16B8-B87C-5CAB9B6B75C7}"/>
                  </a:ext>
                </a:extLst>
              </p:cNvPr>
              <p:cNvSpPr/>
              <p:nvPr/>
            </p:nvSpPr>
            <p:spPr>
              <a:xfrm>
                <a:off x="5817354" y="652951"/>
                <a:ext cx="6463445" cy="3731686"/>
              </a:xfrm>
              <a:custGeom>
                <a:avLst/>
                <a:gdLst>
                  <a:gd name="connsiteX0" fmla="*/ 3152332 w 6463445"/>
                  <a:gd name="connsiteY0" fmla="*/ 3712408 h 3731686"/>
                  <a:gd name="connsiteX1" fmla="*/ 33371 w 6463445"/>
                  <a:gd name="connsiteY1" fmla="*/ 1911706 h 3731686"/>
                  <a:gd name="connsiteX2" fmla="*/ 47277 w 6463445"/>
                  <a:gd name="connsiteY2" fmla="*/ 1800264 h 3731686"/>
                  <a:gd name="connsiteX3" fmla="*/ 3117947 w 6463445"/>
                  <a:gd name="connsiteY3" fmla="*/ 27280 h 3731686"/>
                  <a:gd name="connsiteX4" fmla="*/ 3311019 w 6463445"/>
                  <a:gd name="connsiteY4" fmla="*/ 19279 h 3731686"/>
                  <a:gd name="connsiteX5" fmla="*/ 6430075 w 6463445"/>
                  <a:gd name="connsiteY5" fmla="*/ 1820076 h 3731686"/>
                  <a:gd name="connsiteX6" fmla="*/ 6416169 w 6463445"/>
                  <a:gd name="connsiteY6" fmla="*/ 1931518 h 3731686"/>
                  <a:gd name="connsiteX7" fmla="*/ 3345404 w 6463445"/>
                  <a:gd name="connsiteY7" fmla="*/ 3704407 h 3731686"/>
                  <a:gd name="connsiteX8" fmla="*/ 3152332 w 6463445"/>
                  <a:gd name="connsiteY8" fmla="*/ 3712408 h 373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3445" h="3731686">
                    <a:moveTo>
                      <a:pt x="3152332" y="3712408"/>
                    </a:moveTo>
                    <a:lnTo>
                      <a:pt x="33371" y="1911706"/>
                    </a:lnTo>
                    <a:cubicBezTo>
                      <a:pt x="-16064" y="1883131"/>
                      <a:pt x="-9873" y="1833220"/>
                      <a:pt x="47277" y="1800264"/>
                    </a:cubicBezTo>
                    <a:lnTo>
                      <a:pt x="3117947" y="27280"/>
                    </a:lnTo>
                    <a:cubicBezTo>
                      <a:pt x="3175097" y="-5676"/>
                      <a:pt x="3261489" y="-9296"/>
                      <a:pt x="3311019" y="19279"/>
                    </a:cubicBezTo>
                    <a:lnTo>
                      <a:pt x="6430075" y="1820076"/>
                    </a:lnTo>
                    <a:cubicBezTo>
                      <a:pt x="6479510" y="1848651"/>
                      <a:pt x="6473319" y="1898562"/>
                      <a:pt x="6416169" y="1931518"/>
                    </a:cubicBezTo>
                    <a:lnTo>
                      <a:pt x="3345404" y="3704407"/>
                    </a:lnTo>
                    <a:cubicBezTo>
                      <a:pt x="3288254" y="3737363"/>
                      <a:pt x="3201862" y="3740983"/>
                      <a:pt x="3152332" y="3712408"/>
                    </a:cubicBezTo>
                    <a:close/>
                  </a:path>
                </a:pathLst>
              </a:custGeom>
              <a:gradFill flip="none" rotWithShape="1">
                <a:gsLst>
                  <a:gs pos="0">
                    <a:schemeClr val="accent1">
                      <a:lumMod val="67000"/>
                    </a:schemeClr>
                  </a:gs>
                  <a:gs pos="100000">
                    <a:schemeClr val="accent1">
                      <a:lumMod val="97000"/>
                      <a:lumOff val="3000"/>
                    </a:schemeClr>
                  </a:gs>
                </a:gsLst>
                <a:lin ang="48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grpSp>
        <p:sp>
          <p:nvSpPr>
            <p:cNvPr id="176" name="TextBox 175">
              <a:extLst>
                <a:ext uri="{FF2B5EF4-FFF2-40B4-BE49-F238E27FC236}">
                  <a16:creationId xmlns:a16="http://schemas.microsoft.com/office/drawing/2014/main" id="{4FFE4B92-7955-4119-67F8-BAEDFC261FC2}"/>
                </a:ext>
              </a:extLst>
            </p:cNvPr>
            <p:cNvSpPr txBox="1"/>
            <p:nvPr/>
          </p:nvSpPr>
          <p:spPr>
            <a:xfrm>
              <a:off x="7817253" y="2676655"/>
              <a:ext cx="2556086" cy="324759"/>
            </a:xfrm>
            <a:prstGeom prst="rect">
              <a:avLst/>
            </a:prstGeom>
            <a:noFill/>
            <a:scene3d>
              <a:camera prst="isometricRightUp"/>
              <a:lightRig rig="threePt" dir="t"/>
            </a:scene3d>
          </p:spPr>
          <p:txBody>
            <a:bodyPr wrap="square" rtlCol="0">
              <a:spAutoFit/>
            </a:bodyPr>
            <a:lstStyle/>
            <a:p>
              <a:pPr marR="0" lvl="0" indent="0" algn="ctr" fontAlgn="auto">
                <a:lnSpc>
                  <a:spcPct val="100000"/>
                </a:lnSpc>
                <a:spcBef>
                  <a:spcPts val="0"/>
                </a:spcBef>
                <a:spcAft>
                  <a:spcPts val="0"/>
                </a:spcAft>
                <a:buClrTx/>
                <a:buSzTx/>
                <a:buFontTx/>
                <a:buNone/>
                <a:tabLst/>
                <a:defRPr/>
              </a:pPr>
              <a:r>
                <a:rPr lang="en-GB" sz="700" b="1" dirty="0">
                  <a:latin typeface="helvetca"/>
                </a:rPr>
                <a:t>PROFESSIONAL SERVICES</a:t>
              </a:r>
            </a:p>
          </p:txBody>
        </p:sp>
      </p:grpSp>
      <p:grpSp>
        <p:nvGrpSpPr>
          <p:cNvPr id="179" name="Expo Logo">
            <a:extLst>
              <a:ext uri="{FF2B5EF4-FFF2-40B4-BE49-F238E27FC236}">
                <a16:creationId xmlns:a16="http://schemas.microsoft.com/office/drawing/2014/main" id="{CA1842E2-46D7-BE48-DD02-FCCAACCE90E6}"/>
              </a:ext>
            </a:extLst>
          </p:cNvPr>
          <p:cNvGrpSpPr/>
          <p:nvPr/>
        </p:nvGrpSpPr>
        <p:grpSpPr>
          <a:xfrm>
            <a:off x="10068166" y="3461669"/>
            <a:ext cx="1223216" cy="683680"/>
            <a:chOff x="2087185" y="830280"/>
            <a:chExt cx="2573346" cy="1438294"/>
          </a:xfrm>
          <a:solidFill>
            <a:schemeClr val="tx1">
              <a:lumMod val="90000"/>
              <a:lumOff val="10000"/>
            </a:schemeClr>
          </a:solidFill>
        </p:grpSpPr>
        <p:grpSp>
          <p:nvGrpSpPr>
            <p:cNvPr id="180" name="Graphic 100">
              <a:extLst>
                <a:ext uri="{FF2B5EF4-FFF2-40B4-BE49-F238E27FC236}">
                  <a16:creationId xmlns:a16="http://schemas.microsoft.com/office/drawing/2014/main" id="{F276AF4F-EA2C-F155-285C-CC8FAD8C3AFB}"/>
                </a:ext>
              </a:extLst>
            </p:cNvPr>
            <p:cNvGrpSpPr/>
            <p:nvPr/>
          </p:nvGrpSpPr>
          <p:grpSpPr>
            <a:xfrm>
              <a:off x="2363184" y="830280"/>
              <a:ext cx="2297347" cy="1335520"/>
              <a:chOff x="2363184" y="830280"/>
              <a:chExt cx="2297347" cy="1335520"/>
            </a:xfrm>
            <a:grpFill/>
          </p:grpSpPr>
          <p:sp>
            <p:nvSpPr>
              <p:cNvPr id="215" name="Free-form: Shape 85">
                <a:extLst>
                  <a:ext uri="{FF2B5EF4-FFF2-40B4-BE49-F238E27FC236}">
                    <a16:creationId xmlns:a16="http://schemas.microsoft.com/office/drawing/2014/main" id="{40617B38-C800-5C2F-8CFA-BAF0861D3634}"/>
                  </a:ext>
                </a:extLst>
              </p:cNvPr>
              <p:cNvSpPr/>
              <p:nvPr/>
            </p:nvSpPr>
            <p:spPr>
              <a:xfrm>
                <a:off x="3013360" y="991726"/>
                <a:ext cx="1358074" cy="773357"/>
              </a:xfrm>
              <a:custGeom>
                <a:avLst/>
                <a:gdLst>
                  <a:gd name="connsiteX0" fmla="*/ 1152525 w 1358074"/>
                  <a:gd name="connsiteY0" fmla="*/ 714303 h 773357"/>
                  <a:gd name="connsiteX1" fmla="*/ 1336834 w 1358074"/>
                  <a:gd name="connsiteY1" fmla="*/ 527994 h 773357"/>
                  <a:gd name="connsiteX2" fmla="*/ 1337310 w 1358074"/>
                  <a:gd name="connsiteY2" fmla="*/ 527136 h 773357"/>
                  <a:gd name="connsiteX3" fmla="*/ 1355312 w 1358074"/>
                  <a:gd name="connsiteY3" fmla="*/ 464938 h 773357"/>
                  <a:gd name="connsiteX4" fmla="*/ 1355503 w 1358074"/>
                  <a:gd name="connsiteY4" fmla="*/ 463319 h 773357"/>
                  <a:gd name="connsiteX5" fmla="*/ 1357884 w 1358074"/>
                  <a:gd name="connsiteY5" fmla="*/ 432648 h 773357"/>
                  <a:gd name="connsiteX6" fmla="*/ 1357884 w 1358074"/>
                  <a:gd name="connsiteY6" fmla="*/ 432267 h 773357"/>
                  <a:gd name="connsiteX7" fmla="*/ 1358075 w 1358074"/>
                  <a:gd name="connsiteY7" fmla="*/ 430458 h 773357"/>
                  <a:gd name="connsiteX8" fmla="*/ 1262634 w 1358074"/>
                  <a:gd name="connsiteY8" fmla="*/ 234243 h 773357"/>
                  <a:gd name="connsiteX9" fmla="*/ 1262444 w 1358074"/>
                  <a:gd name="connsiteY9" fmla="*/ 234243 h 773357"/>
                  <a:gd name="connsiteX10" fmla="*/ 1117949 w 1358074"/>
                  <a:gd name="connsiteY10" fmla="*/ 126991 h 773357"/>
                  <a:gd name="connsiteX11" fmla="*/ 952690 w 1358074"/>
                  <a:gd name="connsiteY11" fmla="*/ 53839 h 773357"/>
                  <a:gd name="connsiteX12" fmla="*/ 952214 w 1358074"/>
                  <a:gd name="connsiteY12" fmla="*/ 53553 h 773357"/>
                  <a:gd name="connsiteX13" fmla="*/ 593693 w 1358074"/>
                  <a:gd name="connsiteY13" fmla="*/ 23 h 773357"/>
                  <a:gd name="connsiteX14" fmla="*/ 379095 w 1358074"/>
                  <a:gd name="connsiteY14" fmla="*/ 19930 h 773357"/>
                  <a:gd name="connsiteX15" fmla="*/ 373761 w 1358074"/>
                  <a:gd name="connsiteY15" fmla="*/ 20978 h 773357"/>
                  <a:gd name="connsiteX16" fmla="*/ 112395 w 1358074"/>
                  <a:gd name="connsiteY16" fmla="*/ 106893 h 773357"/>
                  <a:gd name="connsiteX17" fmla="*/ 2381 w 1358074"/>
                  <a:gd name="connsiteY17" fmla="*/ 162615 h 773357"/>
                  <a:gd name="connsiteX18" fmla="*/ 0 w 1358074"/>
                  <a:gd name="connsiteY18" fmla="*/ 163853 h 773357"/>
                  <a:gd name="connsiteX19" fmla="*/ 1143 w 1358074"/>
                  <a:gd name="connsiteY19" fmla="*/ 164520 h 773357"/>
                  <a:gd name="connsiteX20" fmla="*/ 1055751 w 1358074"/>
                  <a:gd name="connsiteY20" fmla="*/ 773358 h 773357"/>
                  <a:gd name="connsiteX21" fmla="*/ 1152716 w 1358074"/>
                  <a:gd name="connsiteY21" fmla="*/ 714207 h 773357"/>
                  <a:gd name="connsiteX22" fmla="*/ 220885 w 1358074"/>
                  <a:gd name="connsiteY22" fmla="*/ 168044 h 773357"/>
                  <a:gd name="connsiteX23" fmla="*/ 227457 w 1358074"/>
                  <a:gd name="connsiteY23" fmla="*/ 164996 h 773357"/>
                  <a:gd name="connsiteX24" fmla="*/ 243649 w 1358074"/>
                  <a:gd name="connsiteY24" fmla="*/ 157852 h 773357"/>
                  <a:gd name="connsiteX25" fmla="*/ 245269 w 1358074"/>
                  <a:gd name="connsiteY25" fmla="*/ 156900 h 773357"/>
                  <a:gd name="connsiteX26" fmla="*/ 255175 w 1358074"/>
                  <a:gd name="connsiteY26" fmla="*/ 152613 h 773357"/>
                  <a:gd name="connsiteX27" fmla="*/ 271843 w 1358074"/>
                  <a:gd name="connsiteY27" fmla="*/ 145946 h 773357"/>
                  <a:gd name="connsiteX28" fmla="*/ 283559 w 1358074"/>
                  <a:gd name="connsiteY28" fmla="*/ 141564 h 773357"/>
                  <a:gd name="connsiteX29" fmla="*/ 288703 w 1358074"/>
                  <a:gd name="connsiteY29" fmla="*/ 139945 h 773357"/>
                  <a:gd name="connsiteX30" fmla="*/ 289179 w 1358074"/>
                  <a:gd name="connsiteY30" fmla="*/ 139659 h 773357"/>
                  <a:gd name="connsiteX31" fmla="*/ 299942 w 1358074"/>
                  <a:gd name="connsiteY31" fmla="*/ 135659 h 773357"/>
                  <a:gd name="connsiteX32" fmla="*/ 327850 w 1358074"/>
                  <a:gd name="connsiteY32" fmla="*/ 126801 h 773357"/>
                  <a:gd name="connsiteX33" fmla="*/ 357569 w 1358074"/>
                  <a:gd name="connsiteY33" fmla="*/ 118609 h 773357"/>
                  <a:gd name="connsiteX34" fmla="*/ 418814 w 1358074"/>
                  <a:gd name="connsiteY34" fmla="*/ 104703 h 773357"/>
                  <a:gd name="connsiteX35" fmla="*/ 450437 w 1358074"/>
                  <a:gd name="connsiteY35" fmla="*/ 99273 h 773357"/>
                  <a:gd name="connsiteX36" fmla="*/ 482536 w 1358074"/>
                  <a:gd name="connsiteY36" fmla="*/ 94701 h 773357"/>
                  <a:gd name="connsiteX37" fmla="*/ 515303 w 1358074"/>
                  <a:gd name="connsiteY37" fmla="*/ 91463 h 773357"/>
                  <a:gd name="connsiteX38" fmla="*/ 547021 w 1358074"/>
                  <a:gd name="connsiteY38" fmla="*/ 89177 h 773357"/>
                  <a:gd name="connsiteX39" fmla="*/ 561023 w 1358074"/>
                  <a:gd name="connsiteY39" fmla="*/ 88510 h 773357"/>
                  <a:gd name="connsiteX40" fmla="*/ 563118 w 1358074"/>
                  <a:gd name="connsiteY40" fmla="*/ 88510 h 773357"/>
                  <a:gd name="connsiteX41" fmla="*/ 576262 w 1358074"/>
                  <a:gd name="connsiteY41" fmla="*/ 87843 h 773357"/>
                  <a:gd name="connsiteX42" fmla="*/ 580739 w 1358074"/>
                  <a:gd name="connsiteY42" fmla="*/ 87843 h 773357"/>
                  <a:gd name="connsiteX43" fmla="*/ 590264 w 1358074"/>
                  <a:gd name="connsiteY43" fmla="*/ 87558 h 773357"/>
                  <a:gd name="connsiteX44" fmla="*/ 591693 w 1358074"/>
                  <a:gd name="connsiteY44" fmla="*/ 87558 h 773357"/>
                  <a:gd name="connsiteX45" fmla="*/ 593122 w 1358074"/>
                  <a:gd name="connsiteY45" fmla="*/ 87558 h 773357"/>
                  <a:gd name="connsiteX46" fmla="*/ 600646 w 1358074"/>
                  <a:gd name="connsiteY46" fmla="*/ 87653 h 773357"/>
                  <a:gd name="connsiteX47" fmla="*/ 604361 w 1358074"/>
                  <a:gd name="connsiteY47" fmla="*/ 87653 h 773357"/>
                  <a:gd name="connsiteX48" fmla="*/ 607219 w 1358074"/>
                  <a:gd name="connsiteY48" fmla="*/ 87653 h 773357"/>
                  <a:gd name="connsiteX49" fmla="*/ 610743 w 1358074"/>
                  <a:gd name="connsiteY49" fmla="*/ 87653 h 773357"/>
                  <a:gd name="connsiteX50" fmla="*/ 627983 w 1358074"/>
                  <a:gd name="connsiteY50" fmla="*/ 87939 h 773357"/>
                  <a:gd name="connsiteX51" fmla="*/ 642271 w 1358074"/>
                  <a:gd name="connsiteY51" fmla="*/ 88415 h 773357"/>
                  <a:gd name="connsiteX52" fmla="*/ 657892 w 1358074"/>
                  <a:gd name="connsiteY52" fmla="*/ 89272 h 773357"/>
                  <a:gd name="connsiteX53" fmla="*/ 660654 w 1358074"/>
                  <a:gd name="connsiteY53" fmla="*/ 89558 h 773357"/>
                  <a:gd name="connsiteX54" fmla="*/ 663416 w 1358074"/>
                  <a:gd name="connsiteY54" fmla="*/ 89558 h 773357"/>
                  <a:gd name="connsiteX55" fmla="*/ 674656 w 1358074"/>
                  <a:gd name="connsiteY55" fmla="*/ 90415 h 773357"/>
                  <a:gd name="connsiteX56" fmla="*/ 676751 w 1358074"/>
                  <a:gd name="connsiteY56" fmla="*/ 90415 h 773357"/>
                  <a:gd name="connsiteX57" fmla="*/ 699611 w 1358074"/>
                  <a:gd name="connsiteY57" fmla="*/ 92606 h 773357"/>
                  <a:gd name="connsiteX58" fmla="*/ 701231 w 1358074"/>
                  <a:gd name="connsiteY58" fmla="*/ 92796 h 773357"/>
                  <a:gd name="connsiteX59" fmla="*/ 706660 w 1358074"/>
                  <a:gd name="connsiteY59" fmla="*/ 93368 h 773357"/>
                  <a:gd name="connsiteX60" fmla="*/ 712279 w 1358074"/>
                  <a:gd name="connsiteY60" fmla="*/ 94035 h 773357"/>
                  <a:gd name="connsiteX61" fmla="*/ 737521 w 1358074"/>
                  <a:gd name="connsiteY61" fmla="*/ 97368 h 773357"/>
                  <a:gd name="connsiteX62" fmla="*/ 739331 w 1358074"/>
                  <a:gd name="connsiteY62" fmla="*/ 97654 h 773357"/>
                  <a:gd name="connsiteX63" fmla="*/ 752570 w 1358074"/>
                  <a:gd name="connsiteY63" fmla="*/ 99750 h 773357"/>
                  <a:gd name="connsiteX64" fmla="*/ 763524 w 1358074"/>
                  <a:gd name="connsiteY64" fmla="*/ 101655 h 773357"/>
                  <a:gd name="connsiteX65" fmla="*/ 765429 w 1358074"/>
                  <a:gd name="connsiteY65" fmla="*/ 102036 h 773357"/>
                  <a:gd name="connsiteX66" fmla="*/ 767524 w 1358074"/>
                  <a:gd name="connsiteY66" fmla="*/ 102321 h 773357"/>
                  <a:gd name="connsiteX67" fmla="*/ 774287 w 1358074"/>
                  <a:gd name="connsiteY67" fmla="*/ 103464 h 773357"/>
                  <a:gd name="connsiteX68" fmla="*/ 779431 w 1358074"/>
                  <a:gd name="connsiteY68" fmla="*/ 104417 h 773357"/>
                  <a:gd name="connsiteX69" fmla="*/ 791146 w 1358074"/>
                  <a:gd name="connsiteY69" fmla="*/ 106989 h 773357"/>
                  <a:gd name="connsiteX70" fmla="*/ 796576 w 1358074"/>
                  <a:gd name="connsiteY70" fmla="*/ 108132 h 773357"/>
                  <a:gd name="connsiteX71" fmla="*/ 797242 w 1358074"/>
                  <a:gd name="connsiteY71" fmla="*/ 108322 h 773357"/>
                  <a:gd name="connsiteX72" fmla="*/ 814292 w 1358074"/>
                  <a:gd name="connsiteY72" fmla="*/ 112037 h 773357"/>
                  <a:gd name="connsiteX73" fmla="*/ 814292 w 1358074"/>
                  <a:gd name="connsiteY73" fmla="*/ 112227 h 773357"/>
                  <a:gd name="connsiteX74" fmla="*/ 824484 w 1358074"/>
                  <a:gd name="connsiteY74" fmla="*/ 114799 h 773357"/>
                  <a:gd name="connsiteX75" fmla="*/ 826103 w 1358074"/>
                  <a:gd name="connsiteY75" fmla="*/ 115180 h 773357"/>
                  <a:gd name="connsiteX76" fmla="*/ 839915 w 1358074"/>
                  <a:gd name="connsiteY76" fmla="*/ 118704 h 773357"/>
                  <a:gd name="connsiteX77" fmla="*/ 854774 w 1358074"/>
                  <a:gd name="connsiteY77" fmla="*/ 122991 h 773357"/>
                  <a:gd name="connsiteX78" fmla="*/ 857155 w 1358074"/>
                  <a:gd name="connsiteY78" fmla="*/ 123657 h 773357"/>
                  <a:gd name="connsiteX79" fmla="*/ 873442 w 1358074"/>
                  <a:gd name="connsiteY79" fmla="*/ 128610 h 773357"/>
                  <a:gd name="connsiteX80" fmla="*/ 880491 w 1358074"/>
                  <a:gd name="connsiteY80" fmla="*/ 130992 h 773357"/>
                  <a:gd name="connsiteX81" fmla="*/ 881824 w 1358074"/>
                  <a:gd name="connsiteY81" fmla="*/ 131373 h 773357"/>
                  <a:gd name="connsiteX82" fmla="*/ 883253 w 1358074"/>
                  <a:gd name="connsiteY82" fmla="*/ 131849 h 773357"/>
                  <a:gd name="connsiteX83" fmla="*/ 902589 w 1358074"/>
                  <a:gd name="connsiteY83" fmla="*/ 138612 h 773357"/>
                  <a:gd name="connsiteX84" fmla="*/ 914495 w 1358074"/>
                  <a:gd name="connsiteY84" fmla="*/ 143279 h 773357"/>
                  <a:gd name="connsiteX85" fmla="*/ 919353 w 1358074"/>
                  <a:gd name="connsiteY85" fmla="*/ 145470 h 773357"/>
                  <a:gd name="connsiteX86" fmla="*/ 923068 w 1358074"/>
                  <a:gd name="connsiteY86" fmla="*/ 146327 h 773357"/>
                  <a:gd name="connsiteX87" fmla="*/ 926306 w 1358074"/>
                  <a:gd name="connsiteY87" fmla="*/ 147660 h 773357"/>
                  <a:gd name="connsiteX88" fmla="*/ 926782 w 1358074"/>
                  <a:gd name="connsiteY88" fmla="*/ 147946 h 773357"/>
                  <a:gd name="connsiteX89" fmla="*/ 929831 w 1358074"/>
                  <a:gd name="connsiteY89" fmla="*/ 149184 h 773357"/>
                  <a:gd name="connsiteX90" fmla="*/ 947547 w 1358074"/>
                  <a:gd name="connsiteY90" fmla="*/ 156614 h 773357"/>
                  <a:gd name="connsiteX91" fmla="*/ 948785 w 1358074"/>
                  <a:gd name="connsiteY91" fmla="*/ 157185 h 773357"/>
                  <a:gd name="connsiteX92" fmla="*/ 964120 w 1358074"/>
                  <a:gd name="connsiteY92" fmla="*/ 164329 h 773357"/>
                  <a:gd name="connsiteX93" fmla="*/ 965930 w 1358074"/>
                  <a:gd name="connsiteY93" fmla="*/ 165186 h 773357"/>
                  <a:gd name="connsiteX94" fmla="*/ 968692 w 1358074"/>
                  <a:gd name="connsiteY94" fmla="*/ 166425 h 773357"/>
                  <a:gd name="connsiteX95" fmla="*/ 970502 w 1358074"/>
                  <a:gd name="connsiteY95" fmla="*/ 167663 h 773357"/>
                  <a:gd name="connsiteX96" fmla="*/ 973741 w 1358074"/>
                  <a:gd name="connsiteY96" fmla="*/ 169187 h 773357"/>
                  <a:gd name="connsiteX97" fmla="*/ 986314 w 1358074"/>
                  <a:gd name="connsiteY97" fmla="*/ 175569 h 773357"/>
                  <a:gd name="connsiteX98" fmla="*/ 993743 w 1358074"/>
                  <a:gd name="connsiteY98" fmla="*/ 179283 h 773357"/>
                  <a:gd name="connsiteX99" fmla="*/ 1012984 w 1358074"/>
                  <a:gd name="connsiteY99" fmla="*/ 189856 h 773357"/>
                  <a:gd name="connsiteX100" fmla="*/ 1042797 w 1358074"/>
                  <a:gd name="connsiteY100" fmla="*/ 208239 h 773357"/>
                  <a:gd name="connsiteX101" fmla="*/ 1066895 w 1358074"/>
                  <a:gd name="connsiteY101" fmla="*/ 224146 h 773357"/>
                  <a:gd name="connsiteX102" fmla="*/ 1069181 w 1358074"/>
                  <a:gd name="connsiteY102" fmla="*/ 225861 h 773357"/>
                  <a:gd name="connsiteX103" fmla="*/ 1069658 w 1358074"/>
                  <a:gd name="connsiteY103" fmla="*/ 226337 h 773357"/>
                  <a:gd name="connsiteX104" fmla="*/ 1073372 w 1358074"/>
                  <a:gd name="connsiteY104" fmla="*/ 228813 h 773357"/>
                  <a:gd name="connsiteX105" fmla="*/ 1088898 w 1358074"/>
                  <a:gd name="connsiteY105" fmla="*/ 240339 h 773357"/>
                  <a:gd name="connsiteX106" fmla="*/ 1090517 w 1358074"/>
                  <a:gd name="connsiteY106" fmla="*/ 241672 h 773357"/>
                  <a:gd name="connsiteX107" fmla="*/ 1098233 w 1358074"/>
                  <a:gd name="connsiteY107" fmla="*/ 247673 h 773357"/>
                  <a:gd name="connsiteX108" fmla="*/ 1099185 w 1358074"/>
                  <a:gd name="connsiteY108" fmla="*/ 248625 h 773357"/>
                  <a:gd name="connsiteX109" fmla="*/ 1100328 w 1358074"/>
                  <a:gd name="connsiteY109" fmla="*/ 249673 h 773357"/>
                  <a:gd name="connsiteX110" fmla="*/ 1118235 w 1358074"/>
                  <a:gd name="connsiteY110" fmla="*/ 264627 h 773357"/>
                  <a:gd name="connsiteX111" fmla="*/ 1142048 w 1358074"/>
                  <a:gd name="connsiteY111" fmla="*/ 287964 h 773357"/>
                  <a:gd name="connsiteX112" fmla="*/ 1142333 w 1358074"/>
                  <a:gd name="connsiteY112" fmla="*/ 288345 h 773357"/>
                  <a:gd name="connsiteX113" fmla="*/ 1148620 w 1358074"/>
                  <a:gd name="connsiteY113" fmla="*/ 295107 h 773357"/>
                  <a:gd name="connsiteX114" fmla="*/ 1157478 w 1358074"/>
                  <a:gd name="connsiteY114" fmla="*/ 305585 h 773357"/>
                  <a:gd name="connsiteX115" fmla="*/ 1161479 w 1358074"/>
                  <a:gd name="connsiteY115" fmla="*/ 310538 h 773357"/>
                  <a:gd name="connsiteX116" fmla="*/ 1181862 w 1358074"/>
                  <a:gd name="connsiteY116" fmla="*/ 341018 h 773357"/>
                  <a:gd name="connsiteX117" fmla="*/ 1208532 w 1358074"/>
                  <a:gd name="connsiteY117" fmla="*/ 431220 h 773357"/>
                  <a:gd name="connsiteX118" fmla="*/ 1208341 w 1358074"/>
                  <a:gd name="connsiteY118" fmla="*/ 432077 h 773357"/>
                  <a:gd name="connsiteX119" fmla="*/ 1208532 w 1358074"/>
                  <a:gd name="connsiteY119" fmla="*/ 432934 h 773357"/>
                  <a:gd name="connsiteX120" fmla="*/ 1208532 w 1358074"/>
                  <a:gd name="connsiteY120" fmla="*/ 437792 h 773357"/>
                  <a:gd name="connsiteX121" fmla="*/ 1207294 w 1358074"/>
                  <a:gd name="connsiteY121" fmla="*/ 452841 h 773357"/>
                  <a:gd name="connsiteX122" fmla="*/ 1206056 w 1358074"/>
                  <a:gd name="connsiteY122" fmla="*/ 460842 h 773357"/>
                  <a:gd name="connsiteX123" fmla="*/ 1202722 w 1358074"/>
                  <a:gd name="connsiteY123" fmla="*/ 475416 h 773357"/>
                  <a:gd name="connsiteX124" fmla="*/ 1197292 w 1358074"/>
                  <a:gd name="connsiteY124" fmla="*/ 491418 h 773357"/>
                  <a:gd name="connsiteX125" fmla="*/ 1196054 w 1358074"/>
                  <a:gd name="connsiteY125" fmla="*/ 495513 h 773357"/>
                  <a:gd name="connsiteX126" fmla="*/ 1191292 w 1358074"/>
                  <a:gd name="connsiteY126" fmla="*/ 506086 h 773357"/>
                  <a:gd name="connsiteX127" fmla="*/ 1189101 w 1358074"/>
                  <a:gd name="connsiteY127" fmla="*/ 509610 h 773357"/>
                  <a:gd name="connsiteX128" fmla="*/ 1188911 w 1358074"/>
                  <a:gd name="connsiteY128" fmla="*/ 511515 h 773357"/>
                  <a:gd name="connsiteX129" fmla="*/ 1184624 w 1358074"/>
                  <a:gd name="connsiteY129" fmla="*/ 519421 h 773357"/>
                  <a:gd name="connsiteX130" fmla="*/ 1183672 w 1358074"/>
                  <a:gd name="connsiteY130" fmla="*/ 520945 h 773357"/>
                  <a:gd name="connsiteX131" fmla="*/ 1183005 w 1358074"/>
                  <a:gd name="connsiteY131" fmla="*/ 522088 h 773357"/>
                  <a:gd name="connsiteX132" fmla="*/ 1182338 w 1358074"/>
                  <a:gd name="connsiteY132" fmla="*/ 523422 h 773357"/>
                  <a:gd name="connsiteX133" fmla="*/ 1176147 w 1358074"/>
                  <a:gd name="connsiteY133" fmla="*/ 533709 h 773357"/>
                  <a:gd name="connsiteX134" fmla="*/ 1166432 w 1358074"/>
                  <a:gd name="connsiteY134" fmla="*/ 547710 h 773357"/>
                  <a:gd name="connsiteX135" fmla="*/ 1142619 w 1358074"/>
                  <a:gd name="connsiteY135" fmla="*/ 575619 h 773357"/>
                  <a:gd name="connsiteX136" fmla="*/ 1114806 w 1358074"/>
                  <a:gd name="connsiteY136" fmla="*/ 602479 h 773357"/>
                  <a:gd name="connsiteX137" fmla="*/ 1051655 w 1358074"/>
                  <a:gd name="connsiteY137" fmla="*/ 648390 h 773357"/>
                  <a:gd name="connsiteX138" fmla="*/ 220885 w 1358074"/>
                  <a:gd name="connsiteY138" fmla="*/ 168044 h 77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358074" h="773357">
                    <a:moveTo>
                      <a:pt x="1152525" y="714303"/>
                    </a:moveTo>
                    <a:cubicBezTo>
                      <a:pt x="1244537" y="658010"/>
                      <a:pt x="1306735" y="594669"/>
                      <a:pt x="1336834" y="527994"/>
                    </a:cubicBezTo>
                    <a:cubicBezTo>
                      <a:pt x="1337024" y="527708"/>
                      <a:pt x="1337120" y="527422"/>
                      <a:pt x="1337310" y="527136"/>
                    </a:cubicBezTo>
                    <a:cubicBezTo>
                      <a:pt x="1346359" y="506848"/>
                      <a:pt x="1352169" y="485893"/>
                      <a:pt x="1355312" y="464938"/>
                    </a:cubicBezTo>
                    <a:cubicBezTo>
                      <a:pt x="1355312" y="464367"/>
                      <a:pt x="1355503" y="463890"/>
                      <a:pt x="1355503" y="463319"/>
                    </a:cubicBezTo>
                    <a:cubicBezTo>
                      <a:pt x="1356932" y="453222"/>
                      <a:pt x="1357979" y="442935"/>
                      <a:pt x="1357884" y="432648"/>
                    </a:cubicBezTo>
                    <a:cubicBezTo>
                      <a:pt x="1357884" y="432458"/>
                      <a:pt x="1357884" y="432267"/>
                      <a:pt x="1357884" y="432267"/>
                    </a:cubicBezTo>
                    <a:cubicBezTo>
                      <a:pt x="1357694" y="431601"/>
                      <a:pt x="1358075" y="431029"/>
                      <a:pt x="1358075" y="430458"/>
                    </a:cubicBezTo>
                    <a:cubicBezTo>
                      <a:pt x="1357694" y="362830"/>
                      <a:pt x="1325023" y="296536"/>
                      <a:pt x="1262634" y="234243"/>
                    </a:cubicBezTo>
                    <a:lnTo>
                      <a:pt x="1262444" y="234243"/>
                    </a:lnTo>
                    <a:cubicBezTo>
                      <a:pt x="1224915" y="196714"/>
                      <a:pt x="1176623" y="160900"/>
                      <a:pt x="1117949" y="126991"/>
                    </a:cubicBezTo>
                    <a:cubicBezTo>
                      <a:pt x="1066991" y="97559"/>
                      <a:pt x="1011460" y="73080"/>
                      <a:pt x="952690" y="53839"/>
                    </a:cubicBezTo>
                    <a:lnTo>
                      <a:pt x="952214" y="53553"/>
                    </a:lnTo>
                    <a:cubicBezTo>
                      <a:pt x="842772" y="17644"/>
                      <a:pt x="721614" y="-739"/>
                      <a:pt x="593693" y="23"/>
                    </a:cubicBezTo>
                    <a:cubicBezTo>
                      <a:pt x="520351" y="404"/>
                      <a:pt x="448151" y="7262"/>
                      <a:pt x="379095" y="19930"/>
                    </a:cubicBezTo>
                    <a:cubicBezTo>
                      <a:pt x="377285" y="20216"/>
                      <a:pt x="375380" y="20597"/>
                      <a:pt x="373761" y="20978"/>
                    </a:cubicBezTo>
                    <a:cubicBezTo>
                      <a:pt x="278320" y="38790"/>
                      <a:pt x="189166" y="67936"/>
                      <a:pt x="112395" y="106893"/>
                    </a:cubicBezTo>
                    <a:lnTo>
                      <a:pt x="2381" y="162615"/>
                    </a:lnTo>
                    <a:lnTo>
                      <a:pt x="0" y="163853"/>
                    </a:lnTo>
                    <a:lnTo>
                      <a:pt x="1143" y="164520"/>
                    </a:lnTo>
                    <a:lnTo>
                      <a:pt x="1055751" y="773358"/>
                    </a:lnTo>
                    <a:lnTo>
                      <a:pt x="1152716" y="714207"/>
                    </a:lnTo>
                    <a:close/>
                    <a:moveTo>
                      <a:pt x="220885" y="168044"/>
                    </a:moveTo>
                    <a:cubicBezTo>
                      <a:pt x="223171" y="166901"/>
                      <a:pt x="225266" y="165948"/>
                      <a:pt x="227457" y="164996"/>
                    </a:cubicBezTo>
                    <a:lnTo>
                      <a:pt x="243649" y="157852"/>
                    </a:lnTo>
                    <a:lnTo>
                      <a:pt x="245269" y="156900"/>
                    </a:lnTo>
                    <a:lnTo>
                      <a:pt x="255175" y="152613"/>
                    </a:lnTo>
                    <a:lnTo>
                      <a:pt x="271843" y="145946"/>
                    </a:lnTo>
                    <a:cubicBezTo>
                      <a:pt x="275653" y="144327"/>
                      <a:pt x="280035" y="142707"/>
                      <a:pt x="283559" y="141564"/>
                    </a:cubicBezTo>
                    <a:lnTo>
                      <a:pt x="288703" y="139945"/>
                    </a:lnTo>
                    <a:lnTo>
                      <a:pt x="289179" y="139659"/>
                    </a:lnTo>
                    <a:cubicBezTo>
                      <a:pt x="292703" y="138326"/>
                      <a:pt x="297561" y="136707"/>
                      <a:pt x="299942" y="135659"/>
                    </a:cubicBezTo>
                    <a:cubicBezTo>
                      <a:pt x="309372" y="132420"/>
                      <a:pt x="318611" y="129563"/>
                      <a:pt x="327850" y="126801"/>
                    </a:cubicBezTo>
                    <a:cubicBezTo>
                      <a:pt x="338614" y="123562"/>
                      <a:pt x="348044" y="120895"/>
                      <a:pt x="357569" y="118609"/>
                    </a:cubicBezTo>
                    <a:cubicBezTo>
                      <a:pt x="377285" y="113370"/>
                      <a:pt x="397097" y="108798"/>
                      <a:pt x="418814" y="104703"/>
                    </a:cubicBezTo>
                    <a:cubicBezTo>
                      <a:pt x="428149" y="102893"/>
                      <a:pt x="438055" y="101178"/>
                      <a:pt x="450437" y="99273"/>
                    </a:cubicBezTo>
                    <a:cubicBezTo>
                      <a:pt x="461010" y="97654"/>
                      <a:pt x="472154" y="96035"/>
                      <a:pt x="482536" y="94701"/>
                    </a:cubicBezTo>
                    <a:cubicBezTo>
                      <a:pt x="493490" y="93463"/>
                      <a:pt x="504444" y="92320"/>
                      <a:pt x="515303" y="91463"/>
                    </a:cubicBezTo>
                    <a:cubicBezTo>
                      <a:pt x="525590" y="90510"/>
                      <a:pt x="536162" y="89844"/>
                      <a:pt x="547021" y="89177"/>
                    </a:cubicBezTo>
                    <a:cubicBezTo>
                      <a:pt x="551878" y="88796"/>
                      <a:pt x="557022" y="88605"/>
                      <a:pt x="561023" y="88510"/>
                    </a:cubicBezTo>
                    <a:lnTo>
                      <a:pt x="563118" y="88510"/>
                    </a:lnTo>
                    <a:cubicBezTo>
                      <a:pt x="567595" y="88224"/>
                      <a:pt x="571976" y="87939"/>
                      <a:pt x="576262" y="87843"/>
                    </a:cubicBezTo>
                    <a:lnTo>
                      <a:pt x="580739" y="87843"/>
                    </a:lnTo>
                    <a:cubicBezTo>
                      <a:pt x="584264" y="87653"/>
                      <a:pt x="587692" y="87558"/>
                      <a:pt x="590264" y="87558"/>
                    </a:cubicBezTo>
                    <a:lnTo>
                      <a:pt x="591693" y="87558"/>
                    </a:lnTo>
                    <a:cubicBezTo>
                      <a:pt x="591693" y="87558"/>
                      <a:pt x="593122" y="87558"/>
                      <a:pt x="593122" y="87558"/>
                    </a:cubicBezTo>
                    <a:cubicBezTo>
                      <a:pt x="595408" y="87558"/>
                      <a:pt x="597979" y="87558"/>
                      <a:pt x="600646" y="87653"/>
                    </a:cubicBezTo>
                    <a:lnTo>
                      <a:pt x="604361" y="87653"/>
                    </a:lnTo>
                    <a:cubicBezTo>
                      <a:pt x="604361" y="87653"/>
                      <a:pt x="607219" y="87653"/>
                      <a:pt x="607219" y="87653"/>
                    </a:cubicBezTo>
                    <a:cubicBezTo>
                      <a:pt x="608362" y="87653"/>
                      <a:pt x="609600" y="87653"/>
                      <a:pt x="610743" y="87653"/>
                    </a:cubicBezTo>
                    <a:lnTo>
                      <a:pt x="627983" y="87939"/>
                    </a:lnTo>
                    <a:cubicBezTo>
                      <a:pt x="632650" y="88034"/>
                      <a:pt x="637794" y="88224"/>
                      <a:pt x="642271" y="88415"/>
                    </a:cubicBezTo>
                    <a:cubicBezTo>
                      <a:pt x="650462" y="88701"/>
                      <a:pt x="656273" y="89082"/>
                      <a:pt x="657892" y="89272"/>
                    </a:cubicBezTo>
                    <a:lnTo>
                      <a:pt x="660654" y="89558"/>
                    </a:lnTo>
                    <a:lnTo>
                      <a:pt x="663416" y="89558"/>
                    </a:lnTo>
                    <a:cubicBezTo>
                      <a:pt x="667607" y="89844"/>
                      <a:pt x="671417" y="90034"/>
                      <a:pt x="674656" y="90415"/>
                    </a:cubicBezTo>
                    <a:lnTo>
                      <a:pt x="676751" y="90415"/>
                    </a:lnTo>
                    <a:cubicBezTo>
                      <a:pt x="683990" y="90987"/>
                      <a:pt x="691706" y="91749"/>
                      <a:pt x="699611" y="92606"/>
                    </a:cubicBezTo>
                    <a:lnTo>
                      <a:pt x="701231" y="92796"/>
                    </a:lnTo>
                    <a:cubicBezTo>
                      <a:pt x="702659" y="92892"/>
                      <a:pt x="704278" y="93082"/>
                      <a:pt x="706660" y="93368"/>
                    </a:cubicBezTo>
                    <a:lnTo>
                      <a:pt x="712279" y="94035"/>
                    </a:lnTo>
                    <a:cubicBezTo>
                      <a:pt x="722090" y="95082"/>
                      <a:pt x="731234" y="96511"/>
                      <a:pt x="737521" y="97368"/>
                    </a:cubicBezTo>
                    <a:lnTo>
                      <a:pt x="739331" y="97654"/>
                    </a:lnTo>
                    <a:cubicBezTo>
                      <a:pt x="743712" y="98130"/>
                      <a:pt x="747903" y="98892"/>
                      <a:pt x="752570" y="99750"/>
                    </a:cubicBezTo>
                    <a:cubicBezTo>
                      <a:pt x="756761" y="100321"/>
                      <a:pt x="761143" y="101178"/>
                      <a:pt x="763524" y="101655"/>
                    </a:cubicBezTo>
                    <a:lnTo>
                      <a:pt x="765429" y="102036"/>
                    </a:lnTo>
                    <a:lnTo>
                      <a:pt x="767524" y="102321"/>
                    </a:lnTo>
                    <a:cubicBezTo>
                      <a:pt x="769620" y="102607"/>
                      <a:pt x="771525" y="102988"/>
                      <a:pt x="774287" y="103464"/>
                    </a:cubicBezTo>
                    <a:lnTo>
                      <a:pt x="779431" y="104417"/>
                    </a:lnTo>
                    <a:cubicBezTo>
                      <a:pt x="779431" y="104417"/>
                      <a:pt x="788575" y="106417"/>
                      <a:pt x="791146" y="106989"/>
                    </a:cubicBezTo>
                    <a:lnTo>
                      <a:pt x="796576" y="108132"/>
                    </a:lnTo>
                    <a:lnTo>
                      <a:pt x="797242" y="108322"/>
                    </a:lnTo>
                    <a:cubicBezTo>
                      <a:pt x="802577" y="109370"/>
                      <a:pt x="808387" y="110703"/>
                      <a:pt x="814292" y="112037"/>
                    </a:cubicBezTo>
                    <a:lnTo>
                      <a:pt x="814292" y="112227"/>
                    </a:lnTo>
                    <a:cubicBezTo>
                      <a:pt x="814292" y="112227"/>
                      <a:pt x="824484" y="114799"/>
                      <a:pt x="824484" y="114799"/>
                    </a:cubicBezTo>
                    <a:lnTo>
                      <a:pt x="826103" y="115180"/>
                    </a:lnTo>
                    <a:lnTo>
                      <a:pt x="839915" y="118704"/>
                    </a:lnTo>
                    <a:cubicBezTo>
                      <a:pt x="844867" y="119943"/>
                      <a:pt x="849535" y="121276"/>
                      <a:pt x="854774" y="122991"/>
                    </a:cubicBezTo>
                    <a:lnTo>
                      <a:pt x="857155" y="123657"/>
                    </a:lnTo>
                    <a:cubicBezTo>
                      <a:pt x="862108" y="125086"/>
                      <a:pt x="866965" y="126515"/>
                      <a:pt x="873442" y="128610"/>
                    </a:cubicBezTo>
                    <a:cubicBezTo>
                      <a:pt x="876014" y="129372"/>
                      <a:pt x="878586" y="130325"/>
                      <a:pt x="880491" y="130992"/>
                    </a:cubicBezTo>
                    <a:lnTo>
                      <a:pt x="881824" y="131373"/>
                    </a:lnTo>
                    <a:lnTo>
                      <a:pt x="883253" y="131849"/>
                    </a:lnTo>
                    <a:cubicBezTo>
                      <a:pt x="889254" y="133849"/>
                      <a:pt x="895350" y="135849"/>
                      <a:pt x="902589" y="138612"/>
                    </a:cubicBezTo>
                    <a:cubicBezTo>
                      <a:pt x="905446" y="139755"/>
                      <a:pt x="912400" y="142231"/>
                      <a:pt x="914495" y="143279"/>
                    </a:cubicBezTo>
                    <a:lnTo>
                      <a:pt x="919353" y="145470"/>
                    </a:lnTo>
                    <a:lnTo>
                      <a:pt x="923068" y="146327"/>
                    </a:lnTo>
                    <a:cubicBezTo>
                      <a:pt x="923068" y="146327"/>
                      <a:pt x="925640" y="147470"/>
                      <a:pt x="926306" y="147660"/>
                    </a:cubicBezTo>
                    <a:lnTo>
                      <a:pt x="926782" y="147946"/>
                    </a:lnTo>
                    <a:lnTo>
                      <a:pt x="929831" y="149184"/>
                    </a:lnTo>
                    <a:cubicBezTo>
                      <a:pt x="935355" y="151470"/>
                      <a:pt x="941165" y="153852"/>
                      <a:pt x="947547" y="156614"/>
                    </a:cubicBezTo>
                    <a:lnTo>
                      <a:pt x="948785" y="157185"/>
                    </a:lnTo>
                    <a:cubicBezTo>
                      <a:pt x="953167" y="159186"/>
                      <a:pt x="957834" y="161281"/>
                      <a:pt x="964120" y="164329"/>
                    </a:cubicBezTo>
                    <a:lnTo>
                      <a:pt x="965930" y="165186"/>
                    </a:lnTo>
                    <a:cubicBezTo>
                      <a:pt x="966883" y="165567"/>
                      <a:pt x="967835" y="165948"/>
                      <a:pt x="968692" y="166425"/>
                    </a:cubicBezTo>
                    <a:lnTo>
                      <a:pt x="970502" y="167663"/>
                    </a:lnTo>
                    <a:lnTo>
                      <a:pt x="973741" y="169187"/>
                    </a:lnTo>
                    <a:cubicBezTo>
                      <a:pt x="977456" y="170806"/>
                      <a:pt x="980789" y="172521"/>
                      <a:pt x="986314" y="175569"/>
                    </a:cubicBezTo>
                    <a:lnTo>
                      <a:pt x="993743" y="179283"/>
                    </a:lnTo>
                    <a:cubicBezTo>
                      <a:pt x="1000030" y="182712"/>
                      <a:pt x="1006507" y="186046"/>
                      <a:pt x="1012984" y="189856"/>
                    </a:cubicBezTo>
                    <a:cubicBezTo>
                      <a:pt x="1024795" y="196619"/>
                      <a:pt x="1034129" y="202429"/>
                      <a:pt x="1042797" y="208239"/>
                    </a:cubicBezTo>
                    <a:cubicBezTo>
                      <a:pt x="1051179" y="213478"/>
                      <a:pt x="1059085" y="218717"/>
                      <a:pt x="1066895" y="224146"/>
                    </a:cubicBezTo>
                    <a:cubicBezTo>
                      <a:pt x="1067657" y="224813"/>
                      <a:pt x="1068515" y="225289"/>
                      <a:pt x="1069181" y="225861"/>
                    </a:cubicBezTo>
                    <a:lnTo>
                      <a:pt x="1069658" y="226337"/>
                    </a:lnTo>
                    <a:lnTo>
                      <a:pt x="1073372" y="228813"/>
                    </a:lnTo>
                    <a:cubicBezTo>
                      <a:pt x="1079183" y="232909"/>
                      <a:pt x="1084707" y="237005"/>
                      <a:pt x="1088898" y="240339"/>
                    </a:cubicBezTo>
                    <a:lnTo>
                      <a:pt x="1090517" y="241672"/>
                    </a:lnTo>
                    <a:cubicBezTo>
                      <a:pt x="1094232" y="244339"/>
                      <a:pt x="1097185" y="246816"/>
                      <a:pt x="1098233" y="247673"/>
                    </a:cubicBezTo>
                    <a:lnTo>
                      <a:pt x="1099185" y="248625"/>
                    </a:lnTo>
                    <a:lnTo>
                      <a:pt x="1100328" y="249673"/>
                    </a:lnTo>
                    <a:cubicBezTo>
                      <a:pt x="1106329" y="254055"/>
                      <a:pt x="1112139" y="259103"/>
                      <a:pt x="1118235" y="264627"/>
                    </a:cubicBezTo>
                    <a:cubicBezTo>
                      <a:pt x="1127284" y="273009"/>
                      <a:pt x="1135094" y="280629"/>
                      <a:pt x="1142048" y="287964"/>
                    </a:cubicBezTo>
                    <a:cubicBezTo>
                      <a:pt x="1142238" y="288059"/>
                      <a:pt x="1142333" y="288154"/>
                      <a:pt x="1142333" y="288345"/>
                    </a:cubicBezTo>
                    <a:cubicBezTo>
                      <a:pt x="1144619" y="290535"/>
                      <a:pt x="1146715" y="292917"/>
                      <a:pt x="1148620" y="295107"/>
                    </a:cubicBezTo>
                    <a:cubicBezTo>
                      <a:pt x="1151668" y="298536"/>
                      <a:pt x="1154621" y="302061"/>
                      <a:pt x="1157478" y="305585"/>
                    </a:cubicBezTo>
                    <a:lnTo>
                      <a:pt x="1161479" y="310538"/>
                    </a:lnTo>
                    <a:cubicBezTo>
                      <a:pt x="1170051" y="321587"/>
                      <a:pt x="1176719" y="331588"/>
                      <a:pt x="1181862" y="341018"/>
                    </a:cubicBezTo>
                    <a:cubicBezTo>
                      <a:pt x="1199579" y="371022"/>
                      <a:pt x="1208437" y="401311"/>
                      <a:pt x="1208532" y="431220"/>
                    </a:cubicBezTo>
                    <a:lnTo>
                      <a:pt x="1208341" y="432077"/>
                    </a:lnTo>
                    <a:lnTo>
                      <a:pt x="1208532" y="432934"/>
                    </a:lnTo>
                    <a:cubicBezTo>
                      <a:pt x="1208723" y="434363"/>
                      <a:pt x="1208723" y="435982"/>
                      <a:pt x="1208532" y="437792"/>
                    </a:cubicBezTo>
                    <a:lnTo>
                      <a:pt x="1207294" y="452841"/>
                    </a:lnTo>
                    <a:cubicBezTo>
                      <a:pt x="1207008" y="455413"/>
                      <a:pt x="1206722" y="458080"/>
                      <a:pt x="1206056" y="460842"/>
                    </a:cubicBezTo>
                    <a:cubicBezTo>
                      <a:pt x="1205484" y="465129"/>
                      <a:pt x="1204341" y="469986"/>
                      <a:pt x="1202722" y="475416"/>
                    </a:cubicBezTo>
                    <a:cubicBezTo>
                      <a:pt x="1201293" y="480750"/>
                      <a:pt x="1199388" y="486655"/>
                      <a:pt x="1197292" y="491418"/>
                    </a:cubicBezTo>
                    <a:cubicBezTo>
                      <a:pt x="1197292" y="491418"/>
                      <a:pt x="1196340" y="494561"/>
                      <a:pt x="1196054" y="495513"/>
                    </a:cubicBezTo>
                    <a:cubicBezTo>
                      <a:pt x="1194816" y="498657"/>
                      <a:pt x="1192721" y="503800"/>
                      <a:pt x="1191292" y="506086"/>
                    </a:cubicBezTo>
                    <a:lnTo>
                      <a:pt x="1189101" y="509610"/>
                    </a:lnTo>
                    <a:lnTo>
                      <a:pt x="1188911" y="511515"/>
                    </a:lnTo>
                    <a:cubicBezTo>
                      <a:pt x="1188911" y="511515"/>
                      <a:pt x="1185577" y="517707"/>
                      <a:pt x="1184624" y="519421"/>
                    </a:cubicBezTo>
                    <a:lnTo>
                      <a:pt x="1183672" y="520945"/>
                    </a:lnTo>
                    <a:lnTo>
                      <a:pt x="1183005" y="522088"/>
                    </a:lnTo>
                    <a:lnTo>
                      <a:pt x="1182338" y="523422"/>
                    </a:lnTo>
                    <a:cubicBezTo>
                      <a:pt x="1180433" y="526946"/>
                      <a:pt x="1178338" y="530184"/>
                      <a:pt x="1176147" y="533709"/>
                    </a:cubicBezTo>
                    <a:cubicBezTo>
                      <a:pt x="1172908" y="538566"/>
                      <a:pt x="1169956" y="543234"/>
                      <a:pt x="1166432" y="547710"/>
                    </a:cubicBezTo>
                    <a:cubicBezTo>
                      <a:pt x="1158621" y="557997"/>
                      <a:pt x="1150906" y="566951"/>
                      <a:pt x="1142619" y="575619"/>
                    </a:cubicBezTo>
                    <a:cubicBezTo>
                      <a:pt x="1134428" y="584572"/>
                      <a:pt x="1124998" y="593621"/>
                      <a:pt x="1114806" y="602479"/>
                    </a:cubicBezTo>
                    <a:cubicBezTo>
                      <a:pt x="1096232" y="618195"/>
                      <a:pt x="1074896" y="633721"/>
                      <a:pt x="1051655" y="648390"/>
                    </a:cubicBezTo>
                    <a:lnTo>
                      <a:pt x="220885" y="1680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216" name="Free-form: Shape 86">
                <a:extLst>
                  <a:ext uri="{FF2B5EF4-FFF2-40B4-BE49-F238E27FC236}">
                    <a16:creationId xmlns:a16="http://schemas.microsoft.com/office/drawing/2014/main" id="{761E340A-229E-54E7-F222-9FD882C8CAB8}"/>
                  </a:ext>
                </a:extLst>
              </p:cNvPr>
              <p:cNvSpPr/>
              <p:nvPr/>
            </p:nvSpPr>
            <p:spPr>
              <a:xfrm>
                <a:off x="2788189" y="830280"/>
                <a:ext cx="1872342" cy="1058628"/>
              </a:xfrm>
              <a:custGeom>
                <a:avLst/>
                <a:gdLst>
                  <a:gd name="connsiteX0" fmla="*/ 1557528 w 1872342"/>
                  <a:gd name="connsiteY0" fmla="*/ 1021767 h 1058628"/>
                  <a:gd name="connsiteX1" fmla="*/ 1588675 w 1872342"/>
                  <a:gd name="connsiteY1" fmla="*/ 1003098 h 1058628"/>
                  <a:gd name="connsiteX2" fmla="*/ 1620393 w 1872342"/>
                  <a:gd name="connsiteY2" fmla="*/ 981381 h 1058628"/>
                  <a:gd name="connsiteX3" fmla="*/ 1702880 w 1872342"/>
                  <a:gd name="connsiteY3" fmla="*/ 913467 h 1058628"/>
                  <a:gd name="connsiteX4" fmla="*/ 1751076 w 1872342"/>
                  <a:gd name="connsiteY4" fmla="*/ 865176 h 1058628"/>
                  <a:gd name="connsiteX5" fmla="*/ 1749171 w 1872342"/>
                  <a:gd name="connsiteY5" fmla="*/ 865176 h 1058628"/>
                  <a:gd name="connsiteX6" fmla="*/ 1867090 w 1872342"/>
                  <a:gd name="connsiteY6" fmla="*/ 536468 h 1058628"/>
                  <a:gd name="connsiteX7" fmla="*/ 1867090 w 1872342"/>
                  <a:gd name="connsiteY7" fmla="*/ 535896 h 1058628"/>
                  <a:gd name="connsiteX8" fmla="*/ 1694498 w 1872342"/>
                  <a:gd name="connsiteY8" fmla="*/ 276340 h 1058628"/>
                  <a:gd name="connsiteX9" fmla="*/ 1541431 w 1872342"/>
                  <a:gd name="connsiteY9" fmla="*/ 170613 h 1058628"/>
                  <a:gd name="connsiteX10" fmla="*/ 1383887 w 1872342"/>
                  <a:gd name="connsiteY10" fmla="*/ 96508 h 1058628"/>
                  <a:gd name="connsiteX11" fmla="*/ 1383411 w 1872342"/>
                  <a:gd name="connsiteY11" fmla="*/ 96222 h 1058628"/>
                  <a:gd name="connsiteX12" fmla="*/ 914686 w 1872342"/>
                  <a:gd name="connsiteY12" fmla="*/ 2401 h 1058628"/>
                  <a:gd name="connsiteX13" fmla="*/ 911352 w 1872342"/>
                  <a:gd name="connsiteY13" fmla="*/ 2306 h 1058628"/>
                  <a:gd name="connsiteX14" fmla="*/ 741521 w 1872342"/>
                  <a:gd name="connsiteY14" fmla="*/ 1639 h 1058628"/>
                  <a:gd name="connsiteX15" fmla="*/ 569786 w 1872342"/>
                  <a:gd name="connsiteY15" fmla="*/ 16593 h 1058628"/>
                  <a:gd name="connsiteX16" fmla="*/ 400717 w 1872342"/>
                  <a:gd name="connsiteY16" fmla="*/ 46978 h 1058628"/>
                  <a:gd name="connsiteX17" fmla="*/ 236887 w 1872342"/>
                  <a:gd name="connsiteY17" fmla="*/ 92793 h 1058628"/>
                  <a:gd name="connsiteX18" fmla="*/ 81820 w 1872342"/>
                  <a:gd name="connsiteY18" fmla="*/ 153944 h 1058628"/>
                  <a:gd name="connsiteX19" fmla="*/ 0 w 1872342"/>
                  <a:gd name="connsiteY19" fmla="*/ 194806 h 1058628"/>
                  <a:gd name="connsiteX20" fmla="*/ 105347 w 1872342"/>
                  <a:gd name="connsiteY20" fmla="*/ 255671 h 1058628"/>
                  <a:gd name="connsiteX21" fmla="*/ 134207 w 1872342"/>
                  <a:gd name="connsiteY21" fmla="*/ 240526 h 1058628"/>
                  <a:gd name="connsiteX22" fmla="*/ 291465 w 1872342"/>
                  <a:gd name="connsiteY22" fmla="*/ 173756 h 1058628"/>
                  <a:gd name="connsiteX23" fmla="*/ 460915 w 1872342"/>
                  <a:gd name="connsiteY23" fmla="*/ 125274 h 1058628"/>
                  <a:gd name="connsiteX24" fmla="*/ 638937 w 1872342"/>
                  <a:gd name="connsiteY24" fmla="*/ 95651 h 1058628"/>
                  <a:gd name="connsiteX25" fmla="*/ 764858 w 1872342"/>
                  <a:gd name="connsiteY25" fmla="*/ 86888 h 1058628"/>
                  <a:gd name="connsiteX26" fmla="*/ 768668 w 1872342"/>
                  <a:gd name="connsiteY26" fmla="*/ 86697 h 1058628"/>
                  <a:gd name="connsiteX27" fmla="*/ 793909 w 1872342"/>
                  <a:gd name="connsiteY27" fmla="*/ 85935 h 1058628"/>
                  <a:gd name="connsiteX28" fmla="*/ 1275683 w 1872342"/>
                  <a:gd name="connsiteY28" fmla="*/ 158421 h 1058628"/>
                  <a:gd name="connsiteX29" fmla="*/ 1276160 w 1872342"/>
                  <a:gd name="connsiteY29" fmla="*/ 158706 h 1058628"/>
                  <a:gd name="connsiteX30" fmla="*/ 1436561 w 1872342"/>
                  <a:gd name="connsiteY30" fmla="*/ 231192 h 1058628"/>
                  <a:gd name="connsiteX31" fmla="*/ 1587722 w 1872342"/>
                  <a:gd name="connsiteY31" fmla="*/ 338253 h 1058628"/>
                  <a:gd name="connsiteX32" fmla="*/ 1726025 w 1872342"/>
                  <a:gd name="connsiteY32" fmla="*/ 608667 h 1058628"/>
                  <a:gd name="connsiteX33" fmla="*/ 1725263 w 1872342"/>
                  <a:gd name="connsiteY33" fmla="*/ 617907 h 1058628"/>
                  <a:gd name="connsiteX34" fmla="*/ 1725263 w 1872342"/>
                  <a:gd name="connsiteY34" fmla="*/ 618478 h 1058628"/>
                  <a:gd name="connsiteX35" fmla="*/ 1586484 w 1872342"/>
                  <a:gd name="connsiteY35" fmla="*/ 864985 h 1058628"/>
                  <a:gd name="connsiteX36" fmla="*/ 1539716 w 1872342"/>
                  <a:gd name="connsiteY36" fmla="*/ 905943 h 1058628"/>
                  <a:gd name="connsiteX37" fmla="*/ 1532382 w 1872342"/>
                  <a:gd name="connsiteY37" fmla="*/ 911658 h 1058628"/>
                  <a:gd name="connsiteX38" fmla="*/ 1520190 w 1872342"/>
                  <a:gd name="connsiteY38" fmla="*/ 921278 h 1058628"/>
                  <a:gd name="connsiteX39" fmla="*/ 1441990 w 1872342"/>
                  <a:gd name="connsiteY39" fmla="*/ 972427 h 1058628"/>
                  <a:gd name="connsiteX40" fmla="*/ 1405223 w 1872342"/>
                  <a:gd name="connsiteY40" fmla="*/ 993477 h 1058628"/>
                  <a:gd name="connsiteX41" fmla="*/ 1393317 w 1872342"/>
                  <a:gd name="connsiteY41" fmla="*/ 1000335 h 1058628"/>
                  <a:gd name="connsiteX42" fmla="*/ 1494187 w 1872342"/>
                  <a:gd name="connsiteY42" fmla="*/ 1058628 h 1058628"/>
                  <a:gd name="connsiteX43" fmla="*/ 1557338 w 1872342"/>
                  <a:gd name="connsiteY43" fmla="*/ 1022148 h 105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872342" h="1058628">
                    <a:moveTo>
                      <a:pt x="1557528" y="1021767"/>
                    </a:moveTo>
                    <a:lnTo>
                      <a:pt x="1588675" y="1003098"/>
                    </a:lnTo>
                    <a:cubicBezTo>
                      <a:pt x="1599724" y="996144"/>
                      <a:pt x="1610297" y="988905"/>
                      <a:pt x="1620393" y="981381"/>
                    </a:cubicBezTo>
                    <a:cubicBezTo>
                      <a:pt x="1649825" y="959378"/>
                      <a:pt x="1677257" y="936804"/>
                      <a:pt x="1702880" y="913467"/>
                    </a:cubicBezTo>
                    <a:cubicBezTo>
                      <a:pt x="1719834" y="897751"/>
                      <a:pt x="1736027" y="881654"/>
                      <a:pt x="1751076" y="865176"/>
                    </a:cubicBezTo>
                    <a:lnTo>
                      <a:pt x="1749171" y="865176"/>
                    </a:lnTo>
                    <a:cubicBezTo>
                      <a:pt x="1848136" y="756400"/>
                      <a:pt x="1887569" y="644958"/>
                      <a:pt x="1867090" y="536468"/>
                    </a:cubicBezTo>
                    <a:lnTo>
                      <a:pt x="1867090" y="535896"/>
                    </a:lnTo>
                    <a:cubicBezTo>
                      <a:pt x="1850231" y="446361"/>
                      <a:pt x="1792605" y="358827"/>
                      <a:pt x="1694498" y="276340"/>
                    </a:cubicBezTo>
                    <a:cubicBezTo>
                      <a:pt x="1651159" y="240050"/>
                      <a:pt x="1600295" y="204617"/>
                      <a:pt x="1541431" y="170613"/>
                    </a:cubicBezTo>
                    <a:cubicBezTo>
                      <a:pt x="1492377" y="142323"/>
                      <a:pt x="1439513" y="117654"/>
                      <a:pt x="1383887" y="96508"/>
                    </a:cubicBezTo>
                    <a:lnTo>
                      <a:pt x="1383411" y="96222"/>
                    </a:lnTo>
                    <a:cubicBezTo>
                      <a:pt x="1241584" y="42120"/>
                      <a:pt x="1080897" y="10974"/>
                      <a:pt x="914686" y="2401"/>
                    </a:cubicBezTo>
                    <a:cubicBezTo>
                      <a:pt x="913543" y="2401"/>
                      <a:pt x="912400" y="2211"/>
                      <a:pt x="911352" y="2306"/>
                    </a:cubicBezTo>
                    <a:cubicBezTo>
                      <a:pt x="854869" y="-647"/>
                      <a:pt x="797814" y="-647"/>
                      <a:pt x="741521" y="1639"/>
                    </a:cubicBezTo>
                    <a:cubicBezTo>
                      <a:pt x="683800" y="4020"/>
                      <a:pt x="626364" y="9069"/>
                      <a:pt x="569786" y="16593"/>
                    </a:cubicBezTo>
                    <a:cubicBezTo>
                      <a:pt x="512064" y="24213"/>
                      <a:pt x="455676" y="34405"/>
                      <a:pt x="400717" y="46978"/>
                    </a:cubicBezTo>
                    <a:cubicBezTo>
                      <a:pt x="344138" y="59837"/>
                      <a:pt x="289560" y="75172"/>
                      <a:pt x="236887" y="92793"/>
                    </a:cubicBezTo>
                    <a:cubicBezTo>
                      <a:pt x="182785" y="110986"/>
                      <a:pt x="130969" y="131465"/>
                      <a:pt x="81820" y="153944"/>
                    </a:cubicBezTo>
                    <a:cubicBezTo>
                      <a:pt x="53626" y="166898"/>
                      <a:pt x="26480" y="180709"/>
                      <a:pt x="0" y="194806"/>
                    </a:cubicBezTo>
                    <a:lnTo>
                      <a:pt x="105347" y="255671"/>
                    </a:lnTo>
                    <a:cubicBezTo>
                      <a:pt x="114776" y="250623"/>
                      <a:pt x="124397" y="245384"/>
                      <a:pt x="134207" y="240526"/>
                    </a:cubicBezTo>
                    <a:cubicBezTo>
                      <a:pt x="183452" y="215856"/>
                      <a:pt x="235934" y="193377"/>
                      <a:pt x="291465" y="173756"/>
                    </a:cubicBezTo>
                    <a:cubicBezTo>
                      <a:pt x="345281" y="154801"/>
                      <a:pt x="401955" y="138513"/>
                      <a:pt x="460915" y="125274"/>
                    </a:cubicBezTo>
                    <a:cubicBezTo>
                      <a:pt x="518541" y="112320"/>
                      <a:pt x="578168" y="102318"/>
                      <a:pt x="638937" y="95651"/>
                    </a:cubicBezTo>
                    <a:cubicBezTo>
                      <a:pt x="680371" y="91079"/>
                      <a:pt x="722567" y="88031"/>
                      <a:pt x="764858" y="86888"/>
                    </a:cubicBezTo>
                    <a:cubicBezTo>
                      <a:pt x="766001" y="86888"/>
                      <a:pt x="767429" y="86697"/>
                      <a:pt x="768668" y="86697"/>
                    </a:cubicBezTo>
                    <a:cubicBezTo>
                      <a:pt x="777145" y="86412"/>
                      <a:pt x="785527" y="86126"/>
                      <a:pt x="793909" y="85935"/>
                    </a:cubicBezTo>
                    <a:cubicBezTo>
                      <a:pt x="968693" y="83745"/>
                      <a:pt x="1134428" y="108986"/>
                      <a:pt x="1275683" y="158421"/>
                    </a:cubicBezTo>
                    <a:lnTo>
                      <a:pt x="1276160" y="158706"/>
                    </a:lnTo>
                    <a:cubicBezTo>
                      <a:pt x="1333976" y="178995"/>
                      <a:pt x="1387888" y="202998"/>
                      <a:pt x="1436561" y="231192"/>
                    </a:cubicBezTo>
                    <a:cubicBezTo>
                      <a:pt x="1495806" y="265386"/>
                      <a:pt x="1546003" y="301200"/>
                      <a:pt x="1587722" y="338253"/>
                    </a:cubicBezTo>
                    <a:cubicBezTo>
                      <a:pt x="1683258" y="423597"/>
                      <a:pt x="1730693" y="515418"/>
                      <a:pt x="1726025" y="608667"/>
                    </a:cubicBezTo>
                    <a:cubicBezTo>
                      <a:pt x="1725835" y="611715"/>
                      <a:pt x="1725549" y="614859"/>
                      <a:pt x="1725263" y="617907"/>
                    </a:cubicBezTo>
                    <a:lnTo>
                      <a:pt x="1725263" y="618478"/>
                    </a:lnTo>
                    <a:cubicBezTo>
                      <a:pt x="1717834" y="701727"/>
                      <a:pt x="1671352" y="784308"/>
                      <a:pt x="1586484" y="864985"/>
                    </a:cubicBezTo>
                    <a:cubicBezTo>
                      <a:pt x="1571911" y="878606"/>
                      <a:pt x="1556195" y="892322"/>
                      <a:pt x="1539716" y="905943"/>
                    </a:cubicBezTo>
                    <a:cubicBezTo>
                      <a:pt x="1537145" y="907752"/>
                      <a:pt x="1534763" y="909753"/>
                      <a:pt x="1532382" y="911658"/>
                    </a:cubicBezTo>
                    <a:cubicBezTo>
                      <a:pt x="1528382" y="914896"/>
                      <a:pt x="1524191" y="918039"/>
                      <a:pt x="1520190" y="921278"/>
                    </a:cubicBezTo>
                    <a:cubicBezTo>
                      <a:pt x="1495806" y="939280"/>
                      <a:pt x="1469708" y="956425"/>
                      <a:pt x="1441990" y="972427"/>
                    </a:cubicBezTo>
                    <a:cubicBezTo>
                      <a:pt x="1429607" y="979380"/>
                      <a:pt x="1417415" y="986429"/>
                      <a:pt x="1405223" y="993477"/>
                    </a:cubicBezTo>
                    <a:cubicBezTo>
                      <a:pt x="1401318" y="995763"/>
                      <a:pt x="1397318" y="998049"/>
                      <a:pt x="1393317" y="1000335"/>
                    </a:cubicBezTo>
                    <a:lnTo>
                      <a:pt x="1494187" y="1058628"/>
                    </a:lnTo>
                    <a:lnTo>
                      <a:pt x="1557338" y="102214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217" name="Free-form: Shape 87">
                <a:extLst>
                  <a:ext uri="{FF2B5EF4-FFF2-40B4-BE49-F238E27FC236}">
                    <a16:creationId xmlns:a16="http://schemas.microsoft.com/office/drawing/2014/main" id="{646B02C6-91F0-EF1A-E4B3-A1FB1297BE0D}"/>
                  </a:ext>
                </a:extLst>
              </p:cNvPr>
              <p:cNvSpPr/>
              <p:nvPr/>
            </p:nvSpPr>
            <p:spPr>
              <a:xfrm>
                <a:off x="2627333" y="1486477"/>
                <a:ext cx="684064" cy="538257"/>
              </a:xfrm>
              <a:custGeom>
                <a:avLst/>
                <a:gdLst>
                  <a:gd name="connsiteX0" fmla="*/ 741 w 684064"/>
                  <a:gd name="connsiteY0" fmla="*/ 40005 h 538257"/>
                  <a:gd name="connsiteX1" fmla="*/ 21696 w 684064"/>
                  <a:gd name="connsiteY1" fmla="*/ 161734 h 538257"/>
                  <a:gd name="connsiteX2" fmla="*/ 213339 w 684064"/>
                  <a:gd name="connsiteY2" fmla="*/ 379571 h 538257"/>
                  <a:gd name="connsiteX3" fmla="*/ 246295 w 684064"/>
                  <a:gd name="connsiteY3" fmla="*/ 399669 h 538257"/>
                  <a:gd name="connsiteX4" fmla="*/ 387837 w 684064"/>
                  <a:gd name="connsiteY4" fmla="*/ 467487 h 538257"/>
                  <a:gd name="connsiteX5" fmla="*/ 512710 w 684064"/>
                  <a:gd name="connsiteY5" fmla="*/ 507397 h 538257"/>
                  <a:gd name="connsiteX6" fmla="*/ 514329 w 684064"/>
                  <a:gd name="connsiteY6" fmla="*/ 507778 h 538257"/>
                  <a:gd name="connsiteX7" fmla="*/ 577480 w 684064"/>
                  <a:gd name="connsiteY7" fmla="*/ 520922 h 538257"/>
                  <a:gd name="connsiteX8" fmla="*/ 662062 w 684064"/>
                  <a:gd name="connsiteY8" fmla="*/ 538258 h 538257"/>
                  <a:gd name="connsiteX9" fmla="*/ 684064 w 684064"/>
                  <a:gd name="connsiteY9" fmla="*/ 449866 h 538257"/>
                  <a:gd name="connsiteX10" fmla="*/ 647488 w 684064"/>
                  <a:gd name="connsiteY10" fmla="*/ 444151 h 538257"/>
                  <a:gd name="connsiteX11" fmla="*/ 494803 w 684064"/>
                  <a:gd name="connsiteY11" fmla="*/ 405575 h 538257"/>
                  <a:gd name="connsiteX12" fmla="*/ 351166 w 684064"/>
                  <a:gd name="connsiteY12" fmla="*/ 339090 h 538257"/>
                  <a:gd name="connsiteX13" fmla="*/ 157522 w 684064"/>
                  <a:gd name="connsiteY13" fmla="*/ 127063 h 538257"/>
                  <a:gd name="connsiteX14" fmla="*/ 157237 w 684064"/>
                  <a:gd name="connsiteY14" fmla="*/ 125730 h 538257"/>
                  <a:gd name="connsiteX15" fmla="*/ 152284 w 684064"/>
                  <a:gd name="connsiteY15" fmla="*/ 109538 h 538257"/>
                  <a:gd name="connsiteX16" fmla="*/ 147807 w 684064"/>
                  <a:gd name="connsiteY16" fmla="*/ 81153 h 538257"/>
                  <a:gd name="connsiteX17" fmla="*/ 7313 w 684064"/>
                  <a:gd name="connsiteY17" fmla="*/ 0 h 538257"/>
                  <a:gd name="connsiteX18" fmla="*/ 836 w 684064"/>
                  <a:gd name="connsiteY18" fmla="*/ 39815 h 538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4064" h="538257">
                    <a:moveTo>
                      <a:pt x="741" y="40005"/>
                    </a:moveTo>
                    <a:cubicBezTo>
                      <a:pt x="-2974" y="91154"/>
                      <a:pt x="7789" y="122015"/>
                      <a:pt x="21696" y="161734"/>
                    </a:cubicBezTo>
                    <a:cubicBezTo>
                      <a:pt x="49985" y="242697"/>
                      <a:pt x="118089" y="318135"/>
                      <a:pt x="213339" y="379571"/>
                    </a:cubicBezTo>
                    <a:cubicBezTo>
                      <a:pt x="224007" y="386429"/>
                      <a:pt x="234961" y="393192"/>
                      <a:pt x="246295" y="399669"/>
                    </a:cubicBezTo>
                    <a:cubicBezTo>
                      <a:pt x="291634" y="425863"/>
                      <a:pt x="339069" y="448437"/>
                      <a:pt x="387837" y="467487"/>
                    </a:cubicBezTo>
                    <a:cubicBezTo>
                      <a:pt x="428604" y="483298"/>
                      <a:pt x="470228" y="496729"/>
                      <a:pt x="512710" y="507397"/>
                    </a:cubicBezTo>
                    <a:lnTo>
                      <a:pt x="514329" y="507778"/>
                    </a:lnTo>
                    <a:cubicBezTo>
                      <a:pt x="517758" y="508635"/>
                      <a:pt x="546904" y="514540"/>
                      <a:pt x="577480" y="520922"/>
                    </a:cubicBezTo>
                    <a:lnTo>
                      <a:pt x="662062" y="538258"/>
                    </a:lnTo>
                    <a:lnTo>
                      <a:pt x="684064" y="449866"/>
                    </a:lnTo>
                    <a:lnTo>
                      <a:pt x="647488" y="444151"/>
                    </a:lnTo>
                    <a:cubicBezTo>
                      <a:pt x="595291" y="436055"/>
                      <a:pt x="544428" y="423196"/>
                      <a:pt x="494803" y="405575"/>
                    </a:cubicBezTo>
                    <a:cubicBezTo>
                      <a:pt x="445463" y="388048"/>
                      <a:pt x="397457" y="365855"/>
                      <a:pt x="351166" y="339090"/>
                    </a:cubicBezTo>
                    <a:cubicBezTo>
                      <a:pt x="251629" y="281654"/>
                      <a:pt x="184954" y="206502"/>
                      <a:pt x="157522" y="127063"/>
                    </a:cubicBezTo>
                    <a:cubicBezTo>
                      <a:pt x="157332" y="126587"/>
                      <a:pt x="157332" y="126206"/>
                      <a:pt x="157237" y="125730"/>
                    </a:cubicBezTo>
                    <a:cubicBezTo>
                      <a:pt x="155427" y="120396"/>
                      <a:pt x="153808" y="115062"/>
                      <a:pt x="152284" y="109538"/>
                    </a:cubicBezTo>
                    <a:cubicBezTo>
                      <a:pt x="149998" y="100203"/>
                      <a:pt x="148664" y="90678"/>
                      <a:pt x="147807" y="81153"/>
                    </a:cubicBezTo>
                    <a:lnTo>
                      <a:pt x="7313" y="0"/>
                    </a:lnTo>
                    <a:cubicBezTo>
                      <a:pt x="4265" y="11525"/>
                      <a:pt x="2074" y="24194"/>
                      <a:pt x="836" y="398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218" name="Free-form: Shape 88">
                <a:extLst>
                  <a:ext uri="{FF2B5EF4-FFF2-40B4-BE49-F238E27FC236}">
                    <a16:creationId xmlns:a16="http://schemas.microsoft.com/office/drawing/2014/main" id="{34E29C47-1F25-0536-3CD8-1F73237CE430}"/>
                  </a:ext>
                </a:extLst>
              </p:cNvPr>
              <p:cNvSpPr/>
              <p:nvPr/>
            </p:nvSpPr>
            <p:spPr>
              <a:xfrm>
                <a:off x="2363184" y="1356175"/>
                <a:ext cx="910780" cy="809625"/>
              </a:xfrm>
              <a:custGeom>
                <a:avLst/>
                <a:gdLst>
                  <a:gd name="connsiteX0" fmla="*/ 29147 w 910780"/>
                  <a:gd name="connsiteY0" fmla="*/ 38862 h 809625"/>
                  <a:gd name="connsiteX1" fmla="*/ 6001 w 910780"/>
                  <a:gd name="connsiteY1" fmla="*/ 244316 h 809625"/>
                  <a:gd name="connsiteX2" fmla="*/ 6287 w 910780"/>
                  <a:gd name="connsiteY2" fmla="*/ 246221 h 809625"/>
                  <a:gd name="connsiteX3" fmla="*/ 171164 w 910780"/>
                  <a:gd name="connsiteY3" fmla="*/ 515493 h 809625"/>
                  <a:gd name="connsiteX4" fmla="*/ 171450 w 910780"/>
                  <a:gd name="connsiteY4" fmla="*/ 515874 h 809625"/>
                  <a:gd name="connsiteX5" fmla="*/ 333280 w 910780"/>
                  <a:gd name="connsiteY5" fmla="*/ 632270 h 809625"/>
                  <a:gd name="connsiteX6" fmla="*/ 472440 w 910780"/>
                  <a:gd name="connsiteY6" fmla="*/ 701516 h 809625"/>
                  <a:gd name="connsiteX7" fmla="*/ 845344 w 910780"/>
                  <a:gd name="connsiteY7" fmla="*/ 803338 h 809625"/>
                  <a:gd name="connsiteX8" fmla="*/ 890588 w 910780"/>
                  <a:gd name="connsiteY8" fmla="*/ 809625 h 809625"/>
                  <a:gd name="connsiteX9" fmla="*/ 910781 w 910780"/>
                  <a:gd name="connsiteY9" fmla="*/ 728663 h 809625"/>
                  <a:gd name="connsiteX10" fmla="*/ 877634 w 910780"/>
                  <a:gd name="connsiteY10" fmla="*/ 721900 h 809625"/>
                  <a:gd name="connsiteX11" fmla="*/ 767811 w 910780"/>
                  <a:gd name="connsiteY11" fmla="*/ 699421 h 809625"/>
                  <a:gd name="connsiteX12" fmla="*/ 578644 w 910780"/>
                  <a:gd name="connsiteY12" fmla="*/ 639985 h 809625"/>
                  <a:gd name="connsiteX13" fmla="*/ 438150 w 910780"/>
                  <a:gd name="connsiteY13" fmla="*/ 571690 h 809625"/>
                  <a:gd name="connsiteX14" fmla="*/ 279273 w 910780"/>
                  <a:gd name="connsiteY14" fmla="*/ 453676 h 809625"/>
                  <a:gd name="connsiteX15" fmla="*/ 278987 w 910780"/>
                  <a:gd name="connsiteY15" fmla="*/ 453295 h 809625"/>
                  <a:gd name="connsiteX16" fmla="*/ 148019 w 910780"/>
                  <a:gd name="connsiteY16" fmla="*/ 186976 h 809625"/>
                  <a:gd name="connsiteX17" fmla="*/ 148685 w 910780"/>
                  <a:gd name="connsiteY17" fmla="*/ 164021 h 809625"/>
                  <a:gd name="connsiteX18" fmla="*/ 148876 w 910780"/>
                  <a:gd name="connsiteY18" fmla="*/ 161925 h 809625"/>
                  <a:gd name="connsiteX19" fmla="*/ 165449 w 910780"/>
                  <a:gd name="connsiteY19" fmla="*/ 80391 h 809625"/>
                  <a:gd name="connsiteX20" fmla="*/ 168593 w 910780"/>
                  <a:gd name="connsiteY20" fmla="*/ 71247 h 809625"/>
                  <a:gd name="connsiteX21" fmla="*/ 45149 w 910780"/>
                  <a:gd name="connsiteY21" fmla="*/ 0 h 809625"/>
                  <a:gd name="connsiteX22" fmla="*/ 29147 w 910780"/>
                  <a:gd name="connsiteY22" fmla="*/ 38957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0780" h="809625">
                    <a:moveTo>
                      <a:pt x="29147" y="38862"/>
                    </a:moveTo>
                    <a:cubicBezTo>
                      <a:pt x="572" y="106966"/>
                      <a:pt x="-6667" y="176308"/>
                      <a:pt x="6001" y="244316"/>
                    </a:cubicBezTo>
                    <a:cubicBezTo>
                      <a:pt x="6001" y="244888"/>
                      <a:pt x="6191" y="245554"/>
                      <a:pt x="6287" y="246221"/>
                    </a:cubicBezTo>
                    <a:cubicBezTo>
                      <a:pt x="24003" y="340709"/>
                      <a:pt x="80201" y="432530"/>
                      <a:pt x="171164" y="515493"/>
                    </a:cubicBezTo>
                    <a:cubicBezTo>
                      <a:pt x="171164" y="515493"/>
                      <a:pt x="171450" y="515684"/>
                      <a:pt x="171450" y="515874"/>
                    </a:cubicBezTo>
                    <a:cubicBezTo>
                      <a:pt x="216884" y="557117"/>
                      <a:pt x="270986" y="596265"/>
                      <a:pt x="333280" y="632270"/>
                    </a:cubicBezTo>
                    <a:cubicBezTo>
                      <a:pt x="377857" y="657987"/>
                      <a:pt x="424053" y="681038"/>
                      <a:pt x="472440" y="701516"/>
                    </a:cubicBezTo>
                    <a:cubicBezTo>
                      <a:pt x="587217" y="750570"/>
                      <a:pt x="712184" y="784765"/>
                      <a:pt x="845344" y="803338"/>
                    </a:cubicBezTo>
                    <a:lnTo>
                      <a:pt x="890588" y="809625"/>
                    </a:lnTo>
                    <a:lnTo>
                      <a:pt x="910781" y="728663"/>
                    </a:lnTo>
                    <a:lnTo>
                      <a:pt x="877634" y="721900"/>
                    </a:lnTo>
                    <a:cubicBezTo>
                      <a:pt x="844963" y="715232"/>
                      <a:pt x="772859" y="700468"/>
                      <a:pt x="767811" y="699421"/>
                    </a:cubicBezTo>
                    <a:cubicBezTo>
                      <a:pt x="702278" y="684562"/>
                      <a:pt x="639128" y="664559"/>
                      <a:pt x="578644" y="639985"/>
                    </a:cubicBezTo>
                    <a:cubicBezTo>
                      <a:pt x="529971" y="620173"/>
                      <a:pt x="482918" y="597503"/>
                      <a:pt x="438150" y="571690"/>
                    </a:cubicBezTo>
                    <a:cubicBezTo>
                      <a:pt x="375380" y="535496"/>
                      <a:pt x="322421" y="495776"/>
                      <a:pt x="279273" y="453676"/>
                    </a:cubicBezTo>
                    <a:cubicBezTo>
                      <a:pt x="279083" y="453676"/>
                      <a:pt x="278987" y="453485"/>
                      <a:pt x="278987" y="453295"/>
                    </a:cubicBezTo>
                    <a:cubicBezTo>
                      <a:pt x="195263" y="371380"/>
                      <a:pt x="149543" y="280225"/>
                      <a:pt x="148019" y="186976"/>
                    </a:cubicBezTo>
                    <a:cubicBezTo>
                      <a:pt x="148019" y="179356"/>
                      <a:pt x="148209" y="171736"/>
                      <a:pt x="148685" y="164021"/>
                    </a:cubicBezTo>
                    <a:cubicBezTo>
                      <a:pt x="148685" y="163259"/>
                      <a:pt x="148685" y="162496"/>
                      <a:pt x="148876" y="161925"/>
                    </a:cubicBezTo>
                    <a:cubicBezTo>
                      <a:pt x="150686" y="134588"/>
                      <a:pt x="156115" y="107442"/>
                      <a:pt x="165449" y="80391"/>
                    </a:cubicBezTo>
                    <a:lnTo>
                      <a:pt x="168593" y="71247"/>
                    </a:lnTo>
                    <a:lnTo>
                      <a:pt x="45149" y="0"/>
                    </a:lnTo>
                    <a:cubicBezTo>
                      <a:pt x="39338" y="12668"/>
                      <a:pt x="29147" y="38957"/>
                      <a:pt x="29147" y="3895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grpSp>
        <p:grpSp>
          <p:nvGrpSpPr>
            <p:cNvPr id="181" name="Graphic 100">
              <a:extLst>
                <a:ext uri="{FF2B5EF4-FFF2-40B4-BE49-F238E27FC236}">
                  <a16:creationId xmlns:a16="http://schemas.microsoft.com/office/drawing/2014/main" id="{3269F0C3-8ACB-D5A8-BCCB-A4302F464259}"/>
                </a:ext>
              </a:extLst>
            </p:cNvPr>
            <p:cNvGrpSpPr/>
            <p:nvPr/>
          </p:nvGrpSpPr>
          <p:grpSpPr>
            <a:xfrm>
              <a:off x="2087185" y="869915"/>
              <a:ext cx="2398497" cy="1398659"/>
              <a:chOff x="2087185" y="869915"/>
              <a:chExt cx="2398497" cy="1398659"/>
            </a:xfrm>
            <a:grpFill/>
          </p:grpSpPr>
          <p:grpSp>
            <p:nvGrpSpPr>
              <p:cNvPr id="182" name="Graphic 100">
                <a:extLst>
                  <a:ext uri="{FF2B5EF4-FFF2-40B4-BE49-F238E27FC236}">
                    <a16:creationId xmlns:a16="http://schemas.microsoft.com/office/drawing/2014/main" id="{B7A59FCE-FA0E-6AFF-6B1E-8F53B47FC72A}"/>
                  </a:ext>
                </a:extLst>
              </p:cNvPr>
              <p:cNvGrpSpPr/>
              <p:nvPr/>
            </p:nvGrpSpPr>
            <p:grpSpPr>
              <a:xfrm>
                <a:off x="2087185" y="869915"/>
                <a:ext cx="2398497" cy="1398659"/>
                <a:chOff x="2087185" y="869915"/>
                <a:chExt cx="2398497" cy="1398659"/>
              </a:xfrm>
              <a:grpFill/>
            </p:grpSpPr>
            <p:sp>
              <p:nvSpPr>
                <p:cNvPr id="202" name="Free-form: Shape 72">
                  <a:extLst>
                    <a:ext uri="{FF2B5EF4-FFF2-40B4-BE49-F238E27FC236}">
                      <a16:creationId xmlns:a16="http://schemas.microsoft.com/office/drawing/2014/main" id="{1177EE52-0073-83E1-8829-8DD5C95A018C}"/>
                    </a:ext>
                  </a:extLst>
                </p:cNvPr>
                <p:cNvSpPr/>
                <p:nvPr/>
              </p:nvSpPr>
              <p:spPr>
                <a:xfrm>
                  <a:off x="2087185" y="869915"/>
                  <a:ext cx="275470" cy="172982"/>
                </a:xfrm>
                <a:custGeom>
                  <a:avLst/>
                  <a:gdLst>
                    <a:gd name="connsiteX0" fmla="*/ 83880 w 275470"/>
                    <a:gd name="connsiteY0" fmla="*/ 65922 h 172982"/>
                    <a:gd name="connsiteX1" fmla="*/ 67497 w 275470"/>
                    <a:gd name="connsiteY1" fmla="*/ 93259 h 172982"/>
                    <a:gd name="connsiteX2" fmla="*/ 94452 w 275470"/>
                    <a:gd name="connsiteY2" fmla="*/ 120310 h 172982"/>
                    <a:gd name="connsiteX3" fmla="*/ 122456 w 275470"/>
                    <a:gd name="connsiteY3" fmla="*/ 133740 h 172982"/>
                    <a:gd name="connsiteX4" fmla="*/ 154174 w 275470"/>
                    <a:gd name="connsiteY4" fmla="*/ 144217 h 172982"/>
                    <a:gd name="connsiteX5" fmla="*/ 143601 w 275470"/>
                    <a:gd name="connsiteY5" fmla="*/ 158410 h 172982"/>
                    <a:gd name="connsiteX6" fmla="*/ 124932 w 275470"/>
                    <a:gd name="connsiteY6" fmla="*/ 172983 h 172982"/>
                    <a:gd name="connsiteX7" fmla="*/ 49018 w 275470"/>
                    <a:gd name="connsiteY7" fmla="*/ 141836 h 172982"/>
                    <a:gd name="connsiteX8" fmla="*/ 10823 w 275470"/>
                    <a:gd name="connsiteY8" fmla="*/ 111261 h 172982"/>
                    <a:gd name="connsiteX9" fmla="*/ 60 w 275470"/>
                    <a:gd name="connsiteY9" fmla="*/ 81733 h 172982"/>
                    <a:gd name="connsiteX10" fmla="*/ 13299 w 275470"/>
                    <a:gd name="connsiteY10" fmla="*/ 53635 h 172982"/>
                    <a:gd name="connsiteX11" fmla="*/ 46827 w 275470"/>
                    <a:gd name="connsiteY11" fmla="*/ 27727 h 172982"/>
                    <a:gd name="connsiteX12" fmla="*/ 91976 w 275470"/>
                    <a:gd name="connsiteY12" fmla="*/ 8486 h 172982"/>
                    <a:gd name="connsiteX13" fmla="*/ 141411 w 275470"/>
                    <a:gd name="connsiteY13" fmla="*/ 199 h 172982"/>
                    <a:gd name="connsiteX14" fmla="*/ 191608 w 275470"/>
                    <a:gd name="connsiteY14" fmla="*/ 4390 h 172982"/>
                    <a:gd name="connsiteX15" fmla="*/ 239518 w 275470"/>
                    <a:gd name="connsiteY15" fmla="*/ 22964 h 172982"/>
                    <a:gd name="connsiteX16" fmla="*/ 267998 w 275470"/>
                    <a:gd name="connsiteY16" fmla="*/ 47443 h 172982"/>
                    <a:gd name="connsiteX17" fmla="*/ 275332 w 275470"/>
                    <a:gd name="connsiteY17" fmla="*/ 73637 h 172982"/>
                    <a:gd name="connsiteX18" fmla="*/ 262950 w 275470"/>
                    <a:gd name="connsiteY18" fmla="*/ 99736 h 172982"/>
                    <a:gd name="connsiteX19" fmla="*/ 232756 w 275470"/>
                    <a:gd name="connsiteY19" fmla="*/ 123548 h 172982"/>
                    <a:gd name="connsiteX20" fmla="*/ 218468 w 275470"/>
                    <a:gd name="connsiteY20" fmla="*/ 131168 h 172982"/>
                    <a:gd name="connsiteX21" fmla="*/ 206371 w 275470"/>
                    <a:gd name="connsiteY21" fmla="*/ 136693 h 172982"/>
                    <a:gd name="connsiteX22" fmla="*/ 83880 w 275470"/>
                    <a:gd name="connsiteY22" fmla="*/ 66017 h 172982"/>
                    <a:gd name="connsiteX23" fmla="*/ 195036 w 275470"/>
                    <a:gd name="connsiteY23" fmla="*/ 88210 h 172982"/>
                    <a:gd name="connsiteX24" fmla="*/ 213706 w 275470"/>
                    <a:gd name="connsiteY24" fmla="*/ 66208 h 172982"/>
                    <a:gd name="connsiteX25" fmla="*/ 199227 w 275470"/>
                    <a:gd name="connsiteY25" fmla="*/ 45348 h 172982"/>
                    <a:gd name="connsiteX26" fmla="*/ 160937 w 275470"/>
                    <a:gd name="connsiteY26" fmla="*/ 35061 h 172982"/>
                    <a:gd name="connsiteX27" fmla="*/ 120551 w 275470"/>
                    <a:gd name="connsiteY27" fmla="*/ 45157 h 172982"/>
                    <a:gd name="connsiteX28" fmla="*/ 195036 w 275470"/>
                    <a:gd name="connsiteY28" fmla="*/ 88210 h 17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5470" h="172982">
                      <a:moveTo>
                        <a:pt x="83880" y="65922"/>
                      </a:moveTo>
                      <a:cubicBezTo>
                        <a:pt x="70164" y="74971"/>
                        <a:pt x="64734" y="84115"/>
                        <a:pt x="67497" y="93259"/>
                      </a:cubicBezTo>
                      <a:cubicBezTo>
                        <a:pt x="70259" y="102498"/>
                        <a:pt x="79213" y="111451"/>
                        <a:pt x="94452" y="120310"/>
                      </a:cubicBezTo>
                      <a:cubicBezTo>
                        <a:pt x="102834" y="125167"/>
                        <a:pt x="112169" y="129644"/>
                        <a:pt x="122456" y="133740"/>
                      </a:cubicBezTo>
                      <a:cubicBezTo>
                        <a:pt x="132743" y="137836"/>
                        <a:pt x="143316" y="141360"/>
                        <a:pt x="154174" y="144217"/>
                      </a:cubicBezTo>
                      <a:cubicBezTo>
                        <a:pt x="151983" y="148599"/>
                        <a:pt x="148459" y="153361"/>
                        <a:pt x="143601" y="158410"/>
                      </a:cubicBezTo>
                      <a:cubicBezTo>
                        <a:pt x="138744" y="163458"/>
                        <a:pt x="132457" y="168411"/>
                        <a:pt x="124932" y="172983"/>
                      </a:cubicBezTo>
                      <a:cubicBezTo>
                        <a:pt x="98453" y="166125"/>
                        <a:pt x="73116" y="155743"/>
                        <a:pt x="49018" y="141836"/>
                      </a:cubicBezTo>
                      <a:cubicBezTo>
                        <a:pt x="31302" y="131644"/>
                        <a:pt x="18538" y="121453"/>
                        <a:pt x="10823" y="111261"/>
                      </a:cubicBezTo>
                      <a:cubicBezTo>
                        <a:pt x="3012" y="101260"/>
                        <a:pt x="-512" y="91354"/>
                        <a:pt x="60" y="81733"/>
                      </a:cubicBezTo>
                      <a:cubicBezTo>
                        <a:pt x="726" y="72113"/>
                        <a:pt x="5203" y="62779"/>
                        <a:pt x="13299" y="53635"/>
                      </a:cubicBezTo>
                      <a:cubicBezTo>
                        <a:pt x="21491" y="44491"/>
                        <a:pt x="32635" y="35918"/>
                        <a:pt x="46827" y="27727"/>
                      </a:cubicBezTo>
                      <a:cubicBezTo>
                        <a:pt x="61020" y="19535"/>
                        <a:pt x="75783" y="13249"/>
                        <a:pt x="91976" y="8486"/>
                      </a:cubicBezTo>
                      <a:cubicBezTo>
                        <a:pt x="108073" y="3724"/>
                        <a:pt x="124551" y="961"/>
                        <a:pt x="141411" y="199"/>
                      </a:cubicBezTo>
                      <a:cubicBezTo>
                        <a:pt x="158270" y="-563"/>
                        <a:pt x="174939" y="866"/>
                        <a:pt x="191608" y="4390"/>
                      </a:cubicBezTo>
                      <a:cubicBezTo>
                        <a:pt x="208276" y="8010"/>
                        <a:pt x="224278" y="14106"/>
                        <a:pt x="239518" y="22964"/>
                      </a:cubicBezTo>
                      <a:cubicBezTo>
                        <a:pt x="252758" y="30584"/>
                        <a:pt x="262283" y="38776"/>
                        <a:pt x="267998" y="47443"/>
                      </a:cubicBezTo>
                      <a:cubicBezTo>
                        <a:pt x="273713" y="56111"/>
                        <a:pt x="276094" y="64874"/>
                        <a:pt x="275332" y="73637"/>
                      </a:cubicBezTo>
                      <a:cubicBezTo>
                        <a:pt x="274570" y="82400"/>
                        <a:pt x="270379" y="91163"/>
                        <a:pt x="262950" y="99736"/>
                      </a:cubicBezTo>
                      <a:cubicBezTo>
                        <a:pt x="255520" y="108308"/>
                        <a:pt x="245424" y="116214"/>
                        <a:pt x="232756" y="123548"/>
                      </a:cubicBezTo>
                      <a:cubicBezTo>
                        <a:pt x="228088" y="126215"/>
                        <a:pt x="223326" y="128787"/>
                        <a:pt x="218468" y="131168"/>
                      </a:cubicBezTo>
                      <a:cubicBezTo>
                        <a:pt x="213610" y="133549"/>
                        <a:pt x="209514" y="135359"/>
                        <a:pt x="206371" y="136693"/>
                      </a:cubicBezTo>
                      <a:lnTo>
                        <a:pt x="83880" y="66017"/>
                      </a:lnTo>
                      <a:close/>
                      <a:moveTo>
                        <a:pt x="195036" y="88210"/>
                      </a:moveTo>
                      <a:cubicBezTo>
                        <a:pt x="206276" y="81162"/>
                        <a:pt x="212467" y="73828"/>
                        <a:pt x="213706" y="66208"/>
                      </a:cubicBezTo>
                      <a:cubicBezTo>
                        <a:pt x="214848" y="58588"/>
                        <a:pt x="210086" y="51634"/>
                        <a:pt x="199227" y="45348"/>
                      </a:cubicBezTo>
                      <a:cubicBezTo>
                        <a:pt x="186940" y="38204"/>
                        <a:pt x="174177" y="34870"/>
                        <a:pt x="160937" y="35061"/>
                      </a:cubicBezTo>
                      <a:cubicBezTo>
                        <a:pt x="147697" y="35347"/>
                        <a:pt x="134267" y="38680"/>
                        <a:pt x="120551" y="45157"/>
                      </a:cubicBezTo>
                      <a:lnTo>
                        <a:pt x="195036" y="8821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203" name="Free-form: Shape 73">
                  <a:extLst>
                    <a:ext uri="{FF2B5EF4-FFF2-40B4-BE49-F238E27FC236}">
                      <a16:creationId xmlns:a16="http://schemas.microsoft.com/office/drawing/2014/main" id="{EB929600-FAEB-0D2F-0822-D3C14A424C4F}"/>
                    </a:ext>
                  </a:extLst>
                </p:cNvPr>
                <p:cNvSpPr/>
                <p:nvPr/>
              </p:nvSpPr>
              <p:spPr>
                <a:xfrm>
                  <a:off x="2232405" y="956887"/>
                  <a:ext cx="368331" cy="212693"/>
                </a:xfrm>
                <a:custGeom>
                  <a:avLst/>
                  <a:gdLst>
                    <a:gd name="connsiteX0" fmla="*/ 141351 w 368331"/>
                    <a:gd name="connsiteY0" fmla="*/ 74009 h 212693"/>
                    <a:gd name="connsiteX1" fmla="*/ 196501 w 368331"/>
                    <a:gd name="connsiteY1" fmla="*/ 0 h 212693"/>
                    <a:gd name="connsiteX2" fmla="*/ 225647 w 368331"/>
                    <a:gd name="connsiteY2" fmla="*/ 14288 h 212693"/>
                    <a:gd name="connsiteX3" fmla="*/ 251841 w 368331"/>
                    <a:gd name="connsiteY3" fmla="*/ 31909 h 212693"/>
                    <a:gd name="connsiteX4" fmla="*/ 188214 w 368331"/>
                    <a:gd name="connsiteY4" fmla="*/ 102299 h 212693"/>
                    <a:gd name="connsiteX5" fmla="*/ 53435 w 368331"/>
                    <a:gd name="connsiteY5" fmla="*/ 136208 h 212693"/>
                    <a:gd name="connsiteX6" fmla="*/ 25051 w 368331"/>
                    <a:gd name="connsiteY6" fmla="*/ 122396 h 212693"/>
                    <a:gd name="connsiteX7" fmla="*/ 0 w 368331"/>
                    <a:gd name="connsiteY7" fmla="*/ 105347 h 212693"/>
                    <a:gd name="connsiteX8" fmla="*/ 141351 w 368331"/>
                    <a:gd name="connsiteY8" fmla="*/ 74009 h 212693"/>
                    <a:gd name="connsiteX9" fmla="*/ 190786 w 368331"/>
                    <a:gd name="connsiteY9" fmla="*/ 103823 h 212693"/>
                    <a:gd name="connsiteX10" fmla="*/ 312992 w 368331"/>
                    <a:gd name="connsiteY10" fmla="*/ 67342 h 212693"/>
                    <a:gd name="connsiteX11" fmla="*/ 343567 w 368331"/>
                    <a:gd name="connsiteY11" fmla="*/ 82486 h 212693"/>
                    <a:gd name="connsiteX12" fmla="*/ 368332 w 368331"/>
                    <a:gd name="connsiteY12" fmla="*/ 99250 h 212693"/>
                    <a:gd name="connsiteX13" fmla="*/ 239839 w 368331"/>
                    <a:gd name="connsiteY13" fmla="*/ 130874 h 212693"/>
                    <a:gd name="connsiteX14" fmla="*/ 185833 w 368331"/>
                    <a:gd name="connsiteY14" fmla="*/ 212693 h 212693"/>
                    <a:gd name="connsiteX15" fmla="*/ 156305 w 368331"/>
                    <a:gd name="connsiteY15" fmla="*/ 198215 h 212693"/>
                    <a:gd name="connsiteX16" fmla="*/ 132302 w 368331"/>
                    <a:gd name="connsiteY16" fmla="*/ 181832 h 212693"/>
                    <a:gd name="connsiteX17" fmla="*/ 190690 w 368331"/>
                    <a:gd name="connsiteY17" fmla="*/ 103823 h 21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8331" h="212693">
                      <a:moveTo>
                        <a:pt x="141351" y="74009"/>
                      </a:moveTo>
                      <a:lnTo>
                        <a:pt x="196501" y="0"/>
                      </a:lnTo>
                      <a:cubicBezTo>
                        <a:pt x="206121" y="3810"/>
                        <a:pt x="215741" y="8572"/>
                        <a:pt x="225647" y="14288"/>
                      </a:cubicBezTo>
                      <a:cubicBezTo>
                        <a:pt x="235553" y="20002"/>
                        <a:pt x="243745" y="25527"/>
                        <a:pt x="251841" y="31909"/>
                      </a:cubicBezTo>
                      <a:lnTo>
                        <a:pt x="188214" y="102299"/>
                      </a:lnTo>
                      <a:lnTo>
                        <a:pt x="53435" y="136208"/>
                      </a:lnTo>
                      <a:cubicBezTo>
                        <a:pt x="43148" y="131921"/>
                        <a:pt x="33623" y="127349"/>
                        <a:pt x="25051" y="122396"/>
                      </a:cubicBezTo>
                      <a:cubicBezTo>
                        <a:pt x="16478" y="117443"/>
                        <a:pt x="8096" y="111728"/>
                        <a:pt x="0" y="105347"/>
                      </a:cubicBezTo>
                      <a:lnTo>
                        <a:pt x="141351" y="74009"/>
                      </a:lnTo>
                      <a:close/>
                      <a:moveTo>
                        <a:pt x="190786" y="103823"/>
                      </a:moveTo>
                      <a:lnTo>
                        <a:pt x="312992" y="67342"/>
                      </a:lnTo>
                      <a:cubicBezTo>
                        <a:pt x="323564" y="71723"/>
                        <a:pt x="333756" y="76772"/>
                        <a:pt x="343567" y="82486"/>
                      </a:cubicBezTo>
                      <a:cubicBezTo>
                        <a:pt x="352616" y="87725"/>
                        <a:pt x="360902" y="93345"/>
                        <a:pt x="368332" y="99250"/>
                      </a:cubicBezTo>
                      <a:lnTo>
                        <a:pt x="239839" y="130874"/>
                      </a:lnTo>
                      <a:lnTo>
                        <a:pt x="185833" y="212693"/>
                      </a:lnTo>
                      <a:cubicBezTo>
                        <a:pt x="174784" y="208026"/>
                        <a:pt x="164973" y="203168"/>
                        <a:pt x="156305" y="198215"/>
                      </a:cubicBezTo>
                      <a:cubicBezTo>
                        <a:pt x="147638" y="193262"/>
                        <a:pt x="139732" y="187738"/>
                        <a:pt x="132302" y="181832"/>
                      </a:cubicBezTo>
                      <a:lnTo>
                        <a:pt x="190690" y="10382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204" name="Free-form: Shape 74">
                  <a:extLst>
                    <a:ext uri="{FF2B5EF4-FFF2-40B4-BE49-F238E27FC236}">
                      <a16:creationId xmlns:a16="http://schemas.microsoft.com/office/drawing/2014/main" id="{785E851F-D600-25FB-4993-9AE03B7DF69F}"/>
                    </a:ext>
                  </a:extLst>
                </p:cNvPr>
                <p:cNvSpPr/>
                <p:nvPr/>
              </p:nvSpPr>
              <p:spPr>
                <a:xfrm>
                  <a:off x="2356421" y="1074425"/>
                  <a:ext cx="413741" cy="190023"/>
                </a:xfrm>
                <a:custGeom>
                  <a:avLst/>
                  <a:gdLst>
                    <a:gd name="connsiteX0" fmla="*/ 276797 w 413741"/>
                    <a:gd name="connsiteY0" fmla="*/ 0 h 190023"/>
                    <a:gd name="connsiteX1" fmla="*/ 288417 w 413741"/>
                    <a:gd name="connsiteY1" fmla="*/ 5048 h 190023"/>
                    <a:gd name="connsiteX2" fmla="*/ 300037 w 413741"/>
                    <a:gd name="connsiteY2" fmla="*/ 11335 h 190023"/>
                    <a:gd name="connsiteX3" fmla="*/ 318897 w 413741"/>
                    <a:gd name="connsiteY3" fmla="*/ 24765 h 190023"/>
                    <a:gd name="connsiteX4" fmla="*/ 315563 w 413741"/>
                    <a:gd name="connsiteY4" fmla="*/ 29051 h 190023"/>
                    <a:gd name="connsiteX5" fmla="*/ 309848 w 413741"/>
                    <a:gd name="connsiteY5" fmla="*/ 34481 h 190023"/>
                    <a:gd name="connsiteX6" fmla="*/ 303467 w 413741"/>
                    <a:gd name="connsiteY6" fmla="*/ 39910 h 190023"/>
                    <a:gd name="connsiteX7" fmla="*/ 297942 w 413741"/>
                    <a:gd name="connsiteY7" fmla="*/ 44101 h 190023"/>
                    <a:gd name="connsiteX8" fmla="*/ 317563 w 413741"/>
                    <a:gd name="connsiteY8" fmla="*/ 42101 h 190023"/>
                    <a:gd name="connsiteX9" fmla="*/ 339281 w 413741"/>
                    <a:gd name="connsiteY9" fmla="*/ 42958 h 190023"/>
                    <a:gd name="connsiteX10" fmla="*/ 361759 w 413741"/>
                    <a:gd name="connsiteY10" fmla="*/ 47625 h 190023"/>
                    <a:gd name="connsiteX11" fmla="*/ 383286 w 413741"/>
                    <a:gd name="connsiteY11" fmla="*/ 56864 h 190023"/>
                    <a:gd name="connsiteX12" fmla="*/ 407099 w 413741"/>
                    <a:gd name="connsiteY12" fmla="*/ 77438 h 190023"/>
                    <a:gd name="connsiteX13" fmla="*/ 413480 w 413741"/>
                    <a:gd name="connsiteY13" fmla="*/ 101632 h 190023"/>
                    <a:gd name="connsiteX14" fmla="*/ 399669 w 413741"/>
                    <a:gd name="connsiteY14" fmla="*/ 128111 h 190023"/>
                    <a:gd name="connsiteX15" fmla="*/ 362903 w 413741"/>
                    <a:gd name="connsiteY15" fmla="*/ 155924 h 190023"/>
                    <a:gd name="connsiteX16" fmla="*/ 313182 w 413741"/>
                    <a:gd name="connsiteY16" fmla="*/ 176498 h 190023"/>
                    <a:gd name="connsiteX17" fmla="*/ 260794 w 413741"/>
                    <a:gd name="connsiteY17" fmla="*/ 183261 h 190023"/>
                    <a:gd name="connsiteX18" fmla="*/ 208026 w 413741"/>
                    <a:gd name="connsiteY18" fmla="*/ 176308 h 190023"/>
                    <a:gd name="connsiteX19" fmla="*/ 157353 w 413741"/>
                    <a:gd name="connsiteY19" fmla="*/ 155353 h 190023"/>
                    <a:gd name="connsiteX20" fmla="*/ 145542 w 413741"/>
                    <a:gd name="connsiteY20" fmla="*/ 147923 h 190023"/>
                    <a:gd name="connsiteX21" fmla="*/ 136684 w 413741"/>
                    <a:gd name="connsiteY21" fmla="*/ 141351 h 190023"/>
                    <a:gd name="connsiteX22" fmla="*/ 52387 w 413741"/>
                    <a:gd name="connsiteY22" fmla="*/ 190024 h 190023"/>
                    <a:gd name="connsiteX23" fmla="*/ 37433 w 413741"/>
                    <a:gd name="connsiteY23" fmla="*/ 183071 h 190023"/>
                    <a:gd name="connsiteX24" fmla="*/ 24384 w 413741"/>
                    <a:gd name="connsiteY24" fmla="*/ 175927 h 190023"/>
                    <a:gd name="connsiteX25" fmla="*/ 12002 w 413741"/>
                    <a:gd name="connsiteY25" fmla="*/ 168402 h 190023"/>
                    <a:gd name="connsiteX26" fmla="*/ 0 w 413741"/>
                    <a:gd name="connsiteY26" fmla="*/ 159829 h 190023"/>
                    <a:gd name="connsiteX27" fmla="*/ 276701 w 413741"/>
                    <a:gd name="connsiteY27" fmla="*/ 95 h 190023"/>
                    <a:gd name="connsiteX28" fmla="*/ 179641 w 413741"/>
                    <a:gd name="connsiteY28" fmla="*/ 116586 h 190023"/>
                    <a:gd name="connsiteX29" fmla="*/ 199549 w 413741"/>
                    <a:gd name="connsiteY29" fmla="*/ 131445 h 190023"/>
                    <a:gd name="connsiteX30" fmla="*/ 249269 w 413741"/>
                    <a:gd name="connsiteY30" fmla="*/ 143256 h 190023"/>
                    <a:gd name="connsiteX31" fmla="*/ 305753 w 413741"/>
                    <a:gd name="connsiteY31" fmla="*/ 124682 h 190023"/>
                    <a:gd name="connsiteX32" fmla="*/ 324993 w 413741"/>
                    <a:gd name="connsiteY32" fmla="*/ 111443 h 190023"/>
                    <a:gd name="connsiteX33" fmla="*/ 335375 w 413741"/>
                    <a:gd name="connsiteY33" fmla="*/ 98203 h 190023"/>
                    <a:gd name="connsiteX34" fmla="*/ 335090 w 413741"/>
                    <a:gd name="connsiteY34" fmla="*/ 85344 h 190023"/>
                    <a:gd name="connsiteX35" fmla="*/ 322326 w 413741"/>
                    <a:gd name="connsiteY35" fmla="*/ 73343 h 190023"/>
                    <a:gd name="connsiteX36" fmla="*/ 303181 w 413741"/>
                    <a:gd name="connsiteY36" fmla="*/ 66294 h 190023"/>
                    <a:gd name="connsiteX37" fmla="*/ 283178 w 413741"/>
                    <a:gd name="connsiteY37" fmla="*/ 65723 h 190023"/>
                    <a:gd name="connsiteX38" fmla="*/ 263176 w 413741"/>
                    <a:gd name="connsiteY38" fmla="*/ 70485 h 190023"/>
                    <a:gd name="connsiteX39" fmla="*/ 244126 w 413741"/>
                    <a:gd name="connsiteY39" fmla="*/ 79343 h 190023"/>
                    <a:gd name="connsiteX40" fmla="*/ 179641 w 413741"/>
                    <a:gd name="connsiteY40" fmla="*/ 116586 h 19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13741" h="190023">
                      <a:moveTo>
                        <a:pt x="276797" y="0"/>
                      </a:moveTo>
                      <a:cubicBezTo>
                        <a:pt x="280987" y="1524"/>
                        <a:pt x="284798" y="3239"/>
                        <a:pt x="288417" y="5048"/>
                      </a:cubicBezTo>
                      <a:cubicBezTo>
                        <a:pt x="292036" y="6858"/>
                        <a:pt x="295847" y="8954"/>
                        <a:pt x="300037" y="11335"/>
                      </a:cubicBezTo>
                      <a:cubicBezTo>
                        <a:pt x="306896" y="15335"/>
                        <a:pt x="313182" y="19812"/>
                        <a:pt x="318897" y="24765"/>
                      </a:cubicBezTo>
                      <a:cubicBezTo>
                        <a:pt x="318421" y="25908"/>
                        <a:pt x="317278" y="27337"/>
                        <a:pt x="315563" y="29051"/>
                      </a:cubicBezTo>
                      <a:cubicBezTo>
                        <a:pt x="313849" y="30766"/>
                        <a:pt x="311944" y="32576"/>
                        <a:pt x="309848" y="34481"/>
                      </a:cubicBezTo>
                      <a:cubicBezTo>
                        <a:pt x="307753" y="36385"/>
                        <a:pt x="305657" y="38195"/>
                        <a:pt x="303467" y="39910"/>
                      </a:cubicBezTo>
                      <a:cubicBezTo>
                        <a:pt x="301276" y="41624"/>
                        <a:pt x="299466" y="43053"/>
                        <a:pt x="297942" y="44101"/>
                      </a:cubicBezTo>
                      <a:cubicBezTo>
                        <a:pt x="304038" y="43148"/>
                        <a:pt x="310610" y="42482"/>
                        <a:pt x="317563" y="42101"/>
                      </a:cubicBezTo>
                      <a:cubicBezTo>
                        <a:pt x="324517" y="41720"/>
                        <a:pt x="331756" y="42101"/>
                        <a:pt x="339281" y="42958"/>
                      </a:cubicBezTo>
                      <a:cubicBezTo>
                        <a:pt x="346710" y="43910"/>
                        <a:pt x="354235" y="45434"/>
                        <a:pt x="361759" y="47625"/>
                      </a:cubicBezTo>
                      <a:cubicBezTo>
                        <a:pt x="369284" y="49816"/>
                        <a:pt x="376428" y="52959"/>
                        <a:pt x="383286" y="56864"/>
                      </a:cubicBezTo>
                      <a:cubicBezTo>
                        <a:pt x="393859" y="62960"/>
                        <a:pt x="401765" y="69818"/>
                        <a:pt x="407099" y="77438"/>
                      </a:cubicBezTo>
                      <a:cubicBezTo>
                        <a:pt x="412432" y="85058"/>
                        <a:pt x="414528" y="93059"/>
                        <a:pt x="413480" y="101632"/>
                      </a:cubicBezTo>
                      <a:cubicBezTo>
                        <a:pt x="412432" y="110204"/>
                        <a:pt x="407765" y="119063"/>
                        <a:pt x="399669" y="128111"/>
                      </a:cubicBezTo>
                      <a:cubicBezTo>
                        <a:pt x="391478" y="137255"/>
                        <a:pt x="379190" y="146495"/>
                        <a:pt x="362903" y="155924"/>
                      </a:cubicBezTo>
                      <a:cubicBezTo>
                        <a:pt x="346615" y="165354"/>
                        <a:pt x="330422" y="171926"/>
                        <a:pt x="313182" y="176498"/>
                      </a:cubicBezTo>
                      <a:cubicBezTo>
                        <a:pt x="295942" y="181070"/>
                        <a:pt x="278511" y="183356"/>
                        <a:pt x="260794" y="183261"/>
                      </a:cubicBezTo>
                      <a:cubicBezTo>
                        <a:pt x="243173" y="183261"/>
                        <a:pt x="225552" y="180880"/>
                        <a:pt x="208026" y="176308"/>
                      </a:cubicBezTo>
                      <a:cubicBezTo>
                        <a:pt x="190500" y="171641"/>
                        <a:pt x="173641" y="164687"/>
                        <a:pt x="157353" y="155353"/>
                      </a:cubicBezTo>
                      <a:cubicBezTo>
                        <a:pt x="153162" y="152972"/>
                        <a:pt x="149257" y="150495"/>
                        <a:pt x="145542" y="147923"/>
                      </a:cubicBezTo>
                      <a:cubicBezTo>
                        <a:pt x="141827" y="145352"/>
                        <a:pt x="138875" y="143161"/>
                        <a:pt x="136684" y="141351"/>
                      </a:cubicBezTo>
                      <a:lnTo>
                        <a:pt x="52387" y="190024"/>
                      </a:lnTo>
                      <a:cubicBezTo>
                        <a:pt x="46958" y="187738"/>
                        <a:pt x="42005" y="185452"/>
                        <a:pt x="37433" y="183071"/>
                      </a:cubicBezTo>
                      <a:cubicBezTo>
                        <a:pt x="32861" y="180689"/>
                        <a:pt x="28480" y="178308"/>
                        <a:pt x="24384" y="175927"/>
                      </a:cubicBezTo>
                      <a:cubicBezTo>
                        <a:pt x="20288" y="173546"/>
                        <a:pt x="16097" y="170974"/>
                        <a:pt x="12002" y="168402"/>
                      </a:cubicBezTo>
                      <a:cubicBezTo>
                        <a:pt x="7906" y="165735"/>
                        <a:pt x="3905" y="162878"/>
                        <a:pt x="0" y="159829"/>
                      </a:cubicBezTo>
                      <a:lnTo>
                        <a:pt x="276701" y="95"/>
                      </a:lnTo>
                      <a:close/>
                      <a:moveTo>
                        <a:pt x="179641" y="116586"/>
                      </a:moveTo>
                      <a:cubicBezTo>
                        <a:pt x="184309" y="121539"/>
                        <a:pt x="190976" y="126492"/>
                        <a:pt x="199549" y="131445"/>
                      </a:cubicBezTo>
                      <a:cubicBezTo>
                        <a:pt x="214789" y="140208"/>
                        <a:pt x="231362" y="144209"/>
                        <a:pt x="249269" y="143256"/>
                      </a:cubicBezTo>
                      <a:cubicBezTo>
                        <a:pt x="267176" y="142304"/>
                        <a:pt x="286036" y="136112"/>
                        <a:pt x="305753" y="124682"/>
                      </a:cubicBezTo>
                      <a:cubicBezTo>
                        <a:pt x="313277" y="120301"/>
                        <a:pt x="319754" y="115919"/>
                        <a:pt x="324993" y="111443"/>
                      </a:cubicBezTo>
                      <a:cubicBezTo>
                        <a:pt x="330232" y="106966"/>
                        <a:pt x="333756" y="102584"/>
                        <a:pt x="335375" y="98203"/>
                      </a:cubicBezTo>
                      <a:cubicBezTo>
                        <a:pt x="337090" y="93821"/>
                        <a:pt x="336995" y="89535"/>
                        <a:pt x="335090" y="85344"/>
                      </a:cubicBezTo>
                      <a:cubicBezTo>
                        <a:pt x="333185" y="81153"/>
                        <a:pt x="328994" y="77153"/>
                        <a:pt x="322326" y="73343"/>
                      </a:cubicBezTo>
                      <a:cubicBezTo>
                        <a:pt x="316135" y="69818"/>
                        <a:pt x="309753" y="67437"/>
                        <a:pt x="303181" y="66294"/>
                      </a:cubicBezTo>
                      <a:cubicBezTo>
                        <a:pt x="296513" y="65151"/>
                        <a:pt x="289846" y="64960"/>
                        <a:pt x="283178" y="65723"/>
                      </a:cubicBezTo>
                      <a:cubicBezTo>
                        <a:pt x="276511" y="66484"/>
                        <a:pt x="269748" y="68104"/>
                        <a:pt x="263176" y="70485"/>
                      </a:cubicBezTo>
                      <a:cubicBezTo>
                        <a:pt x="256604" y="72866"/>
                        <a:pt x="250222" y="75819"/>
                        <a:pt x="244126" y="79343"/>
                      </a:cubicBezTo>
                      <a:lnTo>
                        <a:pt x="179641" y="11658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205" name="Free-form: Shape 75">
                  <a:extLst>
                    <a:ext uri="{FF2B5EF4-FFF2-40B4-BE49-F238E27FC236}">
                      <a16:creationId xmlns:a16="http://schemas.microsoft.com/office/drawing/2014/main" id="{0ADF422E-4E9B-3D6B-259A-57E89C57FD2F}"/>
                    </a:ext>
                  </a:extLst>
                </p:cNvPr>
                <p:cNvSpPr/>
                <p:nvPr/>
              </p:nvSpPr>
              <p:spPr>
                <a:xfrm>
                  <a:off x="2692936" y="1218964"/>
                  <a:ext cx="279958" cy="161595"/>
                </a:xfrm>
                <a:custGeom>
                  <a:avLst/>
                  <a:gdLst>
                    <a:gd name="connsiteX0" fmla="*/ 40770 w 279958"/>
                    <a:gd name="connsiteY0" fmla="*/ 137783 h 161595"/>
                    <a:gd name="connsiteX1" fmla="*/ 7909 w 279958"/>
                    <a:gd name="connsiteY1" fmla="*/ 110160 h 161595"/>
                    <a:gd name="connsiteX2" fmla="*/ 384 w 279958"/>
                    <a:gd name="connsiteY2" fmla="*/ 81680 h 161595"/>
                    <a:gd name="connsiteX3" fmla="*/ 14767 w 279958"/>
                    <a:gd name="connsiteY3" fmla="*/ 53772 h 161595"/>
                    <a:gd name="connsiteX4" fmla="*/ 47914 w 279958"/>
                    <a:gd name="connsiteY4" fmla="*/ 28055 h 161595"/>
                    <a:gd name="connsiteX5" fmla="*/ 92872 w 279958"/>
                    <a:gd name="connsiteY5" fmla="*/ 8719 h 161595"/>
                    <a:gd name="connsiteX6" fmla="*/ 141544 w 279958"/>
                    <a:gd name="connsiteY6" fmla="*/ 242 h 161595"/>
                    <a:gd name="connsiteX7" fmla="*/ 190979 w 279958"/>
                    <a:gd name="connsiteY7" fmla="*/ 4433 h 161595"/>
                    <a:gd name="connsiteX8" fmla="*/ 239080 w 279958"/>
                    <a:gd name="connsiteY8" fmla="*/ 23292 h 161595"/>
                    <a:gd name="connsiteX9" fmla="*/ 271942 w 279958"/>
                    <a:gd name="connsiteY9" fmla="*/ 51200 h 161595"/>
                    <a:gd name="connsiteX10" fmla="*/ 279657 w 279958"/>
                    <a:gd name="connsiteY10" fmla="*/ 79966 h 161595"/>
                    <a:gd name="connsiteX11" fmla="*/ 264893 w 279958"/>
                    <a:gd name="connsiteY11" fmla="*/ 108065 h 161595"/>
                    <a:gd name="connsiteX12" fmla="*/ 231175 w 279958"/>
                    <a:gd name="connsiteY12" fmla="*/ 133877 h 161595"/>
                    <a:gd name="connsiteX13" fmla="*/ 186788 w 279958"/>
                    <a:gd name="connsiteY13" fmla="*/ 153118 h 161595"/>
                    <a:gd name="connsiteX14" fmla="*/ 138496 w 279958"/>
                    <a:gd name="connsiteY14" fmla="*/ 161405 h 161595"/>
                    <a:gd name="connsiteX15" fmla="*/ 88871 w 279958"/>
                    <a:gd name="connsiteY15" fmla="*/ 156833 h 161595"/>
                    <a:gd name="connsiteX16" fmla="*/ 40770 w 279958"/>
                    <a:gd name="connsiteY16" fmla="*/ 137783 h 161595"/>
                    <a:gd name="connsiteX17" fmla="*/ 80394 w 279958"/>
                    <a:gd name="connsiteY17" fmla="*/ 114923 h 161595"/>
                    <a:gd name="connsiteX18" fmla="*/ 125257 w 279958"/>
                    <a:gd name="connsiteY18" fmla="*/ 123305 h 161595"/>
                    <a:gd name="connsiteX19" fmla="*/ 178120 w 279958"/>
                    <a:gd name="connsiteY19" fmla="*/ 103207 h 161595"/>
                    <a:gd name="connsiteX20" fmla="*/ 212887 w 279958"/>
                    <a:gd name="connsiteY20" fmla="*/ 72727 h 161595"/>
                    <a:gd name="connsiteX21" fmla="*/ 198409 w 279958"/>
                    <a:gd name="connsiteY21" fmla="*/ 46819 h 161595"/>
                    <a:gd name="connsiteX22" fmla="*/ 153832 w 279958"/>
                    <a:gd name="connsiteY22" fmla="*/ 38627 h 161595"/>
                    <a:gd name="connsiteX23" fmla="*/ 100968 w 279958"/>
                    <a:gd name="connsiteY23" fmla="*/ 58725 h 161595"/>
                    <a:gd name="connsiteX24" fmla="*/ 66202 w 279958"/>
                    <a:gd name="connsiteY24" fmla="*/ 89205 h 161595"/>
                    <a:gd name="connsiteX25" fmla="*/ 80299 w 279958"/>
                    <a:gd name="connsiteY25" fmla="*/ 114923 h 16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9958" h="161595">
                      <a:moveTo>
                        <a:pt x="40770" y="137783"/>
                      </a:moveTo>
                      <a:cubicBezTo>
                        <a:pt x="25244" y="128829"/>
                        <a:pt x="14290" y="119590"/>
                        <a:pt x="7909" y="110160"/>
                      </a:cubicBezTo>
                      <a:cubicBezTo>
                        <a:pt x="1527" y="100730"/>
                        <a:pt x="-1045" y="91205"/>
                        <a:pt x="384" y="81680"/>
                      </a:cubicBezTo>
                      <a:cubicBezTo>
                        <a:pt x="1813" y="72155"/>
                        <a:pt x="6575" y="62916"/>
                        <a:pt x="14767" y="53772"/>
                      </a:cubicBezTo>
                      <a:cubicBezTo>
                        <a:pt x="22958" y="44628"/>
                        <a:pt x="34007" y="36056"/>
                        <a:pt x="47914" y="28055"/>
                      </a:cubicBezTo>
                      <a:cubicBezTo>
                        <a:pt x="61820" y="20054"/>
                        <a:pt x="76774" y="13577"/>
                        <a:pt x="92872" y="8719"/>
                      </a:cubicBezTo>
                      <a:cubicBezTo>
                        <a:pt x="108874" y="3861"/>
                        <a:pt x="125066" y="1004"/>
                        <a:pt x="141544" y="242"/>
                      </a:cubicBezTo>
                      <a:cubicBezTo>
                        <a:pt x="157927" y="-616"/>
                        <a:pt x="174406" y="813"/>
                        <a:pt x="190979" y="4433"/>
                      </a:cubicBezTo>
                      <a:cubicBezTo>
                        <a:pt x="207553" y="8052"/>
                        <a:pt x="223555" y="14339"/>
                        <a:pt x="239080" y="23292"/>
                      </a:cubicBezTo>
                      <a:cubicBezTo>
                        <a:pt x="254606" y="32246"/>
                        <a:pt x="265560" y="41485"/>
                        <a:pt x="271942" y="51200"/>
                      </a:cubicBezTo>
                      <a:cubicBezTo>
                        <a:pt x="278323" y="60821"/>
                        <a:pt x="280895" y="70441"/>
                        <a:pt x="279657" y="79966"/>
                      </a:cubicBezTo>
                      <a:cubicBezTo>
                        <a:pt x="278323" y="89491"/>
                        <a:pt x="273466" y="98921"/>
                        <a:pt x="264893" y="108065"/>
                      </a:cubicBezTo>
                      <a:cubicBezTo>
                        <a:pt x="256321" y="117209"/>
                        <a:pt x="245176" y="125876"/>
                        <a:pt x="231175" y="133877"/>
                      </a:cubicBezTo>
                      <a:cubicBezTo>
                        <a:pt x="217173" y="141878"/>
                        <a:pt x="202409" y="148355"/>
                        <a:pt x="186788" y="153118"/>
                      </a:cubicBezTo>
                      <a:cubicBezTo>
                        <a:pt x="171167" y="157880"/>
                        <a:pt x="154975" y="160643"/>
                        <a:pt x="138496" y="161405"/>
                      </a:cubicBezTo>
                      <a:cubicBezTo>
                        <a:pt x="121923" y="162167"/>
                        <a:pt x="105349" y="160643"/>
                        <a:pt x="88871" y="156833"/>
                      </a:cubicBezTo>
                      <a:cubicBezTo>
                        <a:pt x="72298" y="153023"/>
                        <a:pt x="56296" y="146641"/>
                        <a:pt x="40770" y="137783"/>
                      </a:cubicBezTo>
                      <a:close/>
                      <a:moveTo>
                        <a:pt x="80394" y="114923"/>
                      </a:moveTo>
                      <a:cubicBezTo>
                        <a:pt x="94205" y="122828"/>
                        <a:pt x="109159" y="125686"/>
                        <a:pt x="125257" y="123305"/>
                      </a:cubicBezTo>
                      <a:cubicBezTo>
                        <a:pt x="141449" y="120923"/>
                        <a:pt x="159070" y="114256"/>
                        <a:pt x="178120" y="103207"/>
                      </a:cubicBezTo>
                      <a:cubicBezTo>
                        <a:pt x="197170" y="92158"/>
                        <a:pt x="208791" y="82061"/>
                        <a:pt x="212887" y="72727"/>
                      </a:cubicBezTo>
                      <a:cubicBezTo>
                        <a:pt x="216982" y="63392"/>
                        <a:pt x="212220" y="54725"/>
                        <a:pt x="198409" y="46819"/>
                      </a:cubicBezTo>
                      <a:cubicBezTo>
                        <a:pt x="184597" y="38913"/>
                        <a:pt x="170024" y="36341"/>
                        <a:pt x="153832" y="38627"/>
                      </a:cubicBezTo>
                      <a:cubicBezTo>
                        <a:pt x="137639" y="41009"/>
                        <a:pt x="120018" y="47676"/>
                        <a:pt x="100968" y="58725"/>
                      </a:cubicBezTo>
                      <a:cubicBezTo>
                        <a:pt x="81918" y="69774"/>
                        <a:pt x="70297" y="79871"/>
                        <a:pt x="66202" y="89205"/>
                      </a:cubicBezTo>
                      <a:cubicBezTo>
                        <a:pt x="62106" y="98540"/>
                        <a:pt x="66773" y="107112"/>
                        <a:pt x="80299" y="11492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206" name="Free-form: Shape 76">
                  <a:extLst>
                    <a:ext uri="{FF2B5EF4-FFF2-40B4-BE49-F238E27FC236}">
                      <a16:creationId xmlns:a16="http://schemas.microsoft.com/office/drawing/2014/main" id="{BE576A00-3956-72B7-155A-177A64E4C0FC}"/>
                    </a:ext>
                  </a:extLst>
                </p:cNvPr>
                <p:cNvSpPr/>
                <p:nvPr/>
              </p:nvSpPr>
              <p:spPr>
                <a:xfrm>
                  <a:off x="2860579" y="1315598"/>
                  <a:ext cx="329042" cy="206883"/>
                </a:xfrm>
                <a:custGeom>
                  <a:avLst/>
                  <a:gdLst>
                    <a:gd name="connsiteX0" fmla="*/ 189833 w 329042"/>
                    <a:gd name="connsiteY0" fmla="*/ 95 h 206883"/>
                    <a:gd name="connsiteX1" fmla="*/ 201835 w 329042"/>
                    <a:gd name="connsiteY1" fmla="*/ 5144 h 206883"/>
                    <a:gd name="connsiteX2" fmla="*/ 213836 w 329042"/>
                    <a:gd name="connsiteY2" fmla="*/ 11430 h 206883"/>
                    <a:gd name="connsiteX3" fmla="*/ 224314 w 329042"/>
                    <a:gd name="connsiteY3" fmla="*/ 18098 h 206883"/>
                    <a:gd name="connsiteX4" fmla="*/ 232600 w 329042"/>
                    <a:gd name="connsiteY4" fmla="*/ 24765 h 206883"/>
                    <a:gd name="connsiteX5" fmla="*/ 229267 w 329042"/>
                    <a:gd name="connsiteY5" fmla="*/ 29051 h 206883"/>
                    <a:gd name="connsiteX6" fmla="*/ 223552 w 329042"/>
                    <a:gd name="connsiteY6" fmla="*/ 34195 h 206883"/>
                    <a:gd name="connsiteX7" fmla="*/ 217361 w 329042"/>
                    <a:gd name="connsiteY7" fmla="*/ 39243 h 206883"/>
                    <a:gd name="connsiteX8" fmla="*/ 212026 w 329042"/>
                    <a:gd name="connsiteY8" fmla="*/ 43339 h 206883"/>
                    <a:gd name="connsiteX9" fmla="*/ 231838 w 329042"/>
                    <a:gd name="connsiteY9" fmla="*/ 42101 h 206883"/>
                    <a:gd name="connsiteX10" fmla="*/ 253746 w 329042"/>
                    <a:gd name="connsiteY10" fmla="*/ 43339 h 206883"/>
                    <a:gd name="connsiteX11" fmla="*/ 276225 w 329042"/>
                    <a:gd name="connsiteY11" fmla="*/ 48006 h 206883"/>
                    <a:gd name="connsiteX12" fmla="*/ 297751 w 329042"/>
                    <a:gd name="connsiteY12" fmla="*/ 57245 h 206883"/>
                    <a:gd name="connsiteX13" fmla="*/ 328994 w 329042"/>
                    <a:gd name="connsiteY13" fmla="*/ 95631 h 206883"/>
                    <a:gd name="connsiteX14" fmla="*/ 290036 w 329042"/>
                    <a:gd name="connsiteY14" fmla="*/ 137065 h 206883"/>
                    <a:gd name="connsiteX15" fmla="*/ 169069 w 329042"/>
                    <a:gd name="connsiteY15" fmla="*/ 206883 h 206883"/>
                    <a:gd name="connsiteX16" fmla="*/ 140684 w 329042"/>
                    <a:gd name="connsiteY16" fmla="*/ 193072 h 206883"/>
                    <a:gd name="connsiteX17" fmla="*/ 116681 w 329042"/>
                    <a:gd name="connsiteY17" fmla="*/ 176689 h 206883"/>
                    <a:gd name="connsiteX18" fmla="*/ 223742 w 329042"/>
                    <a:gd name="connsiteY18" fmla="*/ 114872 h 206883"/>
                    <a:gd name="connsiteX19" fmla="*/ 248031 w 329042"/>
                    <a:gd name="connsiteY19" fmla="*/ 93821 h 206883"/>
                    <a:gd name="connsiteX20" fmla="*/ 237458 w 329042"/>
                    <a:gd name="connsiteY20" fmla="*/ 75438 h 206883"/>
                    <a:gd name="connsiteX21" fmla="*/ 222694 w 329042"/>
                    <a:gd name="connsiteY21" fmla="*/ 69056 h 206883"/>
                    <a:gd name="connsiteX22" fmla="*/ 203549 w 329042"/>
                    <a:gd name="connsiteY22" fmla="*/ 66294 h 206883"/>
                    <a:gd name="connsiteX23" fmla="*/ 180022 w 329042"/>
                    <a:gd name="connsiteY23" fmla="*/ 69818 h 206883"/>
                    <a:gd name="connsiteX24" fmla="*/ 151733 w 329042"/>
                    <a:gd name="connsiteY24" fmla="*/ 82296 h 206883"/>
                    <a:gd name="connsiteX25" fmla="*/ 52388 w 329042"/>
                    <a:gd name="connsiteY25" fmla="*/ 139637 h 206883"/>
                    <a:gd name="connsiteX26" fmla="*/ 24003 w 329042"/>
                    <a:gd name="connsiteY26" fmla="*/ 125825 h 206883"/>
                    <a:gd name="connsiteX27" fmla="*/ 0 w 329042"/>
                    <a:gd name="connsiteY27" fmla="*/ 109442 h 206883"/>
                    <a:gd name="connsiteX28" fmla="*/ 189452 w 329042"/>
                    <a:gd name="connsiteY28" fmla="*/ 0 h 20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9042" h="206883">
                      <a:moveTo>
                        <a:pt x="189833" y="95"/>
                      </a:moveTo>
                      <a:cubicBezTo>
                        <a:pt x="194024" y="1619"/>
                        <a:pt x="198025" y="3334"/>
                        <a:pt x="201835" y="5144"/>
                      </a:cubicBezTo>
                      <a:cubicBezTo>
                        <a:pt x="205645" y="6953"/>
                        <a:pt x="209645" y="9049"/>
                        <a:pt x="213836" y="11430"/>
                      </a:cubicBezTo>
                      <a:cubicBezTo>
                        <a:pt x="218027" y="13811"/>
                        <a:pt x="221551" y="16097"/>
                        <a:pt x="224314" y="18098"/>
                      </a:cubicBezTo>
                      <a:cubicBezTo>
                        <a:pt x="227171" y="20193"/>
                        <a:pt x="229934" y="22384"/>
                        <a:pt x="232600" y="24765"/>
                      </a:cubicBezTo>
                      <a:cubicBezTo>
                        <a:pt x="232124" y="25908"/>
                        <a:pt x="230981" y="27337"/>
                        <a:pt x="229267" y="29051"/>
                      </a:cubicBezTo>
                      <a:cubicBezTo>
                        <a:pt x="227552" y="30766"/>
                        <a:pt x="225647" y="32480"/>
                        <a:pt x="223552" y="34195"/>
                      </a:cubicBezTo>
                      <a:cubicBezTo>
                        <a:pt x="221456" y="36005"/>
                        <a:pt x="219361" y="37624"/>
                        <a:pt x="217361" y="39243"/>
                      </a:cubicBezTo>
                      <a:cubicBezTo>
                        <a:pt x="215265" y="40862"/>
                        <a:pt x="213550" y="42291"/>
                        <a:pt x="212026" y="43339"/>
                      </a:cubicBezTo>
                      <a:cubicBezTo>
                        <a:pt x="218122" y="42672"/>
                        <a:pt x="224790" y="42196"/>
                        <a:pt x="231838" y="42101"/>
                      </a:cubicBezTo>
                      <a:cubicBezTo>
                        <a:pt x="238982" y="42005"/>
                        <a:pt x="246221" y="42386"/>
                        <a:pt x="253746" y="43339"/>
                      </a:cubicBezTo>
                      <a:cubicBezTo>
                        <a:pt x="261271" y="44291"/>
                        <a:pt x="268700" y="45815"/>
                        <a:pt x="276225" y="48006"/>
                      </a:cubicBezTo>
                      <a:cubicBezTo>
                        <a:pt x="283750" y="50197"/>
                        <a:pt x="290894" y="53340"/>
                        <a:pt x="297751" y="57245"/>
                      </a:cubicBezTo>
                      <a:cubicBezTo>
                        <a:pt x="319373" y="69723"/>
                        <a:pt x="329851" y="82487"/>
                        <a:pt x="328994" y="95631"/>
                      </a:cubicBezTo>
                      <a:cubicBezTo>
                        <a:pt x="328232" y="108680"/>
                        <a:pt x="315182" y="122492"/>
                        <a:pt x="290036" y="137065"/>
                      </a:cubicBezTo>
                      <a:lnTo>
                        <a:pt x="169069" y="206883"/>
                      </a:lnTo>
                      <a:cubicBezTo>
                        <a:pt x="158782" y="202597"/>
                        <a:pt x="149257" y="198025"/>
                        <a:pt x="140684" y="193072"/>
                      </a:cubicBezTo>
                      <a:cubicBezTo>
                        <a:pt x="132112" y="188119"/>
                        <a:pt x="124111" y="182594"/>
                        <a:pt x="116681" y="176689"/>
                      </a:cubicBezTo>
                      <a:lnTo>
                        <a:pt x="223742" y="114872"/>
                      </a:lnTo>
                      <a:cubicBezTo>
                        <a:pt x="236982" y="107252"/>
                        <a:pt x="245078" y="100203"/>
                        <a:pt x="248031" y="93821"/>
                      </a:cubicBezTo>
                      <a:cubicBezTo>
                        <a:pt x="251079" y="87344"/>
                        <a:pt x="247555" y="81248"/>
                        <a:pt x="237458" y="75438"/>
                      </a:cubicBezTo>
                      <a:cubicBezTo>
                        <a:pt x="233267" y="73057"/>
                        <a:pt x="228314" y="70866"/>
                        <a:pt x="222694" y="69056"/>
                      </a:cubicBezTo>
                      <a:cubicBezTo>
                        <a:pt x="217075" y="67247"/>
                        <a:pt x="210693" y="66294"/>
                        <a:pt x="203549" y="66294"/>
                      </a:cubicBezTo>
                      <a:cubicBezTo>
                        <a:pt x="196405" y="66294"/>
                        <a:pt x="188595" y="67437"/>
                        <a:pt x="180022" y="69818"/>
                      </a:cubicBezTo>
                      <a:cubicBezTo>
                        <a:pt x="171450" y="72200"/>
                        <a:pt x="162020" y="76391"/>
                        <a:pt x="151733" y="82296"/>
                      </a:cubicBezTo>
                      <a:lnTo>
                        <a:pt x="52388" y="139637"/>
                      </a:lnTo>
                      <a:cubicBezTo>
                        <a:pt x="42100" y="135350"/>
                        <a:pt x="32575" y="130778"/>
                        <a:pt x="24003" y="125825"/>
                      </a:cubicBezTo>
                      <a:cubicBezTo>
                        <a:pt x="15430" y="120872"/>
                        <a:pt x="7429" y="115348"/>
                        <a:pt x="0" y="109442"/>
                      </a:cubicBezTo>
                      <a:lnTo>
                        <a:pt x="189452"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207" name="Free-form: Shape 77">
                  <a:extLst>
                    <a:ext uri="{FF2B5EF4-FFF2-40B4-BE49-F238E27FC236}">
                      <a16:creationId xmlns:a16="http://schemas.microsoft.com/office/drawing/2014/main" id="{4EED9A45-94DF-7C70-6776-0BFFE83BCDF1}"/>
                    </a:ext>
                  </a:extLst>
                </p:cNvPr>
                <p:cNvSpPr/>
                <p:nvPr/>
              </p:nvSpPr>
              <p:spPr>
                <a:xfrm>
                  <a:off x="3103768" y="1456750"/>
                  <a:ext cx="275490" cy="173077"/>
                </a:xfrm>
                <a:custGeom>
                  <a:avLst/>
                  <a:gdLst>
                    <a:gd name="connsiteX0" fmla="*/ 83804 w 275490"/>
                    <a:gd name="connsiteY0" fmla="*/ 66017 h 173077"/>
                    <a:gd name="connsiteX1" fmla="*/ 67421 w 275490"/>
                    <a:gd name="connsiteY1" fmla="*/ 93354 h 173077"/>
                    <a:gd name="connsiteX2" fmla="*/ 94377 w 275490"/>
                    <a:gd name="connsiteY2" fmla="*/ 120405 h 173077"/>
                    <a:gd name="connsiteX3" fmla="*/ 122380 w 275490"/>
                    <a:gd name="connsiteY3" fmla="*/ 133835 h 173077"/>
                    <a:gd name="connsiteX4" fmla="*/ 154099 w 275490"/>
                    <a:gd name="connsiteY4" fmla="*/ 144313 h 173077"/>
                    <a:gd name="connsiteX5" fmla="*/ 143526 w 275490"/>
                    <a:gd name="connsiteY5" fmla="*/ 158505 h 173077"/>
                    <a:gd name="connsiteX6" fmla="*/ 124857 w 275490"/>
                    <a:gd name="connsiteY6" fmla="*/ 173078 h 173077"/>
                    <a:gd name="connsiteX7" fmla="*/ 48943 w 275490"/>
                    <a:gd name="connsiteY7" fmla="*/ 141931 h 173077"/>
                    <a:gd name="connsiteX8" fmla="*/ 10747 w 275490"/>
                    <a:gd name="connsiteY8" fmla="*/ 111356 h 173077"/>
                    <a:gd name="connsiteX9" fmla="*/ 80 w 275490"/>
                    <a:gd name="connsiteY9" fmla="*/ 81733 h 173077"/>
                    <a:gd name="connsiteX10" fmla="*/ 13319 w 275490"/>
                    <a:gd name="connsiteY10" fmla="*/ 53635 h 173077"/>
                    <a:gd name="connsiteX11" fmla="*/ 46847 w 275490"/>
                    <a:gd name="connsiteY11" fmla="*/ 27727 h 173077"/>
                    <a:gd name="connsiteX12" fmla="*/ 91996 w 275490"/>
                    <a:gd name="connsiteY12" fmla="*/ 8486 h 173077"/>
                    <a:gd name="connsiteX13" fmla="*/ 141430 w 275490"/>
                    <a:gd name="connsiteY13" fmla="*/ 199 h 173077"/>
                    <a:gd name="connsiteX14" fmla="*/ 191627 w 275490"/>
                    <a:gd name="connsiteY14" fmla="*/ 4390 h 173077"/>
                    <a:gd name="connsiteX15" fmla="*/ 239538 w 275490"/>
                    <a:gd name="connsiteY15" fmla="*/ 22964 h 173077"/>
                    <a:gd name="connsiteX16" fmla="*/ 268018 w 275490"/>
                    <a:gd name="connsiteY16" fmla="*/ 47443 h 173077"/>
                    <a:gd name="connsiteX17" fmla="*/ 275352 w 275490"/>
                    <a:gd name="connsiteY17" fmla="*/ 73637 h 173077"/>
                    <a:gd name="connsiteX18" fmla="*/ 262970 w 275490"/>
                    <a:gd name="connsiteY18" fmla="*/ 99736 h 173077"/>
                    <a:gd name="connsiteX19" fmla="*/ 232775 w 275490"/>
                    <a:gd name="connsiteY19" fmla="*/ 123548 h 173077"/>
                    <a:gd name="connsiteX20" fmla="*/ 218488 w 275490"/>
                    <a:gd name="connsiteY20" fmla="*/ 131168 h 173077"/>
                    <a:gd name="connsiteX21" fmla="*/ 206391 w 275490"/>
                    <a:gd name="connsiteY21" fmla="*/ 136692 h 173077"/>
                    <a:gd name="connsiteX22" fmla="*/ 83899 w 275490"/>
                    <a:gd name="connsiteY22" fmla="*/ 66017 h 173077"/>
                    <a:gd name="connsiteX23" fmla="*/ 194961 w 275490"/>
                    <a:gd name="connsiteY23" fmla="*/ 88306 h 173077"/>
                    <a:gd name="connsiteX24" fmla="*/ 213630 w 275490"/>
                    <a:gd name="connsiteY24" fmla="*/ 66303 h 173077"/>
                    <a:gd name="connsiteX25" fmla="*/ 199152 w 275490"/>
                    <a:gd name="connsiteY25" fmla="*/ 45443 h 173077"/>
                    <a:gd name="connsiteX26" fmla="*/ 160861 w 275490"/>
                    <a:gd name="connsiteY26" fmla="*/ 35156 h 173077"/>
                    <a:gd name="connsiteX27" fmla="*/ 120476 w 275490"/>
                    <a:gd name="connsiteY27" fmla="*/ 45253 h 173077"/>
                    <a:gd name="connsiteX28" fmla="*/ 194961 w 275490"/>
                    <a:gd name="connsiteY28" fmla="*/ 88306 h 17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5490" h="173077">
                      <a:moveTo>
                        <a:pt x="83804" y="66017"/>
                      </a:moveTo>
                      <a:cubicBezTo>
                        <a:pt x="70088" y="75066"/>
                        <a:pt x="64659" y="84210"/>
                        <a:pt x="67421" y="93354"/>
                      </a:cubicBezTo>
                      <a:cubicBezTo>
                        <a:pt x="70183" y="102593"/>
                        <a:pt x="79137" y="111546"/>
                        <a:pt x="94377" y="120405"/>
                      </a:cubicBezTo>
                      <a:cubicBezTo>
                        <a:pt x="102759" y="125263"/>
                        <a:pt x="112093" y="129739"/>
                        <a:pt x="122380" y="133835"/>
                      </a:cubicBezTo>
                      <a:cubicBezTo>
                        <a:pt x="132667" y="137931"/>
                        <a:pt x="143240" y="141455"/>
                        <a:pt x="154099" y="144313"/>
                      </a:cubicBezTo>
                      <a:cubicBezTo>
                        <a:pt x="151908" y="148694"/>
                        <a:pt x="148384" y="153457"/>
                        <a:pt x="143526" y="158505"/>
                      </a:cubicBezTo>
                      <a:cubicBezTo>
                        <a:pt x="138668" y="163553"/>
                        <a:pt x="132382" y="168506"/>
                        <a:pt x="124857" y="173078"/>
                      </a:cubicBezTo>
                      <a:cubicBezTo>
                        <a:pt x="98378" y="166220"/>
                        <a:pt x="73041" y="155838"/>
                        <a:pt x="48943" y="141931"/>
                      </a:cubicBezTo>
                      <a:cubicBezTo>
                        <a:pt x="31226" y="131740"/>
                        <a:pt x="18463" y="121548"/>
                        <a:pt x="10747" y="111356"/>
                      </a:cubicBezTo>
                      <a:cubicBezTo>
                        <a:pt x="2937" y="101260"/>
                        <a:pt x="-587" y="91354"/>
                        <a:pt x="80" y="81733"/>
                      </a:cubicBezTo>
                      <a:cubicBezTo>
                        <a:pt x="746" y="72113"/>
                        <a:pt x="5223" y="62779"/>
                        <a:pt x="13319" y="53635"/>
                      </a:cubicBezTo>
                      <a:cubicBezTo>
                        <a:pt x="21511" y="44490"/>
                        <a:pt x="32655" y="35918"/>
                        <a:pt x="46847" y="27727"/>
                      </a:cubicBezTo>
                      <a:cubicBezTo>
                        <a:pt x="61039" y="19535"/>
                        <a:pt x="75803" y="13248"/>
                        <a:pt x="91996" y="8486"/>
                      </a:cubicBezTo>
                      <a:cubicBezTo>
                        <a:pt x="108093" y="3723"/>
                        <a:pt x="124571" y="961"/>
                        <a:pt x="141430" y="199"/>
                      </a:cubicBezTo>
                      <a:cubicBezTo>
                        <a:pt x="158290" y="-563"/>
                        <a:pt x="174958" y="866"/>
                        <a:pt x="191627" y="4390"/>
                      </a:cubicBezTo>
                      <a:cubicBezTo>
                        <a:pt x="208296" y="8010"/>
                        <a:pt x="224298" y="14106"/>
                        <a:pt x="239538" y="22964"/>
                      </a:cubicBezTo>
                      <a:cubicBezTo>
                        <a:pt x="252778" y="30584"/>
                        <a:pt x="262303" y="38776"/>
                        <a:pt x="268018" y="47443"/>
                      </a:cubicBezTo>
                      <a:cubicBezTo>
                        <a:pt x="273733" y="56111"/>
                        <a:pt x="276114" y="64874"/>
                        <a:pt x="275352" y="73637"/>
                      </a:cubicBezTo>
                      <a:cubicBezTo>
                        <a:pt x="274495" y="82495"/>
                        <a:pt x="270399" y="91163"/>
                        <a:pt x="262970" y="99736"/>
                      </a:cubicBezTo>
                      <a:cubicBezTo>
                        <a:pt x="255540" y="108308"/>
                        <a:pt x="245444" y="116214"/>
                        <a:pt x="232775" y="123548"/>
                      </a:cubicBezTo>
                      <a:cubicBezTo>
                        <a:pt x="228108" y="126215"/>
                        <a:pt x="223345" y="128787"/>
                        <a:pt x="218488" y="131168"/>
                      </a:cubicBezTo>
                      <a:cubicBezTo>
                        <a:pt x="213630" y="133549"/>
                        <a:pt x="209534" y="135359"/>
                        <a:pt x="206391" y="136692"/>
                      </a:cubicBezTo>
                      <a:lnTo>
                        <a:pt x="83899" y="66017"/>
                      </a:lnTo>
                      <a:close/>
                      <a:moveTo>
                        <a:pt x="194961" y="88306"/>
                      </a:moveTo>
                      <a:cubicBezTo>
                        <a:pt x="206200" y="81257"/>
                        <a:pt x="212392" y="73923"/>
                        <a:pt x="213630" y="66303"/>
                      </a:cubicBezTo>
                      <a:cubicBezTo>
                        <a:pt x="214773" y="58683"/>
                        <a:pt x="210011" y="51730"/>
                        <a:pt x="199152" y="45443"/>
                      </a:cubicBezTo>
                      <a:cubicBezTo>
                        <a:pt x="186865" y="38299"/>
                        <a:pt x="174101" y="34965"/>
                        <a:pt x="160861" y="35156"/>
                      </a:cubicBezTo>
                      <a:cubicBezTo>
                        <a:pt x="147622" y="35442"/>
                        <a:pt x="134191" y="38776"/>
                        <a:pt x="120476" y="45253"/>
                      </a:cubicBezTo>
                      <a:lnTo>
                        <a:pt x="194961" y="8830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208" name="Free-form: Shape 78">
                  <a:extLst>
                    <a:ext uri="{FF2B5EF4-FFF2-40B4-BE49-F238E27FC236}">
                      <a16:creationId xmlns:a16="http://schemas.microsoft.com/office/drawing/2014/main" id="{2D5DAC63-2825-59EF-5C86-EFBAC5148CFE}"/>
                    </a:ext>
                  </a:extLst>
                </p:cNvPr>
                <p:cNvSpPr/>
                <p:nvPr/>
              </p:nvSpPr>
              <p:spPr>
                <a:xfrm>
                  <a:off x="3268821" y="1551342"/>
                  <a:ext cx="329042" cy="206883"/>
                </a:xfrm>
                <a:custGeom>
                  <a:avLst/>
                  <a:gdLst>
                    <a:gd name="connsiteX0" fmla="*/ 189833 w 329042"/>
                    <a:gd name="connsiteY0" fmla="*/ 95 h 206883"/>
                    <a:gd name="connsiteX1" fmla="*/ 201835 w 329042"/>
                    <a:gd name="connsiteY1" fmla="*/ 5144 h 206883"/>
                    <a:gd name="connsiteX2" fmla="*/ 213836 w 329042"/>
                    <a:gd name="connsiteY2" fmla="*/ 11430 h 206883"/>
                    <a:gd name="connsiteX3" fmla="*/ 224314 w 329042"/>
                    <a:gd name="connsiteY3" fmla="*/ 18098 h 206883"/>
                    <a:gd name="connsiteX4" fmla="*/ 232600 w 329042"/>
                    <a:gd name="connsiteY4" fmla="*/ 24765 h 206883"/>
                    <a:gd name="connsiteX5" fmla="*/ 229267 w 329042"/>
                    <a:gd name="connsiteY5" fmla="*/ 29051 h 206883"/>
                    <a:gd name="connsiteX6" fmla="*/ 223552 w 329042"/>
                    <a:gd name="connsiteY6" fmla="*/ 34195 h 206883"/>
                    <a:gd name="connsiteX7" fmla="*/ 217360 w 329042"/>
                    <a:gd name="connsiteY7" fmla="*/ 39243 h 206883"/>
                    <a:gd name="connsiteX8" fmla="*/ 212026 w 329042"/>
                    <a:gd name="connsiteY8" fmla="*/ 43339 h 206883"/>
                    <a:gd name="connsiteX9" fmla="*/ 231838 w 329042"/>
                    <a:gd name="connsiteY9" fmla="*/ 42100 h 206883"/>
                    <a:gd name="connsiteX10" fmla="*/ 253746 w 329042"/>
                    <a:gd name="connsiteY10" fmla="*/ 43339 h 206883"/>
                    <a:gd name="connsiteX11" fmla="*/ 276225 w 329042"/>
                    <a:gd name="connsiteY11" fmla="*/ 48006 h 206883"/>
                    <a:gd name="connsiteX12" fmla="*/ 297751 w 329042"/>
                    <a:gd name="connsiteY12" fmla="*/ 57245 h 206883"/>
                    <a:gd name="connsiteX13" fmla="*/ 328993 w 329042"/>
                    <a:gd name="connsiteY13" fmla="*/ 95631 h 206883"/>
                    <a:gd name="connsiteX14" fmla="*/ 290036 w 329042"/>
                    <a:gd name="connsiteY14" fmla="*/ 137065 h 206883"/>
                    <a:gd name="connsiteX15" fmla="*/ 169069 w 329042"/>
                    <a:gd name="connsiteY15" fmla="*/ 206883 h 206883"/>
                    <a:gd name="connsiteX16" fmla="*/ 140684 w 329042"/>
                    <a:gd name="connsiteY16" fmla="*/ 193072 h 206883"/>
                    <a:gd name="connsiteX17" fmla="*/ 116681 w 329042"/>
                    <a:gd name="connsiteY17" fmla="*/ 176689 h 206883"/>
                    <a:gd name="connsiteX18" fmla="*/ 223742 w 329042"/>
                    <a:gd name="connsiteY18" fmla="*/ 114871 h 206883"/>
                    <a:gd name="connsiteX19" fmla="*/ 248031 w 329042"/>
                    <a:gd name="connsiteY19" fmla="*/ 93821 h 206883"/>
                    <a:gd name="connsiteX20" fmla="*/ 237458 w 329042"/>
                    <a:gd name="connsiteY20" fmla="*/ 75438 h 206883"/>
                    <a:gd name="connsiteX21" fmla="*/ 222694 w 329042"/>
                    <a:gd name="connsiteY21" fmla="*/ 69056 h 206883"/>
                    <a:gd name="connsiteX22" fmla="*/ 203549 w 329042"/>
                    <a:gd name="connsiteY22" fmla="*/ 66294 h 206883"/>
                    <a:gd name="connsiteX23" fmla="*/ 180022 w 329042"/>
                    <a:gd name="connsiteY23" fmla="*/ 69818 h 206883"/>
                    <a:gd name="connsiteX24" fmla="*/ 151733 w 329042"/>
                    <a:gd name="connsiteY24" fmla="*/ 82296 h 206883"/>
                    <a:gd name="connsiteX25" fmla="*/ 52388 w 329042"/>
                    <a:gd name="connsiteY25" fmla="*/ 139637 h 206883"/>
                    <a:gd name="connsiteX26" fmla="*/ 24003 w 329042"/>
                    <a:gd name="connsiteY26" fmla="*/ 125825 h 206883"/>
                    <a:gd name="connsiteX27" fmla="*/ 0 w 329042"/>
                    <a:gd name="connsiteY27" fmla="*/ 109442 h 206883"/>
                    <a:gd name="connsiteX28" fmla="*/ 189452 w 329042"/>
                    <a:gd name="connsiteY28" fmla="*/ 0 h 20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9042" h="206883">
                      <a:moveTo>
                        <a:pt x="189833" y="95"/>
                      </a:moveTo>
                      <a:cubicBezTo>
                        <a:pt x="194024" y="1619"/>
                        <a:pt x="198025" y="3334"/>
                        <a:pt x="201835" y="5144"/>
                      </a:cubicBezTo>
                      <a:cubicBezTo>
                        <a:pt x="205645" y="6953"/>
                        <a:pt x="209645" y="9049"/>
                        <a:pt x="213836" y="11430"/>
                      </a:cubicBezTo>
                      <a:cubicBezTo>
                        <a:pt x="218027" y="13811"/>
                        <a:pt x="221551" y="16097"/>
                        <a:pt x="224314" y="18098"/>
                      </a:cubicBezTo>
                      <a:cubicBezTo>
                        <a:pt x="227171" y="20193"/>
                        <a:pt x="229934" y="22384"/>
                        <a:pt x="232600" y="24765"/>
                      </a:cubicBezTo>
                      <a:cubicBezTo>
                        <a:pt x="232124" y="25908"/>
                        <a:pt x="230981" y="27337"/>
                        <a:pt x="229267" y="29051"/>
                      </a:cubicBezTo>
                      <a:cubicBezTo>
                        <a:pt x="227552" y="30766"/>
                        <a:pt x="225647" y="32480"/>
                        <a:pt x="223552" y="34195"/>
                      </a:cubicBezTo>
                      <a:cubicBezTo>
                        <a:pt x="221456" y="36004"/>
                        <a:pt x="219361" y="37624"/>
                        <a:pt x="217360" y="39243"/>
                      </a:cubicBezTo>
                      <a:cubicBezTo>
                        <a:pt x="215265" y="40862"/>
                        <a:pt x="213550" y="42291"/>
                        <a:pt x="212026" y="43339"/>
                      </a:cubicBezTo>
                      <a:cubicBezTo>
                        <a:pt x="218122" y="42672"/>
                        <a:pt x="224790" y="42196"/>
                        <a:pt x="231838" y="42100"/>
                      </a:cubicBezTo>
                      <a:cubicBezTo>
                        <a:pt x="238982" y="42005"/>
                        <a:pt x="246221" y="42386"/>
                        <a:pt x="253746" y="43339"/>
                      </a:cubicBezTo>
                      <a:cubicBezTo>
                        <a:pt x="261271" y="44291"/>
                        <a:pt x="268700" y="45815"/>
                        <a:pt x="276225" y="48006"/>
                      </a:cubicBezTo>
                      <a:cubicBezTo>
                        <a:pt x="283750" y="50197"/>
                        <a:pt x="290893" y="53340"/>
                        <a:pt x="297751" y="57245"/>
                      </a:cubicBezTo>
                      <a:cubicBezTo>
                        <a:pt x="319373" y="69723"/>
                        <a:pt x="329851" y="82487"/>
                        <a:pt x="328993" y="95631"/>
                      </a:cubicBezTo>
                      <a:cubicBezTo>
                        <a:pt x="328231" y="108680"/>
                        <a:pt x="315182" y="122492"/>
                        <a:pt x="290036" y="137065"/>
                      </a:cubicBezTo>
                      <a:lnTo>
                        <a:pt x="169069" y="206883"/>
                      </a:lnTo>
                      <a:cubicBezTo>
                        <a:pt x="158782" y="202597"/>
                        <a:pt x="149257" y="198025"/>
                        <a:pt x="140684" y="193072"/>
                      </a:cubicBezTo>
                      <a:cubicBezTo>
                        <a:pt x="132112" y="188119"/>
                        <a:pt x="124111" y="182594"/>
                        <a:pt x="116681" y="176689"/>
                      </a:cubicBezTo>
                      <a:lnTo>
                        <a:pt x="223742" y="114871"/>
                      </a:lnTo>
                      <a:cubicBezTo>
                        <a:pt x="236982" y="107252"/>
                        <a:pt x="245078" y="100203"/>
                        <a:pt x="248031" y="93821"/>
                      </a:cubicBezTo>
                      <a:cubicBezTo>
                        <a:pt x="251079" y="87344"/>
                        <a:pt x="247555" y="81248"/>
                        <a:pt x="237458" y="75438"/>
                      </a:cubicBezTo>
                      <a:cubicBezTo>
                        <a:pt x="233267" y="73057"/>
                        <a:pt x="228314" y="70866"/>
                        <a:pt x="222694" y="69056"/>
                      </a:cubicBezTo>
                      <a:cubicBezTo>
                        <a:pt x="217075" y="67246"/>
                        <a:pt x="210693" y="66294"/>
                        <a:pt x="203549" y="66294"/>
                      </a:cubicBezTo>
                      <a:cubicBezTo>
                        <a:pt x="196405" y="66294"/>
                        <a:pt x="188595" y="67437"/>
                        <a:pt x="180022" y="69818"/>
                      </a:cubicBezTo>
                      <a:cubicBezTo>
                        <a:pt x="171450" y="72200"/>
                        <a:pt x="162020" y="76391"/>
                        <a:pt x="151733" y="82296"/>
                      </a:cubicBezTo>
                      <a:lnTo>
                        <a:pt x="52388" y="139637"/>
                      </a:lnTo>
                      <a:cubicBezTo>
                        <a:pt x="42100" y="135350"/>
                        <a:pt x="32575" y="130778"/>
                        <a:pt x="24003" y="125825"/>
                      </a:cubicBezTo>
                      <a:cubicBezTo>
                        <a:pt x="15430" y="120872"/>
                        <a:pt x="7429" y="115348"/>
                        <a:pt x="0" y="109442"/>
                      </a:cubicBezTo>
                      <a:lnTo>
                        <a:pt x="189452"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209" name="Free-form: Shape 79">
                  <a:extLst>
                    <a:ext uri="{FF2B5EF4-FFF2-40B4-BE49-F238E27FC236}">
                      <a16:creationId xmlns:a16="http://schemas.microsoft.com/office/drawing/2014/main" id="{BFC892E2-A15F-21A3-8264-94BD2F67F496}"/>
                    </a:ext>
                  </a:extLst>
                </p:cNvPr>
                <p:cNvSpPr/>
                <p:nvPr/>
              </p:nvSpPr>
              <p:spPr>
                <a:xfrm>
                  <a:off x="3516729" y="1669357"/>
                  <a:ext cx="265489" cy="175355"/>
                </a:xfrm>
                <a:custGeom>
                  <a:avLst/>
                  <a:gdLst>
                    <a:gd name="connsiteX0" fmla="*/ 118899 w 265489"/>
                    <a:gd name="connsiteY0" fmla="*/ 29908 h 175355"/>
                    <a:gd name="connsiteX1" fmla="*/ 94896 w 265489"/>
                    <a:gd name="connsiteY1" fmla="*/ 16097 h 175355"/>
                    <a:gd name="connsiteX2" fmla="*/ 100421 w 265489"/>
                    <a:gd name="connsiteY2" fmla="*/ 10763 h 175355"/>
                    <a:gd name="connsiteX3" fmla="*/ 257012 w 265489"/>
                    <a:gd name="connsiteY3" fmla="*/ 0 h 175355"/>
                    <a:gd name="connsiteX4" fmla="*/ 265489 w 265489"/>
                    <a:gd name="connsiteY4" fmla="*/ 4858 h 175355"/>
                    <a:gd name="connsiteX5" fmla="*/ 210149 w 265489"/>
                    <a:gd name="connsiteY5" fmla="*/ 36767 h 175355"/>
                    <a:gd name="connsiteX6" fmla="*/ 254821 w 265489"/>
                    <a:gd name="connsiteY6" fmla="*/ 62579 h 175355"/>
                    <a:gd name="connsiteX7" fmla="*/ 246439 w 265489"/>
                    <a:gd name="connsiteY7" fmla="*/ 69152 h 175355"/>
                    <a:gd name="connsiteX8" fmla="*/ 237676 w 265489"/>
                    <a:gd name="connsiteY8" fmla="*/ 74676 h 175355"/>
                    <a:gd name="connsiteX9" fmla="*/ 227389 w 265489"/>
                    <a:gd name="connsiteY9" fmla="*/ 80200 h 175355"/>
                    <a:gd name="connsiteX10" fmla="*/ 215292 w 265489"/>
                    <a:gd name="connsiteY10" fmla="*/ 85439 h 175355"/>
                    <a:gd name="connsiteX11" fmla="*/ 170620 w 265489"/>
                    <a:gd name="connsiteY11" fmla="*/ 59627 h 175355"/>
                    <a:gd name="connsiteX12" fmla="*/ 96230 w 265489"/>
                    <a:gd name="connsiteY12" fmla="*/ 102584 h 175355"/>
                    <a:gd name="connsiteX13" fmla="*/ 79752 w 265489"/>
                    <a:gd name="connsiteY13" fmla="*/ 114205 h 175355"/>
                    <a:gd name="connsiteX14" fmla="*/ 74132 w 265489"/>
                    <a:gd name="connsiteY14" fmla="*/ 123635 h 175355"/>
                    <a:gd name="connsiteX15" fmla="*/ 77275 w 265489"/>
                    <a:gd name="connsiteY15" fmla="*/ 131826 h 175355"/>
                    <a:gd name="connsiteX16" fmla="*/ 87943 w 265489"/>
                    <a:gd name="connsiteY16" fmla="*/ 139732 h 175355"/>
                    <a:gd name="connsiteX17" fmla="*/ 99754 w 265489"/>
                    <a:gd name="connsiteY17" fmla="*/ 145447 h 175355"/>
                    <a:gd name="connsiteX18" fmla="*/ 110803 w 265489"/>
                    <a:gd name="connsiteY18" fmla="*/ 149923 h 175355"/>
                    <a:gd name="connsiteX19" fmla="*/ 100040 w 265489"/>
                    <a:gd name="connsiteY19" fmla="*/ 160401 h 175355"/>
                    <a:gd name="connsiteX20" fmla="*/ 87753 w 265489"/>
                    <a:gd name="connsiteY20" fmla="*/ 168783 h 175355"/>
                    <a:gd name="connsiteX21" fmla="*/ 80799 w 265489"/>
                    <a:gd name="connsiteY21" fmla="*/ 172593 h 175355"/>
                    <a:gd name="connsiteX22" fmla="*/ 74894 w 265489"/>
                    <a:gd name="connsiteY22" fmla="*/ 175355 h 175355"/>
                    <a:gd name="connsiteX23" fmla="*/ 35841 w 265489"/>
                    <a:gd name="connsiteY23" fmla="*/ 157448 h 175355"/>
                    <a:gd name="connsiteX24" fmla="*/ 123 w 265489"/>
                    <a:gd name="connsiteY24" fmla="*/ 118872 h 175355"/>
                    <a:gd name="connsiteX25" fmla="*/ 33174 w 265489"/>
                    <a:gd name="connsiteY25" fmla="*/ 79343 h 175355"/>
                    <a:gd name="connsiteX26" fmla="*/ 118899 w 265489"/>
                    <a:gd name="connsiteY26" fmla="*/ 29813 h 175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5489" h="175355">
                      <a:moveTo>
                        <a:pt x="118899" y="29908"/>
                      </a:moveTo>
                      <a:lnTo>
                        <a:pt x="94896" y="16097"/>
                      </a:lnTo>
                      <a:lnTo>
                        <a:pt x="100421" y="10763"/>
                      </a:lnTo>
                      <a:lnTo>
                        <a:pt x="257012" y="0"/>
                      </a:lnTo>
                      <a:lnTo>
                        <a:pt x="265489" y="4858"/>
                      </a:lnTo>
                      <a:lnTo>
                        <a:pt x="210149" y="36767"/>
                      </a:lnTo>
                      <a:lnTo>
                        <a:pt x="254821" y="62579"/>
                      </a:lnTo>
                      <a:cubicBezTo>
                        <a:pt x="251869" y="65151"/>
                        <a:pt x="249106" y="67342"/>
                        <a:pt x="246439" y="69152"/>
                      </a:cubicBezTo>
                      <a:cubicBezTo>
                        <a:pt x="243772" y="70961"/>
                        <a:pt x="240820" y="72866"/>
                        <a:pt x="237676" y="74676"/>
                      </a:cubicBezTo>
                      <a:cubicBezTo>
                        <a:pt x="234247" y="76676"/>
                        <a:pt x="230818" y="78486"/>
                        <a:pt x="227389" y="80200"/>
                      </a:cubicBezTo>
                      <a:cubicBezTo>
                        <a:pt x="223960" y="81915"/>
                        <a:pt x="219960" y="83629"/>
                        <a:pt x="215292" y="85439"/>
                      </a:cubicBezTo>
                      <a:lnTo>
                        <a:pt x="170620" y="59627"/>
                      </a:lnTo>
                      <a:lnTo>
                        <a:pt x="96230" y="102584"/>
                      </a:lnTo>
                      <a:cubicBezTo>
                        <a:pt x="88610" y="106966"/>
                        <a:pt x="83181" y="110871"/>
                        <a:pt x="79752" y="114205"/>
                      </a:cubicBezTo>
                      <a:cubicBezTo>
                        <a:pt x="76323" y="117634"/>
                        <a:pt x="74418" y="120777"/>
                        <a:pt x="74132" y="123635"/>
                      </a:cubicBezTo>
                      <a:cubicBezTo>
                        <a:pt x="73846" y="126492"/>
                        <a:pt x="74799" y="129254"/>
                        <a:pt x="77275" y="131826"/>
                      </a:cubicBezTo>
                      <a:cubicBezTo>
                        <a:pt x="79752" y="134398"/>
                        <a:pt x="83276" y="136970"/>
                        <a:pt x="87943" y="139732"/>
                      </a:cubicBezTo>
                      <a:cubicBezTo>
                        <a:pt x="91658" y="141827"/>
                        <a:pt x="95563" y="143732"/>
                        <a:pt x="99754" y="145447"/>
                      </a:cubicBezTo>
                      <a:cubicBezTo>
                        <a:pt x="103945" y="147161"/>
                        <a:pt x="107565" y="148685"/>
                        <a:pt x="110803" y="149923"/>
                      </a:cubicBezTo>
                      <a:cubicBezTo>
                        <a:pt x="107850" y="153638"/>
                        <a:pt x="104326" y="157067"/>
                        <a:pt x="100040" y="160401"/>
                      </a:cubicBezTo>
                      <a:cubicBezTo>
                        <a:pt x="95754" y="163735"/>
                        <a:pt x="91658" y="166497"/>
                        <a:pt x="87753" y="168783"/>
                      </a:cubicBezTo>
                      <a:cubicBezTo>
                        <a:pt x="85086" y="170307"/>
                        <a:pt x="82704" y="171641"/>
                        <a:pt x="80799" y="172593"/>
                      </a:cubicBezTo>
                      <a:cubicBezTo>
                        <a:pt x="78799" y="173546"/>
                        <a:pt x="76894" y="174498"/>
                        <a:pt x="74894" y="175355"/>
                      </a:cubicBezTo>
                      <a:cubicBezTo>
                        <a:pt x="60892" y="170402"/>
                        <a:pt x="47843" y="164402"/>
                        <a:pt x="35841" y="157448"/>
                      </a:cubicBezTo>
                      <a:cubicBezTo>
                        <a:pt x="13458" y="144494"/>
                        <a:pt x="1552" y="131636"/>
                        <a:pt x="123" y="118872"/>
                      </a:cubicBezTo>
                      <a:cubicBezTo>
                        <a:pt x="-1306" y="106108"/>
                        <a:pt x="9743" y="92869"/>
                        <a:pt x="33174" y="79343"/>
                      </a:cubicBezTo>
                      <a:lnTo>
                        <a:pt x="118899" y="298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210" name="Free-form: Shape 80">
                  <a:extLst>
                    <a:ext uri="{FF2B5EF4-FFF2-40B4-BE49-F238E27FC236}">
                      <a16:creationId xmlns:a16="http://schemas.microsoft.com/office/drawing/2014/main" id="{E5D3FE60-34EF-332E-4962-076D4DD059BE}"/>
                    </a:ext>
                  </a:extLst>
                </p:cNvPr>
                <p:cNvSpPr/>
                <p:nvPr/>
              </p:nvSpPr>
              <p:spPr>
                <a:xfrm>
                  <a:off x="3632199" y="1709838"/>
                  <a:ext cx="316515" cy="190309"/>
                </a:xfrm>
                <a:custGeom>
                  <a:avLst/>
                  <a:gdLst>
                    <a:gd name="connsiteX0" fmla="*/ 149828 w 316515"/>
                    <a:gd name="connsiteY0" fmla="*/ 74009 h 190309"/>
                    <a:gd name="connsiteX1" fmla="*/ 125158 w 316515"/>
                    <a:gd name="connsiteY1" fmla="*/ 59722 h 190309"/>
                    <a:gd name="connsiteX2" fmla="*/ 133541 w 316515"/>
                    <a:gd name="connsiteY2" fmla="*/ 52959 h 190309"/>
                    <a:gd name="connsiteX3" fmla="*/ 143066 w 316515"/>
                    <a:gd name="connsiteY3" fmla="*/ 46863 h 190309"/>
                    <a:gd name="connsiteX4" fmla="*/ 164687 w 316515"/>
                    <a:gd name="connsiteY4" fmla="*/ 36957 h 190309"/>
                    <a:gd name="connsiteX5" fmla="*/ 240697 w 316515"/>
                    <a:gd name="connsiteY5" fmla="*/ 80867 h 190309"/>
                    <a:gd name="connsiteX6" fmla="*/ 51245 w 316515"/>
                    <a:gd name="connsiteY6" fmla="*/ 190310 h 190309"/>
                    <a:gd name="connsiteX7" fmla="*/ 23241 w 316515"/>
                    <a:gd name="connsiteY7" fmla="*/ 176689 h 190309"/>
                    <a:gd name="connsiteX8" fmla="*/ 0 w 316515"/>
                    <a:gd name="connsiteY8" fmla="*/ 160687 h 190309"/>
                    <a:gd name="connsiteX9" fmla="*/ 149924 w 316515"/>
                    <a:gd name="connsiteY9" fmla="*/ 74104 h 190309"/>
                    <a:gd name="connsiteX10" fmla="*/ 213550 w 316515"/>
                    <a:gd name="connsiteY10" fmla="*/ 28289 h 190309"/>
                    <a:gd name="connsiteX11" fmla="*/ 235934 w 316515"/>
                    <a:gd name="connsiteY11" fmla="*/ 12859 h 190309"/>
                    <a:gd name="connsiteX12" fmla="*/ 262700 w 316515"/>
                    <a:gd name="connsiteY12" fmla="*/ 0 h 190309"/>
                    <a:gd name="connsiteX13" fmla="*/ 277844 w 316515"/>
                    <a:gd name="connsiteY13" fmla="*/ 6858 h 190309"/>
                    <a:gd name="connsiteX14" fmla="*/ 291465 w 316515"/>
                    <a:gd name="connsiteY14" fmla="*/ 14097 h 190309"/>
                    <a:gd name="connsiteX15" fmla="*/ 304514 w 316515"/>
                    <a:gd name="connsiteY15" fmla="*/ 22289 h 190309"/>
                    <a:gd name="connsiteX16" fmla="*/ 316516 w 316515"/>
                    <a:gd name="connsiteY16" fmla="*/ 31147 h 190309"/>
                    <a:gd name="connsiteX17" fmla="*/ 305753 w 316515"/>
                    <a:gd name="connsiteY17" fmla="*/ 39052 h 190309"/>
                    <a:gd name="connsiteX18" fmla="*/ 293846 w 316515"/>
                    <a:gd name="connsiteY18" fmla="*/ 46387 h 190309"/>
                    <a:gd name="connsiteX19" fmla="*/ 281369 w 316515"/>
                    <a:gd name="connsiteY19" fmla="*/ 53150 h 190309"/>
                    <a:gd name="connsiteX20" fmla="*/ 267462 w 316515"/>
                    <a:gd name="connsiteY20" fmla="*/ 59531 h 190309"/>
                    <a:gd name="connsiteX21" fmla="*/ 252508 w 316515"/>
                    <a:gd name="connsiteY21" fmla="*/ 52578 h 190309"/>
                    <a:gd name="connsiteX22" fmla="*/ 238696 w 316515"/>
                    <a:gd name="connsiteY22" fmla="*/ 45053 h 190309"/>
                    <a:gd name="connsiteX23" fmla="*/ 225742 w 316515"/>
                    <a:gd name="connsiteY23" fmla="*/ 37148 h 190309"/>
                    <a:gd name="connsiteX24" fmla="*/ 213550 w 316515"/>
                    <a:gd name="connsiteY24" fmla="*/ 28385 h 19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6515" h="190309">
                      <a:moveTo>
                        <a:pt x="149828" y="74009"/>
                      </a:moveTo>
                      <a:lnTo>
                        <a:pt x="125158" y="59722"/>
                      </a:lnTo>
                      <a:cubicBezTo>
                        <a:pt x="127635" y="57436"/>
                        <a:pt x="130397" y="55245"/>
                        <a:pt x="133541" y="52959"/>
                      </a:cubicBezTo>
                      <a:cubicBezTo>
                        <a:pt x="136684" y="50673"/>
                        <a:pt x="139922" y="48673"/>
                        <a:pt x="143066" y="46863"/>
                      </a:cubicBezTo>
                      <a:cubicBezTo>
                        <a:pt x="149638" y="43053"/>
                        <a:pt x="156877" y="39719"/>
                        <a:pt x="164687" y="36957"/>
                      </a:cubicBezTo>
                      <a:lnTo>
                        <a:pt x="240697" y="80867"/>
                      </a:lnTo>
                      <a:lnTo>
                        <a:pt x="51245" y="190310"/>
                      </a:lnTo>
                      <a:cubicBezTo>
                        <a:pt x="40958" y="186023"/>
                        <a:pt x="31623" y="181547"/>
                        <a:pt x="23241" y="176689"/>
                      </a:cubicBezTo>
                      <a:cubicBezTo>
                        <a:pt x="14859" y="171831"/>
                        <a:pt x="7429" y="166688"/>
                        <a:pt x="0" y="160687"/>
                      </a:cubicBezTo>
                      <a:lnTo>
                        <a:pt x="149924" y="74104"/>
                      </a:lnTo>
                      <a:close/>
                      <a:moveTo>
                        <a:pt x="213550" y="28289"/>
                      </a:moveTo>
                      <a:cubicBezTo>
                        <a:pt x="220409" y="22670"/>
                        <a:pt x="227838" y="17526"/>
                        <a:pt x="235934" y="12859"/>
                      </a:cubicBezTo>
                      <a:cubicBezTo>
                        <a:pt x="244031" y="8192"/>
                        <a:pt x="252698" y="4000"/>
                        <a:pt x="262700" y="0"/>
                      </a:cubicBezTo>
                      <a:cubicBezTo>
                        <a:pt x="267653" y="2000"/>
                        <a:pt x="272606" y="4286"/>
                        <a:pt x="277844" y="6858"/>
                      </a:cubicBezTo>
                      <a:cubicBezTo>
                        <a:pt x="282988" y="9430"/>
                        <a:pt x="287560" y="11811"/>
                        <a:pt x="291465" y="14097"/>
                      </a:cubicBezTo>
                      <a:cubicBezTo>
                        <a:pt x="295656" y="16478"/>
                        <a:pt x="300038" y="19241"/>
                        <a:pt x="304514" y="22289"/>
                      </a:cubicBezTo>
                      <a:cubicBezTo>
                        <a:pt x="309086" y="25337"/>
                        <a:pt x="313087" y="28289"/>
                        <a:pt x="316516" y="31147"/>
                      </a:cubicBezTo>
                      <a:cubicBezTo>
                        <a:pt x="313087" y="34004"/>
                        <a:pt x="309467" y="36576"/>
                        <a:pt x="305753" y="39052"/>
                      </a:cubicBezTo>
                      <a:cubicBezTo>
                        <a:pt x="301942" y="41529"/>
                        <a:pt x="298037" y="44006"/>
                        <a:pt x="293846" y="46387"/>
                      </a:cubicBezTo>
                      <a:cubicBezTo>
                        <a:pt x="289941" y="48673"/>
                        <a:pt x="285750" y="50864"/>
                        <a:pt x="281369" y="53150"/>
                      </a:cubicBezTo>
                      <a:cubicBezTo>
                        <a:pt x="276987" y="55435"/>
                        <a:pt x="272320" y="57531"/>
                        <a:pt x="267462" y="59531"/>
                      </a:cubicBezTo>
                      <a:cubicBezTo>
                        <a:pt x="262509" y="57531"/>
                        <a:pt x="257556" y="55245"/>
                        <a:pt x="252508" y="52578"/>
                      </a:cubicBezTo>
                      <a:cubicBezTo>
                        <a:pt x="247459" y="49911"/>
                        <a:pt x="242888" y="47435"/>
                        <a:pt x="238696" y="45053"/>
                      </a:cubicBezTo>
                      <a:cubicBezTo>
                        <a:pt x="234791" y="42767"/>
                        <a:pt x="230410" y="40196"/>
                        <a:pt x="225742" y="37148"/>
                      </a:cubicBezTo>
                      <a:cubicBezTo>
                        <a:pt x="221075" y="34195"/>
                        <a:pt x="216979" y="31242"/>
                        <a:pt x="213550" y="2838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211" name="Free-form: Shape 81">
                  <a:extLst>
                    <a:ext uri="{FF2B5EF4-FFF2-40B4-BE49-F238E27FC236}">
                      <a16:creationId xmlns:a16="http://schemas.microsoft.com/office/drawing/2014/main" id="{4FA69296-185C-B894-E8EC-334C3AB00213}"/>
                    </a:ext>
                  </a:extLst>
                </p:cNvPr>
                <p:cNvSpPr/>
                <p:nvPr/>
              </p:nvSpPr>
              <p:spPr>
                <a:xfrm>
                  <a:off x="3755278" y="1825091"/>
                  <a:ext cx="279980" cy="185070"/>
                </a:xfrm>
                <a:custGeom>
                  <a:avLst/>
                  <a:gdLst>
                    <a:gd name="connsiteX0" fmla="*/ 199533 w 279980"/>
                    <a:gd name="connsiteY0" fmla="*/ 87725 h 185070"/>
                    <a:gd name="connsiteX1" fmla="*/ 210868 w 279980"/>
                    <a:gd name="connsiteY1" fmla="*/ 77724 h 185070"/>
                    <a:gd name="connsiteX2" fmla="*/ 211344 w 279980"/>
                    <a:gd name="connsiteY2" fmla="*/ 68104 h 185070"/>
                    <a:gd name="connsiteX3" fmla="*/ 202867 w 279980"/>
                    <a:gd name="connsiteY3" fmla="*/ 58293 h 185070"/>
                    <a:gd name="connsiteX4" fmla="*/ 187151 w 279980"/>
                    <a:gd name="connsiteY4" fmla="*/ 48006 h 185070"/>
                    <a:gd name="connsiteX5" fmla="*/ 137049 w 279980"/>
                    <a:gd name="connsiteY5" fmla="*/ 28004 h 185070"/>
                    <a:gd name="connsiteX6" fmla="*/ 147241 w 279980"/>
                    <a:gd name="connsiteY6" fmla="*/ 13145 h 185070"/>
                    <a:gd name="connsiteX7" fmla="*/ 164862 w 279980"/>
                    <a:gd name="connsiteY7" fmla="*/ 0 h 185070"/>
                    <a:gd name="connsiteX8" fmla="*/ 205343 w 279980"/>
                    <a:gd name="connsiteY8" fmla="*/ 14097 h 185070"/>
                    <a:gd name="connsiteX9" fmla="*/ 238109 w 279980"/>
                    <a:gd name="connsiteY9" fmla="*/ 30099 h 185070"/>
                    <a:gd name="connsiteX10" fmla="*/ 279734 w 279980"/>
                    <a:gd name="connsiteY10" fmla="*/ 75248 h 185070"/>
                    <a:gd name="connsiteX11" fmla="*/ 242682 w 279980"/>
                    <a:gd name="connsiteY11" fmla="*/ 121539 h 185070"/>
                    <a:gd name="connsiteX12" fmla="*/ 132763 w 279980"/>
                    <a:gd name="connsiteY12" fmla="*/ 185071 h 185070"/>
                    <a:gd name="connsiteX13" fmla="*/ 93711 w 279980"/>
                    <a:gd name="connsiteY13" fmla="*/ 171450 h 185070"/>
                    <a:gd name="connsiteX14" fmla="*/ 48371 w 279980"/>
                    <a:gd name="connsiteY14" fmla="*/ 149543 h 185070"/>
                    <a:gd name="connsiteX15" fmla="*/ 17225 w 279980"/>
                    <a:gd name="connsiteY15" fmla="*/ 127730 h 185070"/>
                    <a:gd name="connsiteX16" fmla="*/ 1318 w 279980"/>
                    <a:gd name="connsiteY16" fmla="*/ 105823 h 185070"/>
                    <a:gd name="connsiteX17" fmla="*/ 3795 w 279980"/>
                    <a:gd name="connsiteY17" fmla="*/ 84392 h 185070"/>
                    <a:gd name="connsiteX18" fmla="*/ 27416 w 279980"/>
                    <a:gd name="connsiteY18" fmla="*/ 63722 h 185070"/>
                    <a:gd name="connsiteX19" fmla="*/ 64469 w 279980"/>
                    <a:gd name="connsiteY19" fmla="*/ 51054 h 185070"/>
                    <a:gd name="connsiteX20" fmla="*/ 103045 w 279980"/>
                    <a:gd name="connsiteY20" fmla="*/ 51340 h 185070"/>
                    <a:gd name="connsiteX21" fmla="*/ 140002 w 279980"/>
                    <a:gd name="connsiteY21" fmla="*/ 60865 h 185070"/>
                    <a:gd name="connsiteX22" fmla="*/ 172578 w 279980"/>
                    <a:gd name="connsiteY22" fmla="*/ 76105 h 185070"/>
                    <a:gd name="connsiteX23" fmla="*/ 195057 w 279980"/>
                    <a:gd name="connsiteY23" fmla="*/ 90392 h 185070"/>
                    <a:gd name="connsiteX24" fmla="*/ 199438 w 279980"/>
                    <a:gd name="connsiteY24" fmla="*/ 87821 h 185070"/>
                    <a:gd name="connsiteX25" fmla="*/ 161814 w 279980"/>
                    <a:gd name="connsiteY25" fmla="*/ 109538 h 185070"/>
                    <a:gd name="connsiteX26" fmla="*/ 153528 w 279980"/>
                    <a:gd name="connsiteY26" fmla="*/ 103251 h 185070"/>
                    <a:gd name="connsiteX27" fmla="*/ 144860 w 279980"/>
                    <a:gd name="connsiteY27" fmla="*/ 97631 h 185070"/>
                    <a:gd name="connsiteX28" fmla="*/ 109903 w 279980"/>
                    <a:gd name="connsiteY28" fmla="*/ 84868 h 185070"/>
                    <a:gd name="connsiteX29" fmla="*/ 78661 w 279980"/>
                    <a:gd name="connsiteY29" fmla="*/ 90773 h 185070"/>
                    <a:gd name="connsiteX30" fmla="*/ 68088 w 279980"/>
                    <a:gd name="connsiteY30" fmla="*/ 101537 h 185070"/>
                    <a:gd name="connsiteX31" fmla="*/ 70374 w 279980"/>
                    <a:gd name="connsiteY31" fmla="*/ 111538 h 185070"/>
                    <a:gd name="connsiteX32" fmla="*/ 79613 w 279980"/>
                    <a:gd name="connsiteY32" fmla="*/ 120301 h 185070"/>
                    <a:gd name="connsiteX33" fmla="*/ 90282 w 279980"/>
                    <a:gd name="connsiteY33" fmla="*/ 127159 h 185070"/>
                    <a:gd name="connsiteX34" fmla="*/ 102283 w 279980"/>
                    <a:gd name="connsiteY34" fmla="*/ 132969 h 185070"/>
                    <a:gd name="connsiteX35" fmla="*/ 113522 w 279980"/>
                    <a:gd name="connsiteY35" fmla="*/ 137541 h 185070"/>
                    <a:gd name="connsiteX36" fmla="*/ 161909 w 279980"/>
                    <a:gd name="connsiteY36" fmla="*/ 109633 h 18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79980" h="185070">
                      <a:moveTo>
                        <a:pt x="199533" y="87725"/>
                      </a:moveTo>
                      <a:cubicBezTo>
                        <a:pt x="205439" y="84296"/>
                        <a:pt x="209154" y="81058"/>
                        <a:pt x="210868" y="77724"/>
                      </a:cubicBezTo>
                      <a:cubicBezTo>
                        <a:pt x="212583" y="74486"/>
                        <a:pt x="212773" y="71247"/>
                        <a:pt x="211344" y="68104"/>
                      </a:cubicBezTo>
                      <a:cubicBezTo>
                        <a:pt x="210011" y="64960"/>
                        <a:pt x="207153" y="61627"/>
                        <a:pt x="202867" y="58293"/>
                      </a:cubicBezTo>
                      <a:cubicBezTo>
                        <a:pt x="198581" y="54959"/>
                        <a:pt x="193342" y="51530"/>
                        <a:pt x="187151" y="48006"/>
                      </a:cubicBezTo>
                      <a:cubicBezTo>
                        <a:pt x="173911" y="40386"/>
                        <a:pt x="157147" y="33623"/>
                        <a:pt x="137049" y="28004"/>
                      </a:cubicBezTo>
                      <a:cubicBezTo>
                        <a:pt x="140002" y="22384"/>
                        <a:pt x="143336" y="17431"/>
                        <a:pt x="147241" y="13145"/>
                      </a:cubicBezTo>
                      <a:cubicBezTo>
                        <a:pt x="151146" y="8954"/>
                        <a:pt x="156957" y="4572"/>
                        <a:pt x="164862" y="0"/>
                      </a:cubicBezTo>
                      <a:cubicBezTo>
                        <a:pt x="179340" y="4096"/>
                        <a:pt x="192866" y="8858"/>
                        <a:pt x="205343" y="14097"/>
                      </a:cubicBezTo>
                      <a:cubicBezTo>
                        <a:pt x="217821" y="19336"/>
                        <a:pt x="228775" y="24670"/>
                        <a:pt x="238109" y="30099"/>
                      </a:cubicBezTo>
                      <a:cubicBezTo>
                        <a:pt x="263637" y="44863"/>
                        <a:pt x="277543" y="59912"/>
                        <a:pt x="279734" y="75248"/>
                      </a:cubicBezTo>
                      <a:cubicBezTo>
                        <a:pt x="281925" y="90583"/>
                        <a:pt x="269542" y="106013"/>
                        <a:pt x="242682" y="121539"/>
                      </a:cubicBezTo>
                      <a:lnTo>
                        <a:pt x="132763" y="185071"/>
                      </a:lnTo>
                      <a:cubicBezTo>
                        <a:pt x="121428" y="181642"/>
                        <a:pt x="108474" y="177070"/>
                        <a:pt x="93711" y="171450"/>
                      </a:cubicBezTo>
                      <a:cubicBezTo>
                        <a:pt x="78947" y="165830"/>
                        <a:pt x="63897" y="158401"/>
                        <a:pt x="48371" y="149543"/>
                      </a:cubicBezTo>
                      <a:cubicBezTo>
                        <a:pt x="35799" y="142304"/>
                        <a:pt x="25416" y="135065"/>
                        <a:pt x="17225" y="127730"/>
                      </a:cubicBezTo>
                      <a:cubicBezTo>
                        <a:pt x="8938" y="120396"/>
                        <a:pt x="3699" y="113157"/>
                        <a:pt x="1318" y="105823"/>
                      </a:cubicBezTo>
                      <a:cubicBezTo>
                        <a:pt x="-1063" y="98489"/>
                        <a:pt x="-206" y="91345"/>
                        <a:pt x="3795" y="84392"/>
                      </a:cubicBezTo>
                      <a:cubicBezTo>
                        <a:pt x="7795" y="77438"/>
                        <a:pt x="15701" y="70485"/>
                        <a:pt x="27416" y="63722"/>
                      </a:cubicBezTo>
                      <a:cubicBezTo>
                        <a:pt x="39132" y="56960"/>
                        <a:pt x="51515" y="52769"/>
                        <a:pt x="64469" y="51054"/>
                      </a:cubicBezTo>
                      <a:cubicBezTo>
                        <a:pt x="77423" y="49340"/>
                        <a:pt x="90282" y="49435"/>
                        <a:pt x="103045" y="51340"/>
                      </a:cubicBezTo>
                      <a:cubicBezTo>
                        <a:pt x="115808" y="53245"/>
                        <a:pt x="128096" y="56388"/>
                        <a:pt x="140002" y="60865"/>
                      </a:cubicBezTo>
                      <a:cubicBezTo>
                        <a:pt x="151908" y="65342"/>
                        <a:pt x="162767" y="70390"/>
                        <a:pt x="172578" y="76105"/>
                      </a:cubicBezTo>
                      <a:cubicBezTo>
                        <a:pt x="179721" y="80201"/>
                        <a:pt x="187246" y="84963"/>
                        <a:pt x="195057" y="90392"/>
                      </a:cubicBezTo>
                      <a:lnTo>
                        <a:pt x="199438" y="87821"/>
                      </a:lnTo>
                      <a:close/>
                      <a:moveTo>
                        <a:pt x="161814" y="109538"/>
                      </a:moveTo>
                      <a:cubicBezTo>
                        <a:pt x="159338" y="107537"/>
                        <a:pt x="156575" y="105442"/>
                        <a:pt x="153528" y="103251"/>
                      </a:cubicBezTo>
                      <a:cubicBezTo>
                        <a:pt x="150479" y="101060"/>
                        <a:pt x="147527" y="99155"/>
                        <a:pt x="144860" y="97631"/>
                      </a:cubicBezTo>
                      <a:cubicBezTo>
                        <a:pt x="132763" y="90678"/>
                        <a:pt x="121142" y="86392"/>
                        <a:pt x="109903" y="84868"/>
                      </a:cubicBezTo>
                      <a:cubicBezTo>
                        <a:pt x="98663" y="83249"/>
                        <a:pt x="88186" y="85249"/>
                        <a:pt x="78661" y="90773"/>
                      </a:cubicBezTo>
                      <a:cubicBezTo>
                        <a:pt x="72279" y="94488"/>
                        <a:pt x="68755" y="98012"/>
                        <a:pt x="68088" y="101537"/>
                      </a:cubicBezTo>
                      <a:cubicBezTo>
                        <a:pt x="67326" y="105061"/>
                        <a:pt x="68088" y="108395"/>
                        <a:pt x="70374" y="111538"/>
                      </a:cubicBezTo>
                      <a:cubicBezTo>
                        <a:pt x="72565" y="114681"/>
                        <a:pt x="75708" y="117539"/>
                        <a:pt x="79613" y="120301"/>
                      </a:cubicBezTo>
                      <a:cubicBezTo>
                        <a:pt x="83519" y="122968"/>
                        <a:pt x="87138" y="125254"/>
                        <a:pt x="90282" y="127159"/>
                      </a:cubicBezTo>
                      <a:cubicBezTo>
                        <a:pt x="93996" y="129254"/>
                        <a:pt x="97997" y="131255"/>
                        <a:pt x="102283" y="132969"/>
                      </a:cubicBezTo>
                      <a:cubicBezTo>
                        <a:pt x="106569" y="134779"/>
                        <a:pt x="110284" y="136303"/>
                        <a:pt x="113522" y="137541"/>
                      </a:cubicBezTo>
                      <a:lnTo>
                        <a:pt x="161909" y="10963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212" name="Free-form: Shape 82">
                  <a:extLst>
                    <a:ext uri="{FF2B5EF4-FFF2-40B4-BE49-F238E27FC236}">
                      <a16:creationId xmlns:a16="http://schemas.microsoft.com/office/drawing/2014/main" id="{176CEFC1-5A52-C824-641F-8117A6B2C9D9}"/>
                    </a:ext>
                  </a:extLst>
                </p:cNvPr>
                <p:cNvSpPr/>
                <p:nvPr/>
              </p:nvSpPr>
              <p:spPr>
                <a:xfrm>
                  <a:off x="3946267" y="1879383"/>
                  <a:ext cx="289436" cy="207359"/>
                </a:xfrm>
                <a:custGeom>
                  <a:avLst/>
                  <a:gdLst>
                    <a:gd name="connsiteX0" fmla="*/ 237430 w 289436"/>
                    <a:gd name="connsiteY0" fmla="*/ 95 h 207359"/>
                    <a:gd name="connsiteX1" fmla="*/ 265815 w 289436"/>
                    <a:gd name="connsiteY1" fmla="*/ 13906 h 207359"/>
                    <a:gd name="connsiteX2" fmla="*/ 289437 w 289436"/>
                    <a:gd name="connsiteY2" fmla="*/ 30099 h 207359"/>
                    <a:gd name="connsiteX3" fmla="*/ 97032 w 289436"/>
                    <a:gd name="connsiteY3" fmla="*/ 141161 h 207359"/>
                    <a:gd name="connsiteX4" fmla="*/ 79982 w 289436"/>
                    <a:gd name="connsiteY4" fmla="*/ 152495 h 207359"/>
                    <a:gd name="connsiteX5" fmla="*/ 73219 w 289436"/>
                    <a:gd name="connsiteY5" fmla="*/ 161068 h 207359"/>
                    <a:gd name="connsiteX6" fmla="*/ 75124 w 289436"/>
                    <a:gd name="connsiteY6" fmla="*/ 168307 h 207359"/>
                    <a:gd name="connsiteX7" fmla="*/ 84744 w 289436"/>
                    <a:gd name="connsiteY7" fmla="*/ 175546 h 207359"/>
                    <a:gd name="connsiteX8" fmla="*/ 91602 w 289436"/>
                    <a:gd name="connsiteY8" fmla="*/ 179070 h 207359"/>
                    <a:gd name="connsiteX9" fmla="*/ 99508 w 289436"/>
                    <a:gd name="connsiteY9" fmla="*/ 182404 h 207359"/>
                    <a:gd name="connsiteX10" fmla="*/ 74267 w 289436"/>
                    <a:gd name="connsiteY10" fmla="*/ 201644 h 207359"/>
                    <a:gd name="connsiteX11" fmla="*/ 68933 w 289436"/>
                    <a:gd name="connsiteY11" fmla="*/ 204692 h 207359"/>
                    <a:gd name="connsiteX12" fmla="*/ 62837 w 289436"/>
                    <a:gd name="connsiteY12" fmla="*/ 207359 h 207359"/>
                    <a:gd name="connsiteX13" fmla="*/ 46073 w 289436"/>
                    <a:gd name="connsiteY13" fmla="*/ 200597 h 207359"/>
                    <a:gd name="connsiteX14" fmla="*/ 30071 w 289436"/>
                    <a:gd name="connsiteY14" fmla="*/ 192215 h 207359"/>
                    <a:gd name="connsiteX15" fmla="*/ 67 w 289436"/>
                    <a:gd name="connsiteY15" fmla="*/ 156877 h 207359"/>
                    <a:gd name="connsiteX16" fmla="*/ 33690 w 289436"/>
                    <a:gd name="connsiteY16" fmla="*/ 117634 h 207359"/>
                    <a:gd name="connsiteX17" fmla="*/ 237525 w 289436"/>
                    <a:gd name="connsiteY17" fmla="*/ 0 h 20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9436" h="207359">
                      <a:moveTo>
                        <a:pt x="237430" y="95"/>
                      </a:moveTo>
                      <a:cubicBezTo>
                        <a:pt x="247717" y="4381"/>
                        <a:pt x="257242" y="8953"/>
                        <a:pt x="265815" y="13906"/>
                      </a:cubicBezTo>
                      <a:cubicBezTo>
                        <a:pt x="274387" y="18859"/>
                        <a:pt x="282007" y="24098"/>
                        <a:pt x="289437" y="30099"/>
                      </a:cubicBezTo>
                      <a:lnTo>
                        <a:pt x="97032" y="141161"/>
                      </a:lnTo>
                      <a:cubicBezTo>
                        <a:pt x="89412" y="145542"/>
                        <a:pt x="83792" y="149352"/>
                        <a:pt x="79982" y="152495"/>
                      </a:cubicBezTo>
                      <a:cubicBezTo>
                        <a:pt x="76172" y="155638"/>
                        <a:pt x="73981" y="158496"/>
                        <a:pt x="73219" y="161068"/>
                      </a:cubicBezTo>
                      <a:cubicBezTo>
                        <a:pt x="72457" y="163640"/>
                        <a:pt x="73124" y="166021"/>
                        <a:pt x="75124" y="168307"/>
                      </a:cubicBezTo>
                      <a:cubicBezTo>
                        <a:pt x="77124" y="170593"/>
                        <a:pt x="80268" y="172974"/>
                        <a:pt x="84744" y="175546"/>
                      </a:cubicBezTo>
                      <a:cubicBezTo>
                        <a:pt x="86745" y="176689"/>
                        <a:pt x="88935" y="177832"/>
                        <a:pt x="91602" y="179070"/>
                      </a:cubicBezTo>
                      <a:cubicBezTo>
                        <a:pt x="94174" y="180308"/>
                        <a:pt x="96841" y="181356"/>
                        <a:pt x="99508" y="182404"/>
                      </a:cubicBezTo>
                      <a:cubicBezTo>
                        <a:pt x="92174" y="189738"/>
                        <a:pt x="83792" y="196215"/>
                        <a:pt x="74267" y="201644"/>
                      </a:cubicBezTo>
                      <a:lnTo>
                        <a:pt x="68933" y="204692"/>
                      </a:lnTo>
                      <a:cubicBezTo>
                        <a:pt x="67314" y="205645"/>
                        <a:pt x="65313" y="206502"/>
                        <a:pt x="62837" y="207359"/>
                      </a:cubicBezTo>
                      <a:cubicBezTo>
                        <a:pt x="57693" y="205835"/>
                        <a:pt x="52074" y="203549"/>
                        <a:pt x="46073" y="200597"/>
                      </a:cubicBezTo>
                      <a:cubicBezTo>
                        <a:pt x="40072" y="197644"/>
                        <a:pt x="34738" y="194881"/>
                        <a:pt x="30071" y="192215"/>
                      </a:cubicBezTo>
                      <a:cubicBezTo>
                        <a:pt x="11116" y="181261"/>
                        <a:pt x="1115" y="169545"/>
                        <a:pt x="67" y="156877"/>
                      </a:cubicBezTo>
                      <a:cubicBezTo>
                        <a:pt x="-981" y="144304"/>
                        <a:pt x="10259" y="131254"/>
                        <a:pt x="33690" y="117634"/>
                      </a:cubicBezTo>
                      <a:lnTo>
                        <a:pt x="237525"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213" name="Free-form: Shape 83">
                  <a:extLst>
                    <a:ext uri="{FF2B5EF4-FFF2-40B4-BE49-F238E27FC236}">
                      <a16:creationId xmlns:a16="http://schemas.microsoft.com/office/drawing/2014/main" id="{7C5B6CDA-37AD-9CD4-7ABA-C3196358094C}"/>
                    </a:ext>
                  </a:extLst>
                </p:cNvPr>
                <p:cNvSpPr/>
                <p:nvPr/>
              </p:nvSpPr>
              <p:spPr>
                <a:xfrm>
                  <a:off x="4110450" y="2030355"/>
                  <a:ext cx="139064" cy="80295"/>
                </a:xfrm>
                <a:custGeom>
                  <a:avLst/>
                  <a:gdLst>
                    <a:gd name="connsiteX0" fmla="*/ 139065 w 139064"/>
                    <a:gd name="connsiteY0" fmla="*/ 54292 h 80295"/>
                    <a:gd name="connsiteX1" fmla="*/ 118967 w 139064"/>
                    <a:gd name="connsiteY1" fmla="*/ 68485 h 80295"/>
                    <a:gd name="connsiteX2" fmla="*/ 94012 w 139064"/>
                    <a:gd name="connsiteY2" fmla="*/ 80296 h 80295"/>
                    <a:gd name="connsiteX3" fmla="*/ 0 w 139064"/>
                    <a:gd name="connsiteY3" fmla="*/ 26003 h 80295"/>
                    <a:gd name="connsiteX4" fmla="*/ 20098 w 139064"/>
                    <a:gd name="connsiteY4" fmla="*/ 11811 h 80295"/>
                    <a:gd name="connsiteX5" fmla="*/ 45053 w 139064"/>
                    <a:gd name="connsiteY5" fmla="*/ 0 h 80295"/>
                    <a:gd name="connsiteX6" fmla="*/ 139065 w 139064"/>
                    <a:gd name="connsiteY6" fmla="*/ 54292 h 8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064" h="80295">
                      <a:moveTo>
                        <a:pt x="139065" y="54292"/>
                      </a:moveTo>
                      <a:cubicBezTo>
                        <a:pt x="133255" y="59341"/>
                        <a:pt x="126492" y="64103"/>
                        <a:pt x="118967" y="68485"/>
                      </a:cubicBezTo>
                      <a:cubicBezTo>
                        <a:pt x="111442" y="72866"/>
                        <a:pt x="102870" y="76962"/>
                        <a:pt x="94012" y="80296"/>
                      </a:cubicBezTo>
                      <a:lnTo>
                        <a:pt x="0" y="26003"/>
                      </a:lnTo>
                      <a:cubicBezTo>
                        <a:pt x="5810" y="20955"/>
                        <a:pt x="12573" y="16192"/>
                        <a:pt x="20098" y="11811"/>
                      </a:cubicBezTo>
                      <a:cubicBezTo>
                        <a:pt x="27622" y="7429"/>
                        <a:pt x="36195" y="3334"/>
                        <a:pt x="45053" y="0"/>
                      </a:cubicBezTo>
                      <a:lnTo>
                        <a:pt x="139065" y="5429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214" name="Free-form: Shape 84">
                  <a:extLst>
                    <a:ext uri="{FF2B5EF4-FFF2-40B4-BE49-F238E27FC236}">
                      <a16:creationId xmlns:a16="http://schemas.microsoft.com/office/drawing/2014/main" id="{0F4217AE-206F-E4DA-1926-85091C2D6A53}"/>
                    </a:ext>
                  </a:extLst>
                </p:cNvPr>
                <p:cNvSpPr/>
                <p:nvPr/>
              </p:nvSpPr>
              <p:spPr>
                <a:xfrm>
                  <a:off x="4210192" y="2095497"/>
                  <a:ext cx="275490" cy="173077"/>
                </a:xfrm>
                <a:custGeom>
                  <a:avLst/>
                  <a:gdLst>
                    <a:gd name="connsiteX0" fmla="*/ 83804 w 275490"/>
                    <a:gd name="connsiteY0" fmla="*/ 66017 h 173077"/>
                    <a:gd name="connsiteX1" fmla="*/ 67421 w 275490"/>
                    <a:gd name="connsiteY1" fmla="*/ 93354 h 173077"/>
                    <a:gd name="connsiteX2" fmla="*/ 94377 w 275490"/>
                    <a:gd name="connsiteY2" fmla="*/ 120405 h 173077"/>
                    <a:gd name="connsiteX3" fmla="*/ 122380 w 275490"/>
                    <a:gd name="connsiteY3" fmla="*/ 133835 h 173077"/>
                    <a:gd name="connsiteX4" fmla="*/ 154099 w 275490"/>
                    <a:gd name="connsiteY4" fmla="*/ 144313 h 173077"/>
                    <a:gd name="connsiteX5" fmla="*/ 143526 w 275490"/>
                    <a:gd name="connsiteY5" fmla="*/ 158505 h 173077"/>
                    <a:gd name="connsiteX6" fmla="*/ 124857 w 275490"/>
                    <a:gd name="connsiteY6" fmla="*/ 173078 h 173077"/>
                    <a:gd name="connsiteX7" fmla="*/ 48943 w 275490"/>
                    <a:gd name="connsiteY7" fmla="*/ 141931 h 173077"/>
                    <a:gd name="connsiteX8" fmla="*/ 10747 w 275490"/>
                    <a:gd name="connsiteY8" fmla="*/ 111356 h 173077"/>
                    <a:gd name="connsiteX9" fmla="*/ 79 w 275490"/>
                    <a:gd name="connsiteY9" fmla="*/ 81733 h 173077"/>
                    <a:gd name="connsiteX10" fmla="*/ 13319 w 275490"/>
                    <a:gd name="connsiteY10" fmla="*/ 53635 h 173077"/>
                    <a:gd name="connsiteX11" fmla="*/ 46847 w 275490"/>
                    <a:gd name="connsiteY11" fmla="*/ 27727 h 173077"/>
                    <a:gd name="connsiteX12" fmla="*/ 91996 w 275490"/>
                    <a:gd name="connsiteY12" fmla="*/ 8486 h 173077"/>
                    <a:gd name="connsiteX13" fmla="*/ 141430 w 275490"/>
                    <a:gd name="connsiteY13" fmla="*/ 199 h 173077"/>
                    <a:gd name="connsiteX14" fmla="*/ 191627 w 275490"/>
                    <a:gd name="connsiteY14" fmla="*/ 4390 h 173077"/>
                    <a:gd name="connsiteX15" fmla="*/ 239538 w 275490"/>
                    <a:gd name="connsiteY15" fmla="*/ 22964 h 173077"/>
                    <a:gd name="connsiteX16" fmla="*/ 268018 w 275490"/>
                    <a:gd name="connsiteY16" fmla="*/ 47443 h 173077"/>
                    <a:gd name="connsiteX17" fmla="*/ 275352 w 275490"/>
                    <a:gd name="connsiteY17" fmla="*/ 73637 h 173077"/>
                    <a:gd name="connsiteX18" fmla="*/ 262970 w 275490"/>
                    <a:gd name="connsiteY18" fmla="*/ 99736 h 173077"/>
                    <a:gd name="connsiteX19" fmla="*/ 232775 w 275490"/>
                    <a:gd name="connsiteY19" fmla="*/ 123548 h 173077"/>
                    <a:gd name="connsiteX20" fmla="*/ 218488 w 275490"/>
                    <a:gd name="connsiteY20" fmla="*/ 131168 h 173077"/>
                    <a:gd name="connsiteX21" fmla="*/ 206391 w 275490"/>
                    <a:gd name="connsiteY21" fmla="*/ 136693 h 173077"/>
                    <a:gd name="connsiteX22" fmla="*/ 83900 w 275490"/>
                    <a:gd name="connsiteY22" fmla="*/ 66017 h 173077"/>
                    <a:gd name="connsiteX23" fmla="*/ 194961 w 275490"/>
                    <a:gd name="connsiteY23" fmla="*/ 88306 h 173077"/>
                    <a:gd name="connsiteX24" fmla="*/ 213630 w 275490"/>
                    <a:gd name="connsiteY24" fmla="*/ 66303 h 173077"/>
                    <a:gd name="connsiteX25" fmla="*/ 199152 w 275490"/>
                    <a:gd name="connsiteY25" fmla="*/ 45443 h 173077"/>
                    <a:gd name="connsiteX26" fmla="*/ 160862 w 275490"/>
                    <a:gd name="connsiteY26" fmla="*/ 35156 h 173077"/>
                    <a:gd name="connsiteX27" fmla="*/ 120475 w 275490"/>
                    <a:gd name="connsiteY27" fmla="*/ 45253 h 173077"/>
                    <a:gd name="connsiteX28" fmla="*/ 194961 w 275490"/>
                    <a:gd name="connsiteY28" fmla="*/ 88306 h 17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5490" h="173077">
                      <a:moveTo>
                        <a:pt x="83804" y="66017"/>
                      </a:moveTo>
                      <a:cubicBezTo>
                        <a:pt x="70088" y="75066"/>
                        <a:pt x="64659" y="84210"/>
                        <a:pt x="67421" y="93354"/>
                      </a:cubicBezTo>
                      <a:cubicBezTo>
                        <a:pt x="70184" y="102593"/>
                        <a:pt x="79137" y="111547"/>
                        <a:pt x="94377" y="120405"/>
                      </a:cubicBezTo>
                      <a:cubicBezTo>
                        <a:pt x="102759" y="125263"/>
                        <a:pt x="112093" y="129739"/>
                        <a:pt x="122380" y="133835"/>
                      </a:cubicBezTo>
                      <a:cubicBezTo>
                        <a:pt x="132667" y="137931"/>
                        <a:pt x="143240" y="141455"/>
                        <a:pt x="154099" y="144313"/>
                      </a:cubicBezTo>
                      <a:cubicBezTo>
                        <a:pt x="151908" y="148694"/>
                        <a:pt x="148384" y="153457"/>
                        <a:pt x="143526" y="158505"/>
                      </a:cubicBezTo>
                      <a:cubicBezTo>
                        <a:pt x="138668" y="163553"/>
                        <a:pt x="132382" y="168506"/>
                        <a:pt x="124857" y="173078"/>
                      </a:cubicBezTo>
                      <a:cubicBezTo>
                        <a:pt x="98378" y="166220"/>
                        <a:pt x="73041" y="155838"/>
                        <a:pt x="48943" y="141931"/>
                      </a:cubicBezTo>
                      <a:cubicBezTo>
                        <a:pt x="31226" y="131740"/>
                        <a:pt x="18463" y="121548"/>
                        <a:pt x="10747" y="111356"/>
                      </a:cubicBezTo>
                      <a:cubicBezTo>
                        <a:pt x="2937" y="101260"/>
                        <a:pt x="-587" y="91353"/>
                        <a:pt x="79" y="81733"/>
                      </a:cubicBezTo>
                      <a:cubicBezTo>
                        <a:pt x="746" y="72113"/>
                        <a:pt x="5223" y="62778"/>
                        <a:pt x="13319" y="53635"/>
                      </a:cubicBezTo>
                      <a:cubicBezTo>
                        <a:pt x="21511" y="44490"/>
                        <a:pt x="32655" y="35918"/>
                        <a:pt x="46847" y="27727"/>
                      </a:cubicBezTo>
                      <a:cubicBezTo>
                        <a:pt x="61039" y="19535"/>
                        <a:pt x="75803" y="13249"/>
                        <a:pt x="91996" y="8486"/>
                      </a:cubicBezTo>
                      <a:cubicBezTo>
                        <a:pt x="108093" y="3724"/>
                        <a:pt x="124571" y="961"/>
                        <a:pt x="141430" y="199"/>
                      </a:cubicBezTo>
                      <a:cubicBezTo>
                        <a:pt x="158290" y="-563"/>
                        <a:pt x="174959" y="866"/>
                        <a:pt x="191627" y="4390"/>
                      </a:cubicBezTo>
                      <a:cubicBezTo>
                        <a:pt x="208296" y="8010"/>
                        <a:pt x="224298" y="14106"/>
                        <a:pt x="239538" y="22964"/>
                      </a:cubicBezTo>
                      <a:cubicBezTo>
                        <a:pt x="252778" y="30584"/>
                        <a:pt x="262303" y="38776"/>
                        <a:pt x="268018" y="47443"/>
                      </a:cubicBezTo>
                      <a:cubicBezTo>
                        <a:pt x="273733" y="56111"/>
                        <a:pt x="276114" y="64874"/>
                        <a:pt x="275352" y="73637"/>
                      </a:cubicBezTo>
                      <a:cubicBezTo>
                        <a:pt x="274590" y="82400"/>
                        <a:pt x="270399" y="91163"/>
                        <a:pt x="262970" y="99736"/>
                      </a:cubicBezTo>
                      <a:cubicBezTo>
                        <a:pt x="255540" y="108308"/>
                        <a:pt x="245443" y="116214"/>
                        <a:pt x="232775" y="123548"/>
                      </a:cubicBezTo>
                      <a:cubicBezTo>
                        <a:pt x="228108" y="126215"/>
                        <a:pt x="223346" y="128787"/>
                        <a:pt x="218488" y="131168"/>
                      </a:cubicBezTo>
                      <a:cubicBezTo>
                        <a:pt x="213630" y="133549"/>
                        <a:pt x="209534" y="135359"/>
                        <a:pt x="206391" y="136693"/>
                      </a:cubicBezTo>
                      <a:lnTo>
                        <a:pt x="83900" y="66017"/>
                      </a:lnTo>
                      <a:close/>
                      <a:moveTo>
                        <a:pt x="194961" y="88306"/>
                      </a:moveTo>
                      <a:cubicBezTo>
                        <a:pt x="206200" y="81257"/>
                        <a:pt x="212392" y="73923"/>
                        <a:pt x="213630" y="66303"/>
                      </a:cubicBezTo>
                      <a:cubicBezTo>
                        <a:pt x="214773" y="58683"/>
                        <a:pt x="210010" y="51730"/>
                        <a:pt x="199152" y="45443"/>
                      </a:cubicBezTo>
                      <a:cubicBezTo>
                        <a:pt x="186865" y="38299"/>
                        <a:pt x="174101" y="34965"/>
                        <a:pt x="160862" y="35156"/>
                      </a:cubicBezTo>
                      <a:cubicBezTo>
                        <a:pt x="147622" y="35442"/>
                        <a:pt x="134192" y="38776"/>
                        <a:pt x="120475" y="45253"/>
                      </a:cubicBezTo>
                      <a:lnTo>
                        <a:pt x="194961" y="8830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grpSp>
          <p:grpSp>
            <p:nvGrpSpPr>
              <p:cNvPr id="184" name="Graphic 100">
                <a:extLst>
                  <a:ext uri="{FF2B5EF4-FFF2-40B4-BE49-F238E27FC236}">
                    <a16:creationId xmlns:a16="http://schemas.microsoft.com/office/drawing/2014/main" id="{1CC54B52-318F-006C-3DB9-5FB53BA13DEA}"/>
                  </a:ext>
                </a:extLst>
              </p:cNvPr>
              <p:cNvGrpSpPr/>
              <p:nvPr/>
            </p:nvGrpSpPr>
            <p:grpSpPr>
              <a:xfrm>
                <a:off x="2430240" y="1271688"/>
                <a:ext cx="1519484" cy="863097"/>
                <a:chOff x="2430240" y="1271688"/>
                <a:chExt cx="1519484" cy="863097"/>
              </a:xfrm>
              <a:grpFill/>
            </p:grpSpPr>
            <p:sp>
              <p:nvSpPr>
                <p:cNvPr id="185" name="Free-form: Shape 55">
                  <a:extLst>
                    <a:ext uri="{FF2B5EF4-FFF2-40B4-BE49-F238E27FC236}">
                      <a16:creationId xmlns:a16="http://schemas.microsoft.com/office/drawing/2014/main" id="{EA7566CB-7683-1B38-0B46-825D531ACB1A}"/>
                    </a:ext>
                  </a:extLst>
                </p:cNvPr>
                <p:cNvSpPr/>
                <p:nvPr/>
              </p:nvSpPr>
              <p:spPr>
                <a:xfrm>
                  <a:off x="2430240" y="1271688"/>
                  <a:ext cx="107650" cy="62407"/>
                </a:xfrm>
                <a:custGeom>
                  <a:avLst/>
                  <a:gdLst>
                    <a:gd name="connsiteX0" fmla="*/ 68390 w 107650"/>
                    <a:gd name="connsiteY0" fmla="*/ 59531 h 62407"/>
                    <a:gd name="connsiteX1" fmla="*/ 66199 w 107650"/>
                    <a:gd name="connsiteY1" fmla="*/ 61722 h 62407"/>
                    <a:gd name="connsiteX2" fmla="*/ 64103 w 107650"/>
                    <a:gd name="connsiteY2" fmla="*/ 62389 h 62407"/>
                    <a:gd name="connsiteX3" fmla="*/ 61246 w 107650"/>
                    <a:gd name="connsiteY3" fmla="*/ 61532 h 62407"/>
                    <a:gd name="connsiteX4" fmla="*/ 56960 w 107650"/>
                    <a:gd name="connsiteY4" fmla="*/ 59150 h 62407"/>
                    <a:gd name="connsiteX5" fmla="*/ 52673 w 107650"/>
                    <a:gd name="connsiteY5" fmla="*/ 56579 h 62407"/>
                    <a:gd name="connsiteX6" fmla="*/ 50578 w 107650"/>
                    <a:gd name="connsiteY6" fmla="*/ 55055 h 62407"/>
                    <a:gd name="connsiteX7" fmla="*/ 50102 w 107650"/>
                    <a:gd name="connsiteY7" fmla="*/ 54007 h 62407"/>
                    <a:gd name="connsiteX8" fmla="*/ 50673 w 107650"/>
                    <a:gd name="connsiteY8" fmla="*/ 53054 h 62407"/>
                    <a:gd name="connsiteX9" fmla="*/ 59627 w 107650"/>
                    <a:gd name="connsiteY9" fmla="*/ 42386 h 62407"/>
                    <a:gd name="connsiteX10" fmla="*/ 33147 w 107650"/>
                    <a:gd name="connsiteY10" fmla="*/ 27051 h 62407"/>
                    <a:gd name="connsiteX11" fmla="*/ 15335 w 107650"/>
                    <a:gd name="connsiteY11" fmla="*/ 32195 h 62407"/>
                    <a:gd name="connsiteX12" fmla="*/ 13526 w 107650"/>
                    <a:gd name="connsiteY12" fmla="*/ 32576 h 62407"/>
                    <a:gd name="connsiteX13" fmla="*/ 11621 w 107650"/>
                    <a:gd name="connsiteY13" fmla="*/ 32385 h 62407"/>
                    <a:gd name="connsiteX14" fmla="*/ 8954 w 107650"/>
                    <a:gd name="connsiteY14" fmla="*/ 31337 h 62407"/>
                    <a:gd name="connsiteX15" fmla="*/ 5048 w 107650"/>
                    <a:gd name="connsiteY15" fmla="*/ 29242 h 62407"/>
                    <a:gd name="connsiteX16" fmla="*/ 1238 w 107650"/>
                    <a:gd name="connsiteY16" fmla="*/ 26860 h 62407"/>
                    <a:gd name="connsiteX17" fmla="*/ 0 w 107650"/>
                    <a:gd name="connsiteY17" fmla="*/ 25241 h 62407"/>
                    <a:gd name="connsiteX18" fmla="*/ 1334 w 107650"/>
                    <a:gd name="connsiteY18" fmla="*/ 24003 h 62407"/>
                    <a:gd name="connsiteX19" fmla="*/ 5144 w 107650"/>
                    <a:gd name="connsiteY19" fmla="*/ 22765 h 62407"/>
                    <a:gd name="connsiteX20" fmla="*/ 87344 w 107650"/>
                    <a:gd name="connsiteY20" fmla="*/ 381 h 62407"/>
                    <a:gd name="connsiteX21" fmla="*/ 89535 w 107650"/>
                    <a:gd name="connsiteY21" fmla="*/ 0 h 62407"/>
                    <a:gd name="connsiteX22" fmla="*/ 91726 w 107650"/>
                    <a:gd name="connsiteY22" fmla="*/ 286 h 62407"/>
                    <a:gd name="connsiteX23" fmla="*/ 94774 w 107650"/>
                    <a:gd name="connsiteY23" fmla="*/ 1619 h 62407"/>
                    <a:gd name="connsiteX24" fmla="*/ 99346 w 107650"/>
                    <a:gd name="connsiteY24" fmla="*/ 4191 h 62407"/>
                    <a:gd name="connsiteX25" fmla="*/ 104394 w 107650"/>
                    <a:gd name="connsiteY25" fmla="*/ 7239 h 62407"/>
                    <a:gd name="connsiteX26" fmla="*/ 106966 w 107650"/>
                    <a:gd name="connsiteY26" fmla="*/ 9144 h 62407"/>
                    <a:gd name="connsiteX27" fmla="*/ 107633 w 107650"/>
                    <a:gd name="connsiteY27" fmla="*/ 10573 h 62407"/>
                    <a:gd name="connsiteX28" fmla="*/ 106871 w 107650"/>
                    <a:gd name="connsiteY28" fmla="*/ 11906 h 62407"/>
                    <a:gd name="connsiteX29" fmla="*/ 68294 w 107650"/>
                    <a:gd name="connsiteY29" fmla="*/ 59341 h 62407"/>
                    <a:gd name="connsiteX30" fmla="*/ 85916 w 107650"/>
                    <a:gd name="connsiteY30" fmla="*/ 12002 h 62407"/>
                    <a:gd name="connsiteX31" fmla="*/ 85916 w 107650"/>
                    <a:gd name="connsiteY31" fmla="*/ 12002 h 62407"/>
                    <a:gd name="connsiteX32" fmla="*/ 46958 w 107650"/>
                    <a:gd name="connsiteY32" fmla="*/ 22955 h 62407"/>
                    <a:gd name="connsiteX33" fmla="*/ 66961 w 107650"/>
                    <a:gd name="connsiteY33" fmla="*/ 34481 h 62407"/>
                    <a:gd name="connsiteX34" fmla="*/ 85916 w 107650"/>
                    <a:gd name="connsiteY34" fmla="*/ 12002 h 6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7650" h="62407">
                      <a:moveTo>
                        <a:pt x="68390" y="59531"/>
                      </a:moveTo>
                      <a:cubicBezTo>
                        <a:pt x="67532" y="60484"/>
                        <a:pt x="66866" y="61246"/>
                        <a:pt x="66199" y="61722"/>
                      </a:cubicBezTo>
                      <a:cubicBezTo>
                        <a:pt x="65532" y="62198"/>
                        <a:pt x="64865" y="62484"/>
                        <a:pt x="64103" y="62389"/>
                      </a:cubicBezTo>
                      <a:cubicBezTo>
                        <a:pt x="63341" y="62389"/>
                        <a:pt x="62389" y="62103"/>
                        <a:pt x="61246" y="61532"/>
                      </a:cubicBezTo>
                      <a:cubicBezTo>
                        <a:pt x="60103" y="60960"/>
                        <a:pt x="58674" y="60198"/>
                        <a:pt x="56960" y="59150"/>
                      </a:cubicBezTo>
                      <a:cubicBezTo>
                        <a:pt x="55245" y="58103"/>
                        <a:pt x="53721" y="57245"/>
                        <a:pt x="52673" y="56579"/>
                      </a:cubicBezTo>
                      <a:cubicBezTo>
                        <a:pt x="51721" y="55912"/>
                        <a:pt x="50959" y="55435"/>
                        <a:pt x="50578" y="55055"/>
                      </a:cubicBezTo>
                      <a:cubicBezTo>
                        <a:pt x="50197" y="54674"/>
                        <a:pt x="50006" y="54293"/>
                        <a:pt x="50102" y="54007"/>
                      </a:cubicBezTo>
                      <a:cubicBezTo>
                        <a:pt x="50102" y="53721"/>
                        <a:pt x="50387" y="53435"/>
                        <a:pt x="50673" y="53054"/>
                      </a:cubicBezTo>
                      <a:lnTo>
                        <a:pt x="59627" y="42386"/>
                      </a:lnTo>
                      <a:lnTo>
                        <a:pt x="33147" y="27051"/>
                      </a:lnTo>
                      <a:lnTo>
                        <a:pt x="15335" y="32195"/>
                      </a:lnTo>
                      <a:cubicBezTo>
                        <a:pt x="14669" y="32385"/>
                        <a:pt x="14097" y="32480"/>
                        <a:pt x="13526" y="32576"/>
                      </a:cubicBezTo>
                      <a:cubicBezTo>
                        <a:pt x="12954" y="32576"/>
                        <a:pt x="12287" y="32576"/>
                        <a:pt x="11621" y="32385"/>
                      </a:cubicBezTo>
                      <a:cubicBezTo>
                        <a:pt x="10859" y="32195"/>
                        <a:pt x="10001" y="31814"/>
                        <a:pt x="8954" y="31337"/>
                      </a:cubicBezTo>
                      <a:cubicBezTo>
                        <a:pt x="7906" y="30861"/>
                        <a:pt x="6572" y="30099"/>
                        <a:pt x="5048" y="29242"/>
                      </a:cubicBezTo>
                      <a:cubicBezTo>
                        <a:pt x="3334" y="28289"/>
                        <a:pt x="2096" y="27527"/>
                        <a:pt x="1238" y="26860"/>
                      </a:cubicBezTo>
                      <a:cubicBezTo>
                        <a:pt x="381" y="26289"/>
                        <a:pt x="0" y="25718"/>
                        <a:pt x="0" y="25241"/>
                      </a:cubicBezTo>
                      <a:cubicBezTo>
                        <a:pt x="0" y="24765"/>
                        <a:pt x="476" y="24384"/>
                        <a:pt x="1334" y="24003"/>
                      </a:cubicBezTo>
                      <a:cubicBezTo>
                        <a:pt x="2191" y="23622"/>
                        <a:pt x="3429" y="23241"/>
                        <a:pt x="5144" y="22765"/>
                      </a:cubicBezTo>
                      <a:lnTo>
                        <a:pt x="87344" y="381"/>
                      </a:lnTo>
                      <a:cubicBezTo>
                        <a:pt x="88202" y="191"/>
                        <a:pt x="88868" y="0"/>
                        <a:pt x="89535" y="0"/>
                      </a:cubicBezTo>
                      <a:cubicBezTo>
                        <a:pt x="90202" y="0"/>
                        <a:pt x="90964" y="0"/>
                        <a:pt x="91726" y="286"/>
                      </a:cubicBezTo>
                      <a:cubicBezTo>
                        <a:pt x="92583" y="572"/>
                        <a:pt x="93536" y="953"/>
                        <a:pt x="94774" y="1619"/>
                      </a:cubicBezTo>
                      <a:cubicBezTo>
                        <a:pt x="95917" y="2286"/>
                        <a:pt x="97441" y="3048"/>
                        <a:pt x="99346" y="4191"/>
                      </a:cubicBezTo>
                      <a:cubicBezTo>
                        <a:pt x="101441" y="5429"/>
                        <a:pt x="103156" y="6477"/>
                        <a:pt x="104394" y="7239"/>
                      </a:cubicBezTo>
                      <a:cubicBezTo>
                        <a:pt x="105632" y="8001"/>
                        <a:pt x="106490" y="8668"/>
                        <a:pt x="106966" y="9144"/>
                      </a:cubicBezTo>
                      <a:cubicBezTo>
                        <a:pt x="107442" y="9620"/>
                        <a:pt x="107728" y="10097"/>
                        <a:pt x="107633" y="10573"/>
                      </a:cubicBezTo>
                      <a:cubicBezTo>
                        <a:pt x="107633" y="10954"/>
                        <a:pt x="107252" y="11430"/>
                        <a:pt x="106871" y="11906"/>
                      </a:cubicBezTo>
                      <a:lnTo>
                        <a:pt x="68294" y="59341"/>
                      </a:lnTo>
                      <a:close/>
                      <a:moveTo>
                        <a:pt x="85916" y="12002"/>
                      </a:moveTo>
                      <a:lnTo>
                        <a:pt x="85916" y="12002"/>
                      </a:lnTo>
                      <a:cubicBezTo>
                        <a:pt x="85916" y="12002"/>
                        <a:pt x="46958" y="22955"/>
                        <a:pt x="46958" y="22955"/>
                      </a:cubicBezTo>
                      <a:lnTo>
                        <a:pt x="66961" y="34481"/>
                      </a:lnTo>
                      <a:lnTo>
                        <a:pt x="85916" y="1200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186" name="Free-form: Shape 56">
                  <a:extLst>
                    <a:ext uri="{FF2B5EF4-FFF2-40B4-BE49-F238E27FC236}">
                      <a16:creationId xmlns:a16="http://schemas.microsoft.com/office/drawing/2014/main" id="{8FE9E9FC-629C-E936-7FB2-C40D06805330}"/>
                    </a:ext>
                  </a:extLst>
                </p:cNvPr>
                <p:cNvSpPr/>
                <p:nvPr/>
              </p:nvSpPr>
              <p:spPr>
                <a:xfrm>
                  <a:off x="2532514" y="1318063"/>
                  <a:ext cx="103382" cy="45446"/>
                </a:xfrm>
                <a:custGeom>
                  <a:avLst/>
                  <a:gdLst>
                    <a:gd name="connsiteX0" fmla="*/ 94608 w 103382"/>
                    <a:gd name="connsiteY0" fmla="*/ 38493 h 45446"/>
                    <a:gd name="connsiteX1" fmla="*/ 82606 w 103382"/>
                    <a:gd name="connsiteY1" fmla="*/ 43255 h 45446"/>
                    <a:gd name="connsiteX2" fmla="*/ 69747 w 103382"/>
                    <a:gd name="connsiteY2" fmla="*/ 44398 h 45446"/>
                    <a:gd name="connsiteX3" fmla="*/ 56412 w 103382"/>
                    <a:gd name="connsiteY3" fmla="*/ 42017 h 45446"/>
                    <a:gd name="connsiteX4" fmla="*/ 42696 w 103382"/>
                    <a:gd name="connsiteY4" fmla="*/ 35921 h 45446"/>
                    <a:gd name="connsiteX5" fmla="*/ 36791 w 103382"/>
                    <a:gd name="connsiteY5" fmla="*/ 32492 h 45446"/>
                    <a:gd name="connsiteX6" fmla="*/ 15074 w 103382"/>
                    <a:gd name="connsiteY6" fmla="*/ 45065 h 45446"/>
                    <a:gd name="connsiteX7" fmla="*/ 13740 w 103382"/>
                    <a:gd name="connsiteY7" fmla="*/ 45446 h 45446"/>
                    <a:gd name="connsiteX8" fmla="*/ 11835 w 103382"/>
                    <a:gd name="connsiteY8" fmla="*/ 45160 h 45446"/>
                    <a:gd name="connsiteX9" fmla="*/ 9264 w 103382"/>
                    <a:gd name="connsiteY9" fmla="*/ 44113 h 45446"/>
                    <a:gd name="connsiteX10" fmla="*/ 5644 w 103382"/>
                    <a:gd name="connsiteY10" fmla="*/ 42208 h 45446"/>
                    <a:gd name="connsiteX11" fmla="*/ 2310 w 103382"/>
                    <a:gd name="connsiteY11" fmla="*/ 40112 h 45446"/>
                    <a:gd name="connsiteX12" fmla="*/ 501 w 103382"/>
                    <a:gd name="connsiteY12" fmla="*/ 38588 h 45446"/>
                    <a:gd name="connsiteX13" fmla="*/ 24 w 103382"/>
                    <a:gd name="connsiteY13" fmla="*/ 37540 h 45446"/>
                    <a:gd name="connsiteX14" fmla="*/ 691 w 103382"/>
                    <a:gd name="connsiteY14" fmla="*/ 36778 h 45446"/>
                    <a:gd name="connsiteX15" fmla="*/ 62032 w 103382"/>
                    <a:gd name="connsiteY15" fmla="*/ 1345 h 45446"/>
                    <a:gd name="connsiteX16" fmla="*/ 67080 w 103382"/>
                    <a:gd name="connsiteY16" fmla="*/ 12 h 45446"/>
                    <a:gd name="connsiteX17" fmla="*/ 71843 w 103382"/>
                    <a:gd name="connsiteY17" fmla="*/ 1345 h 45446"/>
                    <a:gd name="connsiteX18" fmla="*/ 88512 w 103382"/>
                    <a:gd name="connsiteY18" fmla="*/ 10966 h 45446"/>
                    <a:gd name="connsiteX19" fmla="*/ 93084 w 103382"/>
                    <a:gd name="connsiteY19" fmla="*/ 13823 h 45446"/>
                    <a:gd name="connsiteX20" fmla="*/ 97751 w 103382"/>
                    <a:gd name="connsiteY20" fmla="*/ 17443 h 45446"/>
                    <a:gd name="connsiteX21" fmla="*/ 101942 w 103382"/>
                    <a:gd name="connsiteY21" fmla="*/ 22396 h 45446"/>
                    <a:gd name="connsiteX22" fmla="*/ 103371 w 103382"/>
                    <a:gd name="connsiteY22" fmla="*/ 28015 h 45446"/>
                    <a:gd name="connsiteX23" fmla="*/ 100989 w 103382"/>
                    <a:gd name="connsiteY23" fmla="*/ 33445 h 45446"/>
                    <a:gd name="connsiteX24" fmla="*/ 94703 w 103382"/>
                    <a:gd name="connsiteY24" fmla="*/ 38493 h 45446"/>
                    <a:gd name="connsiteX25" fmla="*/ 78606 w 103382"/>
                    <a:gd name="connsiteY25" fmla="*/ 30397 h 45446"/>
                    <a:gd name="connsiteX26" fmla="*/ 83178 w 103382"/>
                    <a:gd name="connsiteY26" fmla="*/ 26206 h 45446"/>
                    <a:gd name="connsiteX27" fmla="*/ 83368 w 103382"/>
                    <a:gd name="connsiteY27" fmla="*/ 22396 h 45446"/>
                    <a:gd name="connsiteX28" fmla="*/ 80796 w 103382"/>
                    <a:gd name="connsiteY28" fmla="*/ 19252 h 45446"/>
                    <a:gd name="connsiteX29" fmla="*/ 76796 w 103382"/>
                    <a:gd name="connsiteY29" fmla="*/ 16585 h 45446"/>
                    <a:gd name="connsiteX30" fmla="*/ 70700 w 103382"/>
                    <a:gd name="connsiteY30" fmla="*/ 13061 h 45446"/>
                    <a:gd name="connsiteX31" fmla="*/ 47554 w 103382"/>
                    <a:gd name="connsiteY31" fmla="*/ 26396 h 45446"/>
                    <a:gd name="connsiteX32" fmla="*/ 54031 w 103382"/>
                    <a:gd name="connsiteY32" fmla="*/ 30111 h 45446"/>
                    <a:gd name="connsiteX33" fmla="*/ 60699 w 103382"/>
                    <a:gd name="connsiteY33" fmla="*/ 32873 h 45446"/>
                    <a:gd name="connsiteX34" fmla="*/ 66985 w 103382"/>
                    <a:gd name="connsiteY34" fmla="*/ 33635 h 45446"/>
                    <a:gd name="connsiteX35" fmla="*/ 73081 w 103382"/>
                    <a:gd name="connsiteY35" fmla="*/ 32683 h 45446"/>
                    <a:gd name="connsiteX36" fmla="*/ 78701 w 103382"/>
                    <a:gd name="connsiteY36" fmla="*/ 30301 h 4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3382" h="45446">
                      <a:moveTo>
                        <a:pt x="94608" y="38493"/>
                      </a:moveTo>
                      <a:cubicBezTo>
                        <a:pt x="90798" y="40684"/>
                        <a:pt x="86797" y="42303"/>
                        <a:pt x="82606" y="43255"/>
                      </a:cubicBezTo>
                      <a:cubicBezTo>
                        <a:pt x="78415" y="44208"/>
                        <a:pt x="74129" y="44684"/>
                        <a:pt x="69747" y="44398"/>
                      </a:cubicBezTo>
                      <a:cubicBezTo>
                        <a:pt x="65366" y="44113"/>
                        <a:pt x="60889" y="43446"/>
                        <a:pt x="56412" y="42017"/>
                      </a:cubicBezTo>
                      <a:cubicBezTo>
                        <a:pt x="51936" y="40684"/>
                        <a:pt x="47364" y="38588"/>
                        <a:pt x="42696" y="35921"/>
                      </a:cubicBezTo>
                      <a:lnTo>
                        <a:pt x="36791" y="32492"/>
                      </a:lnTo>
                      <a:lnTo>
                        <a:pt x="15074" y="45065"/>
                      </a:lnTo>
                      <a:cubicBezTo>
                        <a:pt x="15074" y="45065"/>
                        <a:pt x="14312" y="45351"/>
                        <a:pt x="13740" y="45446"/>
                      </a:cubicBezTo>
                      <a:cubicBezTo>
                        <a:pt x="13264" y="45446"/>
                        <a:pt x="12597" y="45446"/>
                        <a:pt x="11835" y="45160"/>
                      </a:cubicBezTo>
                      <a:cubicBezTo>
                        <a:pt x="11073" y="44875"/>
                        <a:pt x="10216" y="44589"/>
                        <a:pt x="9264" y="44113"/>
                      </a:cubicBezTo>
                      <a:cubicBezTo>
                        <a:pt x="8311" y="43636"/>
                        <a:pt x="7073" y="42970"/>
                        <a:pt x="5644" y="42208"/>
                      </a:cubicBezTo>
                      <a:cubicBezTo>
                        <a:pt x="4215" y="41446"/>
                        <a:pt x="3168" y="40684"/>
                        <a:pt x="2310" y="40112"/>
                      </a:cubicBezTo>
                      <a:cubicBezTo>
                        <a:pt x="1453" y="39541"/>
                        <a:pt x="882" y="38969"/>
                        <a:pt x="501" y="38588"/>
                      </a:cubicBezTo>
                      <a:cubicBezTo>
                        <a:pt x="120" y="38207"/>
                        <a:pt x="-71" y="37826"/>
                        <a:pt x="24" y="37540"/>
                      </a:cubicBezTo>
                      <a:cubicBezTo>
                        <a:pt x="24" y="37255"/>
                        <a:pt x="310" y="36969"/>
                        <a:pt x="691" y="36778"/>
                      </a:cubicBezTo>
                      <a:lnTo>
                        <a:pt x="62032" y="1345"/>
                      </a:lnTo>
                      <a:cubicBezTo>
                        <a:pt x="63651" y="393"/>
                        <a:pt x="65366" y="-83"/>
                        <a:pt x="67080" y="12"/>
                      </a:cubicBezTo>
                      <a:cubicBezTo>
                        <a:pt x="68795" y="107"/>
                        <a:pt x="70414" y="488"/>
                        <a:pt x="71843" y="1345"/>
                      </a:cubicBezTo>
                      <a:lnTo>
                        <a:pt x="88512" y="10966"/>
                      </a:lnTo>
                      <a:cubicBezTo>
                        <a:pt x="90226" y="11918"/>
                        <a:pt x="91750" y="12871"/>
                        <a:pt x="93084" y="13823"/>
                      </a:cubicBezTo>
                      <a:cubicBezTo>
                        <a:pt x="94512" y="14776"/>
                        <a:pt x="96036" y="15919"/>
                        <a:pt x="97751" y="17443"/>
                      </a:cubicBezTo>
                      <a:cubicBezTo>
                        <a:pt x="99465" y="18871"/>
                        <a:pt x="100894" y="20586"/>
                        <a:pt x="101942" y="22396"/>
                      </a:cubicBezTo>
                      <a:cubicBezTo>
                        <a:pt x="102990" y="24205"/>
                        <a:pt x="103466" y="26110"/>
                        <a:pt x="103371" y="28015"/>
                      </a:cubicBezTo>
                      <a:cubicBezTo>
                        <a:pt x="103275" y="29825"/>
                        <a:pt x="102418" y="31635"/>
                        <a:pt x="100989" y="33445"/>
                      </a:cubicBezTo>
                      <a:cubicBezTo>
                        <a:pt x="99561" y="35159"/>
                        <a:pt x="97465" y="36874"/>
                        <a:pt x="94703" y="38493"/>
                      </a:cubicBezTo>
                      <a:close/>
                      <a:moveTo>
                        <a:pt x="78606" y="30397"/>
                      </a:moveTo>
                      <a:cubicBezTo>
                        <a:pt x="80987" y="29063"/>
                        <a:pt x="82511" y="27634"/>
                        <a:pt x="83178" y="26206"/>
                      </a:cubicBezTo>
                      <a:cubicBezTo>
                        <a:pt x="83844" y="24777"/>
                        <a:pt x="83940" y="23539"/>
                        <a:pt x="83368" y="22396"/>
                      </a:cubicBezTo>
                      <a:cubicBezTo>
                        <a:pt x="82797" y="21253"/>
                        <a:pt x="81939" y="20205"/>
                        <a:pt x="80796" y="19252"/>
                      </a:cubicBezTo>
                      <a:cubicBezTo>
                        <a:pt x="79558" y="18300"/>
                        <a:pt x="78225" y="17443"/>
                        <a:pt x="76796" y="16585"/>
                      </a:cubicBezTo>
                      <a:lnTo>
                        <a:pt x="70700" y="13061"/>
                      </a:lnTo>
                      <a:lnTo>
                        <a:pt x="47554" y="26396"/>
                      </a:lnTo>
                      <a:lnTo>
                        <a:pt x="54031" y="30111"/>
                      </a:lnTo>
                      <a:cubicBezTo>
                        <a:pt x="56317" y="31444"/>
                        <a:pt x="58508" y="32397"/>
                        <a:pt x="60699" y="32873"/>
                      </a:cubicBezTo>
                      <a:cubicBezTo>
                        <a:pt x="62794" y="33445"/>
                        <a:pt x="64985" y="33635"/>
                        <a:pt x="66985" y="33635"/>
                      </a:cubicBezTo>
                      <a:cubicBezTo>
                        <a:pt x="68985" y="33635"/>
                        <a:pt x="71081" y="33254"/>
                        <a:pt x="73081" y="32683"/>
                      </a:cubicBezTo>
                      <a:cubicBezTo>
                        <a:pt x="75081" y="32111"/>
                        <a:pt x="76986" y="31349"/>
                        <a:pt x="78701" y="3030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187" name="Free-form: Shape 57">
                  <a:extLst>
                    <a:ext uri="{FF2B5EF4-FFF2-40B4-BE49-F238E27FC236}">
                      <a16:creationId xmlns:a16="http://schemas.microsoft.com/office/drawing/2014/main" id="{E18FD88A-2801-BDAF-C643-06BE4A1BCFC0}"/>
                    </a:ext>
                  </a:extLst>
                </p:cNvPr>
                <p:cNvSpPr/>
                <p:nvPr/>
              </p:nvSpPr>
              <p:spPr>
                <a:xfrm>
                  <a:off x="2619858" y="1368450"/>
                  <a:ext cx="103382" cy="45446"/>
                </a:xfrm>
                <a:custGeom>
                  <a:avLst/>
                  <a:gdLst>
                    <a:gd name="connsiteX0" fmla="*/ 94608 w 103382"/>
                    <a:gd name="connsiteY0" fmla="*/ 38493 h 45446"/>
                    <a:gd name="connsiteX1" fmla="*/ 82606 w 103382"/>
                    <a:gd name="connsiteY1" fmla="*/ 43255 h 45446"/>
                    <a:gd name="connsiteX2" fmla="*/ 69747 w 103382"/>
                    <a:gd name="connsiteY2" fmla="*/ 44398 h 45446"/>
                    <a:gd name="connsiteX3" fmla="*/ 56412 w 103382"/>
                    <a:gd name="connsiteY3" fmla="*/ 42017 h 45446"/>
                    <a:gd name="connsiteX4" fmla="*/ 42696 w 103382"/>
                    <a:gd name="connsiteY4" fmla="*/ 35921 h 45446"/>
                    <a:gd name="connsiteX5" fmla="*/ 36791 w 103382"/>
                    <a:gd name="connsiteY5" fmla="*/ 32492 h 45446"/>
                    <a:gd name="connsiteX6" fmla="*/ 15074 w 103382"/>
                    <a:gd name="connsiteY6" fmla="*/ 45065 h 45446"/>
                    <a:gd name="connsiteX7" fmla="*/ 13740 w 103382"/>
                    <a:gd name="connsiteY7" fmla="*/ 45446 h 45446"/>
                    <a:gd name="connsiteX8" fmla="*/ 11835 w 103382"/>
                    <a:gd name="connsiteY8" fmla="*/ 45160 h 45446"/>
                    <a:gd name="connsiteX9" fmla="*/ 9264 w 103382"/>
                    <a:gd name="connsiteY9" fmla="*/ 44113 h 45446"/>
                    <a:gd name="connsiteX10" fmla="*/ 5644 w 103382"/>
                    <a:gd name="connsiteY10" fmla="*/ 42208 h 45446"/>
                    <a:gd name="connsiteX11" fmla="*/ 2310 w 103382"/>
                    <a:gd name="connsiteY11" fmla="*/ 40112 h 45446"/>
                    <a:gd name="connsiteX12" fmla="*/ 501 w 103382"/>
                    <a:gd name="connsiteY12" fmla="*/ 38588 h 45446"/>
                    <a:gd name="connsiteX13" fmla="*/ 24 w 103382"/>
                    <a:gd name="connsiteY13" fmla="*/ 37540 h 45446"/>
                    <a:gd name="connsiteX14" fmla="*/ 691 w 103382"/>
                    <a:gd name="connsiteY14" fmla="*/ 36778 h 45446"/>
                    <a:gd name="connsiteX15" fmla="*/ 62032 w 103382"/>
                    <a:gd name="connsiteY15" fmla="*/ 1345 h 45446"/>
                    <a:gd name="connsiteX16" fmla="*/ 67080 w 103382"/>
                    <a:gd name="connsiteY16" fmla="*/ 12 h 45446"/>
                    <a:gd name="connsiteX17" fmla="*/ 71843 w 103382"/>
                    <a:gd name="connsiteY17" fmla="*/ 1345 h 45446"/>
                    <a:gd name="connsiteX18" fmla="*/ 88512 w 103382"/>
                    <a:gd name="connsiteY18" fmla="*/ 10966 h 45446"/>
                    <a:gd name="connsiteX19" fmla="*/ 93084 w 103382"/>
                    <a:gd name="connsiteY19" fmla="*/ 13823 h 45446"/>
                    <a:gd name="connsiteX20" fmla="*/ 97751 w 103382"/>
                    <a:gd name="connsiteY20" fmla="*/ 17443 h 45446"/>
                    <a:gd name="connsiteX21" fmla="*/ 101942 w 103382"/>
                    <a:gd name="connsiteY21" fmla="*/ 22396 h 45446"/>
                    <a:gd name="connsiteX22" fmla="*/ 103371 w 103382"/>
                    <a:gd name="connsiteY22" fmla="*/ 28015 h 45446"/>
                    <a:gd name="connsiteX23" fmla="*/ 100989 w 103382"/>
                    <a:gd name="connsiteY23" fmla="*/ 33445 h 45446"/>
                    <a:gd name="connsiteX24" fmla="*/ 94703 w 103382"/>
                    <a:gd name="connsiteY24" fmla="*/ 38493 h 45446"/>
                    <a:gd name="connsiteX25" fmla="*/ 78606 w 103382"/>
                    <a:gd name="connsiteY25" fmla="*/ 30397 h 45446"/>
                    <a:gd name="connsiteX26" fmla="*/ 83178 w 103382"/>
                    <a:gd name="connsiteY26" fmla="*/ 26206 h 45446"/>
                    <a:gd name="connsiteX27" fmla="*/ 83368 w 103382"/>
                    <a:gd name="connsiteY27" fmla="*/ 22396 h 45446"/>
                    <a:gd name="connsiteX28" fmla="*/ 80796 w 103382"/>
                    <a:gd name="connsiteY28" fmla="*/ 19252 h 45446"/>
                    <a:gd name="connsiteX29" fmla="*/ 76796 w 103382"/>
                    <a:gd name="connsiteY29" fmla="*/ 16585 h 45446"/>
                    <a:gd name="connsiteX30" fmla="*/ 70700 w 103382"/>
                    <a:gd name="connsiteY30" fmla="*/ 13061 h 45446"/>
                    <a:gd name="connsiteX31" fmla="*/ 47554 w 103382"/>
                    <a:gd name="connsiteY31" fmla="*/ 26396 h 45446"/>
                    <a:gd name="connsiteX32" fmla="*/ 54031 w 103382"/>
                    <a:gd name="connsiteY32" fmla="*/ 30111 h 45446"/>
                    <a:gd name="connsiteX33" fmla="*/ 60699 w 103382"/>
                    <a:gd name="connsiteY33" fmla="*/ 32873 h 45446"/>
                    <a:gd name="connsiteX34" fmla="*/ 66985 w 103382"/>
                    <a:gd name="connsiteY34" fmla="*/ 33635 h 45446"/>
                    <a:gd name="connsiteX35" fmla="*/ 73081 w 103382"/>
                    <a:gd name="connsiteY35" fmla="*/ 32683 h 45446"/>
                    <a:gd name="connsiteX36" fmla="*/ 78701 w 103382"/>
                    <a:gd name="connsiteY36" fmla="*/ 30301 h 4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3382" h="45446">
                      <a:moveTo>
                        <a:pt x="94608" y="38493"/>
                      </a:moveTo>
                      <a:cubicBezTo>
                        <a:pt x="90798" y="40684"/>
                        <a:pt x="86797" y="42303"/>
                        <a:pt x="82606" y="43255"/>
                      </a:cubicBezTo>
                      <a:cubicBezTo>
                        <a:pt x="78415" y="44208"/>
                        <a:pt x="74129" y="44684"/>
                        <a:pt x="69747" y="44398"/>
                      </a:cubicBezTo>
                      <a:cubicBezTo>
                        <a:pt x="65366" y="44113"/>
                        <a:pt x="60889" y="43446"/>
                        <a:pt x="56412" y="42017"/>
                      </a:cubicBezTo>
                      <a:cubicBezTo>
                        <a:pt x="51936" y="40684"/>
                        <a:pt x="47364" y="38588"/>
                        <a:pt x="42696" y="35921"/>
                      </a:cubicBezTo>
                      <a:lnTo>
                        <a:pt x="36791" y="32492"/>
                      </a:lnTo>
                      <a:lnTo>
                        <a:pt x="15074" y="45065"/>
                      </a:lnTo>
                      <a:cubicBezTo>
                        <a:pt x="15074" y="45065"/>
                        <a:pt x="14312" y="45351"/>
                        <a:pt x="13740" y="45446"/>
                      </a:cubicBezTo>
                      <a:cubicBezTo>
                        <a:pt x="13264" y="45446"/>
                        <a:pt x="12597" y="45446"/>
                        <a:pt x="11835" y="45160"/>
                      </a:cubicBezTo>
                      <a:cubicBezTo>
                        <a:pt x="11073" y="44875"/>
                        <a:pt x="10216" y="44589"/>
                        <a:pt x="9264" y="44113"/>
                      </a:cubicBezTo>
                      <a:cubicBezTo>
                        <a:pt x="8311" y="43636"/>
                        <a:pt x="7073" y="42970"/>
                        <a:pt x="5644" y="42208"/>
                      </a:cubicBezTo>
                      <a:cubicBezTo>
                        <a:pt x="4215" y="41446"/>
                        <a:pt x="3168" y="40684"/>
                        <a:pt x="2310" y="40112"/>
                      </a:cubicBezTo>
                      <a:cubicBezTo>
                        <a:pt x="1453" y="39541"/>
                        <a:pt x="882" y="38969"/>
                        <a:pt x="501" y="38588"/>
                      </a:cubicBezTo>
                      <a:cubicBezTo>
                        <a:pt x="120" y="38207"/>
                        <a:pt x="-71" y="37826"/>
                        <a:pt x="24" y="37540"/>
                      </a:cubicBezTo>
                      <a:cubicBezTo>
                        <a:pt x="24" y="37255"/>
                        <a:pt x="310" y="36969"/>
                        <a:pt x="691" y="36778"/>
                      </a:cubicBezTo>
                      <a:lnTo>
                        <a:pt x="62032" y="1345"/>
                      </a:lnTo>
                      <a:cubicBezTo>
                        <a:pt x="63651" y="393"/>
                        <a:pt x="65366" y="-83"/>
                        <a:pt x="67080" y="12"/>
                      </a:cubicBezTo>
                      <a:cubicBezTo>
                        <a:pt x="68795" y="107"/>
                        <a:pt x="70414" y="488"/>
                        <a:pt x="71843" y="1345"/>
                      </a:cubicBezTo>
                      <a:lnTo>
                        <a:pt x="88512" y="10966"/>
                      </a:lnTo>
                      <a:cubicBezTo>
                        <a:pt x="90226" y="11918"/>
                        <a:pt x="91750" y="12871"/>
                        <a:pt x="93084" y="13823"/>
                      </a:cubicBezTo>
                      <a:cubicBezTo>
                        <a:pt x="94512" y="14776"/>
                        <a:pt x="96036" y="15919"/>
                        <a:pt x="97751" y="17443"/>
                      </a:cubicBezTo>
                      <a:cubicBezTo>
                        <a:pt x="99465" y="18871"/>
                        <a:pt x="100894" y="20586"/>
                        <a:pt x="101942" y="22396"/>
                      </a:cubicBezTo>
                      <a:cubicBezTo>
                        <a:pt x="102990" y="24205"/>
                        <a:pt x="103466" y="26110"/>
                        <a:pt x="103371" y="28015"/>
                      </a:cubicBezTo>
                      <a:cubicBezTo>
                        <a:pt x="103275" y="29825"/>
                        <a:pt x="102418" y="31635"/>
                        <a:pt x="100989" y="33445"/>
                      </a:cubicBezTo>
                      <a:cubicBezTo>
                        <a:pt x="99561" y="35159"/>
                        <a:pt x="97465" y="36874"/>
                        <a:pt x="94703" y="38493"/>
                      </a:cubicBezTo>
                      <a:close/>
                      <a:moveTo>
                        <a:pt x="78606" y="30397"/>
                      </a:moveTo>
                      <a:cubicBezTo>
                        <a:pt x="80987" y="29063"/>
                        <a:pt x="82511" y="27634"/>
                        <a:pt x="83178" y="26206"/>
                      </a:cubicBezTo>
                      <a:cubicBezTo>
                        <a:pt x="83844" y="24777"/>
                        <a:pt x="83940" y="23539"/>
                        <a:pt x="83368" y="22396"/>
                      </a:cubicBezTo>
                      <a:cubicBezTo>
                        <a:pt x="82797" y="21253"/>
                        <a:pt x="81939" y="20205"/>
                        <a:pt x="80796" y="19252"/>
                      </a:cubicBezTo>
                      <a:cubicBezTo>
                        <a:pt x="79558" y="18300"/>
                        <a:pt x="78225" y="17443"/>
                        <a:pt x="76796" y="16585"/>
                      </a:cubicBezTo>
                      <a:lnTo>
                        <a:pt x="70700" y="13061"/>
                      </a:lnTo>
                      <a:lnTo>
                        <a:pt x="47554" y="26396"/>
                      </a:lnTo>
                      <a:lnTo>
                        <a:pt x="54031" y="30111"/>
                      </a:lnTo>
                      <a:cubicBezTo>
                        <a:pt x="56317" y="31444"/>
                        <a:pt x="58508" y="32397"/>
                        <a:pt x="60699" y="32873"/>
                      </a:cubicBezTo>
                      <a:cubicBezTo>
                        <a:pt x="62794" y="33445"/>
                        <a:pt x="64985" y="33635"/>
                        <a:pt x="66985" y="33635"/>
                      </a:cubicBezTo>
                      <a:cubicBezTo>
                        <a:pt x="68985" y="33635"/>
                        <a:pt x="71081" y="33254"/>
                        <a:pt x="73081" y="32683"/>
                      </a:cubicBezTo>
                      <a:cubicBezTo>
                        <a:pt x="75081" y="32111"/>
                        <a:pt x="76986" y="31349"/>
                        <a:pt x="78701" y="3030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188" name="Free-form: Shape 58">
                  <a:extLst>
                    <a:ext uri="{FF2B5EF4-FFF2-40B4-BE49-F238E27FC236}">
                      <a16:creationId xmlns:a16="http://schemas.microsoft.com/office/drawing/2014/main" id="{B5D6A60B-B74F-AF08-AC20-FC3450F7C086}"/>
                    </a:ext>
                  </a:extLst>
                </p:cNvPr>
                <p:cNvSpPr/>
                <p:nvPr/>
              </p:nvSpPr>
              <p:spPr>
                <a:xfrm>
                  <a:off x="2708456" y="1418183"/>
                  <a:ext cx="79185" cy="60198"/>
                </a:xfrm>
                <a:custGeom>
                  <a:avLst/>
                  <a:gdLst>
                    <a:gd name="connsiteX0" fmla="*/ 42300 w 79185"/>
                    <a:gd name="connsiteY0" fmla="*/ 57817 h 60198"/>
                    <a:gd name="connsiteX1" fmla="*/ 39538 w 79185"/>
                    <a:gd name="connsiteY1" fmla="*/ 59245 h 60198"/>
                    <a:gd name="connsiteX2" fmla="*/ 37347 w 79185"/>
                    <a:gd name="connsiteY2" fmla="*/ 60007 h 60198"/>
                    <a:gd name="connsiteX3" fmla="*/ 35632 w 79185"/>
                    <a:gd name="connsiteY3" fmla="*/ 60198 h 60198"/>
                    <a:gd name="connsiteX4" fmla="*/ 34394 w 79185"/>
                    <a:gd name="connsiteY4" fmla="*/ 59817 h 60198"/>
                    <a:gd name="connsiteX5" fmla="*/ 2009 w 79185"/>
                    <a:gd name="connsiteY5" fmla="*/ 41148 h 60198"/>
                    <a:gd name="connsiteX6" fmla="*/ 9 w 79185"/>
                    <a:gd name="connsiteY6" fmla="*/ 38767 h 60198"/>
                    <a:gd name="connsiteX7" fmla="*/ 2104 w 79185"/>
                    <a:gd name="connsiteY7" fmla="*/ 36100 h 60198"/>
                    <a:gd name="connsiteX8" fmla="*/ 64017 w 79185"/>
                    <a:gd name="connsiteY8" fmla="*/ 381 h 60198"/>
                    <a:gd name="connsiteX9" fmla="*/ 65350 w 79185"/>
                    <a:gd name="connsiteY9" fmla="*/ 0 h 60198"/>
                    <a:gd name="connsiteX10" fmla="*/ 67255 w 79185"/>
                    <a:gd name="connsiteY10" fmla="*/ 286 h 60198"/>
                    <a:gd name="connsiteX11" fmla="*/ 69922 w 79185"/>
                    <a:gd name="connsiteY11" fmla="*/ 1333 h 60198"/>
                    <a:gd name="connsiteX12" fmla="*/ 73542 w 79185"/>
                    <a:gd name="connsiteY12" fmla="*/ 3239 h 60198"/>
                    <a:gd name="connsiteX13" fmla="*/ 76876 w 79185"/>
                    <a:gd name="connsiteY13" fmla="*/ 5334 h 60198"/>
                    <a:gd name="connsiteX14" fmla="*/ 78685 w 79185"/>
                    <a:gd name="connsiteY14" fmla="*/ 6858 h 60198"/>
                    <a:gd name="connsiteX15" fmla="*/ 79162 w 79185"/>
                    <a:gd name="connsiteY15" fmla="*/ 7906 h 60198"/>
                    <a:gd name="connsiteX16" fmla="*/ 78590 w 79185"/>
                    <a:gd name="connsiteY16" fmla="*/ 8668 h 60198"/>
                    <a:gd name="connsiteX17" fmla="*/ 23821 w 79185"/>
                    <a:gd name="connsiteY17" fmla="*/ 40291 h 60198"/>
                    <a:gd name="connsiteX18" fmla="*/ 46015 w 79185"/>
                    <a:gd name="connsiteY18" fmla="*/ 53149 h 60198"/>
                    <a:gd name="connsiteX19" fmla="*/ 46681 w 79185"/>
                    <a:gd name="connsiteY19" fmla="*/ 53912 h 60198"/>
                    <a:gd name="connsiteX20" fmla="*/ 46396 w 79185"/>
                    <a:gd name="connsiteY20" fmla="*/ 54864 h 60198"/>
                    <a:gd name="connsiteX21" fmla="*/ 45062 w 79185"/>
                    <a:gd name="connsiteY21" fmla="*/ 56102 h 60198"/>
                    <a:gd name="connsiteX22" fmla="*/ 42586 w 79185"/>
                    <a:gd name="connsiteY22" fmla="*/ 57722 h 6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9185" h="60198">
                      <a:moveTo>
                        <a:pt x="42300" y="57817"/>
                      </a:moveTo>
                      <a:cubicBezTo>
                        <a:pt x="41252" y="58388"/>
                        <a:pt x="40300" y="58865"/>
                        <a:pt x="39538" y="59245"/>
                      </a:cubicBezTo>
                      <a:cubicBezTo>
                        <a:pt x="38776" y="59626"/>
                        <a:pt x="38014" y="59912"/>
                        <a:pt x="37347" y="60007"/>
                      </a:cubicBezTo>
                      <a:cubicBezTo>
                        <a:pt x="36680" y="60198"/>
                        <a:pt x="36109" y="60198"/>
                        <a:pt x="35632" y="60198"/>
                      </a:cubicBezTo>
                      <a:cubicBezTo>
                        <a:pt x="35156" y="60198"/>
                        <a:pt x="34680" y="60007"/>
                        <a:pt x="34394" y="59817"/>
                      </a:cubicBezTo>
                      <a:lnTo>
                        <a:pt x="2009" y="41148"/>
                      </a:lnTo>
                      <a:cubicBezTo>
                        <a:pt x="771" y="40481"/>
                        <a:pt x="104" y="39719"/>
                        <a:pt x="9" y="38767"/>
                      </a:cubicBezTo>
                      <a:cubicBezTo>
                        <a:pt x="-86" y="37909"/>
                        <a:pt x="580" y="37052"/>
                        <a:pt x="2104" y="36100"/>
                      </a:cubicBezTo>
                      <a:lnTo>
                        <a:pt x="64017" y="381"/>
                      </a:lnTo>
                      <a:cubicBezTo>
                        <a:pt x="64017" y="381"/>
                        <a:pt x="64779" y="95"/>
                        <a:pt x="65350" y="0"/>
                      </a:cubicBezTo>
                      <a:cubicBezTo>
                        <a:pt x="65827" y="0"/>
                        <a:pt x="66493" y="0"/>
                        <a:pt x="67255" y="286"/>
                      </a:cubicBezTo>
                      <a:cubicBezTo>
                        <a:pt x="68017" y="476"/>
                        <a:pt x="68875" y="857"/>
                        <a:pt x="69922" y="1333"/>
                      </a:cubicBezTo>
                      <a:cubicBezTo>
                        <a:pt x="70970" y="1810"/>
                        <a:pt x="72208" y="2477"/>
                        <a:pt x="73542" y="3239"/>
                      </a:cubicBezTo>
                      <a:cubicBezTo>
                        <a:pt x="74875" y="4001"/>
                        <a:pt x="76114" y="4763"/>
                        <a:pt x="76876" y="5334"/>
                      </a:cubicBezTo>
                      <a:cubicBezTo>
                        <a:pt x="77638" y="5905"/>
                        <a:pt x="78304" y="6382"/>
                        <a:pt x="78685" y="6858"/>
                      </a:cubicBezTo>
                      <a:cubicBezTo>
                        <a:pt x="79066" y="7239"/>
                        <a:pt x="79257" y="7620"/>
                        <a:pt x="79162" y="7906"/>
                      </a:cubicBezTo>
                      <a:cubicBezTo>
                        <a:pt x="79162" y="8192"/>
                        <a:pt x="78876" y="8477"/>
                        <a:pt x="78590" y="8668"/>
                      </a:cubicBezTo>
                      <a:lnTo>
                        <a:pt x="23821" y="40291"/>
                      </a:lnTo>
                      <a:lnTo>
                        <a:pt x="46015" y="53149"/>
                      </a:lnTo>
                      <a:cubicBezTo>
                        <a:pt x="46015" y="53149"/>
                        <a:pt x="46586" y="53626"/>
                        <a:pt x="46681" y="53912"/>
                      </a:cubicBezTo>
                      <a:cubicBezTo>
                        <a:pt x="46777" y="54197"/>
                        <a:pt x="46681" y="54483"/>
                        <a:pt x="46396" y="54864"/>
                      </a:cubicBezTo>
                      <a:cubicBezTo>
                        <a:pt x="46110" y="55245"/>
                        <a:pt x="45729" y="55626"/>
                        <a:pt x="45062" y="56102"/>
                      </a:cubicBezTo>
                      <a:cubicBezTo>
                        <a:pt x="44395" y="56578"/>
                        <a:pt x="43633" y="57150"/>
                        <a:pt x="42586" y="5772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189" name="Free-form: Shape 59">
                  <a:extLst>
                    <a:ext uri="{FF2B5EF4-FFF2-40B4-BE49-F238E27FC236}">
                      <a16:creationId xmlns:a16="http://schemas.microsoft.com/office/drawing/2014/main" id="{91EF48FE-825C-9989-5296-2272D3151A5F}"/>
                    </a:ext>
                  </a:extLst>
                </p:cNvPr>
                <p:cNvSpPr/>
                <p:nvPr/>
              </p:nvSpPr>
              <p:spPr>
                <a:xfrm>
                  <a:off x="2782545" y="1461712"/>
                  <a:ext cx="80153" cy="46196"/>
                </a:xfrm>
                <a:custGeom>
                  <a:avLst/>
                  <a:gdLst>
                    <a:gd name="connsiteX0" fmla="*/ 15074 w 80153"/>
                    <a:gd name="connsiteY0" fmla="*/ 45815 h 46196"/>
                    <a:gd name="connsiteX1" fmla="*/ 13740 w 80153"/>
                    <a:gd name="connsiteY1" fmla="*/ 46196 h 46196"/>
                    <a:gd name="connsiteX2" fmla="*/ 11835 w 80153"/>
                    <a:gd name="connsiteY2" fmla="*/ 45910 h 46196"/>
                    <a:gd name="connsiteX3" fmla="*/ 9264 w 80153"/>
                    <a:gd name="connsiteY3" fmla="*/ 44863 h 46196"/>
                    <a:gd name="connsiteX4" fmla="*/ 5644 w 80153"/>
                    <a:gd name="connsiteY4" fmla="*/ 42958 h 46196"/>
                    <a:gd name="connsiteX5" fmla="*/ 2310 w 80153"/>
                    <a:gd name="connsiteY5" fmla="*/ 40862 h 46196"/>
                    <a:gd name="connsiteX6" fmla="*/ 501 w 80153"/>
                    <a:gd name="connsiteY6" fmla="*/ 39338 h 46196"/>
                    <a:gd name="connsiteX7" fmla="*/ 24 w 80153"/>
                    <a:gd name="connsiteY7" fmla="*/ 38290 h 46196"/>
                    <a:gd name="connsiteX8" fmla="*/ 596 w 80153"/>
                    <a:gd name="connsiteY8" fmla="*/ 37528 h 46196"/>
                    <a:gd name="connsiteX9" fmla="*/ 64985 w 80153"/>
                    <a:gd name="connsiteY9" fmla="*/ 381 h 46196"/>
                    <a:gd name="connsiteX10" fmla="*/ 66318 w 80153"/>
                    <a:gd name="connsiteY10" fmla="*/ 0 h 46196"/>
                    <a:gd name="connsiteX11" fmla="*/ 68223 w 80153"/>
                    <a:gd name="connsiteY11" fmla="*/ 286 h 46196"/>
                    <a:gd name="connsiteX12" fmla="*/ 70890 w 80153"/>
                    <a:gd name="connsiteY12" fmla="*/ 1333 h 46196"/>
                    <a:gd name="connsiteX13" fmla="*/ 74510 w 80153"/>
                    <a:gd name="connsiteY13" fmla="*/ 3238 h 46196"/>
                    <a:gd name="connsiteX14" fmla="*/ 77844 w 80153"/>
                    <a:gd name="connsiteY14" fmla="*/ 5334 h 46196"/>
                    <a:gd name="connsiteX15" fmla="*/ 79653 w 80153"/>
                    <a:gd name="connsiteY15" fmla="*/ 6858 h 46196"/>
                    <a:gd name="connsiteX16" fmla="*/ 80130 w 80153"/>
                    <a:gd name="connsiteY16" fmla="*/ 7906 h 46196"/>
                    <a:gd name="connsiteX17" fmla="*/ 79558 w 80153"/>
                    <a:gd name="connsiteY17" fmla="*/ 8668 h 46196"/>
                    <a:gd name="connsiteX18" fmla="*/ 15169 w 80153"/>
                    <a:gd name="connsiteY18" fmla="*/ 45815 h 4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153" h="46196">
                      <a:moveTo>
                        <a:pt x="15074" y="45815"/>
                      </a:moveTo>
                      <a:cubicBezTo>
                        <a:pt x="15074" y="45815"/>
                        <a:pt x="14312" y="46101"/>
                        <a:pt x="13740" y="46196"/>
                      </a:cubicBezTo>
                      <a:cubicBezTo>
                        <a:pt x="13264" y="46196"/>
                        <a:pt x="12597" y="46196"/>
                        <a:pt x="11835" y="45910"/>
                      </a:cubicBezTo>
                      <a:cubicBezTo>
                        <a:pt x="11073" y="45625"/>
                        <a:pt x="10216" y="45339"/>
                        <a:pt x="9264" y="44863"/>
                      </a:cubicBezTo>
                      <a:cubicBezTo>
                        <a:pt x="8311" y="44386"/>
                        <a:pt x="7073" y="43720"/>
                        <a:pt x="5644" y="42958"/>
                      </a:cubicBezTo>
                      <a:cubicBezTo>
                        <a:pt x="4215" y="42196"/>
                        <a:pt x="3168" y="41434"/>
                        <a:pt x="2310" y="40862"/>
                      </a:cubicBezTo>
                      <a:cubicBezTo>
                        <a:pt x="1453" y="40291"/>
                        <a:pt x="881" y="39719"/>
                        <a:pt x="501" y="39338"/>
                      </a:cubicBezTo>
                      <a:cubicBezTo>
                        <a:pt x="120" y="38957"/>
                        <a:pt x="-71" y="38576"/>
                        <a:pt x="24" y="38290"/>
                      </a:cubicBezTo>
                      <a:cubicBezTo>
                        <a:pt x="24" y="38005"/>
                        <a:pt x="310" y="37719"/>
                        <a:pt x="596" y="37528"/>
                      </a:cubicBezTo>
                      <a:lnTo>
                        <a:pt x="64985" y="381"/>
                      </a:lnTo>
                      <a:cubicBezTo>
                        <a:pt x="64985" y="381"/>
                        <a:pt x="65747" y="95"/>
                        <a:pt x="66318" y="0"/>
                      </a:cubicBezTo>
                      <a:cubicBezTo>
                        <a:pt x="66795" y="0"/>
                        <a:pt x="67461" y="0"/>
                        <a:pt x="68223" y="286"/>
                      </a:cubicBezTo>
                      <a:cubicBezTo>
                        <a:pt x="68985" y="476"/>
                        <a:pt x="69843" y="857"/>
                        <a:pt x="70890" y="1333"/>
                      </a:cubicBezTo>
                      <a:cubicBezTo>
                        <a:pt x="71938" y="1810"/>
                        <a:pt x="73081" y="2381"/>
                        <a:pt x="74510" y="3238"/>
                      </a:cubicBezTo>
                      <a:cubicBezTo>
                        <a:pt x="75939" y="4096"/>
                        <a:pt x="77081" y="4763"/>
                        <a:pt x="77844" y="5334"/>
                      </a:cubicBezTo>
                      <a:cubicBezTo>
                        <a:pt x="78606" y="5905"/>
                        <a:pt x="79272" y="6382"/>
                        <a:pt x="79653" y="6858"/>
                      </a:cubicBezTo>
                      <a:cubicBezTo>
                        <a:pt x="80034" y="7239"/>
                        <a:pt x="80225" y="7620"/>
                        <a:pt x="80130" y="7906"/>
                      </a:cubicBezTo>
                      <a:cubicBezTo>
                        <a:pt x="80130" y="8192"/>
                        <a:pt x="79844" y="8477"/>
                        <a:pt x="79558" y="8668"/>
                      </a:cubicBezTo>
                      <a:lnTo>
                        <a:pt x="15169" y="4581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190" name="Free-form: Shape 60">
                  <a:extLst>
                    <a:ext uri="{FF2B5EF4-FFF2-40B4-BE49-F238E27FC236}">
                      <a16:creationId xmlns:a16="http://schemas.microsoft.com/office/drawing/2014/main" id="{09B29A52-5DAA-D826-6B53-0F80FA4147B6}"/>
                    </a:ext>
                  </a:extLst>
                </p:cNvPr>
                <p:cNvSpPr/>
                <p:nvPr/>
              </p:nvSpPr>
              <p:spPr>
                <a:xfrm>
                  <a:off x="2841235" y="1495514"/>
                  <a:ext cx="106022" cy="61487"/>
                </a:xfrm>
                <a:custGeom>
                  <a:avLst/>
                  <a:gdLst>
                    <a:gd name="connsiteX0" fmla="*/ 45062 w 106022"/>
                    <a:gd name="connsiteY0" fmla="*/ 59162 h 61487"/>
                    <a:gd name="connsiteX1" fmla="*/ 42395 w 106022"/>
                    <a:gd name="connsiteY1" fmla="*/ 60591 h 61487"/>
                    <a:gd name="connsiteX2" fmla="*/ 40300 w 106022"/>
                    <a:gd name="connsiteY2" fmla="*/ 61353 h 61487"/>
                    <a:gd name="connsiteX3" fmla="*/ 38680 w 106022"/>
                    <a:gd name="connsiteY3" fmla="*/ 61448 h 61487"/>
                    <a:gd name="connsiteX4" fmla="*/ 37442 w 106022"/>
                    <a:gd name="connsiteY4" fmla="*/ 61067 h 61487"/>
                    <a:gd name="connsiteX5" fmla="*/ 2009 w 106022"/>
                    <a:gd name="connsiteY5" fmla="*/ 40589 h 61487"/>
                    <a:gd name="connsiteX6" fmla="*/ 9 w 106022"/>
                    <a:gd name="connsiteY6" fmla="*/ 38207 h 61487"/>
                    <a:gd name="connsiteX7" fmla="*/ 2104 w 106022"/>
                    <a:gd name="connsiteY7" fmla="*/ 35540 h 61487"/>
                    <a:gd name="connsiteX8" fmla="*/ 61540 w 106022"/>
                    <a:gd name="connsiteY8" fmla="*/ 1250 h 61487"/>
                    <a:gd name="connsiteX9" fmla="*/ 66112 w 106022"/>
                    <a:gd name="connsiteY9" fmla="*/ 12 h 61487"/>
                    <a:gd name="connsiteX10" fmla="*/ 70208 w 106022"/>
                    <a:gd name="connsiteY10" fmla="*/ 1155 h 61487"/>
                    <a:gd name="connsiteX11" fmla="*/ 105451 w 106022"/>
                    <a:gd name="connsiteY11" fmla="*/ 21539 h 61487"/>
                    <a:gd name="connsiteX12" fmla="*/ 106022 w 106022"/>
                    <a:gd name="connsiteY12" fmla="*/ 22205 h 61487"/>
                    <a:gd name="connsiteX13" fmla="*/ 105736 w 106022"/>
                    <a:gd name="connsiteY13" fmla="*/ 23158 h 61487"/>
                    <a:gd name="connsiteX14" fmla="*/ 104498 w 106022"/>
                    <a:gd name="connsiteY14" fmla="*/ 24396 h 61487"/>
                    <a:gd name="connsiteX15" fmla="*/ 102022 w 106022"/>
                    <a:gd name="connsiteY15" fmla="*/ 26015 h 61487"/>
                    <a:gd name="connsiteX16" fmla="*/ 99355 w 106022"/>
                    <a:gd name="connsiteY16" fmla="*/ 27349 h 61487"/>
                    <a:gd name="connsiteX17" fmla="*/ 97259 w 106022"/>
                    <a:gd name="connsiteY17" fmla="*/ 28111 h 61487"/>
                    <a:gd name="connsiteX18" fmla="*/ 95640 w 106022"/>
                    <a:gd name="connsiteY18" fmla="*/ 28301 h 61487"/>
                    <a:gd name="connsiteX19" fmla="*/ 94497 w 106022"/>
                    <a:gd name="connsiteY19" fmla="*/ 27920 h 61487"/>
                    <a:gd name="connsiteX20" fmla="*/ 69256 w 106022"/>
                    <a:gd name="connsiteY20" fmla="*/ 13347 h 61487"/>
                    <a:gd name="connsiteX21" fmla="*/ 52587 w 106022"/>
                    <a:gd name="connsiteY21" fmla="*/ 22967 h 61487"/>
                    <a:gd name="connsiteX22" fmla="*/ 73923 w 106022"/>
                    <a:gd name="connsiteY22" fmla="*/ 35255 h 61487"/>
                    <a:gd name="connsiteX23" fmla="*/ 74494 w 106022"/>
                    <a:gd name="connsiteY23" fmla="*/ 35921 h 61487"/>
                    <a:gd name="connsiteX24" fmla="*/ 74304 w 106022"/>
                    <a:gd name="connsiteY24" fmla="*/ 36874 h 61487"/>
                    <a:gd name="connsiteX25" fmla="*/ 73066 w 106022"/>
                    <a:gd name="connsiteY25" fmla="*/ 38017 h 61487"/>
                    <a:gd name="connsiteX26" fmla="*/ 70684 w 106022"/>
                    <a:gd name="connsiteY26" fmla="*/ 39541 h 61487"/>
                    <a:gd name="connsiteX27" fmla="*/ 68017 w 106022"/>
                    <a:gd name="connsiteY27" fmla="*/ 40970 h 61487"/>
                    <a:gd name="connsiteX28" fmla="*/ 66017 w 106022"/>
                    <a:gd name="connsiteY28" fmla="*/ 41636 h 61487"/>
                    <a:gd name="connsiteX29" fmla="*/ 64493 w 106022"/>
                    <a:gd name="connsiteY29" fmla="*/ 41732 h 61487"/>
                    <a:gd name="connsiteX30" fmla="*/ 63350 w 106022"/>
                    <a:gd name="connsiteY30" fmla="*/ 41351 h 61487"/>
                    <a:gd name="connsiteX31" fmla="*/ 42014 w 106022"/>
                    <a:gd name="connsiteY31" fmla="*/ 29063 h 61487"/>
                    <a:gd name="connsiteX32" fmla="*/ 22774 w 106022"/>
                    <a:gd name="connsiteY32" fmla="*/ 40208 h 61487"/>
                    <a:gd name="connsiteX33" fmla="*/ 48205 w 106022"/>
                    <a:gd name="connsiteY33" fmla="*/ 54876 h 61487"/>
                    <a:gd name="connsiteX34" fmla="*/ 48777 w 106022"/>
                    <a:gd name="connsiteY34" fmla="*/ 55543 h 61487"/>
                    <a:gd name="connsiteX35" fmla="*/ 48491 w 106022"/>
                    <a:gd name="connsiteY35" fmla="*/ 56495 h 61487"/>
                    <a:gd name="connsiteX36" fmla="*/ 47253 w 106022"/>
                    <a:gd name="connsiteY36" fmla="*/ 57734 h 61487"/>
                    <a:gd name="connsiteX37" fmla="*/ 44872 w 106022"/>
                    <a:gd name="connsiteY37" fmla="*/ 59258 h 6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6022" h="61487">
                      <a:moveTo>
                        <a:pt x="45062" y="59162"/>
                      </a:moveTo>
                      <a:cubicBezTo>
                        <a:pt x="44014" y="59734"/>
                        <a:pt x="43157" y="60210"/>
                        <a:pt x="42395" y="60591"/>
                      </a:cubicBezTo>
                      <a:cubicBezTo>
                        <a:pt x="41633" y="60972"/>
                        <a:pt x="40966" y="61163"/>
                        <a:pt x="40300" y="61353"/>
                      </a:cubicBezTo>
                      <a:cubicBezTo>
                        <a:pt x="39728" y="61448"/>
                        <a:pt x="39157" y="61544"/>
                        <a:pt x="38680" y="61448"/>
                      </a:cubicBezTo>
                      <a:cubicBezTo>
                        <a:pt x="38204" y="61353"/>
                        <a:pt x="37823" y="61258"/>
                        <a:pt x="37442" y="61067"/>
                      </a:cubicBezTo>
                      <a:lnTo>
                        <a:pt x="2009" y="40589"/>
                      </a:lnTo>
                      <a:cubicBezTo>
                        <a:pt x="771" y="39922"/>
                        <a:pt x="104" y="39160"/>
                        <a:pt x="9" y="38207"/>
                      </a:cubicBezTo>
                      <a:cubicBezTo>
                        <a:pt x="-86" y="37350"/>
                        <a:pt x="580" y="36493"/>
                        <a:pt x="2104" y="35540"/>
                      </a:cubicBezTo>
                      <a:lnTo>
                        <a:pt x="61540" y="1250"/>
                      </a:lnTo>
                      <a:cubicBezTo>
                        <a:pt x="63064" y="393"/>
                        <a:pt x="64588" y="-83"/>
                        <a:pt x="66112" y="12"/>
                      </a:cubicBezTo>
                      <a:cubicBezTo>
                        <a:pt x="67636" y="12"/>
                        <a:pt x="68970" y="488"/>
                        <a:pt x="70208" y="1155"/>
                      </a:cubicBezTo>
                      <a:lnTo>
                        <a:pt x="105451" y="21539"/>
                      </a:lnTo>
                      <a:cubicBezTo>
                        <a:pt x="105451" y="21539"/>
                        <a:pt x="106022" y="21920"/>
                        <a:pt x="106022" y="22205"/>
                      </a:cubicBezTo>
                      <a:cubicBezTo>
                        <a:pt x="106022" y="22491"/>
                        <a:pt x="106022" y="22777"/>
                        <a:pt x="105736" y="23158"/>
                      </a:cubicBezTo>
                      <a:cubicBezTo>
                        <a:pt x="105451" y="23539"/>
                        <a:pt x="105070" y="23920"/>
                        <a:pt x="104498" y="24396"/>
                      </a:cubicBezTo>
                      <a:cubicBezTo>
                        <a:pt x="103927" y="24872"/>
                        <a:pt x="103069" y="25349"/>
                        <a:pt x="102022" y="26015"/>
                      </a:cubicBezTo>
                      <a:cubicBezTo>
                        <a:pt x="101069" y="26587"/>
                        <a:pt x="100117" y="27063"/>
                        <a:pt x="99355" y="27349"/>
                      </a:cubicBezTo>
                      <a:cubicBezTo>
                        <a:pt x="98593" y="27635"/>
                        <a:pt x="97926" y="27920"/>
                        <a:pt x="97259" y="28111"/>
                      </a:cubicBezTo>
                      <a:cubicBezTo>
                        <a:pt x="96688" y="28206"/>
                        <a:pt x="96116" y="28301"/>
                        <a:pt x="95640" y="28301"/>
                      </a:cubicBezTo>
                      <a:cubicBezTo>
                        <a:pt x="95164" y="28301"/>
                        <a:pt x="94783" y="28111"/>
                        <a:pt x="94497" y="27920"/>
                      </a:cubicBezTo>
                      <a:lnTo>
                        <a:pt x="69256" y="13347"/>
                      </a:lnTo>
                      <a:lnTo>
                        <a:pt x="52587" y="22967"/>
                      </a:lnTo>
                      <a:lnTo>
                        <a:pt x="73923" y="35255"/>
                      </a:lnTo>
                      <a:cubicBezTo>
                        <a:pt x="73923" y="35255"/>
                        <a:pt x="74494" y="35636"/>
                        <a:pt x="74494" y="35921"/>
                      </a:cubicBezTo>
                      <a:cubicBezTo>
                        <a:pt x="74494" y="36207"/>
                        <a:pt x="74494" y="36493"/>
                        <a:pt x="74304" y="36874"/>
                      </a:cubicBezTo>
                      <a:cubicBezTo>
                        <a:pt x="74113" y="37255"/>
                        <a:pt x="73637" y="37636"/>
                        <a:pt x="73066" y="38017"/>
                      </a:cubicBezTo>
                      <a:cubicBezTo>
                        <a:pt x="72494" y="38493"/>
                        <a:pt x="71637" y="38969"/>
                        <a:pt x="70684" y="39541"/>
                      </a:cubicBezTo>
                      <a:cubicBezTo>
                        <a:pt x="69732" y="40112"/>
                        <a:pt x="68779" y="40589"/>
                        <a:pt x="68017" y="40970"/>
                      </a:cubicBezTo>
                      <a:cubicBezTo>
                        <a:pt x="67255" y="41351"/>
                        <a:pt x="66589" y="41541"/>
                        <a:pt x="66017" y="41636"/>
                      </a:cubicBezTo>
                      <a:cubicBezTo>
                        <a:pt x="65446" y="41732"/>
                        <a:pt x="64874" y="41827"/>
                        <a:pt x="64493" y="41732"/>
                      </a:cubicBezTo>
                      <a:cubicBezTo>
                        <a:pt x="64017" y="41732"/>
                        <a:pt x="63636" y="41541"/>
                        <a:pt x="63350" y="41351"/>
                      </a:cubicBezTo>
                      <a:lnTo>
                        <a:pt x="42014" y="29063"/>
                      </a:lnTo>
                      <a:lnTo>
                        <a:pt x="22774" y="40208"/>
                      </a:lnTo>
                      <a:lnTo>
                        <a:pt x="48205" y="54876"/>
                      </a:lnTo>
                      <a:cubicBezTo>
                        <a:pt x="48205" y="54876"/>
                        <a:pt x="48777" y="55257"/>
                        <a:pt x="48777" y="55543"/>
                      </a:cubicBezTo>
                      <a:cubicBezTo>
                        <a:pt x="48777" y="55829"/>
                        <a:pt x="48777" y="56114"/>
                        <a:pt x="48491" y="56495"/>
                      </a:cubicBezTo>
                      <a:cubicBezTo>
                        <a:pt x="48205" y="56876"/>
                        <a:pt x="47824" y="57257"/>
                        <a:pt x="47253" y="57734"/>
                      </a:cubicBezTo>
                      <a:cubicBezTo>
                        <a:pt x="46681" y="58210"/>
                        <a:pt x="45824" y="58686"/>
                        <a:pt x="44872" y="5925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191" name="Free-form: Shape 61">
                  <a:extLst>
                    <a:ext uri="{FF2B5EF4-FFF2-40B4-BE49-F238E27FC236}">
                      <a16:creationId xmlns:a16="http://schemas.microsoft.com/office/drawing/2014/main" id="{752095C3-E0FD-1893-3811-41456225F427}"/>
                    </a:ext>
                  </a:extLst>
                </p:cNvPr>
                <p:cNvSpPr/>
                <p:nvPr/>
              </p:nvSpPr>
              <p:spPr>
                <a:xfrm>
                  <a:off x="2923626" y="1543234"/>
                  <a:ext cx="106995" cy="61575"/>
                </a:xfrm>
                <a:custGeom>
                  <a:avLst/>
                  <a:gdLst>
                    <a:gd name="connsiteX0" fmla="*/ 91544 w 106995"/>
                    <a:gd name="connsiteY0" fmla="*/ 51638 h 61575"/>
                    <a:gd name="connsiteX1" fmla="*/ 72970 w 106995"/>
                    <a:gd name="connsiteY1" fmla="*/ 59448 h 61575"/>
                    <a:gd name="connsiteX2" fmla="*/ 54778 w 106995"/>
                    <a:gd name="connsiteY2" fmla="*/ 61544 h 61575"/>
                    <a:gd name="connsiteX3" fmla="*/ 37061 w 106995"/>
                    <a:gd name="connsiteY3" fmla="*/ 58496 h 61575"/>
                    <a:gd name="connsiteX4" fmla="*/ 18868 w 106995"/>
                    <a:gd name="connsiteY4" fmla="*/ 50304 h 61575"/>
                    <a:gd name="connsiteX5" fmla="*/ 2009 w 106995"/>
                    <a:gd name="connsiteY5" fmla="*/ 40589 h 61575"/>
                    <a:gd name="connsiteX6" fmla="*/ 9 w 106995"/>
                    <a:gd name="connsiteY6" fmla="*/ 38207 h 61575"/>
                    <a:gd name="connsiteX7" fmla="*/ 2104 w 106995"/>
                    <a:gd name="connsiteY7" fmla="*/ 35540 h 61575"/>
                    <a:gd name="connsiteX8" fmla="*/ 61540 w 106995"/>
                    <a:gd name="connsiteY8" fmla="*/ 1250 h 61575"/>
                    <a:gd name="connsiteX9" fmla="*/ 66112 w 106995"/>
                    <a:gd name="connsiteY9" fmla="*/ 12 h 61575"/>
                    <a:gd name="connsiteX10" fmla="*/ 70208 w 106995"/>
                    <a:gd name="connsiteY10" fmla="*/ 1155 h 61575"/>
                    <a:gd name="connsiteX11" fmla="*/ 88306 w 106995"/>
                    <a:gd name="connsiteY11" fmla="*/ 11633 h 61575"/>
                    <a:gd name="connsiteX12" fmla="*/ 102212 w 106995"/>
                    <a:gd name="connsiteY12" fmla="*/ 22110 h 61575"/>
                    <a:gd name="connsiteX13" fmla="*/ 106975 w 106995"/>
                    <a:gd name="connsiteY13" fmla="*/ 32111 h 61575"/>
                    <a:gd name="connsiteX14" fmla="*/ 103450 w 106995"/>
                    <a:gd name="connsiteY14" fmla="*/ 42017 h 61575"/>
                    <a:gd name="connsiteX15" fmla="*/ 91544 w 106995"/>
                    <a:gd name="connsiteY15" fmla="*/ 51638 h 61575"/>
                    <a:gd name="connsiteX16" fmla="*/ 76209 w 106995"/>
                    <a:gd name="connsiteY16" fmla="*/ 43351 h 61575"/>
                    <a:gd name="connsiteX17" fmla="*/ 84019 w 106995"/>
                    <a:gd name="connsiteY17" fmla="*/ 37445 h 61575"/>
                    <a:gd name="connsiteX18" fmla="*/ 87448 w 106995"/>
                    <a:gd name="connsiteY18" fmla="*/ 31064 h 61575"/>
                    <a:gd name="connsiteX19" fmla="*/ 85543 w 106995"/>
                    <a:gd name="connsiteY19" fmla="*/ 24491 h 61575"/>
                    <a:gd name="connsiteX20" fmla="*/ 76590 w 106995"/>
                    <a:gd name="connsiteY20" fmla="*/ 17348 h 61575"/>
                    <a:gd name="connsiteX21" fmla="*/ 69351 w 106995"/>
                    <a:gd name="connsiteY21" fmla="*/ 13156 h 61575"/>
                    <a:gd name="connsiteX22" fmla="*/ 23059 w 106995"/>
                    <a:gd name="connsiteY22" fmla="*/ 39922 h 61575"/>
                    <a:gd name="connsiteX23" fmla="*/ 30489 w 106995"/>
                    <a:gd name="connsiteY23" fmla="*/ 44208 h 61575"/>
                    <a:gd name="connsiteX24" fmla="*/ 41919 w 106995"/>
                    <a:gd name="connsiteY24" fmla="*/ 49066 h 61575"/>
                    <a:gd name="connsiteX25" fmla="*/ 53158 w 106995"/>
                    <a:gd name="connsiteY25" fmla="*/ 50399 h 61575"/>
                    <a:gd name="connsiteX26" fmla="*/ 64588 w 106995"/>
                    <a:gd name="connsiteY26" fmla="*/ 48494 h 61575"/>
                    <a:gd name="connsiteX27" fmla="*/ 76209 w 106995"/>
                    <a:gd name="connsiteY27" fmla="*/ 43351 h 6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995" h="61575">
                      <a:moveTo>
                        <a:pt x="91544" y="51638"/>
                      </a:moveTo>
                      <a:cubicBezTo>
                        <a:pt x="85258" y="55257"/>
                        <a:pt x="79066" y="57829"/>
                        <a:pt x="72970" y="59448"/>
                      </a:cubicBezTo>
                      <a:cubicBezTo>
                        <a:pt x="66874" y="61067"/>
                        <a:pt x="60778" y="61734"/>
                        <a:pt x="54778" y="61544"/>
                      </a:cubicBezTo>
                      <a:cubicBezTo>
                        <a:pt x="48777" y="61353"/>
                        <a:pt x="42871" y="60305"/>
                        <a:pt x="37061" y="58496"/>
                      </a:cubicBezTo>
                      <a:cubicBezTo>
                        <a:pt x="31251" y="56686"/>
                        <a:pt x="25155" y="53923"/>
                        <a:pt x="18868" y="50304"/>
                      </a:cubicBezTo>
                      <a:lnTo>
                        <a:pt x="2009" y="40589"/>
                      </a:lnTo>
                      <a:cubicBezTo>
                        <a:pt x="771" y="39922"/>
                        <a:pt x="104" y="39160"/>
                        <a:pt x="9" y="38207"/>
                      </a:cubicBezTo>
                      <a:cubicBezTo>
                        <a:pt x="-86" y="37350"/>
                        <a:pt x="580" y="36493"/>
                        <a:pt x="2104" y="35540"/>
                      </a:cubicBezTo>
                      <a:lnTo>
                        <a:pt x="61540" y="1250"/>
                      </a:lnTo>
                      <a:cubicBezTo>
                        <a:pt x="63064" y="393"/>
                        <a:pt x="64588" y="-83"/>
                        <a:pt x="66112" y="12"/>
                      </a:cubicBezTo>
                      <a:cubicBezTo>
                        <a:pt x="67636" y="12"/>
                        <a:pt x="68970" y="488"/>
                        <a:pt x="70208" y="1155"/>
                      </a:cubicBezTo>
                      <a:lnTo>
                        <a:pt x="88306" y="11633"/>
                      </a:lnTo>
                      <a:cubicBezTo>
                        <a:pt x="94592" y="15252"/>
                        <a:pt x="99259" y="18776"/>
                        <a:pt x="102212" y="22110"/>
                      </a:cubicBezTo>
                      <a:cubicBezTo>
                        <a:pt x="105165" y="25444"/>
                        <a:pt x="106784" y="28777"/>
                        <a:pt x="106975" y="32111"/>
                      </a:cubicBezTo>
                      <a:cubicBezTo>
                        <a:pt x="107165" y="35445"/>
                        <a:pt x="106022" y="38779"/>
                        <a:pt x="103450" y="42017"/>
                      </a:cubicBezTo>
                      <a:cubicBezTo>
                        <a:pt x="100879" y="45256"/>
                        <a:pt x="96973" y="48494"/>
                        <a:pt x="91544" y="51638"/>
                      </a:cubicBezTo>
                      <a:close/>
                      <a:moveTo>
                        <a:pt x="76209" y="43351"/>
                      </a:moveTo>
                      <a:cubicBezTo>
                        <a:pt x="79447" y="41446"/>
                        <a:pt x="82019" y="39541"/>
                        <a:pt x="84019" y="37445"/>
                      </a:cubicBezTo>
                      <a:cubicBezTo>
                        <a:pt x="86020" y="35350"/>
                        <a:pt x="87163" y="33254"/>
                        <a:pt x="87448" y="31064"/>
                      </a:cubicBezTo>
                      <a:cubicBezTo>
                        <a:pt x="87734" y="28873"/>
                        <a:pt x="87163" y="26682"/>
                        <a:pt x="85543" y="24491"/>
                      </a:cubicBezTo>
                      <a:cubicBezTo>
                        <a:pt x="84019" y="22300"/>
                        <a:pt x="80971" y="19919"/>
                        <a:pt x="76590" y="17348"/>
                      </a:cubicBezTo>
                      <a:lnTo>
                        <a:pt x="69351" y="13156"/>
                      </a:lnTo>
                      <a:lnTo>
                        <a:pt x="23059" y="39922"/>
                      </a:lnTo>
                      <a:lnTo>
                        <a:pt x="30489" y="44208"/>
                      </a:lnTo>
                      <a:cubicBezTo>
                        <a:pt x="34394" y="46494"/>
                        <a:pt x="38204" y="48113"/>
                        <a:pt x="41919" y="49066"/>
                      </a:cubicBezTo>
                      <a:cubicBezTo>
                        <a:pt x="45634" y="50018"/>
                        <a:pt x="49348" y="50495"/>
                        <a:pt x="53158" y="50399"/>
                      </a:cubicBezTo>
                      <a:cubicBezTo>
                        <a:pt x="56968" y="50304"/>
                        <a:pt x="60778" y="49637"/>
                        <a:pt x="64588" y="48494"/>
                      </a:cubicBezTo>
                      <a:cubicBezTo>
                        <a:pt x="68398" y="47351"/>
                        <a:pt x="72304" y="45542"/>
                        <a:pt x="76209" y="433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192" name="Free-form: Shape 62">
                  <a:extLst>
                    <a:ext uri="{FF2B5EF4-FFF2-40B4-BE49-F238E27FC236}">
                      <a16:creationId xmlns:a16="http://schemas.microsoft.com/office/drawing/2014/main" id="{33C7A6EE-0460-4B2C-9431-CEE9812DAD40}"/>
                    </a:ext>
                  </a:extLst>
                </p:cNvPr>
                <p:cNvSpPr/>
                <p:nvPr/>
              </p:nvSpPr>
              <p:spPr>
                <a:xfrm>
                  <a:off x="3074296" y="1630209"/>
                  <a:ext cx="80153" cy="46196"/>
                </a:xfrm>
                <a:custGeom>
                  <a:avLst/>
                  <a:gdLst>
                    <a:gd name="connsiteX0" fmla="*/ 15074 w 80153"/>
                    <a:gd name="connsiteY0" fmla="*/ 45815 h 46196"/>
                    <a:gd name="connsiteX1" fmla="*/ 13740 w 80153"/>
                    <a:gd name="connsiteY1" fmla="*/ 46196 h 46196"/>
                    <a:gd name="connsiteX2" fmla="*/ 11835 w 80153"/>
                    <a:gd name="connsiteY2" fmla="*/ 45910 h 46196"/>
                    <a:gd name="connsiteX3" fmla="*/ 9264 w 80153"/>
                    <a:gd name="connsiteY3" fmla="*/ 44863 h 46196"/>
                    <a:gd name="connsiteX4" fmla="*/ 5644 w 80153"/>
                    <a:gd name="connsiteY4" fmla="*/ 42958 h 46196"/>
                    <a:gd name="connsiteX5" fmla="*/ 2310 w 80153"/>
                    <a:gd name="connsiteY5" fmla="*/ 40862 h 46196"/>
                    <a:gd name="connsiteX6" fmla="*/ 501 w 80153"/>
                    <a:gd name="connsiteY6" fmla="*/ 39338 h 46196"/>
                    <a:gd name="connsiteX7" fmla="*/ 24 w 80153"/>
                    <a:gd name="connsiteY7" fmla="*/ 38291 h 46196"/>
                    <a:gd name="connsiteX8" fmla="*/ 596 w 80153"/>
                    <a:gd name="connsiteY8" fmla="*/ 37529 h 46196"/>
                    <a:gd name="connsiteX9" fmla="*/ 64985 w 80153"/>
                    <a:gd name="connsiteY9" fmla="*/ 381 h 46196"/>
                    <a:gd name="connsiteX10" fmla="*/ 66318 w 80153"/>
                    <a:gd name="connsiteY10" fmla="*/ 0 h 46196"/>
                    <a:gd name="connsiteX11" fmla="*/ 68223 w 80153"/>
                    <a:gd name="connsiteY11" fmla="*/ 286 h 46196"/>
                    <a:gd name="connsiteX12" fmla="*/ 70890 w 80153"/>
                    <a:gd name="connsiteY12" fmla="*/ 1333 h 46196"/>
                    <a:gd name="connsiteX13" fmla="*/ 74510 w 80153"/>
                    <a:gd name="connsiteY13" fmla="*/ 3239 h 46196"/>
                    <a:gd name="connsiteX14" fmla="*/ 77844 w 80153"/>
                    <a:gd name="connsiteY14" fmla="*/ 5334 h 46196"/>
                    <a:gd name="connsiteX15" fmla="*/ 79653 w 80153"/>
                    <a:gd name="connsiteY15" fmla="*/ 6858 h 46196"/>
                    <a:gd name="connsiteX16" fmla="*/ 80130 w 80153"/>
                    <a:gd name="connsiteY16" fmla="*/ 7906 h 46196"/>
                    <a:gd name="connsiteX17" fmla="*/ 79558 w 80153"/>
                    <a:gd name="connsiteY17" fmla="*/ 8668 h 46196"/>
                    <a:gd name="connsiteX18" fmla="*/ 15169 w 80153"/>
                    <a:gd name="connsiteY18" fmla="*/ 45815 h 4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153" h="46196">
                      <a:moveTo>
                        <a:pt x="15074" y="45815"/>
                      </a:moveTo>
                      <a:cubicBezTo>
                        <a:pt x="15074" y="45815"/>
                        <a:pt x="14312" y="46101"/>
                        <a:pt x="13740" y="46196"/>
                      </a:cubicBezTo>
                      <a:cubicBezTo>
                        <a:pt x="13264" y="46196"/>
                        <a:pt x="12597" y="46196"/>
                        <a:pt x="11835" y="45910"/>
                      </a:cubicBezTo>
                      <a:cubicBezTo>
                        <a:pt x="11073" y="45625"/>
                        <a:pt x="10216" y="45339"/>
                        <a:pt x="9264" y="44863"/>
                      </a:cubicBezTo>
                      <a:cubicBezTo>
                        <a:pt x="8311" y="44387"/>
                        <a:pt x="7073" y="43720"/>
                        <a:pt x="5644" y="42958"/>
                      </a:cubicBezTo>
                      <a:cubicBezTo>
                        <a:pt x="4215" y="42196"/>
                        <a:pt x="3168" y="41434"/>
                        <a:pt x="2310" y="40862"/>
                      </a:cubicBezTo>
                      <a:cubicBezTo>
                        <a:pt x="1453" y="40291"/>
                        <a:pt x="882" y="39719"/>
                        <a:pt x="501" y="39338"/>
                      </a:cubicBezTo>
                      <a:cubicBezTo>
                        <a:pt x="120" y="38957"/>
                        <a:pt x="-71" y="38576"/>
                        <a:pt x="24" y="38291"/>
                      </a:cubicBezTo>
                      <a:cubicBezTo>
                        <a:pt x="24" y="38005"/>
                        <a:pt x="310" y="37719"/>
                        <a:pt x="596" y="37529"/>
                      </a:cubicBezTo>
                      <a:lnTo>
                        <a:pt x="64985" y="381"/>
                      </a:lnTo>
                      <a:cubicBezTo>
                        <a:pt x="64985" y="381"/>
                        <a:pt x="65747" y="95"/>
                        <a:pt x="66318" y="0"/>
                      </a:cubicBezTo>
                      <a:cubicBezTo>
                        <a:pt x="66795" y="0"/>
                        <a:pt x="67461" y="0"/>
                        <a:pt x="68223" y="286"/>
                      </a:cubicBezTo>
                      <a:cubicBezTo>
                        <a:pt x="68985" y="476"/>
                        <a:pt x="69843" y="857"/>
                        <a:pt x="70890" y="1333"/>
                      </a:cubicBezTo>
                      <a:cubicBezTo>
                        <a:pt x="71938" y="1810"/>
                        <a:pt x="73081" y="2381"/>
                        <a:pt x="74510" y="3239"/>
                      </a:cubicBezTo>
                      <a:cubicBezTo>
                        <a:pt x="75939" y="4096"/>
                        <a:pt x="77082" y="4763"/>
                        <a:pt x="77844" y="5334"/>
                      </a:cubicBezTo>
                      <a:cubicBezTo>
                        <a:pt x="78606" y="5906"/>
                        <a:pt x="79272" y="6382"/>
                        <a:pt x="79653" y="6858"/>
                      </a:cubicBezTo>
                      <a:cubicBezTo>
                        <a:pt x="80034" y="7239"/>
                        <a:pt x="80225" y="7620"/>
                        <a:pt x="80130" y="7906"/>
                      </a:cubicBezTo>
                      <a:cubicBezTo>
                        <a:pt x="80130" y="8192"/>
                        <a:pt x="79844" y="8477"/>
                        <a:pt x="79558" y="8668"/>
                      </a:cubicBezTo>
                      <a:lnTo>
                        <a:pt x="15169" y="4581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193" name="Free-form: Shape 63">
                  <a:extLst>
                    <a:ext uri="{FF2B5EF4-FFF2-40B4-BE49-F238E27FC236}">
                      <a16:creationId xmlns:a16="http://schemas.microsoft.com/office/drawing/2014/main" id="{95661906-3F03-3E46-124F-2357FFD7AB9A}"/>
                    </a:ext>
                  </a:extLst>
                </p:cNvPr>
                <p:cNvSpPr/>
                <p:nvPr/>
              </p:nvSpPr>
              <p:spPr>
                <a:xfrm>
                  <a:off x="3127434" y="1661628"/>
                  <a:ext cx="123822" cy="69869"/>
                </a:xfrm>
                <a:custGeom>
                  <a:avLst/>
                  <a:gdLst>
                    <a:gd name="connsiteX0" fmla="*/ 61948 w 123822"/>
                    <a:gd name="connsiteY0" fmla="*/ 68689 h 69869"/>
                    <a:gd name="connsiteX1" fmla="*/ 59377 w 123822"/>
                    <a:gd name="connsiteY1" fmla="*/ 69642 h 69869"/>
                    <a:gd name="connsiteX2" fmla="*/ 56614 w 123822"/>
                    <a:gd name="connsiteY2" fmla="*/ 69832 h 69869"/>
                    <a:gd name="connsiteX3" fmla="*/ 53947 w 123822"/>
                    <a:gd name="connsiteY3" fmla="*/ 69356 h 69869"/>
                    <a:gd name="connsiteX4" fmla="*/ 51566 w 123822"/>
                    <a:gd name="connsiteY4" fmla="*/ 68308 h 69869"/>
                    <a:gd name="connsiteX5" fmla="*/ 45470 w 123822"/>
                    <a:gd name="connsiteY5" fmla="*/ 64784 h 69869"/>
                    <a:gd name="connsiteX6" fmla="*/ 42517 w 123822"/>
                    <a:gd name="connsiteY6" fmla="*/ 62689 h 69869"/>
                    <a:gd name="connsiteX7" fmla="*/ 41279 w 123822"/>
                    <a:gd name="connsiteY7" fmla="*/ 60403 h 69869"/>
                    <a:gd name="connsiteX8" fmla="*/ 41660 w 123822"/>
                    <a:gd name="connsiteY8" fmla="*/ 57545 h 69869"/>
                    <a:gd name="connsiteX9" fmla="*/ 43470 w 123822"/>
                    <a:gd name="connsiteY9" fmla="*/ 53640 h 69869"/>
                    <a:gd name="connsiteX10" fmla="*/ 57757 w 123822"/>
                    <a:gd name="connsiteY10" fmla="*/ 25065 h 69869"/>
                    <a:gd name="connsiteX11" fmla="*/ 60805 w 123822"/>
                    <a:gd name="connsiteY11" fmla="*/ 19731 h 69869"/>
                    <a:gd name="connsiteX12" fmla="*/ 64329 w 123822"/>
                    <a:gd name="connsiteY12" fmla="*/ 14397 h 69869"/>
                    <a:gd name="connsiteX13" fmla="*/ 64234 w 123822"/>
                    <a:gd name="connsiteY13" fmla="*/ 14397 h 69869"/>
                    <a:gd name="connsiteX14" fmla="*/ 56995 w 123822"/>
                    <a:gd name="connsiteY14" fmla="*/ 18874 h 69869"/>
                    <a:gd name="connsiteX15" fmla="*/ 49375 w 123822"/>
                    <a:gd name="connsiteY15" fmla="*/ 23446 h 69869"/>
                    <a:gd name="connsiteX16" fmla="*/ 13752 w 123822"/>
                    <a:gd name="connsiteY16" fmla="*/ 44020 h 69869"/>
                    <a:gd name="connsiteX17" fmla="*/ 12513 w 123822"/>
                    <a:gd name="connsiteY17" fmla="*/ 44401 h 69869"/>
                    <a:gd name="connsiteX18" fmla="*/ 10799 w 123822"/>
                    <a:gd name="connsiteY18" fmla="*/ 44210 h 69869"/>
                    <a:gd name="connsiteX19" fmla="*/ 8323 w 123822"/>
                    <a:gd name="connsiteY19" fmla="*/ 43353 h 69869"/>
                    <a:gd name="connsiteX20" fmla="*/ 4893 w 123822"/>
                    <a:gd name="connsiteY20" fmla="*/ 41543 h 69869"/>
                    <a:gd name="connsiteX21" fmla="*/ 1846 w 123822"/>
                    <a:gd name="connsiteY21" fmla="*/ 39638 h 69869"/>
                    <a:gd name="connsiteX22" fmla="*/ 321 w 123822"/>
                    <a:gd name="connsiteY22" fmla="*/ 38209 h 69869"/>
                    <a:gd name="connsiteX23" fmla="*/ 36 w 123822"/>
                    <a:gd name="connsiteY23" fmla="*/ 37257 h 69869"/>
                    <a:gd name="connsiteX24" fmla="*/ 702 w 123822"/>
                    <a:gd name="connsiteY24" fmla="*/ 36590 h 69869"/>
                    <a:gd name="connsiteX25" fmla="*/ 61948 w 123822"/>
                    <a:gd name="connsiteY25" fmla="*/ 1252 h 69869"/>
                    <a:gd name="connsiteX26" fmla="*/ 67187 w 123822"/>
                    <a:gd name="connsiteY26" fmla="*/ 14 h 69869"/>
                    <a:gd name="connsiteX27" fmla="*/ 72140 w 123822"/>
                    <a:gd name="connsiteY27" fmla="*/ 1443 h 69869"/>
                    <a:gd name="connsiteX28" fmla="*/ 79855 w 123822"/>
                    <a:gd name="connsiteY28" fmla="*/ 5920 h 69869"/>
                    <a:gd name="connsiteX29" fmla="*/ 82998 w 123822"/>
                    <a:gd name="connsiteY29" fmla="*/ 8110 h 69869"/>
                    <a:gd name="connsiteX30" fmla="*/ 84427 w 123822"/>
                    <a:gd name="connsiteY30" fmla="*/ 10206 h 69869"/>
                    <a:gd name="connsiteX31" fmla="*/ 84427 w 123822"/>
                    <a:gd name="connsiteY31" fmla="*/ 12682 h 69869"/>
                    <a:gd name="connsiteX32" fmla="*/ 82998 w 123822"/>
                    <a:gd name="connsiteY32" fmla="*/ 15826 h 69869"/>
                    <a:gd name="connsiteX33" fmla="*/ 71854 w 123822"/>
                    <a:gd name="connsiteY33" fmla="*/ 38114 h 69869"/>
                    <a:gd name="connsiteX34" fmla="*/ 69759 w 123822"/>
                    <a:gd name="connsiteY34" fmla="*/ 42019 h 69869"/>
                    <a:gd name="connsiteX35" fmla="*/ 67663 w 123822"/>
                    <a:gd name="connsiteY35" fmla="*/ 45829 h 69869"/>
                    <a:gd name="connsiteX36" fmla="*/ 65473 w 123822"/>
                    <a:gd name="connsiteY36" fmla="*/ 49544 h 69869"/>
                    <a:gd name="connsiteX37" fmla="*/ 63282 w 123822"/>
                    <a:gd name="connsiteY37" fmla="*/ 53164 h 69869"/>
                    <a:gd name="connsiteX38" fmla="*/ 63282 w 123822"/>
                    <a:gd name="connsiteY38" fmla="*/ 53164 h 69869"/>
                    <a:gd name="connsiteX39" fmla="*/ 70711 w 123822"/>
                    <a:gd name="connsiteY39" fmla="*/ 48592 h 69869"/>
                    <a:gd name="connsiteX40" fmla="*/ 78236 w 123822"/>
                    <a:gd name="connsiteY40" fmla="*/ 44115 h 69869"/>
                    <a:gd name="connsiteX41" fmla="*/ 110240 w 123822"/>
                    <a:gd name="connsiteY41" fmla="*/ 25636 h 69869"/>
                    <a:gd name="connsiteX42" fmla="*/ 111478 w 123822"/>
                    <a:gd name="connsiteY42" fmla="*/ 25255 h 69869"/>
                    <a:gd name="connsiteX43" fmla="*/ 113288 w 123822"/>
                    <a:gd name="connsiteY43" fmla="*/ 25446 h 69869"/>
                    <a:gd name="connsiteX44" fmla="*/ 115764 w 123822"/>
                    <a:gd name="connsiteY44" fmla="*/ 26303 h 69869"/>
                    <a:gd name="connsiteX45" fmla="*/ 119098 w 123822"/>
                    <a:gd name="connsiteY45" fmla="*/ 28113 h 69869"/>
                    <a:gd name="connsiteX46" fmla="*/ 122051 w 123822"/>
                    <a:gd name="connsiteY46" fmla="*/ 30018 h 69869"/>
                    <a:gd name="connsiteX47" fmla="*/ 123575 w 123822"/>
                    <a:gd name="connsiteY47" fmla="*/ 31351 h 69869"/>
                    <a:gd name="connsiteX48" fmla="*/ 123765 w 123822"/>
                    <a:gd name="connsiteY48" fmla="*/ 32304 h 69869"/>
                    <a:gd name="connsiteX49" fmla="*/ 123099 w 123822"/>
                    <a:gd name="connsiteY49" fmla="*/ 32971 h 69869"/>
                    <a:gd name="connsiteX50" fmla="*/ 61853 w 123822"/>
                    <a:gd name="connsiteY50" fmla="*/ 68308 h 6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3822" h="69869">
                      <a:moveTo>
                        <a:pt x="61948" y="68689"/>
                      </a:moveTo>
                      <a:cubicBezTo>
                        <a:pt x="61091" y="69166"/>
                        <a:pt x="60234" y="69451"/>
                        <a:pt x="59377" y="69642"/>
                      </a:cubicBezTo>
                      <a:cubicBezTo>
                        <a:pt x="58519" y="69832"/>
                        <a:pt x="57567" y="69928"/>
                        <a:pt x="56614" y="69832"/>
                      </a:cubicBezTo>
                      <a:cubicBezTo>
                        <a:pt x="55757" y="69832"/>
                        <a:pt x="54804" y="69642"/>
                        <a:pt x="53947" y="69356"/>
                      </a:cubicBezTo>
                      <a:cubicBezTo>
                        <a:pt x="53090" y="69070"/>
                        <a:pt x="52328" y="68785"/>
                        <a:pt x="51566" y="68308"/>
                      </a:cubicBezTo>
                      <a:lnTo>
                        <a:pt x="45470" y="64784"/>
                      </a:lnTo>
                      <a:cubicBezTo>
                        <a:pt x="44232" y="64022"/>
                        <a:pt x="43184" y="63355"/>
                        <a:pt x="42517" y="62689"/>
                      </a:cubicBezTo>
                      <a:cubicBezTo>
                        <a:pt x="41850" y="62022"/>
                        <a:pt x="41469" y="61260"/>
                        <a:pt x="41279" y="60403"/>
                      </a:cubicBezTo>
                      <a:cubicBezTo>
                        <a:pt x="41184" y="59545"/>
                        <a:pt x="41279" y="58593"/>
                        <a:pt x="41660" y="57545"/>
                      </a:cubicBezTo>
                      <a:cubicBezTo>
                        <a:pt x="42041" y="56497"/>
                        <a:pt x="42612" y="55164"/>
                        <a:pt x="43470" y="53640"/>
                      </a:cubicBezTo>
                      <a:lnTo>
                        <a:pt x="57757" y="25065"/>
                      </a:lnTo>
                      <a:cubicBezTo>
                        <a:pt x="58614" y="23350"/>
                        <a:pt x="59662" y="21636"/>
                        <a:pt x="60805" y="19731"/>
                      </a:cubicBezTo>
                      <a:cubicBezTo>
                        <a:pt x="61948" y="17826"/>
                        <a:pt x="63091" y="16111"/>
                        <a:pt x="64329" y="14397"/>
                      </a:cubicBezTo>
                      <a:lnTo>
                        <a:pt x="64234" y="14397"/>
                      </a:lnTo>
                      <a:cubicBezTo>
                        <a:pt x="61853" y="15921"/>
                        <a:pt x="59472" y="17350"/>
                        <a:pt x="56995" y="18874"/>
                      </a:cubicBezTo>
                      <a:cubicBezTo>
                        <a:pt x="54519" y="20398"/>
                        <a:pt x="52042" y="21922"/>
                        <a:pt x="49375" y="23446"/>
                      </a:cubicBezTo>
                      <a:lnTo>
                        <a:pt x="13752" y="44020"/>
                      </a:lnTo>
                      <a:cubicBezTo>
                        <a:pt x="13752" y="44020"/>
                        <a:pt x="12990" y="44305"/>
                        <a:pt x="12513" y="44401"/>
                      </a:cubicBezTo>
                      <a:cubicBezTo>
                        <a:pt x="12037" y="44401"/>
                        <a:pt x="11466" y="44401"/>
                        <a:pt x="10799" y="44210"/>
                      </a:cubicBezTo>
                      <a:cubicBezTo>
                        <a:pt x="10132" y="44020"/>
                        <a:pt x="9275" y="43734"/>
                        <a:pt x="8323" y="43353"/>
                      </a:cubicBezTo>
                      <a:cubicBezTo>
                        <a:pt x="7370" y="42972"/>
                        <a:pt x="6227" y="42305"/>
                        <a:pt x="4893" y="41543"/>
                      </a:cubicBezTo>
                      <a:cubicBezTo>
                        <a:pt x="3560" y="40781"/>
                        <a:pt x="2608" y="40210"/>
                        <a:pt x="1846" y="39638"/>
                      </a:cubicBezTo>
                      <a:cubicBezTo>
                        <a:pt x="1083" y="39067"/>
                        <a:pt x="607" y="38590"/>
                        <a:pt x="321" y="38209"/>
                      </a:cubicBezTo>
                      <a:cubicBezTo>
                        <a:pt x="36" y="37828"/>
                        <a:pt x="-60" y="37543"/>
                        <a:pt x="36" y="37257"/>
                      </a:cubicBezTo>
                      <a:cubicBezTo>
                        <a:pt x="131" y="36971"/>
                        <a:pt x="321" y="36781"/>
                        <a:pt x="702" y="36590"/>
                      </a:cubicBezTo>
                      <a:lnTo>
                        <a:pt x="61948" y="1252"/>
                      </a:lnTo>
                      <a:cubicBezTo>
                        <a:pt x="63567" y="300"/>
                        <a:pt x="65282" y="-81"/>
                        <a:pt x="67187" y="14"/>
                      </a:cubicBezTo>
                      <a:cubicBezTo>
                        <a:pt x="68997" y="109"/>
                        <a:pt x="70616" y="586"/>
                        <a:pt x="72140" y="1443"/>
                      </a:cubicBezTo>
                      <a:lnTo>
                        <a:pt x="79855" y="5920"/>
                      </a:lnTo>
                      <a:cubicBezTo>
                        <a:pt x="81284" y="6682"/>
                        <a:pt x="82332" y="7444"/>
                        <a:pt x="82998" y="8110"/>
                      </a:cubicBezTo>
                      <a:cubicBezTo>
                        <a:pt x="83760" y="8777"/>
                        <a:pt x="84141" y="9539"/>
                        <a:pt x="84427" y="10206"/>
                      </a:cubicBezTo>
                      <a:cubicBezTo>
                        <a:pt x="84713" y="10873"/>
                        <a:pt x="84618" y="11730"/>
                        <a:pt x="84427" y="12682"/>
                      </a:cubicBezTo>
                      <a:cubicBezTo>
                        <a:pt x="84237" y="13635"/>
                        <a:pt x="83665" y="14683"/>
                        <a:pt x="82998" y="15826"/>
                      </a:cubicBezTo>
                      <a:lnTo>
                        <a:pt x="71854" y="38114"/>
                      </a:lnTo>
                      <a:cubicBezTo>
                        <a:pt x="71187" y="39448"/>
                        <a:pt x="70425" y="40781"/>
                        <a:pt x="69759" y="42019"/>
                      </a:cubicBezTo>
                      <a:cubicBezTo>
                        <a:pt x="69092" y="43258"/>
                        <a:pt x="68425" y="44591"/>
                        <a:pt x="67663" y="45829"/>
                      </a:cubicBezTo>
                      <a:cubicBezTo>
                        <a:pt x="66901" y="47068"/>
                        <a:pt x="66235" y="48306"/>
                        <a:pt x="65473" y="49544"/>
                      </a:cubicBezTo>
                      <a:cubicBezTo>
                        <a:pt x="64710" y="50782"/>
                        <a:pt x="64044" y="51925"/>
                        <a:pt x="63282" y="53164"/>
                      </a:cubicBezTo>
                      <a:lnTo>
                        <a:pt x="63282" y="53164"/>
                      </a:lnTo>
                      <a:cubicBezTo>
                        <a:pt x="65663" y="51735"/>
                        <a:pt x="68139" y="50211"/>
                        <a:pt x="70711" y="48592"/>
                      </a:cubicBezTo>
                      <a:cubicBezTo>
                        <a:pt x="73283" y="47068"/>
                        <a:pt x="75855" y="45544"/>
                        <a:pt x="78236" y="44115"/>
                      </a:cubicBezTo>
                      <a:lnTo>
                        <a:pt x="110240" y="25636"/>
                      </a:lnTo>
                      <a:cubicBezTo>
                        <a:pt x="110240" y="25636"/>
                        <a:pt x="111002" y="25351"/>
                        <a:pt x="111478" y="25255"/>
                      </a:cubicBezTo>
                      <a:cubicBezTo>
                        <a:pt x="111954" y="25255"/>
                        <a:pt x="112621" y="25255"/>
                        <a:pt x="113288" y="25446"/>
                      </a:cubicBezTo>
                      <a:cubicBezTo>
                        <a:pt x="114050" y="25636"/>
                        <a:pt x="114812" y="25922"/>
                        <a:pt x="115764" y="26303"/>
                      </a:cubicBezTo>
                      <a:cubicBezTo>
                        <a:pt x="116717" y="26684"/>
                        <a:pt x="117765" y="27351"/>
                        <a:pt x="119098" y="28113"/>
                      </a:cubicBezTo>
                      <a:cubicBezTo>
                        <a:pt x="120432" y="28875"/>
                        <a:pt x="121289" y="29446"/>
                        <a:pt x="122051" y="30018"/>
                      </a:cubicBezTo>
                      <a:cubicBezTo>
                        <a:pt x="122813" y="30589"/>
                        <a:pt x="123289" y="30970"/>
                        <a:pt x="123575" y="31351"/>
                      </a:cubicBezTo>
                      <a:cubicBezTo>
                        <a:pt x="123861" y="31732"/>
                        <a:pt x="123861" y="32018"/>
                        <a:pt x="123765" y="32304"/>
                      </a:cubicBezTo>
                      <a:cubicBezTo>
                        <a:pt x="123670" y="32590"/>
                        <a:pt x="123480" y="32780"/>
                        <a:pt x="123099" y="32971"/>
                      </a:cubicBezTo>
                      <a:lnTo>
                        <a:pt x="61853" y="6830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194" name="Free-form: Shape 64">
                  <a:extLst>
                    <a:ext uri="{FF2B5EF4-FFF2-40B4-BE49-F238E27FC236}">
                      <a16:creationId xmlns:a16="http://schemas.microsoft.com/office/drawing/2014/main" id="{403FC6B8-1EBC-1D75-4213-FFA0B04FD9F1}"/>
                    </a:ext>
                  </a:extLst>
                </p:cNvPr>
                <p:cNvSpPr/>
                <p:nvPr/>
              </p:nvSpPr>
              <p:spPr>
                <a:xfrm>
                  <a:off x="3228971" y="1720302"/>
                  <a:ext cx="123822" cy="69869"/>
                </a:xfrm>
                <a:custGeom>
                  <a:avLst/>
                  <a:gdLst>
                    <a:gd name="connsiteX0" fmla="*/ 61948 w 123822"/>
                    <a:gd name="connsiteY0" fmla="*/ 68689 h 69869"/>
                    <a:gd name="connsiteX1" fmla="*/ 59376 w 123822"/>
                    <a:gd name="connsiteY1" fmla="*/ 69642 h 69869"/>
                    <a:gd name="connsiteX2" fmla="*/ 56614 w 123822"/>
                    <a:gd name="connsiteY2" fmla="*/ 69832 h 69869"/>
                    <a:gd name="connsiteX3" fmla="*/ 53947 w 123822"/>
                    <a:gd name="connsiteY3" fmla="*/ 69356 h 69869"/>
                    <a:gd name="connsiteX4" fmla="*/ 51566 w 123822"/>
                    <a:gd name="connsiteY4" fmla="*/ 68308 h 69869"/>
                    <a:gd name="connsiteX5" fmla="*/ 45470 w 123822"/>
                    <a:gd name="connsiteY5" fmla="*/ 64784 h 69869"/>
                    <a:gd name="connsiteX6" fmla="*/ 42517 w 123822"/>
                    <a:gd name="connsiteY6" fmla="*/ 62689 h 69869"/>
                    <a:gd name="connsiteX7" fmla="*/ 41279 w 123822"/>
                    <a:gd name="connsiteY7" fmla="*/ 60403 h 69869"/>
                    <a:gd name="connsiteX8" fmla="*/ 41660 w 123822"/>
                    <a:gd name="connsiteY8" fmla="*/ 57545 h 69869"/>
                    <a:gd name="connsiteX9" fmla="*/ 43470 w 123822"/>
                    <a:gd name="connsiteY9" fmla="*/ 53640 h 69869"/>
                    <a:gd name="connsiteX10" fmla="*/ 57757 w 123822"/>
                    <a:gd name="connsiteY10" fmla="*/ 25065 h 69869"/>
                    <a:gd name="connsiteX11" fmla="*/ 60805 w 123822"/>
                    <a:gd name="connsiteY11" fmla="*/ 19731 h 69869"/>
                    <a:gd name="connsiteX12" fmla="*/ 64329 w 123822"/>
                    <a:gd name="connsiteY12" fmla="*/ 14397 h 69869"/>
                    <a:gd name="connsiteX13" fmla="*/ 64234 w 123822"/>
                    <a:gd name="connsiteY13" fmla="*/ 14397 h 69869"/>
                    <a:gd name="connsiteX14" fmla="*/ 56995 w 123822"/>
                    <a:gd name="connsiteY14" fmla="*/ 18874 h 69869"/>
                    <a:gd name="connsiteX15" fmla="*/ 49375 w 123822"/>
                    <a:gd name="connsiteY15" fmla="*/ 23446 h 69869"/>
                    <a:gd name="connsiteX16" fmla="*/ 13752 w 123822"/>
                    <a:gd name="connsiteY16" fmla="*/ 44020 h 69869"/>
                    <a:gd name="connsiteX17" fmla="*/ 12513 w 123822"/>
                    <a:gd name="connsiteY17" fmla="*/ 44401 h 69869"/>
                    <a:gd name="connsiteX18" fmla="*/ 10799 w 123822"/>
                    <a:gd name="connsiteY18" fmla="*/ 44210 h 69869"/>
                    <a:gd name="connsiteX19" fmla="*/ 8322 w 123822"/>
                    <a:gd name="connsiteY19" fmla="*/ 43353 h 69869"/>
                    <a:gd name="connsiteX20" fmla="*/ 4893 w 123822"/>
                    <a:gd name="connsiteY20" fmla="*/ 41543 h 69869"/>
                    <a:gd name="connsiteX21" fmla="*/ 1845 w 123822"/>
                    <a:gd name="connsiteY21" fmla="*/ 39638 h 69869"/>
                    <a:gd name="connsiteX22" fmla="*/ 321 w 123822"/>
                    <a:gd name="connsiteY22" fmla="*/ 38209 h 69869"/>
                    <a:gd name="connsiteX23" fmla="*/ 36 w 123822"/>
                    <a:gd name="connsiteY23" fmla="*/ 37257 h 69869"/>
                    <a:gd name="connsiteX24" fmla="*/ 702 w 123822"/>
                    <a:gd name="connsiteY24" fmla="*/ 36590 h 69869"/>
                    <a:gd name="connsiteX25" fmla="*/ 61948 w 123822"/>
                    <a:gd name="connsiteY25" fmla="*/ 1252 h 69869"/>
                    <a:gd name="connsiteX26" fmla="*/ 67187 w 123822"/>
                    <a:gd name="connsiteY26" fmla="*/ 14 h 69869"/>
                    <a:gd name="connsiteX27" fmla="*/ 72140 w 123822"/>
                    <a:gd name="connsiteY27" fmla="*/ 1443 h 69869"/>
                    <a:gd name="connsiteX28" fmla="*/ 79855 w 123822"/>
                    <a:gd name="connsiteY28" fmla="*/ 5920 h 69869"/>
                    <a:gd name="connsiteX29" fmla="*/ 82998 w 123822"/>
                    <a:gd name="connsiteY29" fmla="*/ 8110 h 69869"/>
                    <a:gd name="connsiteX30" fmla="*/ 84427 w 123822"/>
                    <a:gd name="connsiteY30" fmla="*/ 10206 h 69869"/>
                    <a:gd name="connsiteX31" fmla="*/ 84427 w 123822"/>
                    <a:gd name="connsiteY31" fmla="*/ 12682 h 69869"/>
                    <a:gd name="connsiteX32" fmla="*/ 82998 w 123822"/>
                    <a:gd name="connsiteY32" fmla="*/ 15826 h 69869"/>
                    <a:gd name="connsiteX33" fmla="*/ 71854 w 123822"/>
                    <a:gd name="connsiteY33" fmla="*/ 38114 h 69869"/>
                    <a:gd name="connsiteX34" fmla="*/ 69759 w 123822"/>
                    <a:gd name="connsiteY34" fmla="*/ 42019 h 69869"/>
                    <a:gd name="connsiteX35" fmla="*/ 67663 w 123822"/>
                    <a:gd name="connsiteY35" fmla="*/ 45829 h 69869"/>
                    <a:gd name="connsiteX36" fmla="*/ 65472 w 123822"/>
                    <a:gd name="connsiteY36" fmla="*/ 49544 h 69869"/>
                    <a:gd name="connsiteX37" fmla="*/ 63282 w 123822"/>
                    <a:gd name="connsiteY37" fmla="*/ 53164 h 69869"/>
                    <a:gd name="connsiteX38" fmla="*/ 63282 w 123822"/>
                    <a:gd name="connsiteY38" fmla="*/ 53164 h 69869"/>
                    <a:gd name="connsiteX39" fmla="*/ 70711 w 123822"/>
                    <a:gd name="connsiteY39" fmla="*/ 48592 h 69869"/>
                    <a:gd name="connsiteX40" fmla="*/ 78236 w 123822"/>
                    <a:gd name="connsiteY40" fmla="*/ 44115 h 69869"/>
                    <a:gd name="connsiteX41" fmla="*/ 110240 w 123822"/>
                    <a:gd name="connsiteY41" fmla="*/ 25636 h 69869"/>
                    <a:gd name="connsiteX42" fmla="*/ 111478 w 123822"/>
                    <a:gd name="connsiteY42" fmla="*/ 25255 h 69869"/>
                    <a:gd name="connsiteX43" fmla="*/ 113288 w 123822"/>
                    <a:gd name="connsiteY43" fmla="*/ 25446 h 69869"/>
                    <a:gd name="connsiteX44" fmla="*/ 115764 w 123822"/>
                    <a:gd name="connsiteY44" fmla="*/ 26303 h 69869"/>
                    <a:gd name="connsiteX45" fmla="*/ 119098 w 123822"/>
                    <a:gd name="connsiteY45" fmla="*/ 28113 h 69869"/>
                    <a:gd name="connsiteX46" fmla="*/ 122051 w 123822"/>
                    <a:gd name="connsiteY46" fmla="*/ 30018 h 69869"/>
                    <a:gd name="connsiteX47" fmla="*/ 123575 w 123822"/>
                    <a:gd name="connsiteY47" fmla="*/ 31351 h 69869"/>
                    <a:gd name="connsiteX48" fmla="*/ 123765 w 123822"/>
                    <a:gd name="connsiteY48" fmla="*/ 32304 h 69869"/>
                    <a:gd name="connsiteX49" fmla="*/ 123099 w 123822"/>
                    <a:gd name="connsiteY49" fmla="*/ 32971 h 69869"/>
                    <a:gd name="connsiteX50" fmla="*/ 61853 w 123822"/>
                    <a:gd name="connsiteY50" fmla="*/ 68308 h 6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3822" h="69869">
                      <a:moveTo>
                        <a:pt x="61948" y="68689"/>
                      </a:moveTo>
                      <a:cubicBezTo>
                        <a:pt x="61091" y="69166"/>
                        <a:pt x="60234" y="69451"/>
                        <a:pt x="59376" y="69642"/>
                      </a:cubicBezTo>
                      <a:cubicBezTo>
                        <a:pt x="58519" y="69832"/>
                        <a:pt x="57567" y="69928"/>
                        <a:pt x="56614" y="69832"/>
                      </a:cubicBezTo>
                      <a:cubicBezTo>
                        <a:pt x="55757" y="69832"/>
                        <a:pt x="54804" y="69642"/>
                        <a:pt x="53947" y="69356"/>
                      </a:cubicBezTo>
                      <a:cubicBezTo>
                        <a:pt x="53090" y="69070"/>
                        <a:pt x="52328" y="68785"/>
                        <a:pt x="51566" y="68308"/>
                      </a:cubicBezTo>
                      <a:lnTo>
                        <a:pt x="45470" y="64784"/>
                      </a:lnTo>
                      <a:cubicBezTo>
                        <a:pt x="44232" y="64022"/>
                        <a:pt x="43184" y="63355"/>
                        <a:pt x="42517" y="62689"/>
                      </a:cubicBezTo>
                      <a:cubicBezTo>
                        <a:pt x="41850" y="62022"/>
                        <a:pt x="41469" y="61260"/>
                        <a:pt x="41279" y="60403"/>
                      </a:cubicBezTo>
                      <a:cubicBezTo>
                        <a:pt x="41184" y="59545"/>
                        <a:pt x="41279" y="58593"/>
                        <a:pt x="41660" y="57545"/>
                      </a:cubicBezTo>
                      <a:cubicBezTo>
                        <a:pt x="42041" y="56497"/>
                        <a:pt x="42612" y="55164"/>
                        <a:pt x="43470" y="53640"/>
                      </a:cubicBezTo>
                      <a:lnTo>
                        <a:pt x="57757" y="25065"/>
                      </a:lnTo>
                      <a:cubicBezTo>
                        <a:pt x="58614" y="23350"/>
                        <a:pt x="59662" y="21636"/>
                        <a:pt x="60805" y="19731"/>
                      </a:cubicBezTo>
                      <a:cubicBezTo>
                        <a:pt x="61948" y="17826"/>
                        <a:pt x="63091" y="16111"/>
                        <a:pt x="64329" y="14397"/>
                      </a:cubicBezTo>
                      <a:lnTo>
                        <a:pt x="64234" y="14397"/>
                      </a:lnTo>
                      <a:cubicBezTo>
                        <a:pt x="61853" y="15921"/>
                        <a:pt x="59472" y="17350"/>
                        <a:pt x="56995" y="18874"/>
                      </a:cubicBezTo>
                      <a:cubicBezTo>
                        <a:pt x="54519" y="20398"/>
                        <a:pt x="52042" y="21922"/>
                        <a:pt x="49375" y="23446"/>
                      </a:cubicBezTo>
                      <a:lnTo>
                        <a:pt x="13752" y="44020"/>
                      </a:lnTo>
                      <a:cubicBezTo>
                        <a:pt x="13752" y="44020"/>
                        <a:pt x="12990" y="44305"/>
                        <a:pt x="12513" y="44401"/>
                      </a:cubicBezTo>
                      <a:cubicBezTo>
                        <a:pt x="12037" y="44401"/>
                        <a:pt x="11466" y="44401"/>
                        <a:pt x="10799" y="44210"/>
                      </a:cubicBezTo>
                      <a:cubicBezTo>
                        <a:pt x="10132" y="44020"/>
                        <a:pt x="9275" y="43734"/>
                        <a:pt x="8322" y="43353"/>
                      </a:cubicBezTo>
                      <a:cubicBezTo>
                        <a:pt x="7370" y="42972"/>
                        <a:pt x="6227" y="42305"/>
                        <a:pt x="4893" y="41543"/>
                      </a:cubicBezTo>
                      <a:cubicBezTo>
                        <a:pt x="3560" y="40781"/>
                        <a:pt x="2607" y="40210"/>
                        <a:pt x="1845" y="39638"/>
                      </a:cubicBezTo>
                      <a:cubicBezTo>
                        <a:pt x="1083" y="39067"/>
                        <a:pt x="607" y="38590"/>
                        <a:pt x="321" y="38209"/>
                      </a:cubicBezTo>
                      <a:cubicBezTo>
                        <a:pt x="36" y="37828"/>
                        <a:pt x="-60" y="37543"/>
                        <a:pt x="36" y="37257"/>
                      </a:cubicBezTo>
                      <a:cubicBezTo>
                        <a:pt x="131" y="36971"/>
                        <a:pt x="321" y="36781"/>
                        <a:pt x="702" y="36590"/>
                      </a:cubicBezTo>
                      <a:lnTo>
                        <a:pt x="61948" y="1252"/>
                      </a:lnTo>
                      <a:cubicBezTo>
                        <a:pt x="63567" y="300"/>
                        <a:pt x="65282" y="-81"/>
                        <a:pt x="67187" y="14"/>
                      </a:cubicBezTo>
                      <a:cubicBezTo>
                        <a:pt x="68997" y="109"/>
                        <a:pt x="70616" y="586"/>
                        <a:pt x="72140" y="1443"/>
                      </a:cubicBezTo>
                      <a:lnTo>
                        <a:pt x="79855" y="5920"/>
                      </a:lnTo>
                      <a:cubicBezTo>
                        <a:pt x="81284" y="6682"/>
                        <a:pt x="82332" y="7444"/>
                        <a:pt x="82998" y="8110"/>
                      </a:cubicBezTo>
                      <a:cubicBezTo>
                        <a:pt x="83760" y="8777"/>
                        <a:pt x="84141" y="9539"/>
                        <a:pt x="84427" y="10206"/>
                      </a:cubicBezTo>
                      <a:cubicBezTo>
                        <a:pt x="84713" y="10873"/>
                        <a:pt x="84618" y="11730"/>
                        <a:pt x="84427" y="12682"/>
                      </a:cubicBezTo>
                      <a:cubicBezTo>
                        <a:pt x="84237" y="13635"/>
                        <a:pt x="83665" y="14683"/>
                        <a:pt x="82998" y="15826"/>
                      </a:cubicBezTo>
                      <a:lnTo>
                        <a:pt x="71854" y="38114"/>
                      </a:lnTo>
                      <a:cubicBezTo>
                        <a:pt x="71187" y="39448"/>
                        <a:pt x="70425" y="40781"/>
                        <a:pt x="69759" y="42019"/>
                      </a:cubicBezTo>
                      <a:cubicBezTo>
                        <a:pt x="69092" y="43258"/>
                        <a:pt x="68425" y="44591"/>
                        <a:pt x="67663" y="45829"/>
                      </a:cubicBezTo>
                      <a:cubicBezTo>
                        <a:pt x="66901" y="47068"/>
                        <a:pt x="66234" y="48306"/>
                        <a:pt x="65472" y="49544"/>
                      </a:cubicBezTo>
                      <a:cubicBezTo>
                        <a:pt x="64710" y="50782"/>
                        <a:pt x="64044" y="51925"/>
                        <a:pt x="63282" y="53164"/>
                      </a:cubicBezTo>
                      <a:lnTo>
                        <a:pt x="63282" y="53164"/>
                      </a:lnTo>
                      <a:cubicBezTo>
                        <a:pt x="65663" y="51735"/>
                        <a:pt x="68139" y="50211"/>
                        <a:pt x="70711" y="48592"/>
                      </a:cubicBezTo>
                      <a:cubicBezTo>
                        <a:pt x="73283" y="47068"/>
                        <a:pt x="75855" y="45544"/>
                        <a:pt x="78236" y="44115"/>
                      </a:cubicBezTo>
                      <a:lnTo>
                        <a:pt x="110240" y="25636"/>
                      </a:lnTo>
                      <a:cubicBezTo>
                        <a:pt x="110240" y="25636"/>
                        <a:pt x="111002" y="25351"/>
                        <a:pt x="111478" y="25255"/>
                      </a:cubicBezTo>
                      <a:cubicBezTo>
                        <a:pt x="111954" y="25255"/>
                        <a:pt x="112621" y="25255"/>
                        <a:pt x="113288" y="25446"/>
                      </a:cubicBezTo>
                      <a:cubicBezTo>
                        <a:pt x="114050" y="25636"/>
                        <a:pt x="114812" y="25922"/>
                        <a:pt x="115764" y="26303"/>
                      </a:cubicBezTo>
                      <a:cubicBezTo>
                        <a:pt x="116717" y="26684"/>
                        <a:pt x="117765" y="27351"/>
                        <a:pt x="119098" y="28113"/>
                      </a:cubicBezTo>
                      <a:cubicBezTo>
                        <a:pt x="120432" y="28875"/>
                        <a:pt x="121289" y="29446"/>
                        <a:pt x="122051" y="30018"/>
                      </a:cubicBezTo>
                      <a:cubicBezTo>
                        <a:pt x="122813" y="30589"/>
                        <a:pt x="123289" y="30970"/>
                        <a:pt x="123575" y="31351"/>
                      </a:cubicBezTo>
                      <a:cubicBezTo>
                        <a:pt x="123861" y="31732"/>
                        <a:pt x="123861" y="32018"/>
                        <a:pt x="123765" y="32304"/>
                      </a:cubicBezTo>
                      <a:cubicBezTo>
                        <a:pt x="123670" y="32590"/>
                        <a:pt x="123480" y="32780"/>
                        <a:pt x="123099" y="32971"/>
                      </a:cubicBezTo>
                      <a:lnTo>
                        <a:pt x="61853" y="6830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195" name="Free-form: Shape 65">
                  <a:extLst>
                    <a:ext uri="{FF2B5EF4-FFF2-40B4-BE49-F238E27FC236}">
                      <a16:creationId xmlns:a16="http://schemas.microsoft.com/office/drawing/2014/main" id="{5A44CFCB-6DDD-79A5-FED4-ECBC442C7354}"/>
                    </a:ext>
                  </a:extLst>
                </p:cNvPr>
                <p:cNvSpPr/>
                <p:nvPr/>
              </p:nvSpPr>
              <p:spPr>
                <a:xfrm>
                  <a:off x="3332443" y="1780029"/>
                  <a:ext cx="104118" cy="58406"/>
                </a:xfrm>
                <a:custGeom>
                  <a:avLst/>
                  <a:gdLst>
                    <a:gd name="connsiteX0" fmla="*/ 86301 w 104118"/>
                    <a:gd name="connsiteY0" fmla="*/ 48110 h 58406"/>
                    <a:gd name="connsiteX1" fmla="*/ 68966 w 104118"/>
                    <a:gd name="connsiteY1" fmla="*/ 55635 h 58406"/>
                    <a:gd name="connsiteX2" fmla="*/ 51154 w 104118"/>
                    <a:gd name="connsiteY2" fmla="*/ 58397 h 58406"/>
                    <a:gd name="connsiteX3" fmla="*/ 33342 w 104118"/>
                    <a:gd name="connsiteY3" fmla="*/ 56302 h 58406"/>
                    <a:gd name="connsiteX4" fmla="*/ 16197 w 104118"/>
                    <a:gd name="connsiteY4" fmla="*/ 49253 h 58406"/>
                    <a:gd name="connsiteX5" fmla="*/ 3910 w 104118"/>
                    <a:gd name="connsiteY5" fmla="*/ 39728 h 58406"/>
                    <a:gd name="connsiteX6" fmla="*/ 5 w 104118"/>
                    <a:gd name="connsiteY6" fmla="*/ 30108 h 58406"/>
                    <a:gd name="connsiteX7" fmla="*/ 4767 w 104118"/>
                    <a:gd name="connsiteY7" fmla="*/ 20297 h 58406"/>
                    <a:gd name="connsiteX8" fmla="*/ 18293 w 104118"/>
                    <a:gd name="connsiteY8" fmla="*/ 10105 h 58406"/>
                    <a:gd name="connsiteX9" fmla="*/ 35343 w 104118"/>
                    <a:gd name="connsiteY9" fmla="*/ 2771 h 58406"/>
                    <a:gd name="connsiteX10" fmla="*/ 53059 w 104118"/>
                    <a:gd name="connsiteY10" fmla="*/ 9 h 58406"/>
                    <a:gd name="connsiteX11" fmla="*/ 70871 w 104118"/>
                    <a:gd name="connsiteY11" fmla="*/ 2104 h 58406"/>
                    <a:gd name="connsiteX12" fmla="*/ 88111 w 104118"/>
                    <a:gd name="connsiteY12" fmla="*/ 9153 h 58406"/>
                    <a:gd name="connsiteX13" fmla="*/ 100208 w 104118"/>
                    <a:gd name="connsiteY13" fmla="*/ 18487 h 58406"/>
                    <a:gd name="connsiteX14" fmla="*/ 104113 w 104118"/>
                    <a:gd name="connsiteY14" fmla="*/ 28012 h 58406"/>
                    <a:gd name="connsiteX15" fmla="*/ 99541 w 104118"/>
                    <a:gd name="connsiteY15" fmla="*/ 37823 h 58406"/>
                    <a:gd name="connsiteX16" fmla="*/ 86301 w 104118"/>
                    <a:gd name="connsiteY16" fmla="*/ 47920 h 58406"/>
                    <a:gd name="connsiteX17" fmla="*/ 70490 w 104118"/>
                    <a:gd name="connsiteY17" fmla="*/ 39823 h 58406"/>
                    <a:gd name="connsiteX18" fmla="*/ 79348 w 104118"/>
                    <a:gd name="connsiteY18" fmla="*/ 33632 h 58406"/>
                    <a:gd name="connsiteX19" fmla="*/ 83920 w 104118"/>
                    <a:gd name="connsiteY19" fmla="*/ 27536 h 58406"/>
                    <a:gd name="connsiteX20" fmla="*/ 83158 w 104118"/>
                    <a:gd name="connsiteY20" fmla="*/ 21535 h 58406"/>
                    <a:gd name="connsiteX21" fmla="*/ 76110 w 104118"/>
                    <a:gd name="connsiteY21" fmla="*/ 15535 h 58406"/>
                    <a:gd name="connsiteX22" fmla="*/ 65346 w 104118"/>
                    <a:gd name="connsiteY22" fmla="*/ 11534 h 58406"/>
                    <a:gd name="connsiteX23" fmla="*/ 54488 w 104118"/>
                    <a:gd name="connsiteY23" fmla="*/ 11153 h 58406"/>
                    <a:gd name="connsiteX24" fmla="*/ 43915 w 104118"/>
                    <a:gd name="connsiteY24" fmla="*/ 13725 h 58406"/>
                    <a:gd name="connsiteX25" fmla="*/ 33914 w 104118"/>
                    <a:gd name="connsiteY25" fmla="*/ 18487 h 58406"/>
                    <a:gd name="connsiteX26" fmla="*/ 24770 w 104118"/>
                    <a:gd name="connsiteY26" fmla="*/ 24774 h 58406"/>
                    <a:gd name="connsiteX27" fmla="*/ 20103 w 104118"/>
                    <a:gd name="connsiteY27" fmla="*/ 30870 h 58406"/>
                    <a:gd name="connsiteX28" fmla="*/ 20865 w 104118"/>
                    <a:gd name="connsiteY28" fmla="*/ 36871 h 58406"/>
                    <a:gd name="connsiteX29" fmla="*/ 28008 w 104118"/>
                    <a:gd name="connsiteY29" fmla="*/ 42871 h 58406"/>
                    <a:gd name="connsiteX30" fmla="*/ 38772 w 104118"/>
                    <a:gd name="connsiteY30" fmla="*/ 46872 h 58406"/>
                    <a:gd name="connsiteX31" fmla="*/ 49630 w 104118"/>
                    <a:gd name="connsiteY31" fmla="*/ 47158 h 58406"/>
                    <a:gd name="connsiteX32" fmla="*/ 60298 w 104118"/>
                    <a:gd name="connsiteY32" fmla="*/ 44586 h 58406"/>
                    <a:gd name="connsiteX33" fmla="*/ 70395 w 104118"/>
                    <a:gd name="connsiteY33" fmla="*/ 39728 h 58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4118" h="58406">
                      <a:moveTo>
                        <a:pt x="86301" y="48110"/>
                      </a:moveTo>
                      <a:cubicBezTo>
                        <a:pt x="80682" y="51349"/>
                        <a:pt x="74871" y="53825"/>
                        <a:pt x="68966" y="55635"/>
                      </a:cubicBezTo>
                      <a:cubicBezTo>
                        <a:pt x="63060" y="57349"/>
                        <a:pt x="57060" y="58302"/>
                        <a:pt x="51154" y="58397"/>
                      </a:cubicBezTo>
                      <a:cubicBezTo>
                        <a:pt x="45153" y="58492"/>
                        <a:pt x="39248" y="57826"/>
                        <a:pt x="33342" y="56302"/>
                      </a:cubicBezTo>
                      <a:cubicBezTo>
                        <a:pt x="27437" y="54778"/>
                        <a:pt x="21722" y="52396"/>
                        <a:pt x="16197" y="49253"/>
                      </a:cubicBezTo>
                      <a:cubicBezTo>
                        <a:pt x="10673" y="46110"/>
                        <a:pt x="6577" y="42871"/>
                        <a:pt x="3910" y="39728"/>
                      </a:cubicBezTo>
                      <a:cubicBezTo>
                        <a:pt x="1243" y="36585"/>
                        <a:pt x="-90" y="33346"/>
                        <a:pt x="5" y="30108"/>
                      </a:cubicBezTo>
                      <a:cubicBezTo>
                        <a:pt x="100" y="26869"/>
                        <a:pt x="1719" y="23631"/>
                        <a:pt x="4767" y="20297"/>
                      </a:cubicBezTo>
                      <a:cubicBezTo>
                        <a:pt x="7815" y="16963"/>
                        <a:pt x="12292" y="13630"/>
                        <a:pt x="18293" y="10105"/>
                      </a:cubicBezTo>
                      <a:cubicBezTo>
                        <a:pt x="23817" y="6962"/>
                        <a:pt x="29437" y="4486"/>
                        <a:pt x="35343" y="2771"/>
                      </a:cubicBezTo>
                      <a:cubicBezTo>
                        <a:pt x="41248" y="1057"/>
                        <a:pt x="47153" y="199"/>
                        <a:pt x="53059" y="9"/>
                      </a:cubicBezTo>
                      <a:cubicBezTo>
                        <a:pt x="59060" y="-86"/>
                        <a:pt x="64965" y="580"/>
                        <a:pt x="70871" y="2104"/>
                      </a:cubicBezTo>
                      <a:cubicBezTo>
                        <a:pt x="76776" y="3628"/>
                        <a:pt x="82491" y="6010"/>
                        <a:pt x="88111" y="9153"/>
                      </a:cubicBezTo>
                      <a:cubicBezTo>
                        <a:pt x="93731" y="12296"/>
                        <a:pt x="97541" y="15344"/>
                        <a:pt x="100208" y="18487"/>
                      </a:cubicBezTo>
                      <a:cubicBezTo>
                        <a:pt x="102970" y="21631"/>
                        <a:pt x="104208" y="24869"/>
                        <a:pt x="104113" y="28012"/>
                      </a:cubicBezTo>
                      <a:cubicBezTo>
                        <a:pt x="104018" y="31251"/>
                        <a:pt x="102494" y="34489"/>
                        <a:pt x="99541" y="37823"/>
                      </a:cubicBezTo>
                      <a:cubicBezTo>
                        <a:pt x="96588" y="41157"/>
                        <a:pt x="92207" y="44491"/>
                        <a:pt x="86301" y="47920"/>
                      </a:cubicBezTo>
                      <a:close/>
                      <a:moveTo>
                        <a:pt x="70490" y="39823"/>
                      </a:moveTo>
                      <a:cubicBezTo>
                        <a:pt x="74109" y="37728"/>
                        <a:pt x="77062" y="35728"/>
                        <a:pt x="79348" y="33632"/>
                      </a:cubicBezTo>
                      <a:cubicBezTo>
                        <a:pt x="81729" y="31632"/>
                        <a:pt x="83253" y="29536"/>
                        <a:pt x="83920" y="27536"/>
                      </a:cubicBezTo>
                      <a:cubicBezTo>
                        <a:pt x="84587" y="25536"/>
                        <a:pt x="84396" y="23536"/>
                        <a:pt x="83158" y="21535"/>
                      </a:cubicBezTo>
                      <a:cubicBezTo>
                        <a:pt x="82015" y="19535"/>
                        <a:pt x="79634" y="17535"/>
                        <a:pt x="76110" y="15535"/>
                      </a:cubicBezTo>
                      <a:cubicBezTo>
                        <a:pt x="72585" y="13534"/>
                        <a:pt x="68966" y="12201"/>
                        <a:pt x="65346" y="11534"/>
                      </a:cubicBezTo>
                      <a:cubicBezTo>
                        <a:pt x="61727" y="10867"/>
                        <a:pt x="58107" y="10772"/>
                        <a:pt x="54488" y="11153"/>
                      </a:cubicBezTo>
                      <a:cubicBezTo>
                        <a:pt x="50868" y="11534"/>
                        <a:pt x="47344" y="12391"/>
                        <a:pt x="43915" y="13725"/>
                      </a:cubicBezTo>
                      <a:cubicBezTo>
                        <a:pt x="40486" y="15058"/>
                        <a:pt x="37152" y="16582"/>
                        <a:pt x="33914" y="18487"/>
                      </a:cubicBezTo>
                      <a:cubicBezTo>
                        <a:pt x="30199" y="20678"/>
                        <a:pt x="27151" y="22774"/>
                        <a:pt x="24770" y="24774"/>
                      </a:cubicBezTo>
                      <a:cubicBezTo>
                        <a:pt x="22389" y="26774"/>
                        <a:pt x="20865" y="28870"/>
                        <a:pt x="20103" y="30870"/>
                      </a:cubicBezTo>
                      <a:cubicBezTo>
                        <a:pt x="19341" y="32870"/>
                        <a:pt x="19626" y="34870"/>
                        <a:pt x="20865" y="36871"/>
                      </a:cubicBezTo>
                      <a:cubicBezTo>
                        <a:pt x="22103" y="38871"/>
                        <a:pt x="24484" y="40871"/>
                        <a:pt x="28008" y="42871"/>
                      </a:cubicBezTo>
                      <a:cubicBezTo>
                        <a:pt x="31532" y="44872"/>
                        <a:pt x="35152" y="46205"/>
                        <a:pt x="38772" y="46872"/>
                      </a:cubicBezTo>
                      <a:cubicBezTo>
                        <a:pt x="42391" y="47539"/>
                        <a:pt x="46011" y="47634"/>
                        <a:pt x="49630" y="47158"/>
                      </a:cubicBezTo>
                      <a:cubicBezTo>
                        <a:pt x="53250" y="46777"/>
                        <a:pt x="56869" y="45919"/>
                        <a:pt x="60298" y="44586"/>
                      </a:cubicBezTo>
                      <a:cubicBezTo>
                        <a:pt x="63727" y="43252"/>
                        <a:pt x="67156" y="41633"/>
                        <a:pt x="70395" y="3972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196" name="Free-form: Shape 66">
                  <a:extLst>
                    <a:ext uri="{FF2B5EF4-FFF2-40B4-BE49-F238E27FC236}">
                      <a16:creationId xmlns:a16="http://schemas.microsoft.com/office/drawing/2014/main" id="{26ABA5E7-B682-49AC-CAA7-2C496B378695}"/>
                    </a:ext>
                  </a:extLst>
                </p:cNvPr>
                <p:cNvSpPr/>
                <p:nvPr/>
              </p:nvSpPr>
              <p:spPr>
                <a:xfrm>
                  <a:off x="3432513" y="1823852"/>
                  <a:ext cx="106927" cy="61817"/>
                </a:xfrm>
                <a:custGeom>
                  <a:avLst/>
                  <a:gdLst>
                    <a:gd name="connsiteX0" fmla="*/ 20331 w 106927"/>
                    <a:gd name="connsiteY0" fmla="*/ 61436 h 61817"/>
                    <a:gd name="connsiteX1" fmla="*/ 18140 w 106927"/>
                    <a:gd name="connsiteY1" fmla="*/ 61817 h 61817"/>
                    <a:gd name="connsiteX2" fmla="*/ 15854 w 106927"/>
                    <a:gd name="connsiteY2" fmla="*/ 61436 h 61817"/>
                    <a:gd name="connsiteX3" fmla="*/ 12806 w 106927"/>
                    <a:gd name="connsiteY3" fmla="*/ 60103 h 61817"/>
                    <a:gd name="connsiteX4" fmla="*/ 8329 w 106927"/>
                    <a:gd name="connsiteY4" fmla="*/ 57626 h 61817"/>
                    <a:gd name="connsiteX5" fmla="*/ 4614 w 106927"/>
                    <a:gd name="connsiteY5" fmla="*/ 55435 h 61817"/>
                    <a:gd name="connsiteX6" fmla="*/ 2138 w 106927"/>
                    <a:gd name="connsiteY6" fmla="*/ 53816 h 61817"/>
                    <a:gd name="connsiteX7" fmla="*/ 709 w 106927"/>
                    <a:gd name="connsiteY7" fmla="*/ 52578 h 61817"/>
                    <a:gd name="connsiteX8" fmla="*/ 42 w 106927"/>
                    <a:gd name="connsiteY8" fmla="*/ 51625 h 61817"/>
                    <a:gd name="connsiteX9" fmla="*/ 42 w 106927"/>
                    <a:gd name="connsiteY9" fmla="*/ 50768 h 61817"/>
                    <a:gd name="connsiteX10" fmla="*/ 709 w 106927"/>
                    <a:gd name="connsiteY10" fmla="*/ 49816 h 61817"/>
                    <a:gd name="connsiteX11" fmla="*/ 40143 w 106927"/>
                    <a:gd name="connsiteY11" fmla="*/ 2858 h 61817"/>
                    <a:gd name="connsiteX12" fmla="*/ 42333 w 106927"/>
                    <a:gd name="connsiteY12" fmla="*/ 667 h 61817"/>
                    <a:gd name="connsiteX13" fmla="*/ 44524 w 106927"/>
                    <a:gd name="connsiteY13" fmla="*/ 0 h 61817"/>
                    <a:gd name="connsiteX14" fmla="*/ 47477 w 106927"/>
                    <a:gd name="connsiteY14" fmla="*/ 952 h 61817"/>
                    <a:gd name="connsiteX15" fmla="*/ 52239 w 106927"/>
                    <a:gd name="connsiteY15" fmla="*/ 3524 h 61817"/>
                    <a:gd name="connsiteX16" fmla="*/ 56049 w 106927"/>
                    <a:gd name="connsiteY16" fmla="*/ 5810 h 61817"/>
                    <a:gd name="connsiteX17" fmla="*/ 57859 w 106927"/>
                    <a:gd name="connsiteY17" fmla="*/ 7239 h 61817"/>
                    <a:gd name="connsiteX18" fmla="*/ 58145 w 106927"/>
                    <a:gd name="connsiteY18" fmla="*/ 8287 h 61817"/>
                    <a:gd name="connsiteX19" fmla="*/ 57383 w 106927"/>
                    <a:gd name="connsiteY19" fmla="*/ 9335 h 61817"/>
                    <a:gd name="connsiteX20" fmla="*/ 22045 w 106927"/>
                    <a:gd name="connsiteY20" fmla="*/ 49625 h 61817"/>
                    <a:gd name="connsiteX21" fmla="*/ 22045 w 106927"/>
                    <a:gd name="connsiteY21" fmla="*/ 49625 h 61817"/>
                    <a:gd name="connsiteX22" fmla="*/ 91197 w 106927"/>
                    <a:gd name="connsiteY22" fmla="*/ 29242 h 61817"/>
                    <a:gd name="connsiteX23" fmla="*/ 93197 w 106927"/>
                    <a:gd name="connsiteY23" fmla="*/ 28765 h 61817"/>
                    <a:gd name="connsiteX24" fmla="*/ 95197 w 106927"/>
                    <a:gd name="connsiteY24" fmla="*/ 28956 h 61817"/>
                    <a:gd name="connsiteX25" fmla="*/ 97864 w 106927"/>
                    <a:gd name="connsiteY25" fmla="*/ 30004 h 61817"/>
                    <a:gd name="connsiteX26" fmla="*/ 102055 w 106927"/>
                    <a:gd name="connsiteY26" fmla="*/ 32290 h 61817"/>
                    <a:gd name="connsiteX27" fmla="*/ 105770 w 106927"/>
                    <a:gd name="connsiteY27" fmla="*/ 34671 h 61817"/>
                    <a:gd name="connsiteX28" fmla="*/ 106913 w 106927"/>
                    <a:gd name="connsiteY28" fmla="*/ 36195 h 61817"/>
                    <a:gd name="connsiteX29" fmla="*/ 105484 w 106927"/>
                    <a:gd name="connsiteY29" fmla="*/ 37338 h 61817"/>
                    <a:gd name="connsiteX30" fmla="*/ 101674 w 106927"/>
                    <a:gd name="connsiteY30" fmla="*/ 38576 h 61817"/>
                    <a:gd name="connsiteX31" fmla="*/ 20140 w 106927"/>
                    <a:gd name="connsiteY31" fmla="*/ 61341 h 61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6927" h="61817">
                      <a:moveTo>
                        <a:pt x="20331" y="61436"/>
                      </a:moveTo>
                      <a:cubicBezTo>
                        <a:pt x="19569" y="61722"/>
                        <a:pt x="18807" y="61817"/>
                        <a:pt x="18140" y="61817"/>
                      </a:cubicBezTo>
                      <a:cubicBezTo>
                        <a:pt x="17473" y="61817"/>
                        <a:pt x="16711" y="61817"/>
                        <a:pt x="15854" y="61436"/>
                      </a:cubicBezTo>
                      <a:cubicBezTo>
                        <a:pt x="14997" y="61055"/>
                        <a:pt x="13949" y="60769"/>
                        <a:pt x="12806" y="60103"/>
                      </a:cubicBezTo>
                      <a:cubicBezTo>
                        <a:pt x="11663" y="59436"/>
                        <a:pt x="10139" y="58674"/>
                        <a:pt x="8329" y="57626"/>
                      </a:cubicBezTo>
                      <a:cubicBezTo>
                        <a:pt x="6900" y="56769"/>
                        <a:pt x="5662" y="56102"/>
                        <a:pt x="4614" y="55435"/>
                      </a:cubicBezTo>
                      <a:cubicBezTo>
                        <a:pt x="3567" y="54864"/>
                        <a:pt x="2805" y="54292"/>
                        <a:pt x="2138" y="53816"/>
                      </a:cubicBezTo>
                      <a:cubicBezTo>
                        <a:pt x="1471" y="53340"/>
                        <a:pt x="995" y="52959"/>
                        <a:pt x="709" y="52578"/>
                      </a:cubicBezTo>
                      <a:cubicBezTo>
                        <a:pt x="423" y="52197"/>
                        <a:pt x="138" y="51911"/>
                        <a:pt x="42" y="51625"/>
                      </a:cubicBezTo>
                      <a:cubicBezTo>
                        <a:pt x="-53" y="51340"/>
                        <a:pt x="42" y="51054"/>
                        <a:pt x="42" y="50768"/>
                      </a:cubicBezTo>
                      <a:cubicBezTo>
                        <a:pt x="138" y="50483"/>
                        <a:pt x="423" y="50197"/>
                        <a:pt x="709" y="49816"/>
                      </a:cubicBezTo>
                      <a:lnTo>
                        <a:pt x="40143" y="2858"/>
                      </a:lnTo>
                      <a:cubicBezTo>
                        <a:pt x="41000" y="1905"/>
                        <a:pt x="41667" y="1143"/>
                        <a:pt x="42333" y="667"/>
                      </a:cubicBezTo>
                      <a:cubicBezTo>
                        <a:pt x="43000" y="190"/>
                        <a:pt x="43667" y="0"/>
                        <a:pt x="44524" y="0"/>
                      </a:cubicBezTo>
                      <a:cubicBezTo>
                        <a:pt x="45381" y="0"/>
                        <a:pt x="46334" y="381"/>
                        <a:pt x="47477" y="952"/>
                      </a:cubicBezTo>
                      <a:cubicBezTo>
                        <a:pt x="48620" y="1524"/>
                        <a:pt x="50239" y="2381"/>
                        <a:pt x="52239" y="3524"/>
                      </a:cubicBezTo>
                      <a:cubicBezTo>
                        <a:pt x="53954" y="4477"/>
                        <a:pt x="55192" y="5239"/>
                        <a:pt x="56049" y="5810"/>
                      </a:cubicBezTo>
                      <a:cubicBezTo>
                        <a:pt x="56907" y="6382"/>
                        <a:pt x="57573" y="6858"/>
                        <a:pt x="57859" y="7239"/>
                      </a:cubicBezTo>
                      <a:cubicBezTo>
                        <a:pt x="58145" y="7620"/>
                        <a:pt x="58240" y="8001"/>
                        <a:pt x="58145" y="8287"/>
                      </a:cubicBezTo>
                      <a:cubicBezTo>
                        <a:pt x="58050" y="8573"/>
                        <a:pt x="57764" y="8954"/>
                        <a:pt x="57383" y="9335"/>
                      </a:cubicBezTo>
                      <a:lnTo>
                        <a:pt x="22045" y="49625"/>
                      </a:lnTo>
                      <a:lnTo>
                        <a:pt x="22045" y="49625"/>
                      </a:lnTo>
                      <a:cubicBezTo>
                        <a:pt x="22045" y="49625"/>
                        <a:pt x="91197" y="29242"/>
                        <a:pt x="91197" y="29242"/>
                      </a:cubicBezTo>
                      <a:cubicBezTo>
                        <a:pt x="91959" y="28956"/>
                        <a:pt x="92625" y="28765"/>
                        <a:pt x="93197" y="28765"/>
                      </a:cubicBezTo>
                      <a:cubicBezTo>
                        <a:pt x="93768" y="28765"/>
                        <a:pt x="94435" y="28765"/>
                        <a:pt x="95197" y="28956"/>
                      </a:cubicBezTo>
                      <a:cubicBezTo>
                        <a:pt x="95959" y="29146"/>
                        <a:pt x="96816" y="29527"/>
                        <a:pt x="97864" y="30004"/>
                      </a:cubicBezTo>
                      <a:cubicBezTo>
                        <a:pt x="98912" y="30480"/>
                        <a:pt x="100341" y="31242"/>
                        <a:pt x="102055" y="32290"/>
                      </a:cubicBezTo>
                      <a:cubicBezTo>
                        <a:pt x="103770" y="33338"/>
                        <a:pt x="105008" y="34004"/>
                        <a:pt x="105770" y="34671"/>
                      </a:cubicBezTo>
                      <a:cubicBezTo>
                        <a:pt x="106627" y="35242"/>
                        <a:pt x="107008" y="35814"/>
                        <a:pt x="106913" y="36195"/>
                      </a:cubicBezTo>
                      <a:cubicBezTo>
                        <a:pt x="106913" y="36671"/>
                        <a:pt x="106437" y="37052"/>
                        <a:pt x="105484" y="37338"/>
                      </a:cubicBezTo>
                      <a:cubicBezTo>
                        <a:pt x="104627" y="37719"/>
                        <a:pt x="103389" y="38100"/>
                        <a:pt x="101674" y="38576"/>
                      </a:cubicBezTo>
                      <a:lnTo>
                        <a:pt x="20140" y="6134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197" name="Free-form: Shape 67">
                  <a:extLst>
                    <a:ext uri="{FF2B5EF4-FFF2-40B4-BE49-F238E27FC236}">
                      <a16:creationId xmlns:a16="http://schemas.microsoft.com/office/drawing/2014/main" id="{1051923E-FB64-E80E-2BB2-EAED79FF91F1}"/>
                    </a:ext>
                  </a:extLst>
                </p:cNvPr>
                <p:cNvSpPr/>
                <p:nvPr/>
              </p:nvSpPr>
              <p:spPr>
                <a:xfrm>
                  <a:off x="3493515" y="1885575"/>
                  <a:ext cx="107650" cy="62406"/>
                </a:xfrm>
                <a:custGeom>
                  <a:avLst/>
                  <a:gdLst>
                    <a:gd name="connsiteX0" fmla="*/ 68390 w 107650"/>
                    <a:gd name="connsiteY0" fmla="*/ 59531 h 62406"/>
                    <a:gd name="connsiteX1" fmla="*/ 66199 w 107650"/>
                    <a:gd name="connsiteY1" fmla="*/ 61722 h 62406"/>
                    <a:gd name="connsiteX2" fmla="*/ 64103 w 107650"/>
                    <a:gd name="connsiteY2" fmla="*/ 62389 h 62406"/>
                    <a:gd name="connsiteX3" fmla="*/ 61246 w 107650"/>
                    <a:gd name="connsiteY3" fmla="*/ 61531 h 62406"/>
                    <a:gd name="connsiteX4" fmla="*/ 56959 w 107650"/>
                    <a:gd name="connsiteY4" fmla="*/ 59150 h 62406"/>
                    <a:gd name="connsiteX5" fmla="*/ 52673 w 107650"/>
                    <a:gd name="connsiteY5" fmla="*/ 56578 h 62406"/>
                    <a:gd name="connsiteX6" fmla="*/ 50578 w 107650"/>
                    <a:gd name="connsiteY6" fmla="*/ 55054 h 62406"/>
                    <a:gd name="connsiteX7" fmla="*/ 50101 w 107650"/>
                    <a:gd name="connsiteY7" fmla="*/ 54007 h 62406"/>
                    <a:gd name="connsiteX8" fmla="*/ 50673 w 107650"/>
                    <a:gd name="connsiteY8" fmla="*/ 53054 h 62406"/>
                    <a:gd name="connsiteX9" fmla="*/ 59626 w 107650"/>
                    <a:gd name="connsiteY9" fmla="*/ 42386 h 62406"/>
                    <a:gd name="connsiteX10" fmla="*/ 33147 w 107650"/>
                    <a:gd name="connsiteY10" fmla="*/ 27051 h 62406"/>
                    <a:gd name="connsiteX11" fmla="*/ 15335 w 107650"/>
                    <a:gd name="connsiteY11" fmla="*/ 32194 h 62406"/>
                    <a:gd name="connsiteX12" fmla="*/ 13525 w 107650"/>
                    <a:gd name="connsiteY12" fmla="*/ 32575 h 62406"/>
                    <a:gd name="connsiteX13" fmla="*/ 11621 w 107650"/>
                    <a:gd name="connsiteY13" fmla="*/ 32385 h 62406"/>
                    <a:gd name="connsiteX14" fmla="*/ 8954 w 107650"/>
                    <a:gd name="connsiteY14" fmla="*/ 31337 h 62406"/>
                    <a:gd name="connsiteX15" fmla="*/ 5048 w 107650"/>
                    <a:gd name="connsiteY15" fmla="*/ 29242 h 62406"/>
                    <a:gd name="connsiteX16" fmla="*/ 1238 w 107650"/>
                    <a:gd name="connsiteY16" fmla="*/ 26860 h 62406"/>
                    <a:gd name="connsiteX17" fmla="*/ 0 w 107650"/>
                    <a:gd name="connsiteY17" fmla="*/ 25241 h 62406"/>
                    <a:gd name="connsiteX18" fmla="*/ 1333 w 107650"/>
                    <a:gd name="connsiteY18" fmla="*/ 24003 h 62406"/>
                    <a:gd name="connsiteX19" fmla="*/ 5143 w 107650"/>
                    <a:gd name="connsiteY19" fmla="*/ 22765 h 62406"/>
                    <a:gd name="connsiteX20" fmla="*/ 87344 w 107650"/>
                    <a:gd name="connsiteY20" fmla="*/ 381 h 62406"/>
                    <a:gd name="connsiteX21" fmla="*/ 89535 w 107650"/>
                    <a:gd name="connsiteY21" fmla="*/ 0 h 62406"/>
                    <a:gd name="connsiteX22" fmla="*/ 91726 w 107650"/>
                    <a:gd name="connsiteY22" fmla="*/ 286 h 62406"/>
                    <a:gd name="connsiteX23" fmla="*/ 94774 w 107650"/>
                    <a:gd name="connsiteY23" fmla="*/ 1619 h 62406"/>
                    <a:gd name="connsiteX24" fmla="*/ 99346 w 107650"/>
                    <a:gd name="connsiteY24" fmla="*/ 4191 h 62406"/>
                    <a:gd name="connsiteX25" fmla="*/ 104394 w 107650"/>
                    <a:gd name="connsiteY25" fmla="*/ 7239 h 62406"/>
                    <a:gd name="connsiteX26" fmla="*/ 106966 w 107650"/>
                    <a:gd name="connsiteY26" fmla="*/ 9144 h 62406"/>
                    <a:gd name="connsiteX27" fmla="*/ 107633 w 107650"/>
                    <a:gd name="connsiteY27" fmla="*/ 10573 h 62406"/>
                    <a:gd name="connsiteX28" fmla="*/ 106871 w 107650"/>
                    <a:gd name="connsiteY28" fmla="*/ 11906 h 62406"/>
                    <a:gd name="connsiteX29" fmla="*/ 68294 w 107650"/>
                    <a:gd name="connsiteY29" fmla="*/ 59341 h 62406"/>
                    <a:gd name="connsiteX30" fmla="*/ 85916 w 107650"/>
                    <a:gd name="connsiteY30" fmla="*/ 12001 h 62406"/>
                    <a:gd name="connsiteX31" fmla="*/ 85916 w 107650"/>
                    <a:gd name="connsiteY31" fmla="*/ 12001 h 62406"/>
                    <a:gd name="connsiteX32" fmla="*/ 46958 w 107650"/>
                    <a:gd name="connsiteY32" fmla="*/ 22955 h 62406"/>
                    <a:gd name="connsiteX33" fmla="*/ 66961 w 107650"/>
                    <a:gd name="connsiteY33" fmla="*/ 34480 h 62406"/>
                    <a:gd name="connsiteX34" fmla="*/ 85916 w 107650"/>
                    <a:gd name="connsiteY34" fmla="*/ 12001 h 6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7650" h="62406">
                      <a:moveTo>
                        <a:pt x="68390" y="59531"/>
                      </a:moveTo>
                      <a:cubicBezTo>
                        <a:pt x="67532" y="60484"/>
                        <a:pt x="66866" y="61246"/>
                        <a:pt x="66199" y="61722"/>
                      </a:cubicBezTo>
                      <a:cubicBezTo>
                        <a:pt x="65532" y="62198"/>
                        <a:pt x="64865" y="62484"/>
                        <a:pt x="64103" y="62389"/>
                      </a:cubicBezTo>
                      <a:cubicBezTo>
                        <a:pt x="63341" y="62389"/>
                        <a:pt x="62389" y="62103"/>
                        <a:pt x="61246" y="61531"/>
                      </a:cubicBezTo>
                      <a:cubicBezTo>
                        <a:pt x="60103" y="60960"/>
                        <a:pt x="58674" y="60198"/>
                        <a:pt x="56959" y="59150"/>
                      </a:cubicBezTo>
                      <a:cubicBezTo>
                        <a:pt x="55245" y="58102"/>
                        <a:pt x="53721" y="57245"/>
                        <a:pt x="52673" y="56578"/>
                      </a:cubicBezTo>
                      <a:cubicBezTo>
                        <a:pt x="51721" y="55912"/>
                        <a:pt x="50959" y="55435"/>
                        <a:pt x="50578" y="55054"/>
                      </a:cubicBezTo>
                      <a:cubicBezTo>
                        <a:pt x="50197" y="54673"/>
                        <a:pt x="50006" y="54292"/>
                        <a:pt x="50101" y="54007"/>
                      </a:cubicBezTo>
                      <a:cubicBezTo>
                        <a:pt x="50101" y="53721"/>
                        <a:pt x="50387" y="53435"/>
                        <a:pt x="50673" y="53054"/>
                      </a:cubicBezTo>
                      <a:lnTo>
                        <a:pt x="59626" y="42386"/>
                      </a:lnTo>
                      <a:lnTo>
                        <a:pt x="33147" y="27051"/>
                      </a:lnTo>
                      <a:lnTo>
                        <a:pt x="15335" y="32194"/>
                      </a:lnTo>
                      <a:cubicBezTo>
                        <a:pt x="14668" y="32385"/>
                        <a:pt x="14097" y="32480"/>
                        <a:pt x="13525" y="32575"/>
                      </a:cubicBezTo>
                      <a:cubicBezTo>
                        <a:pt x="12954" y="32575"/>
                        <a:pt x="12287" y="32575"/>
                        <a:pt x="11621" y="32385"/>
                      </a:cubicBezTo>
                      <a:cubicBezTo>
                        <a:pt x="10858" y="32194"/>
                        <a:pt x="10001" y="31813"/>
                        <a:pt x="8954" y="31337"/>
                      </a:cubicBezTo>
                      <a:cubicBezTo>
                        <a:pt x="7906" y="30861"/>
                        <a:pt x="6572" y="30099"/>
                        <a:pt x="5048" y="29242"/>
                      </a:cubicBezTo>
                      <a:cubicBezTo>
                        <a:pt x="3334" y="28289"/>
                        <a:pt x="2096" y="27527"/>
                        <a:pt x="1238" y="26860"/>
                      </a:cubicBezTo>
                      <a:cubicBezTo>
                        <a:pt x="381" y="26289"/>
                        <a:pt x="0" y="25717"/>
                        <a:pt x="0" y="25241"/>
                      </a:cubicBezTo>
                      <a:cubicBezTo>
                        <a:pt x="0" y="24765"/>
                        <a:pt x="476" y="24384"/>
                        <a:pt x="1333" y="24003"/>
                      </a:cubicBezTo>
                      <a:cubicBezTo>
                        <a:pt x="2191" y="23622"/>
                        <a:pt x="3429" y="23241"/>
                        <a:pt x="5143" y="22765"/>
                      </a:cubicBezTo>
                      <a:lnTo>
                        <a:pt x="87344" y="381"/>
                      </a:lnTo>
                      <a:cubicBezTo>
                        <a:pt x="88201" y="190"/>
                        <a:pt x="88868" y="0"/>
                        <a:pt x="89535" y="0"/>
                      </a:cubicBezTo>
                      <a:cubicBezTo>
                        <a:pt x="90202" y="0"/>
                        <a:pt x="90964" y="0"/>
                        <a:pt x="91726" y="286"/>
                      </a:cubicBezTo>
                      <a:cubicBezTo>
                        <a:pt x="92583" y="571"/>
                        <a:pt x="93536" y="952"/>
                        <a:pt x="94774" y="1619"/>
                      </a:cubicBezTo>
                      <a:cubicBezTo>
                        <a:pt x="95917" y="2286"/>
                        <a:pt x="97441" y="3048"/>
                        <a:pt x="99346" y="4191"/>
                      </a:cubicBezTo>
                      <a:cubicBezTo>
                        <a:pt x="101441" y="5429"/>
                        <a:pt x="103156" y="6477"/>
                        <a:pt x="104394" y="7239"/>
                      </a:cubicBezTo>
                      <a:cubicBezTo>
                        <a:pt x="105632" y="8001"/>
                        <a:pt x="106490" y="8668"/>
                        <a:pt x="106966" y="9144"/>
                      </a:cubicBezTo>
                      <a:cubicBezTo>
                        <a:pt x="107442" y="9620"/>
                        <a:pt x="107728" y="10096"/>
                        <a:pt x="107633" y="10573"/>
                      </a:cubicBezTo>
                      <a:cubicBezTo>
                        <a:pt x="107633" y="10954"/>
                        <a:pt x="107251" y="11430"/>
                        <a:pt x="106871" y="11906"/>
                      </a:cubicBezTo>
                      <a:lnTo>
                        <a:pt x="68294" y="59341"/>
                      </a:lnTo>
                      <a:close/>
                      <a:moveTo>
                        <a:pt x="85916" y="12001"/>
                      </a:moveTo>
                      <a:lnTo>
                        <a:pt x="85916" y="12001"/>
                      </a:lnTo>
                      <a:cubicBezTo>
                        <a:pt x="85916" y="12001"/>
                        <a:pt x="46958" y="22955"/>
                        <a:pt x="46958" y="22955"/>
                      </a:cubicBezTo>
                      <a:lnTo>
                        <a:pt x="66961" y="34480"/>
                      </a:lnTo>
                      <a:lnTo>
                        <a:pt x="85916" y="1200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198" name="Free-form: Shape 68">
                  <a:extLst>
                    <a:ext uri="{FF2B5EF4-FFF2-40B4-BE49-F238E27FC236}">
                      <a16:creationId xmlns:a16="http://schemas.microsoft.com/office/drawing/2014/main" id="{4BE431EE-58AA-EF25-354B-90F31CF1B3B2}"/>
                    </a:ext>
                  </a:extLst>
                </p:cNvPr>
                <p:cNvSpPr/>
                <p:nvPr/>
              </p:nvSpPr>
              <p:spPr>
                <a:xfrm>
                  <a:off x="3603029" y="1924151"/>
                  <a:ext cx="99560" cy="57626"/>
                </a:xfrm>
                <a:custGeom>
                  <a:avLst/>
                  <a:gdLst>
                    <a:gd name="connsiteX0" fmla="*/ 95655 w 99560"/>
                    <a:gd name="connsiteY0" fmla="*/ 33719 h 57626"/>
                    <a:gd name="connsiteX1" fmla="*/ 92893 w 99560"/>
                    <a:gd name="connsiteY1" fmla="*/ 35147 h 57626"/>
                    <a:gd name="connsiteX2" fmla="*/ 90702 w 99560"/>
                    <a:gd name="connsiteY2" fmla="*/ 35909 h 57626"/>
                    <a:gd name="connsiteX3" fmla="*/ 89083 w 99560"/>
                    <a:gd name="connsiteY3" fmla="*/ 36100 h 57626"/>
                    <a:gd name="connsiteX4" fmla="*/ 87845 w 99560"/>
                    <a:gd name="connsiteY4" fmla="*/ 35719 h 57626"/>
                    <a:gd name="connsiteX5" fmla="*/ 70128 w 99560"/>
                    <a:gd name="connsiteY5" fmla="*/ 25527 h 57626"/>
                    <a:gd name="connsiteX6" fmla="*/ 15169 w 99560"/>
                    <a:gd name="connsiteY6" fmla="*/ 57245 h 57626"/>
                    <a:gd name="connsiteX7" fmla="*/ 13835 w 99560"/>
                    <a:gd name="connsiteY7" fmla="*/ 57626 h 57626"/>
                    <a:gd name="connsiteX8" fmla="*/ 11931 w 99560"/>
                    <a:gd name="connsiteY8" fmla="*/ 57341 h 57626"/>
                    <a:gd name="connsiteX9" fmla="*/ 9264 w 99560"/>
                    <a:gd name="connsiteY9" fmla="*/ 56293 h 57626"/>
                    <a:gd name="connsiteX10" fmla="*/ 5644 w 99560"/>
                    <a:gd name="connsiteY10" fmla="*/ 54388 h 57626"/>
                    <a:gd name="connsiteX11" fmla="*/ 2310 w 99560"/>
                    <a:gd name="connsiteY11" fmla="*/ 52292 h 57626"/>
                    <a:gd name="connsiteX12" fmla="*/ 501 w 99560"/>
                    <a:gd name="connsiteY12" fmla="*/ 50768 h 57626"/>
                    <a:gd name="connsiteX13" fmla="*/ 24 w 99560"/>
                    <a:gd name="connsiteY13" fmla="*/ 49721 h 57626"/>
                    <a:gd name="connsiteX14" fmla="*/ 596 w 99560"/>
                    <a:gd name="connsiteY14" fmla="*/ 48958 h 57626"/>
                    <a:gd name="connsiteX15" fmla="*/ 55555 w 99560"/>
                    <a:gd name="connsiteY15" fmla="*/ 17240 h 57626"/>
                    <a:gd name="connsiteX16" fmla="*/ 37839 w 99560"/>
                    <a:gd name="connsiteY16" fmla="*/ 7048 h 57626"/>
                    <a:gd name="connsiteX17" fmla="*/ 37267 w 99560"/>
                    <a:gd name="connsiteY17" fmla="*/ 6287 h 57626"/>
                    <a:gd name="connsiteX18" fmla="*/ 37553 w 99560"/>
                    <a:gd name="connsiteY18" fmla="*/ 5334 h 57626"/>
                    <a:gd name="connsiteX19" fmla="*/ 38886 w 99560"/>
                    <a:gd name="connsiteY19" fmla="*/ 4096 h 57626"/>
                    <a:gd name="connsiteX20" fmla="*/ 41363 w 99560"/>
                    <a:gd name="connsiteY20" fmla="*/ 2477 h 57626"/>
                    <a:gd name="connsiteX21" fmla="*/ 44220 w 99560"/>
                    <a:gd name="connsiteY21" fmla="*/ 952 h 57626"/>
                    <a:gd name="connsiteX22" fmla="*/ 46411 w 99560"/>
                    <a:gd name="connsiteY22" fmla="*/ 191 h 57626"/>
                    <a:gd name="connsiteX23" fmla="*/ 48030 w 99560"/>
                    <a:gd name="connsiteY23" fmla="*/ 0 h 57626"/>
                    <a:gd name="connsiteX24" fmla="*/ 49268 w 99560"/>
                    <a:gd name="connsiteY24" fmla="*/ 381 h 57626"/>
                    <a:gd name="connsiteX25" fmla="*/ 98989 w 99560"/>
                    <a:gd name="connsiteY25" fmla="*/ 29147 h 57626"/>
                    <a:gd name="connsiteX26" fmla="*/ 99560 w 99560"/>
                    <a:gd name="connsiteY26" fmla="*/ 29813 h 57626"/>
                    <a:gd name="connsiteX27" fmla="*/ 99275 w 99560"/>
                    <a:gd name="connsiteY27" fmla="*/ 30766 h 57626"/>
                    <a:gd name="connsiteX28" fmla="*/ 97941 w 99560"/>
                    <a:gd name="connsiteY28" fmla="*/ 32004 h 57626"/>
                    <a:gd name="connsiteX29" fmla="*/ 95369 w 99560"/>
                    <a:gd name="connsiteY29" fmla="*/ 33623 h 5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9560" h="57626">
                      <a:moveTo>
                        <a:pt x="95655" y="33719"/>
                      </a:moveTo>
                      <a:cubicBezTo>
                        <a:pt x="94608" y="34290"/>
                        <a:pt x="93750" y="34766"/>
                        <a:pt x="92893" y="35147"/>
                      </a:cubicBezTo>
                      <a:cubicBezTo>
                        <a:pt x="92036" y="35528"/>
                        <a:pt x="91369" y="35814"/>
                        <a:pt x="90702" y="35909"/>
                      </a:cubicBezTo>
                      <a:cubicBezTo>
                        <a:pt x="90035" y="36100"/>
                        <a:pt x="89559" y="36100"/>
                        <a:pt x="89083" y="36100"/>
                      </a:cubicBezTo>
                      <a:cubicBezTo>
                        <a:pt x="88607" y="36100"/>
                        <a:pt x="88226" y="35909"/>
                        <a:pt x="87845" y="35719"/>
                      </a:cubicBezTo>
                      <a:lnTo>
                        <a:pt x="70128" y="25527"/>
                      </a:lnTo>
                      <a:lnTo>
                        <a:pt x="15169" y="57245"/>
                      </a:lnTo>
                      <a:cubicBezTo>
                        <a:pt x="15169" y="57245"/>
                        <a:pt x="14407" y="57531"/>
                        <a:pt x="13835" y="57626"/>
                      </a:cubicBezTo>
                      <a:cubicBezTo>
                        <a:pt x="13359" y="57626"/>
                        <a:pt x="12693" y="57626"/>
                        <a:pt x="11931" y="57341"/>
                      </a:cubicBezTo>
                      <a:cubicBezTo>
                        <a:pt x="11168" y="57150"/>
                        <a:pt x="10311" y="56769"/>
                        <a:pt x="9264" y="56293"/>
                      </a:cubicBezTo>
                      <a:cubicBezTo>
                        <a:pt x="8216" y="55817"/>
                        <a:pt x="6977" y="55150"/>
                        <a:pt x="5644" y="54388"/>
                      </a:cubicBezTo>
                      <a:cubicBezTo>
                        <a:pt x="4310" y="53626"/>
                        <a:pt x="3168" y="52864"/>
                        <a:pt x="2310" y="52292"/>
                      </a:cubicBezTo>
                      <a:cubicBezTo>
                        <a:pt x="1453" y="51721"/>
                        <a:pt x="881" y="51149"/>
                        <a:pt x="501" y="50768"/>
                      </a:cubicBezTo>
                      <a:cubicBezTo>
                        <a:pt x="119" y="50387"/>
                        <a:pt x="-71" y="50006"/>
                        <a:pt x="24" y="49721"/>
                      </a:cubicBezTo>
                      <a:cubicBezTo>
                        <a:pt x="24" y="49435"/>
                        <a:pt x="310" y="49149"/>
                        <a:pt x="596" y="48958"/>
                      </a:cubicBezTo>
                      <a:lnTo>
                        <a:pt x="55555" y="17240"/>
                      </a:lnTo>
                      <a:lnTo>
                        <a:pt x="37839" y="7048"/>
                      </a:lnTo>
                      <a:cubicBezTo>
                        <a:pt x="37839" y="7048"/>
                        <a:pt x="37267" y="6572"/>
                        <a:pt x="37267" y="6287"/>
                      </a:cubicBezTo>
                      <a:cubicBezTo>
                        <a:pt x="37267" y="6001"/>
                        <a:pt x="37267" y="5715"/>
                        <a:pt x="37553" y="5334"/>
                      </a:cubicBezTo>
                      <a:cubicBezTo>
                        <a:pt x="37839" y="4953"/>
                        <a:pt x="38219" y="4572"/>
                        <a:pt x="38886" y="4096"/>
                      </a:cubicBezTo>
                      <a:cubicBezTo>
                        <a:pt x="39553" y="3620"/>
                        <a:pt x="40315" y="3143"/>
                        <a:pt x="41363" y="2477"/>
                      </a:cubicBezTo>
                      <a:cubicBezTo>
                        <a:pt x="42410" y="1810"/>
                        <a:pt x="43363" y="1333"/>
                        <a:pt x="44220" y="952"/>
                      </a:cubicBezTo>
                      <a:cubicBezTo>
                        <a:pt x="45077" y="572"/>
                        <a:pt x="45744" y="286"/>
                        <a:pt x="46411" y="191"/>
                      </a:cubicBezTo>
                      <a:cubicBezTo>
                        <a:pt x="47078" y="95"/>
                        <a:pt x="47554" y="0"/>
                        <a:pt x="48030" y="0"/>
                      </a:cubicBezTo>
                      <a:cubicBezTo>
                        <a:pt x="48506" y="0"/>
                        <a:pt x="48888" y="191"/>
                        <a:pt x="49268" y="381"/>
                      </a:cubicBezTo>
                      <a:lnTo>
                        <a:pt x="98989" y="29147"/>
                      </a:lnTo>
                      <a:cubicBezTo>
                        <a:pt x="98989" y="29147"/>
                        <a:pt x="99560" y="29527"/>
                        <a:pt x="99560" y="29813"/>
                      </a:cubicBezTo>
                      <a:cubicBezTo>
                        <a:pt x="99560" y="30099"/>
                        <a:pt x="99560" y="30385"/>
                        <a:pt x="99275" y="30766"/>
                      </a:cubicBezTo>
                      <a:cubicBezTo>
                        <a:pt x="98989" y="31147"/>
                        <a:pt x="98608" y="31528"/>
                        <a:pt x="97941" y="32004"/>
                      </a:cubicBezTo>
                      <a:cubicBezTo>
                        <a:pt x="97275" y="32480"/>
                        <a:pt x="96417" y="33052"/>
                        <a:pt x="95369" y="3362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199" name="Free-form: Shape 69">
                  <a:extLst>
                    <a:ext uri="{FF2B5EF4-FFF2-40B4-BE49-F238E27FC236}">
                      <a16:creationId xmlns:a16="http://schemas.microsoft.com/office/drawing/2014/main" id="{6D1C30A1-0945-1CA7-8AD0-4FCDCEACC05D}"/>
                    </a:ext>
                  </a:extLst>
                </p:cNvPr>
                <p:cNvSpPr/>
                <p:nvPr/>
              </p:nvSpPr>
              <p:spPr>
                <a:xfrm>
                  <a:off x="3673704" y="1976252"/>
                  <a:ext cx="80153" cy="46196"/>
                </a:xfrm>
                <a:custGeom>
                  <a:avLst/>
                  <a:gdLst>
                    <a:gd name="connsiteX0" fmla="*/ 15074 w 80153"/>
                    <a:gd name="connsiteY0" fmla="*/ 45815 h 46196"/>
                    <a:gd name="connsiteX1" fmla="*/ 13740 w 80153"/>
                    <a:gd name="connsiteY1" fmla="*/ 46196 h 46196"/>
                    <a:gd name="connsiteX2" fmla="*/ 11835 w 80153"/>
                    <a:gd name="connsiteY2" fmla="*/ 45910 h 46196"/>
                    <a:gd name="connsiteX3" fmla="*/ 9264 w 80153"/>
                    <a:gd name="connsiteY3" fmla="*/ 44863 h 46196"/>
                    <a:gd name="connsiteX4" fmla="*/ 5644 w 80153"/>
                    <a:gd name="connsiteY4" fmla="*/ 42958 h 46196"/>
                    <a:gd name="connsiteX5" fmla="*/ 2310 w 80153"/>
                    <a:gd name="connsiteY5" fmla="*/ 40862 h 46196"/>
                    <a:gd name="connsiteX6" fmla="*/ 501 w 80153"/>
                    <a:gd name="connsiteY6" fmla="*/ 39338 h 46196"/>
                    <a:gd name="connsiteX7" fmla="*/ 24 w 80153"/>
                    <a:gd name="connsiteY7" fmla="*/ 38290 h 46196"/>
                    <a:gd name="connsiteX8" fmla="*/ 596 w 80153"/>
                    <a:gd name="connsiteY8" fmla="*/ 37529 h 46196"/>
                    <a:gd name="connsiteX9" fmla="*/ 64985 w 80153"/>
                    <a:gd name="connsiteY9" fmla="*/ 381 h 46196"/>
                    <a:gd name="connsiteX10" fmla="*/ 66318 w 80153"/>
                    <a:gd name="connsiteY10" fmla="*/ 0 h 46196"/>
                    <a:gd name="connsiteX11" fmla="*/ 68223 w 80153"/>
                    <a:gd name="connsiteY11" fmla="*/ 286 h 46196"/>
                    <a:gd name="connsiteX12" fmla="*/ 70890 w 80153"/>
                    <a:gd name="connsiteY12" fmla="*/ 1333 h 46196"/>
                    <a:gd name="connsiteX13" fmla="*/ 74510 w 80153"/>
                    <a:gd name="connsiteY13" fmla="*/ 3239 h 46196"/>
                    <a:gd name="connsiteX14" fmla="*/ 77843 w 80153"/>
                    <a:gd name="connsiteY14" fmla="*/ 5334 h 46196"/>
                    <a:gd name="connsiteX15" fmla="*/ 79653 w 80153"/>
                    <a:gd name="connsiteY15" fmla="*/ 6858 h 46196"/>
                    <a:gd name="connsiteX16" fmla="*/ 80130 w 80153"/>
                    <a:gd name="connsiteY16" fmla="*/ 7906 h 46196"/>
                    <a:gd name="connsiteX17" fmla="*/ 79558 w 80153"/>
                    <a:gd name="connsiteY17" fmla="*/ 8668 h 46196"/>
                    <a:gd name="connsiteX18" fmla="*/ 15169 w 80153"/>
                    <a:gd name="connsiteY18" fmla="*/ 45815 h 4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153" h="46196">
                      <a:moveTo>
                        <a:pt x="15074" y="45815"/>
                      </a:moveTo>
                      <a:cubicBezTo>
                        <a:pt x="15074" y="45815"/>
                        <a:pt x="14312" y="46101"/>
                        <a:pt x="13740" y="46196"/>
                      </a:cubicBezTo>
                      <a:cubicBezTo>
                        <a:pt x="13264" y="46196"/>
                        <a:pt x="12597" y="46196"/>
                        <a:pt x="11835" y="45910"/>
                      </a:cubicBezTo>
                      <a:cubicBezTo>
                        <a:pt x="11073" y="45625"/>
                        <a:pt x="10216" y="45339"/>
                        <a:pt x="9264" y="44863"/>
                      </a:cubicBezTo>
                      <a:cubicBezTo>
                        <a:pt x="8311" y="44387"/>
                        <a:pt x="7073" y="43720"/>
                        <a:pt x="5644" y="42958"/>
                      </a:cubicBezTo>
                      <a:cubicBezTo>
                        <a:pt x="4215" y="42196"/>
                        <a:pt x="3168" y="41434"/>
                        <a:pt x="2310" y="40862"/>
                      </a:cubicBezTo>
                      <a:cubicBezTo>
                        <a:pt x="1453" y="40291"/>
                        <a:pt x="881" y="39719"/>
                        <a:pt x="501" y="39338"/>
                      </a:cubicBezTo>
                      <a:cubicBezTo>
                        <a:pt x="120" y="38957"/>
                        <a:pt x="-71" y="38576"/>
                        <a:pt x="24" y="38290"/>
                      </a:cubicBezTo>
                      <a:cubicBezTo>
                        <a:pt x="24" y="38005"/>
                        <a:pt x="310" y="37719"/>
                        <a:pt x="596" y="37529"/>
                      </a:cubicBezTo>
                      <a:lnTo>
                        <a:pt x="64985" y="381"/>
                      </a:lnTo>
                      <a:cubicBezTo>
                        <a:pt x="64985" y="381"/>
                        <a:pt x="65747" y="95"/>
                        <a:pt x="66318" y="0"/>
                      </a:cubicBezTo>
                      <a:cubicBezTo>
                        <a:pt x="66795" y="0"/>
                        <a:pt x="67461" y="0"/>
                        <a:pt x="68223" y="286"/>
                      </a:cubicBezTo>
                      <a:cubicBezTo>
                        <a:pt x="68985" y="476"/>
                        <a:pt x="69843" y="857"/>
                        <a:pt x="70890" y="1333"/>
                      </a:cubicBezTo>
                      <a:cubicBezTo>
                        <a:pt x="71938" y="1810"/>
                        <a:pt x="73081" y="2381"/>
                        <a:pt x="74510" y="3239"/>
                      </a:cubicBezTo>
                      <a:cubicBezTo>
                        <a:pt x="75939" y="4096"/>
                        <a:pt x="77081" y="4763"/>
                        <a:pt x="77843" y="5334"/>
                      </a:cubicBezTo>
                      <a:cubicBezTo>
                        <a:pt x="78606" y="5906"/>
                        <a:pt x="79272" y="6382"/>
                        <a:pt x="79653" y="6858"/>
                      </a:cubicBezTo>
                      <a:cubicBezTo>
                        <a:pt x="80034" y="7239"/>
                        <a:pt x="80225" y="7620"/>
                        <a:pt x="80130" y="7906"/>
                      </a:cubicBezTo>
                      <a:cubicBezTo>
                        <a:pt x="80130" y="8192"/>
                        <a:pt x="79844" y="8477"/>
                        <a:pt x="79558" y="8668"/>
                      </a:cubicBezTo>
                      <a:lnTo>
                        <a:pt x="15169" y="4581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200" name="Free-form: Shape 70">
                  <a:extLst>
                    <a:ext uri="{FF2B5EF4-FFF2-40B4-BE49-F238E27FC236}">
                      <a16:creationId xmlns:a16="http://schemas.microsoft.com/office/drawing/2014/main" id="{0519A583-13B3-B2F4-6568-698CC7680373}"/>
                    </a:ext>
                  </a:extLst>
                </p:cNvPr>
                <p:cNvSpPr/>
                <p:nvPr/>
              </p:nvSpPr>
              <p:spPr>
                <a:xfrm>
                  <a:off x="3742304" y="2016630"/>
                  <a:ext cx="104118" cy="58406"/>
                </a:xfrm>
                <a:custGeom>
                  <a:avLst/>
                  <a:gdLst>
                    <a:gd name="connsiteX0" fmla="*/ 86301 w 104118"/>
                    <a:gd name="connsiteY0" fmla="*/ 48110 h 58406"/>
                    <a:gd name="connsiteX1" fmla="*/ 68966 w 104118"/>
                    <a:gd name="connsiteY1" fmla="*/ 55635 h 58406"/>
                    <a:gd name="connsiteX2" fmla="*/ 51154 w 104118"/>
                    <a:gd name="connsiteY2" fmla="*/ 58397 h 58406"/>
                    <a:gd name="connsiteX3" fmla="*/ 33342 w 104118"/>
                    <a:gd name="connsiteY3" fmla="*/ 56302 h 58406"/>
                    <a:gd name="connsiteX4" fmla="*/ 16197 w 104118"/>
                    <a:gd name="connsiteY4" fmla="*/ 49253 h 58406"/>
                    <a:gd name="connsiteX5" fmla="*/ 3910 w 104118"/>
                    <a:gd name="connsiteY5" fmla="*/ 39728 h 58406"/>
                    <a:gd name="connsiteX6" fmla="*/ 5 w 104118"/>
                    <a:gd name="connsiteY6" fmla="*/ 30108 h 58406"/>
                    <a:gd name="connsiteX7" fmla="*/ 4767 w 104118"/>
                    <a:gd name="connsiteY7" fmla="*/ 20297 h 58406"/>
                    <a:gd name="connsiteX8" fmla="*/ 18293 w 104118"/>
                    <a:gd name="connsiteY8" fmla="*/ 10105 h 58406"/>
                    <a:gd name="connsiteX9" fmla="*/ 35343 w 104118"/>
                    <a:gd name="connsiteY9" fmla="*/ 2771 h 58406"/>
                    <a:gd name="connsiteX10" fmla="*/ 53059 w 104118"/>
                    <a:gd name="connsiteY10" fmla="*/ 9 h 58406"/>
                    <a:gd name="connsiteX11" fmla="*/ 70871 w 104118"/>
                    <a:gd name="connsiteY11" fmla="*/ 2104 h 58406"/>
                    <a:gd name="connsiteX12" fmla="*/ 88111 w 104118"/>
                    <a:gd name="connsiteY12" fmla="*/ 9153 h 58406"/>
                    <a:gd name="connsiteX13" fmla="*/ 100208 w 104118"/>
                    <a:gd name="connsiteY13" fmla="*/ 18487 h 58406"/>
                    <a:gd name="connsiteX14" fmla="*/ 104113 w 104118"/>
                    <a:gd name="connsiteY14" fmla="*/ 28012 h 58406"/>
                    <a:gd name="connsiteX15" fmla="*/ 99541 w 104118"/>
                    <a:gd name="connsiteY15" fmla="*/ 37823 h 58406"/>
                    <a:gd name="connsiteX16" fmla="*/ 86301 w 104118"/>
                    <a:gd name="connsiteY16" fmla="*/ 47920 h 58406"/>
                    <a:gd name="connsiteX17" fmla="*/ 70490 w 104118"/>
                    <a:gd name="connsiteY17" fmla="*/ 39823 h 58406"/>
                    <a:gd name="connsiteX18" fmla="*/ 79348 w 104118"/>
                    <a:gd name="connsiteY18" fmla="*/ 33632 h 58406"/>
                    <a:gd name="connsiteX19" fmla="*/ 83920 w 104118"/>
                    <a:gd name="connsiteY19" fmla="*/ 27536 h 58406"/>
                    <a:gd name="connsiteX20" fmla="*/ 83158 w 104118"/>
                    <a:gd name="connsiteY20" fmla="*/ 21535 h 58406"/>
                    <a:gd name="connsiteX21" fmla="*/ 76110 w 104118"/>
                    <a:gd name="connsiteY21" fmla="*/ 15535 h 58406"/>
                    <a:gd name="connsiteX22" fmla="*/ 65346 w 104118"/>
                    <a:gd name="connsiteY22" fmla="*/ 11534 h 58406"/>
                    <a:gd name="connsiteX23" fmla="*/ 54488 w 104118"/>
                    <a:gd name="connsiteY23" fmla="*/ 11153 h 58406"/>
                    <a:gd name="connsiteX24" fmla="*/ 43915 w 104118"/>
                    <a:gd name="connsiteY24" fmla="*/ 13725 h 58406"/>
                    <a:gd name="connsiteX25" fmla="*/ 33914 w 104118"/>
                    <a:gd name="connsiteY25" fmla="*/ 18487 h 58406"/>
                    <a:gd name="connsiteX26" fmla="*/ 24770 w 104118"/>
                    <a:gd name="connsiteY26" fmla="*/ 24774 h 58406"/>
                    <a:gd name="connsiteX27" fmla="*/ 20103 w 104118"/>
                    <a:gd name="connsiteY27" fmla="*/ 30870 h 58406"/>
                    <a:gd name="connsiteX28" fmla="*/ 20865 w 104118"/>
                    <a:gd name="connsiteY28" fmla="*/ 36871 h 58406"/>
                    <a:gd name="connsiteX29" fmla="*/ 28008 w 104118"/>
                    <a:gd name="connsiteY29" fmla="*/ 42871 h 58406"/>
                    <a:gd name="connsiteX30" fmla="*/ 38772 w 104118"/>
                    <a:gd name="connsiteY30" fmla="*/ 46872 h 58406"/>
                    <a:gd name="connsiteX31" fmla="*/ 49630 w 104118"/>
                    <a:gd name="connsiteY31" fmla="*/ 47158 h 58406"/>
                    <a:gd name="connsiteX32" fmla="*/ 60298 w 104118"/>
                    <a:gd name="connsiteY32" fmla="*/ 44586 h 58406"/>
                    <a:gd name="connsiteX33" fmla="*/ 70395 w 104118"/>
                    <a:gd name="connsiteY33" fmla="*/ 39728 h 58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4118" h="58406">
                      <a:moveTo>
                        <a:pt x="86301" y="48110"/>
                      </a:moveTo>
                      <a:cubicBezTo>
                        <a:pt x="80682" y="51349"/>
                        <a:pt x="74871" y="53825"/>
                        <a:pt x="68966" y="55635"/>
                      </a:cubicBezTo>
                      <a:cubicBezTo>
                        <a:pt x="63060" y="57349"/>
                        <a:pt x="57060" y="58302"/>
                        <a:pt x="51154" y="58397"/>
                      </a:cubicBezTo>
                      <a:cubicBezTo>
                        <a:pt x="45153" y="58492"/>
                        <a:pt x="39248" y="57826"/>
                        <a:pt x="33342" y="56302"/>
                      </a:cubicBezTo>
                      <a:cubicBezTo>
                        <a:pt x="27437" y="54778"/>
                        <a:pt x="21722" y="52396"/>
                        <a:pt x="16197" y="49253"/>
                      </a:cubicBezTo>
                      <a:cubicBezTo>
                        <a:pt x="10673" y="46110"/>
                        <a:pt x="6577" y="42871"/>
                        <a:pt x="3910" y="39728"/>
                      </a:cubicBezTo>
                      <a:cubicBezTo>
                        <a:pt x="1243" y="36585"/>
                        <a:pt x="-90" y="33346"/>
                        <a:pt x="5" y="30108"/>
                      </a:cubicBezTo>
                      <a:cubicBezTo>
                        <a:pt x="100" y="26869"/>
                        <a:pt x="1719" y="23631"/>
                        <a:pt x="4767" y="20297"/>
                      </a:cubicBezTo>
                      <a:cubicBezTo>
                        <a:pt x="7815" y="16963"/>
                        <a:pt x="12292" y="13630"/>
                        <a:pt x="18293" y="10105"/>
                      </a:cubicBezTo>
                      <a:cubicBezTo>
                        <a:pt x="23817" y="6962"/>
                        <a:pt x="29437" y="4486"/>
                        <a:pt x="35343" y="2771"/>
                      </a:cubicBezTo>
                      <a:cubicBezTo>
                        <a:pt x="41248" y="1057"/>
                        <a:pt x="47154" y="199"/>
                        <a:pt x="53059" y="9"/>
                      </a:cubicBezTo>
                      <a:cubicBezTo>
                        <a:pt x="59060" y="-86"/>
                        <a:pt x="64965" y="580"/>
                        <a:pt x="70871" y="2104"/>
                      </a:cubicBezTo>
                      <a:cubicBezTo>
                        <a:pt x="76776" y="3628"/>
                        <a:pt x="82491" y="6010"/>
                        <a:pt x="88111" y="9153"/>
                      </a:cubicBezTo>
                      <a:cubicBezTo>
                        <a:pt x="93731" y="12296"/>
                        <a:pt x="97541" y="15344"/>
                        <a:pt x="100208" y="18487"/>
                      </a:cubicBezTo>
                      <a:cubicBezTo>
                        <a:pt x="102970" y="21631"/>
                        <a:pt x="104208" y="24869"/>
                        <a:pt x="104113" y="28012"/>
                      </a:cubicBezTo>
                      <a:cubicBezTo>
                        <a:pt x="104018" y="31251"/>
                        <a:pt x="102494" y="34489"/>
                        <a:pt x="99541" y="37823"/>
                      </a:cubicBezTo>
                      <a:cubicBezTo>
                        <a:pt x="96588" y="41157"/>
                        <a:pt x="92207" y="44491"/>
                        <a:pt x="86301" y="47920"/>
                      </a:cubicBezTo>
                      <a:close/>
                      <a:moveTo>
                        <a:pt x="70490" y="39823"/>
                      </a:moveTo>
                      <a:cubicBezTo>
                        <a:pt x="74109" y="37728"/>
                        <a:pt x="77062" y="35728"/>
                        <a:pt x="79348" y="33632"/>
                      </a:cubicBezTo>
                      <a:cubicBezTo>
                        <a:pt x="81729" y="31632"/>
                        <a:pt x="83253" y="29536"/>
                        <a:pt x="83920" y="27536"/>
                      </a:cubicBezTo>
                      <a:cubicBezTo>
                        <a:pt x="84587" y="25536"/>
                        <a:pt x="84396" y="23536"/>
                        <a:pt x="83158" y="21535"/>
                      </a:cubicBezTo>
                      <a:cubicBezTo>
                        <a:pt x="82015" y="19535"/>
                        <a:pt x="79634" y="17535"/>
                        <a:pt x="76110" y="15535"/>
                      </a:cubicBezTo>
                      <a:cubicBezTo>
                        <a:pt x="72585" y="13534"/>
                        <a:pt x="68966" y="12201"/>
                        <a:pt x="65346" y="11534"/>
                      </a:cubicBezTo>
                      <a:cubicBezTo>
                        <a:pt x="61727" y="10867"/>
                        <a:pt x="58107" y="10772"/>
                        <a:pt x="54488" y="11153"/>
                      </a:cubicBezTo>
                      <a:cubicBezTo>
                        <a:pt x="50868" y="11534"/>
                        <a:pt x="47344" y="12391"/>
                        <a:pt x="43915" y="13725"/>
                      </a:cubicBezTo>
                      <a:cubicBezTo>
                        <a:pt x="40486" y="15058"/>
                        <a:pt x="37152" y="16582"/>
                        <a:pt x="33914" y="18487"/>
                      </a:cubicBezTo>
                      <a:cubicBezTo>
                        <a:pt x="30199" y="20678"/>
                        <a:pt x="27151" y="22774"/>
                        <a:pt x="24770" y="24774"/>
                      </a:cubicBezTo>
                      <a:cubicBezTo>
                        <a:pt x="22389" y="26774"/>
                        <a:pt x="20865" y="28870"/>
                        <a:pt x="20103" y="30870"/>
                      </a:cubicBezTo>
                      <a:cubicBezTo>
                        <a:pt x="19341" y="32870"/>
                        <a:pt x="19626" y="34870"/>
                        <a:pt x="20865" y="36871"/>
                      </a:cubicBezTo>
                      <a:cubicBezTo>
                        <a:pt x="22103" y="38871"/>
                        <a:pt x="24484" y="40871"/>
                        <a:pt x="28008" y="42871"/>
                      </a:cubicBezTo>
                      <a:cubicBezTo>
                        <a:pt x="31533" y="44872"/>
                        <a:pt x="35152" y="46205"/>
                        <a:pt x="38772" y="46872"/>
                      </a:cubicBezTo>
                      <a:cubicBezTo>
                        <a:pt x="42391" y="47539"/>
                        <a:pt x="46011" y="47634"/>
                        <a:pt x="49630" y="47158"/>
                      </a:cubicBezTo>
                      <a:cubicBezTo>
                        <a:pt x="53250" y="46777"/>
                        <a:pt x="56869" y="45919"/>
                        <a:pt x="60298" y="44586"/>
                      </a:cubicBezTo>
                      <a:cubicBezTo>
                        <a:pt x="63727" y="43252"/>
                        <a:pt x="67156" y="41633"/>
                        <a:pt x="70395" y="3972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sp>
              <p:nvSpPr>
                <p:cNvPr id="201" name="Free-form: Shape 71">
                  <a:extLst>
                    <a:ext uri="{FF2B5EF4-FFF2-40B4-BE49-F238E27FC236}">
                      <a16:creationId xmlns:a16="http://schemas.microsoft.com/office/drawing/2014/main" id="{34C0D1B5-6687-350A-5A51-7A780BBF1A09}"/>
                    </a:ext>
                  </a:extLst>
                </p:cNvPr>
                <p:cNvSpPr/>
                <p:nvPr/>
              </p:nvSpPr>
              <p:spPr>
                <a:xfrm>
                  <a:off x="3825902" y="2064916"/>
                  <a:ext cx="123822" cy="69869"/>
                </a:xfrm>
                <a:custGeom>
                  <a:avLst/>
                  <a:gdLst>
                    <a:gd name="connsiteX0" fmla="*/ 61948 w 123822"/>
                    <a:gd name="connsiteY0" fmla="*/ 68689 h 69869"/>
                    <a:gd name="connsiteX1" fmla="*/ 59377 w 123822"/>
                    <a:gd name="connsiteY1" fmla="*/ 69642 h 69869"/>
                    <a:gd name="connsiteX2" fmla="*/ 56614 w 123822"/>
                    <a:gd name="connsiteY2" fmla="*/ 69832 h 69869"/>
                    <a:gd name="connsiteX3" fmla="*/ 53947 w 123822"/>
                    <a:gd name="connsiteY3" fmla="*/ 69356 h 69869"/>
                    <a:gd name="connsiteX4" fmla="*/ 51566 w 123822"/>
                    <a:gd name="connsiteY4" fmla="*/ 68308 h 69869"/>
                    <a:gd name="connsiteX5" fmla="*/ 45470 w 123822"/>
                    <a:gd name="connsiteY5" fmla="*/ 64784 h 69869"/>
                    <a:gd name="connsiteX6" fmla="*/ 42517 w 123822"/>
                    <a:gd name="connsiteY6" fmla="*/ 62689 h 69869"/>
                    <a:gd name="connsiteX7" fmla="*/ 41279 w 123822"/>
                    <a:gd name="connsiteY7" fmla="*/ 60403 h 69869"/>
                    <a:gd name="connsiteX8" fmla="*/ 41660 w 123822"/>
                    <a:gd name="connsiteY8" fmla="*/ 57545 h 69869"/>
                    <a:gd name="connsiteX9" fmla="*/ 43470 w 123822"/>
                    <a:gd name="connsiteY9" fmla="*/ 53640 h 69869"/>
                    <a:gd name="connsiteX10" fmla="*/ 57757 w 123822"/>
                    <a:gd name="connsiteY10" fmla="*/ 25065 h 69869"/>
                    <a:gd name="connsiteX11" fmla="*/ 60805 w 123822"/>
                    <a:gd name="connsiteY11" fmla="*/ 19731 h 69869"/>
                    <a:gd name="connsiteX12" fmla="*/ 64329 w 123822"/>
                    <a:gd name="connsiteY12" fmla="*/ 14397 h 69869"/>
                    <a:gd name="connsiteX13" fmla="*/ 64234 w 123822"/>
                    <a:gd name="connsiteY13" fmla="*/ 14397 h 69869"/>
                    <a:gd name="connsiteX14" fmla="*/ 56995 w 123822"/>
                    <a:gd name="connsiteY14" fmla="*/ 18874 h 69869"/>
                    <a:gd name="connsiteX15" fmla="*/ 49375 w 123822"/>
                    <a:gd name="connsiteY15" fmla="*/ 23446 h 69869"/>
                    <a:gd name="connsiteX16" fmla="*/ 13752 w 123822"/>
                    <a:gd name="connsiteY16" fmla="*/ 44020 h 69869"/>
                    <a:gd name="connsiteX17" fmla="*/ 12514 w 123822"/>
                    <a:gd name="connsiteY17" fmla="*/ 44401 h 69869"/>
                    <a:gd name="connsiteX18" fmla="*/ 10799 w 123822"/>
                    <a:gd name="connsiteY18" fmla="*/ 44210 h 69869"/>
                    <a:gd name="connsiteX19" fmla="*/ 8323 w 123822"/>
                    <a:gd name="connsiteY19" fmla="*/ 43353 h 69869"/>
                    <a:gd name="connsiteX20" fmla="*/ 4894 w 123822"/>
                    <a:gd name="connsiteY20" fmla="*/ 41543 h 69869"/>
                    <a:gd name="connsiteX21" fmla="*/ 1845 w 123822"/>
                    <a:gd name="connsiteY21" fmla="*/ 39638 h 69869"/>
                    <a:gd name="connsiteX22" fmla="*/ 322 w 123822"/>
                    <a:gd name="connsiteY22" fmla="*/ 38209 h 69869"/>
                    <a:gd name="connsiteX23" fmla="*/ 36 w 123822"/>
                    <a:gd name="connsiteY23" fmla="*/ 37257 h 69869"/>
                    <a:gd name="connsiteX24" fmla="*/ 703 w 123822"/>
                    <a:gd name="connsiteY24" fmla="*/ 36590 h 69869"/>
                    <a:gd name="connsiteX25" fmla="*/ 61948 w 123822"/>
                    <a:gd name="connsiteY25" fmla="*/ 1252 h 69869"/>
                    <a:gd name="connsiteX26" fmla="*/ 67187 w 123822"/>
                    <a:gd name="connsiteY26" fmla="*/ 14 h 69869"/>
                    <a:gd name="connsiteX27" fmla="*/ 72140 w 123822"/>
                    <a:gd name="connsiteY27" fmla="*/ 1443 h 69869"/>
                    <a:gd name="connsiteX28" fmla="*/ 79855 w 123822"/>
                    <a:gd name="connsiteY28" fmla="*/ 5920 h 69869"/>
                    <a:gd name="connsiteX29" fmla="*/ 82999 w 123822"/>
                    <a:gd name="connsiteY29" fmla="*/ 8110 h 69869"/>
                    <a:gd name="connsiteX30" fmla="*/ 84427 w 123822"/>
                    <a:gd name="connsiteY30" fmla="*/ 10206 h 69869"/>
                    <a:gd name="connsiteX31" fmla="*/ 84427 w 123822"/>
                    <a:gd name="connsiteY31" fmla="*/ 12682 h 69869"/>
                    <a:gd name="connsiteX32" fmla="*/ 82999 w 123822"/>
                    <a:gd name="connsiteY32" fmla="*/ 15826 h 69869"/>
                    <a:gd name="connsiteX33" fmla="*/ 71854 w 123822"/>
                    <a:gd name="connsiteY33" fmla="*/ 38114 h 69869"/>
                    <a:gd name="connsiteX34" fmla="*/ 69759 w 123822"/>
                    <a:gd name="connsiteY34" fmla="*/ 42019 h 69869"/>
                    <a:gd name="connsiteX35" fmla="*/ 67663 w 123822"/>
                    <a:gd name="connsiteY35" fmla="*/ 45829 h 69869"/>
                    <a:gd name="connsiteX36" fmla="*/ 65473 w 123822"/>
                    <a:gd name="connsiteY36" fmla="*/ 49544 h 69869"/>
                    <a:gd name="connsiteX37" fmla="*/ 63282 w 123822"/>
                    <a:gd name="connsiteY37" fmla="*/ 53164 h 69869"/>
                    <a:gd name="connsiteX38" fmla="*/ 63282 w 123822"/>
                    <a:gd name="connsiteY38" fmla="*/ 53164 h 69869"/>
                    <a:gd name="connsiteX39" fmla="*/ 70711 w 123822"/>
                    <a:gd name="connsiteY39" fmla="*/ 48592 h 69869"/>
                    <a:gd name="connsiteX40" fmla="*/ 78236 w 123822"/>
                    <a:gd name="connsiteY40" fmla="*/ 44115 h 69869"/>
                    <a:gd name="connsiteX41" fmla="*/ 110240 w 123822"/>
                    <a:gd name="connsiteY41" fmla="*/ 25636 h 69869"/>
                    <a:gd name="connsiteX42" fmla="*/ 111478 w 123822"/>
                    <a:gd name="connsiteY42" fmla="*/ 25255 h 69869"/>
                    <a:gd name="connsiteX43" fmla="*/ 113288 w 123822"/>
                    <a:gd name="connsiteY43" fmla="*/ 25446 h 69869"/>
                    <a:gd name="connsiteX44" fmla="*/ 115765 w 123822"/>
                    <a:gd name="connsiteY44" fmla="*/ 26303 h 69869"/>
                    <a:gd name="connsiteX45" fmla="*/ 119098 w 123822"/>
                    <a:gd name="connsiteY45" fmla="*/ 28113 h 69869"/>
                    <a:gd name="connsiteX46" fmla="*/ 122051 w 123822"/>
                    <a:gd name="connsiteY46" fmla="*/ 30018 h 69869"/>
                    <a:gd name="connsiteX47" fmla="*/ 123575 w 123822"/>
                    <a:gd name="connsiteY47" fmla="*/ 31351 h 69869"/>
                    <a:gd name="connsiteX48" fmla="*/ 123766 w 123822"/>
                    <a:gd name="connsiteY48" fmla="*/ 32304 h 69869"/>
                    <a:gd name="connsiteX49" fmla="*/ 123099 w 123822"/>
                    <a:gd name="connsiteY49" fmla="*/ 32971 h 69869"/>
                    <a:gd name="connsiteX50" fmla="*/ 61853 w 123822"/>
                    <a:gd name="connsiteY50" fmla="*/ 68308 h 6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3822" h="69869">
                      <a:moveTo>
                        <a:pt x="61948" y="68689"/>
                      </a:moveTo>
                      <a:cubicBezTo>
                        <a:pt x="61091" y="69166"/>
                        <a:pt x="60234" y="69451"/>
                        <a:pt x="59377" y="69642"/>
                      </a:cubicBezTo>
                      <a:cubicBezTo>
                        <a:pt x="58519" y="69832"/>
                        <a:pt x="57567" y="69928"/>
                        <a:pt x="56614" y="69832"/>
                      </a:cubicBezTo>
                      <a:cubicBezTo>
                        <a:pt x="55757" y="69832"/>
                        <a:pt x="54804" y="69642"/>
                        <a:pt x="53947" y="69356"/>
                      </a:cubicBezTo>
                      <a:cubicBezTo>
                        <a:pt x="53090" y="69070"/>
                        <a:pt x="52328" y="68785"/>
                        <a:pt x="51566" y="68308"/>
                      </a:cubicBezTo>
                      <a:lnTo>
                        <a:pt x="45470" y="64784"/>
                      </a:lnTo>
                      <a:cubicBezTo>
                        <a:pt x="44232" y="64022"/>
                        <a:pt x="43184" y="63355"/>
                        <a:pt x="42517" y="62689"/>
                      </a:cubicBezTo>
                      <a:cubicBezTo>
                        <a:pt x="41850" y="62022"/>
                        <a:pt x="41470" y="61260"/>
                        <a:pt x="41279" y="60403"/>
                      </a:cubicBezTo>
                      <a:cubicBezTo>
                        <a:pt x="41184" y="59545"/>
                        <a:pt x="41279" y="58593"/>
                        <a:pt x="41660" y="57545"/>
                      </a:cubicBezTo>
                      <a:cubicBezTo>
                        <a:pt x="42041" y="56497"/>
                        <a:pt x="42612" y="55164"/>
                        <a:pt x="43470" y="53640"/>
                      </a:cubicBezTo>
                      <a:lnTo>
                        <a:pt x="57757" y="25065"/>
                      </a:lnTo>
                      <a:cubicBezTo>
                        <a:pt x="58615" y="23350"/>
                        <a:pt x="59662" y="21636"/>
                        <a:pt x="60805" y="19731"/>
                      </a:cubicBezTo>
                      <a:cubicBezTo>
                        <a:pt x="61948" y="17826"/>
                        <a:pt x="63091" y="16111"/>
                        <a:pt x="64329" y="14397"/>
                      </a:cubicBezTo>
                      <a:lnTo>
                        <a:pt x="64234" y="14397"/>
                      </a:lnTo>
                      <a:cubicBezTo>
                        <a:pt x="61853" y="15921"/>
                        <a:pt x="59472" y="17350"/>
                        <a:pt x="56995" y="18874"/>
                      </a:cubicBezTo>
                      <a:cubicBezTo>
                        <a:pt x="54519" y="20398"/>
                        <a:pt x="52042" y="21922"/>
                        <a:pt x="49375" y="23446"/>
                      </a:cubicBezTo>
                      <a:lnTo>
                        <a:pt x="13752" y="44020"/>
                      </a:lnTo>
                      <a:cubicBezTo>
                        <a:pt x="13752" y="44020"/>
                        <a:pt x="12990" y="44305"/>
                        <a:pt x="12514" y="44401"/>
                      </a:cubicBezTo>
                      <a:cubicBezTo>
                        <a:pt x="12037" y="44401"/>
                        <a:pt x="11466" y="44401"/>
                        <a:pt x="10799" y="44210"/>
                      </a:cubicBezTo>
                      <a:cubicBezTo>
                        <a:pt x="10132" y="44020"/>
                        <a:pt x="9275" y="43734"/>
                        <a:pt x="8323" y="43353"/>
                      </a:cubicBezTo>
                      <a:cubicBezTo>
                        <a:pt x="7370" y="42972"/>
                        <a:pt x="6227" y="42305"/>
                        <a:pt x="4894" y="41543"/>
                      </a:cubicBezTo>
                      <a:cubicBezTo>
                        <a:pt x="3560" y="40781"/>
                        <a:pt x="2607" y="40210"/>
                        <a:pt x="1845" y="39638"/>
                      </a:cubicBezTo>
                      <a:cubicBezTo>
                        <a:pt x="1083" y="39067"/>
                        <a:pt x="607" y="38590"/>
                        <a:pt x="322" y="38209"/>
                      </a:cubicBezTo>
                      <a:cubicBezTo>
                        <a:pt x="36" y="37828"/>
                        <a:pt x="-60" y="37543"/>
                        <a:pt x="36" y="37257"/>
                      </a:cubicBezTo>
                      <a:cubicBezTo>
                        <a:pt x="131" y="36971"/>
                        <a:pt x="322" y="36781"/>
                        <a:pt x="703" y="36590"/>
                      </a:cubicBezTo>
                      <a:lnTo>
                        <a:pt x="61948" y="1252"/>
                      </a:lnTo>
                      <a:cubicBezTo>
                        <a:pt x="63568" y="300"/>
                        <a:pt x="65282" y="-81"/>
                        <a:pt x="67187" y="14"/>
                      </a:cubicBezTo>
                      <a:cubicBezTo>
                        <a:pt x="68997" y="109"/>
                        <a:pt x="70616" y="586"/>
                        <a:pt x="72140" y="1443"/>
                      </a:cubicBezTo>
                      <a:lnTo>
                        <a:pt x="79855" y="5920"/>
                      </a:lnTo>
                      <a:cubicBezTo>
                        <a:pt x="81284" y="6682"/>
                        <a:pt x="82332" y="7444"/>
                        <a:pt x="82999" y="8110"/>
                      </a:cubicBezTo>
                      <a:cubicBezTo>
                        <a:pt x="83761" y="8777"/>
                        <a:pt x="84141" y="9539"/>
                        <a:pt x="84427" y="10206"/>
                      </a:cubicBezTo>
                      <a:cubicBezTo>
                        <a:pt x="84713" y="10873"/>
                        <a:pt x="84618" y="11730"/>
                        <a:pt x="84427" y="12682"/>
                      </a:cubicBezTo>
                      <a:cubicBezTo>
                        <a:pt x="84237" y="13635"/>
                        <a:pt x="83665" y="14683"/>
                        <a:pt x="82999" y="15826"/>
                      </a:cubicBezTo>
                      <a:lnTo>
                        <a:pt x="71854" y="38114"/>
                      </a:lnTo>
                      <a:cubicBezTo>
                        <a:pt x="71187" y="39448"/>
                        <a:pt x="70425" y="40781"/>
                        <a:pt x="69759" y="42019"/>
                      </a:cubicBezTo>
                      <a:cubicBezTo>
                        <a:pt x="69092" y="43258"/>
                        <a:pt x="68425" y="44591"/>
                        <a:pt x="67663" y="45829"/>
                      </a:cubicBezTo>
                      <a:cubicBezTo>
                        <a:pt x="66901" y="47068"/>
                        <a:pt x="66235" y="48306"/>
                        <a:pt x="65473" y="49544"/>
                      </a:cubicBezTo>
                      <a:cubicBezTo>
                        <a:pt x="64711" y="50782"/>
                        <a:pt x="64044" y="51925"/>
                        <a:pt x="63282" y="53164"/>
                      </a:cubicBezTo>
                      <a:lnTo>
                        <a:pt x="63282" y="53164"/>
                      </a:lnTo>
                      <a:cubicBezTo>
                        <a:pt x="65663" y="51735"/>
                        <a:pt x="68140" y="50211"/>
                        <a:pt x="70711" y="48592"/>
                      </a:cubicBezTo>
                      <a:cubicBezTo>
                        <a:pt x="73283" y="47068"/>
                        <a:pt x="75855" y="45544"/>
                        <a:pt x="78236" y="44115"/>
                      </a:cubicBezTo>
                      <a:lnTo>
                        <a:pt x="110240" y="25636"/>
                      </a:lnTo>
                      <a:cubicBezTo>
                        <a:pt x="110240" y="25636"/>
                        <a:pt x="111002" y="25351"/>
                        <a:pt x="111478" y="25255"/>
                      </a:cubicBezTo>
                      <a:cubicBezTo>
                        <a:pt x="111954" y="25255"/>
                        <a:pt x="112621" y="25255"/>
                        <a:pt x="113288" y="25446"/>
                      </a:cubicBezTo>
                      <a:cubicBezTo>
                        <a:pt x="114050" y="25636"/>
                        <a:pt x="114812" y="25922"/>
                        <a:pt x="115765" y="26303"/>
                      </a:cubicBezTo>
                      <a:cubicBezTo>
                        <a:pt x="116717" y="26684"/>
                        <a:pt x="117765" y="27351"/>
                        <a:pt x="119098" y="28113"/>
                      </a:cubicBezTo>
                      <a:cubicBezTo>
                        <a:pt x="120432" y="28875"/>
                        <a:pt x="121289" y="29446"/>
                        <a:pt x="122051" y="30018"/>
                      </a:cubicBezTo>
                      <a:cubicBezTo>
                        <a:pt x="122813" y="30589"/>
                        <a:pt x="123289" y="30970"/>
                        <a:pt x="123575" y="31351"/>
                      </a:cubicBezTo>
                      <a:cubicBezTo>
                        <a:pt x="123861" y="31732"/>
                        <a:pt x="123861" y="32018"/>
                        <a:pt x="123766" y="32304"/>
                      </a:cubicBezTo>
                      <a:cubicBezTo>
                        <a:pt x="123670" y="32590"/>
                        <a:pt x="123480" y="32780"/>
                        <a:pt x="123099" y="32971"/>
                      </a:cubicBezTo>
                      <a:lnTo>
                        <a:pt x="61853" y="6830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grpSp>
        </p:grpSp>
      </p:grpSp>
      <p:sp>
        <p:nvSpPr>
          <p:cNvPr id="219" name="Cube shine">
            <a:extLst>
              <a:ext uri="{FF2B5EF4-FFF2-40B4-BE49-F238E27FC236}">
                <a16:creationId xmlns:a16="http://schemas.microsoft.com/office/drawing/2014/main" id="{4439F02D-0ED3-57D2-1A59-9227170EAD54}"/>
              </a:ext>
            </a:extLst>
          </p:cNvPr>
          <p:cNvSpPr/>
          <p:nvPr/>
        </p:nvSpPr>
        <p:spPr>
          <a:xfrm>
            <a:off x="10606665" y="4640112"/>
            <a:ext cx="28163" cy="1963687"/>
          </a:xfrm>
          <a:prstGeom prst="rect">
            <a:avLst/>
          </a:prstGeom>
          <a:gradFill flip="none" rotWithShape="1">
            <a:gsLst>
              <a:gs pos="0">
                <a:schemeClr val="bg1">
                  <a:alpha val="12000"/>
                </a:schemeClr>
              </a:gs>
              <a:gs pos="74000">
                <a:schemeClr val="bg1">
                  <a:alpha val="0"/>
                </a:schemeClr>
              </a:gs>
            </a:gsLst>
            <a:path path="circle">
              <a:fillToRect l="100000" t="100000"/>
            </a:path>
            <a:tileRect r="-100000" b="-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grpSp>
        <p:nvGrpSpPr>
          <p:cNvPr id="220" name="Advisory">
            <a:extLst>
              <a:ext uri="{FF2B5EF4-FFF2-40B4-BE49-F238E27FC236}">
                <a16:creationId xmlns:a16="http://schemas.microsoft.com/office/drawing/2014/main" id="{FE8538EC-91B3-0AE2-9010-D94E86C1C703}"/>
              </a:ext>
            </a:extLst>
          </p:cNvPr>
          <p:cNvGrpSpPr/>
          <p:nvPr/>
        </p:nvGrpSpPr>
        <p:grpSpPr>
          <a:xfrm>
            <a:off x="9314373" y="3881880"/>
            <a:ext cx="380199" cy="2211379"/>
            <a:chOff x="1193288" y="1593451"/>
            <a:chExt cx="617196" cy="3589842"/>
          </a:xfrm>
        </p:grpSpPr>
        <p:sp>
          <p:nvSpPr>
            <p:cNvPr id="221" name="Graphic 141">
              <a:extLst>
                <a:ext uri="{FF2B5EF4-FFF2-40B4-BE49-F238E27FC236}">
                  <a16:creationId xmlns:a16="http://schemas.microsoft.com/office/drawing/2014/main" id="{492FF287-441F-CA14-9D81-D99520468162}"/>
                </a:ext>
              </a:extLst>
            </p:cNvPr>
            <p:cNvSpPr/>
            <p:nvPr/>
          </p:nvSpPr>
          <p:spPr>
            <a:xfrm>
              <a:off x="1193288" y="1593451"/>
              <a:ext cx="617196" cy="3589842"/>
            </a:xfrm>
            <a:custGeom>
              <a:avLst/>
              <a:gdLst>
                <a:gd name="connsiteX0" fmla="*/ 611330 w 617196"/>
                <a:gd name="connsiteY0" fmla="*/ 3589843 h 3589842"/>
                <a:gd name="connsiteX1" fmla="*/ 0 w 617196"/>
                <a:gd name="connsiteY1" fmla="*/ 3236900 h 3589842"/>
                <a:gd name="connsiteX2" fmla="*/ 5867 w 617196"/>
                <a:gd name="connsiteY2" fmla="*/ 0 h 3589842"/>
                <a:gd name="connsiteX3" fmla="*/ 617196 w 617196"/>
                <a:gd name="connsiteY3" fmla="*/ 352943 h 3589842"/>
                <a:gd name="connsiteX4" fmla="*/ 611330 w 617196"/>
                <a:gd name="connsiteY4" fmla="*/ 3589843 h 358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196" h="3589842">
                  <a:moveTo>
                    <a:pt x="611330" y="3589843"/>
                  </a:moveTo>
                  <a:lnTo>
                    <a:pt x="0" y="3236900"/>
                  </a:lnTo>
                  <a:lnTo>
                    <a:pt x="5867" y="0"/>
                  </a:lnTo>
                  <a:lnTo>
                    <a:pt x="617196" y="352943"/>
                  </a:lnTo>
                  <a:lnTo>
                    <a:pt x="611330" y="3589843"/>
                  </a:lnTo>
                  <a:close/>
                </a:path>
              </a:pathLst>
            </a:custGeom>
            <a:solidFill>
              <a:schemeClr val="tx1">
                <a:alpha val="1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pic>
          <p:nvPicPr>
            <p:cNvPr id="222" name="Graphic 221">
              <a:extLst>
                <a:ext uri="{FF2B5EF4-FFF2-40B4-BE49-F238E27FC236}">
                  <a16:creationId xmlns:a16="http://schemas.microsoft.com/office/drawing/2014/main" id="{ECC80C97-7C41-F970-BF40-653D0D194D9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97757" y="2006186"/>
              <a:ext cx="170149" cy="3086148"/>
            </a:xfrm>
            <a:prstGeom prst="rect">
              <a:avLst/>
            </a:prstGeom>
          </p:spPr>
        </p:pic>
      </p:grpSp>
      <p:grpSp>
        <p:nvGrpSpPr>
          <p:cNvPr id="223" name="Design">
            <a:extLst>
              <a:ext uri="{FF2B5EF4-FFF2-40B4-BE49-F238E27FC236}">
                <a16:creationId xmlns:a16="http://schemas.microsoft.com/office/drawing/2014/main" id="{EDBF768E-FB17-56A6-0B9D-73030E48D657}"/>
              </a:ext>
            </a:extLst>
          </p:cNvPr>
          <p:cNvGrpSpPr/>
          <p:nvPr/>
        </p:nvGrpSpPr>
        <p:grpSpPr>
          <a:xfrm>
            <a:off x="9751894" y="4133037"/>
            <a:ext cx="380199" cy="2211379"/>
            <a:chOff x="1837865" y="1957612"/>
            <a:chExt cx="617196" cy="3589842"/>
          </a:xfrm>
        </p:grpSpPr>
        <p:sp>
          <p:nvSpPr>
            <p:cNvPr id="224" name="Graphic 141">
              <a:extLst>
                <a:ext uri="{FF2B5EF4-FFF2-40B4-BE49-F238E27FC236}">
                  <a16:creationId xmlns:a16="http://schemas.microsoft.com/office/drawing/2014/main" id="{FF5D60B1-A082-E214-465A-EBED79AD1F7D}"/>
                </a:ext>
              </a:extLst>
            </p:cNvPr>
            <p:cNvSpPr/>
            <p:nvPr/>
          </p:nvSpPr>
          <p:spPr>
            <a:xfrm>
              <a:off x="1837865" y="1957612"/>
              <a:ext cx="617196" cy="3589842"/>
            </a:xfrm>
            <a:custGeom>
              <a:avLst/>
              <a:gdLst>
                <a:gd name="connsiteX0" fmla="*/ 611330 w 617196"/>
                <a:gd name="connsiteY0" fmla="*/ 3589843 h 3589842"/>
                <a:gd name="connsiteX1" fmla="*/ 0 w 617196"/>
                <a:gd name="connsiteY1" fmla="*/ 3236900 h 3589842"/>
                <a:gd name="connsiteX2" fmla="*/ 5867 w 617196"/>
                <a:gd name="connsiteY2" fmla="*/ 0 h 3589842"/>
                <a:gd name="connsiteX3" fmla="*/ 617196 w 617196"/>
                <a:gd name="connsiteY3" fmla="*/ 352943 h 3589842"/>
                <a:gd name="connsiteX4" fmla="*/ 611330 w 617196"/>
                <a:gd name="connsiteY4" fmla="*/ 3589843 h 358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196" h="3589842">
                  <a:moveTo>
                    <a:pt x="611330" y="3589843"/>
                  </a:moveTo>
                  <a:lnTo>
                    <a:pt x="0" y="3236900"/>
                  </a:lnTo>
                  <a:lnTo>
                    <a:pt x="5867" y="0"/>
                  </a:lnTo>
                  <a:lnTo>
                    <a:pt x="617196" y="352943"/>
                  </a:lnTo>
                  <a:lnTo>
                    <a:pt x="611330" y="3589843"/>
                  </a:lnTo>
                  <a:close/>
                </a:path>
              </a:pathLst>
            </a:custGeom>
            <a:solidFill>
              <a:schemeClr val="tx1">
                <a:alpha val="1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pic>
          <p:nvPicPr>
            <p:cNvPr id="225" name="Graphic 224">
              <a:extLst>
                <a:ext uri="{FF2B5EF4-FFF2-40B4-BE49-F238E27FC236}">
                  <a16:creationId xmlns:a16="http://schemas.microsoft.com/office/drawing/2014/main" id="{49B474E0-9BC2-117C-66B7-A285D57CC33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061388" y="2388919"/>
              <a:ext cx="170149" cy="3133085"/>
            </a:xfrm>
            <a:prstGeom prst="rect">
              <a:avLst/>
            </a:prstGeom>
          </p:spPr>
        </p:pic>
      </p:grpSp>
      <p:grpSp>
        <p:nvGrpSpPr>
          <p:cNvPr id="226" name="Build">
            <a:extLst>
              <a:ext uri="{FF2B5EF4-FFF2-40B4-BE49-F238E27FC236}">
                <a16:creationId xmlns:a16="http://schemas.microsoft.com/office/drawing/2014/main" id="{F9CBEDC9-9718-67C0-9441-203908D9D579}"/>
              </a:ext>
            </a:extLst>
          </p:cNvPr>
          <p:cNvGrpSpPr/>
          <p:nvPr/>
        </p:nvGrpSpPr>
        <p:grpSpPr>
          <a:xfrm>
            <a:off x="10199369" y="4391279"/>
            <a:ext cx="380199" cy="2211379"/>
            <a:chOff x="2488801" y="2337304"/>
            <a:chExt cx="617196" cy="3589842"/>
          </a:xfrm>
        </p:grpSpPr>
        <p:sp>
          <p:nvSpPr>
            <p:cNvPr id="228" name="Graphic 141">
              <a:extLst>
                <a:ext uri="{FF2B5EF4-FFF2-40B4-BE49-F238E27FC236}">
                  <a16:creationId xmlns:a16="http://schemas.microsoft.com/office/drawing/2014/main" id="{95AB53E8-746B-1B94-8B21-562D0A6A8F26}"/>
                </a:ext>
              </a:extLst>
            </p:cNvPr>
            <p:cNvSpPr/>
            <p:nvPr/>
          </p:nvSpPr>
          <p:spPr>
            <a:xfrm>
              <a:off x="2488801" y="2337304"/>
              <a:ext cx="617196" cy="3589842"/>
            </a:xfrm>
            <a:custGeom>
              <a:avLst/>
              <a:gdLst>
                <a:gd name="connsiteX0" fmla="*/ 611330 w 617196"/>
                <a:gd name="connsiteY0" fmla="*/ 3589843 h 3589842"/>
                <a:gd name="connsiteX1" fmla="*/ 0 w 617196"/>
                <a:gd name="connsiteY1" fmla="*/ 3236900 h 3589842"/>
                <a:gd name="connsiteX2" fmla="*/ 5867 w 617196"/>
                <a:gd name="connsiteY2" fmla="*/ 0 h 3589842"/>
                <a:gd name="connsiteX3" fmla="*/ 617196 w 617196"/>
                <a:gd name="connsiteY3" fmla="*/ 352943 h 3589842"/>
                <a:gd name="connsiteX4" fmla="*/ 611330 w 617196"/>
                <a:gd name="connsiteY4" fmla="*/ 3589843 h 358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196" h="3589842">
                  <a:moveTo>
                    <a:pt x="611330" y="3589843"/>
                  </a:moveTo>
                  <a:lnTo>
                    <a:pt x="0" y="3236900"/>
                  </a:lnTo>
                  <a:lnTo>
                    <a:pt x="5867" y="0"/>
                  </a:lnTo>
                  <a:lnTo>
                    <a:pt x="617196" y="352943"/>
                  </a:lnTo>
                  <a:lnTo>
                    <a:pt x="611330" y="3589843"/>
                  </a:lnTo>
                  <a:close/>
                </a:path>
              </a:pathLst>
            </a:custGeom>
            <a:solidFill>
              <a:schemeClr val="tx1">
                <a:alpha val="1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pic>
          <p:nvPicPr>
            <p:cNvPr id="229" name="Graphic 228">
              <a:extLst>
                <a:ext uri="{FF2B5EF4-FFF2-40B4-BE49-F238E27FC236}">
                  <a16:creationId xmlns:a16="http://schemas.microsoft.com/office/drawing/2014/main" id="{9586C432-0396-1B58-6E21-56535DFA150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707224" y="2758679"/>
              <a:ext cx="170149" cy="3109617"/>
            </a:xfrm>
            <a:prstGeom prst="rect">
              <a:avLst/>
            </a:prstGeom>
          </p:spPr>
        </p:pic>
      </p:grpSp>
      <p:grpSp>
        <p:nvGrpSpPr>
          <p:cNvPr id="230" name="Cyber Security">
            <a:extLst>
              <a:ext uri="{FF2B5EF4-FFF2-40B4-BE49-F238E27FC236}">
                <a16:creationId xmlns:a16="http://schemas.microsoft.com/office/drawing/2014/main" id="{57C998FE-95DA-6536-30D1-E0F6C917A009}"/>
              </a:ext>
            </a:extLst>
          </p:cNvPr>
          <p:cNvGrpSpPr/>
          <p:nvPr/>
        </p:nvGrpSpPr>
        <p:grpSpPr>
          <a:xfrm>
            <a:off x="11788592" y="3870796"/>
            <a:ext cx="150640" cy="2086427"/>
            <a:chOff x="5166484" y="1546948"/>
            <a:chExt cx="244542" cy="3387002"/>
          </a:xfrm>
        </p:grpSpPr>
        <p:sp>
          <p:nvSpPr>
            <p:cNvPr id="231" name="Graphic 173">
              <a:extLst>
                <a:ext uri="{FF2B5EF4-FFF2-40B4-BE49-F238E27FC236}">
                  <a16:creationId xmlns:a16="http://schemas.microsoft.com/office/drawing/2014/main" id="{0ACEBAFA-D539-B9C0-95A3-D1DDFFA5B72B}"/>
                </a:ext>
              </a:extLst>
            </p:cNvPr>
            <p:cNvSpPr/>
            <p:nvPr/>
          </p:nvSpPr>
          <p:spPr>
            <a:xfrm>
              <a:off x="5166484" y="1546948"/>
              <a:ext cx="244542" cy="3387002"/>
            </a:xfrm>
            <a:custGeom>
              <a:avLst/>
              <a:gdLst>
                <a:gd name="connsiteX0" fmla="*/ 209369 w 242126"/>
                <a:gd name="connsiteY0" fmla="*/ 3240217 h 3353542"/>
                <a:gd name="connsiteX1" fmla="*/ 13703 w 242126"/>
                <a:gd name="connsiteY1" fmla="*/ 3353543 h 3353542"/>
                <a:gd name="connsiteX2" fmla="*/ 0 w 242126"/>
                <a:gd name="connsiteY2" fmla="*/ 159310 h 3353542"/>
                <a:gd name="connsiteX3" fmla="*/ 242083 w 242126"/>
                <a:gd name="connsiteY3" fmla="*/ 0 h 3353542"/>
                <a:gd name="connsiteX4" fmla="*/ 240601 w 242126"/>
                <a:gd name="connsiteY4" fmla="*/ 3186147 h 3353542"/>
                <a:gd name="connsiteX5" fmla="*/ 209430 w 242126"/>
                <a:gd name="connsiteY5" fmla="*/ 3240217 h 335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126" h="3353542">
                  <a:moveTo>
                    <a:pt x="209369" y="3240217"/>
                  </a:moveTo>
                  <a:lnTo>
                    <a:pt x="13703" y="3353543"/>
                  </a:lnTo>
                  <a:lnTo>
                    <a:pt x="0" y="159310"/>
                  </a:lnTo>
                  <a:cubicBezTo>
                    <a:pt x="205542" y="34813"/>
                    <a:pt x="243626" y="15616"/>
                    <a:pt x="242083" y="0"/>
                  </a:cubicBezTo>
                  <a:lnTo>
                    <a:pt x="240601" y="3186147"/>
                  </a:lnTo>
                  <a:cubicBezTo>
                    <a:pt x="240601" y="3208429"/>
                    <a:pt x="228688" y="3229045"/>
                    <a:pt x="209430" y="3240217"/>
                  </a:cubicBezTo>
                  <a:close/>
                </a:path>
              </a:pathLst>
            </a:custGeom>
            <a:solidFill>
              <a:schemeClr val="tx1">
                <a:alpha val="1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pic>
          <p:nvPicPr>
            <p:cNvPr id="232" name="Graphic 231">
              <a:extLst>
                <a:ext uri="{FF2B5EF4-FFF2-40B4-BE49-F238E27FC236}">
                  <a16:creationId xmlns:a16="http://schemas.microsoft.com/office/drawing/2014/main" id="{17B4CA97-DFD8-9ED7-9F5C-AEC5C87D3A0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250390" y="1848185"/>
              <a:ext cx="160636" cy="2769371"/>
            </a:xfrm>
            <a:prstGeom prst="rect">
              <a:avLst/>
            </a:prstGeom>
          </p:spPr>
        </p:pic>
      </p:grpSp>
      <p:pic>
        <p:nvPicPr>
          <p:cNvPr id="233" name="Exponential-e group Companies">
            <a:extLst>
              <a:ext uri="{FF2B5EF4-FFF2-40B4-BE49-F238E27FC236}">
                <a16:creationId xmlns:a16="http://schemas.microsoft.com/office/drawing/2014/main" id="{575A86D8-EE9C-42E6-6E66-2EA90A6BCC7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498368" y="3764392"/>
            <a:ext cx="1209031" cy="699747"/>
          </a:xfrm>
          <a:prstGeom prst="rect">
            <a:avLst/>
          </a:prstGeom>
        </p:spPr>
      </p:pic>
      <p:sp>
        <p:nvSpPr>
          <p:cNvPr id="234" name="NPS Dial Background">
            <a:extLst>
              <a:ext uri="{FF2B5EF4-FFF2-40B4-BE49-F238E27FC236}">
                <a16:creationId xmlns:a16="http://schemas.microsoft.com/office/drawing/2014/main" id="{AB125FAC-46C4-569F-40CC-71EEEBF99243}"/>
              </a:ext>
            </a:extLst>
          </p:cNvPr>
          <p:cNvSpPr/>
          <p:nvPr/>
        </p:nvSpPr>
        <p:spPr>
          <a:xfrm>
            <a:off x="9605229" y="490047"/>
            <a:ext cx="2000922" cy="2000922"/>
          </a:xfrm>
          <a:prstGeom prst="ellipse">
            <a:avLst/>
          </a:prstGeom>
          <a:solidFill>
            <a:schemeClr val="bg1">
              <a:lumMod val="85000"/>
              <a:alpha val="92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Bold" panose="020B0804030202020204" pitchFamily="34" charset="0"/>
              <a:ea typeface="+mn-ea"/>
              <a:cs typeface="+mn-cs"/>
            </a:endParaRPr>
          </a:p>
        </p:txBody>
      </p:sp>
      <p:grpSp>
        <p:nvGrpSpPr>
          <p:cNvPr id="235" name="Group 234">
            <a:extLst>
              <a:ext uri="{FF2B5EF4-FFF2-40B4-BE49-F238E27FC236}">
                <a16:creationId xmlns:a16="http://schemas.microsoft.com/office/drawing/2014/main" id="{E0B57EB8-B013-BF39-6220-385CF664E59E}"/>
              </a:ext>
            </a:extLst>
          </p:cNvPr>
          <p:cNvGrpSpPr/>
          <p:nvPr/>
        </p:nvGrpSpPr>
        <p:grpSpPr>
          <a:xfrm>
            <a:off x="9639637" y="511894"/>
            <a:ext cx="1842724" cy="1700622"/>
            <a:chOff x="2060173" y="726046"/>
            <a:chExt cx="2561872" cy="2364314"/>
          </a:xfrm>
        </p:grpSpPr>
        <p:sp>
          <p:nvSpPr>
            <p:cNvPr id="236" name="Free-form: Shape 235">
              <a:extLst>
                <a:ext uri="{FF2B5EF4-FFF2-40B4-BE49-F238E27FC236}">
                  <a16:creationId xmlns:a16="http://schemas.microsoft.com/office/drawing/2014/main" id="{74BD97B5-D12E-AB64-A37B-E29BD2438DB9}"/>
                </a:ext>
              </a:extLst>
            </p:cNvPr>
            <p:cNvSpPr/>
            <p:nvPr/>
          </p:nvSpPr>
          <p:spPr>
            <a:xfrm>
              <a:off x="2127213" y="726046"/>
              <a:ext cx="1247416" cy="1311650"/>
            </a:xfrm>
            <a:custGeom>
              <a:avLst/>
              <a:gdLst>
                <a:gd name="connsiteX0" fmla="*/ 2495264 w 2495264"/>
                <a:gd name="connsiteY0" fmla="*/ 2623757 h 2623756"/>
                <a:gd name="connsiteX1" fmla="*/ 0 w 2495264"/>
                <a:gd name="connsiteY1" fmla="*/ 1812989 h 2623756"/>
                <a:gd name="connsiteX2" fmla="*/ 2495264 w 2495264"/>
                <a:gd name="connsiteY2" fmla="*/ 0 h 2623756"/>
                <a:gd name="connsiteX3" fmla="*/ 2495264 w 2495264"/>
                <a:gd name="connsiteY3" fmla="*/ 2623757 h 2623756"/>
              </a:gdLst>
              <a:ahLst/>
              <a:cxnLst>
                <a:cxn ang="0">
                  <a:pos x="connsiteX0" y="connsiteY0"/>
                </a:cxn>
                <a:cxn ang="0">
                  <a:pos x="connsiteX1" y="connsiteY1"/>
                </a:cxn>
                <a:cxn ang="0">
                  <a:pos x="connsiteX2" y="connsiteY2"/>
                </a:cxn>
                <a:cxn ang="0">
                  <a:pos x="connsiteX3" y="connsiteY3"/>
                </a:cxn>
              </a:cxnLst>
              <a:rect l="l" t="t" r="r" b="b"/>
              <a:pathLst>
                <a:path w="2495264" h="2623756">
                  <a:moveTo>
                    <a:pt x="2495264" y="2623757"/>
                  </a:moveTo>
                  <a:lnTo>
                    <a:pt x="0" y="1812989"/>
                  </a:lnTo>
                  <a:cubicBezTo>
                    <a:pt x="358235" y="710470"/>
                    <a:pt x="1336072" y="0"/>
                    <a:pt x="2495264" y="0"/>
                  </a:cubicBezTo>
                  <a:lnTo>
                    <a:pt x="2495264" y="2623757"/>
                  </a:lnTo>
                  <a:close/>
                </a:path>
              </a:pathLst>
            </a:custGeom>
            <a:gradFill flip="none" rotWithShape="1">
              <a:gsLst>
                <a:gs pos="100000">
                  <a:schemeClr val="accent5"/>
                </a:gs>
                <a:gs pos="0">
                  <a:schemeClr val="accent3"/>
                </a:gs>
              </a:gsLst>
              <a:lin ang="108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p>
          </p:txBody>
        </p:sp>
        <p:sp>
          <p:nvSpPr>
            <p:cNvPr id="237" name="Free-form: Shape 236">
              <a:extLst>
                <a:ext uri="{FF2B5EF4-FFF2-40B4-BE49-F238E27FC236}">
                  <a16:creationId xmlns:a16="http://schemas.microsoft.com/office/drawing/2014/main" id="{D474C889-94EE-6EF4-0104-6DBBA1C0A70D}"/>
                </a:ext>
              </a:extLst>
            </p:cNvPr>
            <p:cNvSpPr/>
            <p:nvPr/>
          </p:nvSpPr>
          <p:spPr>
            <a:xfrm>
              <a:off x="2060173" y="1623908"/>
              <a:ext cx="1314457" cy="1466452"/>
            </a:xfrm>
            <a:custGeom>
              <a:avLst/>
              <a:gdLst>
                <a:gd name="connsiteX0" fmla="*/ 2629369 w 2629368"/>
                <a:gd name="connsiteY0" fmla="*/ 810768 h 2933414"/>
                <a:gd name="connsiteX1" fmla="*/ 1087176 w 2629368"/>
                <a:gd name="connsiteY1" fmla="*/ 2933414 h 2933414"/>
                <a:gd name="connsiteX2" fmla="*/ 134104 w 2629368"/>
                <a:gd name="connsiteY2" fmla="*/ 0 h 2933414"/>
                <a:gd name="connsiteX3" fmla="*/ 2629369 w 2629368"/>
                <a:gd name="connsiteY3" fmla="*/ 810768 h 2933414"/>
              </a:gdLst>
              <a:ahLst/>
              <a:cxnLst>
                <a:cxn ang="0">
                  <a:pos x="connsiteX0" y="connsiteY0"/>
                </a:cxn>
                <a:cxn ang="0">
                  <a:pos x="connsiteX1" y="connsiteY1"/>
                </a:cxn>
                <a:cxn ang="0">
                  <a:pos x="connsiteX2" y="connsiteY2"/>
                </a:cxn>
                <a:cxn ang="0">
                  <a:pos x="connsiteX3" y="connsiteY3"/>
                </a:cxn>
              </a:cxnLst>
              <a:rect l="l" t="t" r="r" b="b"/>
              <a:pathLst>
                <a:path w="2629368" h="2933414">
                  <a:moveTo>
                    <a:pt x="2629369" y="810768"/>
                  </a:moveTo>
                  <a:lnTo>
                    <a:pt x="1087176" y="2933414"/>
                  </a:lnTo>
                  <a:cubicBezTo>
                    <a:pt x="149344" y="2251996"/>
                    <a:pt x="-224131" y="1102423"/>
                    <a:pt x="134104" y="0"/>
                  </a:cubicBezTo>
                  <a:lnTo>
                    <a:pt x="2629369" y="810768"/>
                  </a:lnTo>
                  <a:close/>
                </a:path>
              </a:pathLst>
            </a:custGeom>
            <a:gradFill flip="none" rotWithShape="1">
              <a:gsLst>
                <a:gs pos="100000">
                  <a:schemeClr val="accent5"/>
                </a:gs>
                <a:gs pos="0">
                  <a:schemeClr val="accent3"/>
                </a:gs>
              </a:gsLst>
              <a:lin ang="108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p>
          </p:txBody>
        </p:sp>
        <p:sp>
          <p:nvSpPr>
            <p:cNvPr id="238" name="Free-form: Shape 237">
              <a:extLst>
                <a:ext uri="{FF2B5EF4-FFF2-40B4-BE49-F238E27FC236}">
                  <a16:creationId xmlns:a16="http://schemas.microsoft.com/office/drawing/2014/main" id="{BE4BC08E-28A2-F2FB-FB4B-C62EA897162F}"/>
                </a:ext>
              </a:extLst>
            </p:cNvPr>
            <p:cNvSpPr/>
            <p:nvPr/>
          </p:nvSpPr>
          <p:spPr>
            <a:xfrm>
              <a:off x="3374629" y="726046"/>
              <a:ext cx="1247416" cy="1311650"/>
            </a:xfrm>
            <a:custGeom>
              <a:avLst/>
              <a:gdLst>
                <a:gd name="connsiteX0" fmla="*/ 0 w 2495264"/>
                <a:gd name="connsiteY0" fmla="*/ 2623757 h 2623756"/>
                <a:gd name="connsiteX1" fmla="*/ 0 w 2495264"/>
                <a:gd name="connsiteY1" fmla="*/ 0 h 2623756"/>
                <a:gd name="connsiteX2" fmla="*/ 2495265 w 2495264"/>
                <a:gd name="connsiteY2" fmla="*/ 1812989 h 2623756"/>
                <a:gd name="connsiteX3" fmla="*/ 0 w 2495264"/>
                <a:gd name="connsiteY3" fmla="*/ 2623757 h 2623756"/>
              </a:gdLst>
              <a:ahLst/>
              <a:cxnLst>
                <a:cxn ang="0">
                  <a:pos x="connsiteX0" y="connsiteY0"/>
                </a:cxn>
                <a:cxn ang="0">
                  <a:pos x="connsiteX1" y="connsiteY1"/>
                </a:cxn>
                <a:cxn ang="0">
                  <a:pos x="connsiteX2" y="connsiteY2"/>
                </a:cxn>
                <a:cxn ang="0">
                  <a:pos x="connsiteX3" y="connsiteY3"/>
                </a:cxn>
              </a:cxnLst>
              <a:rect l="l" t="t" r="r" b="b"/>
              <a:pathLst>
                <a:path w="2495264" h="2623756">
                  <a:moveTo>
                    <a:pt x="0" y="2623757"/>
                  </a:moveTo>
                  <a:lnTo>
                    <a:pt x="0" y="0"/>
                  </a:lnTo>
                  <a:cubicBezTo>
                    <a:pt x="1159193" y="0"/>
                    <a:pt x="2137125" y="710470"/>
                    <a:pt x="2495265" y="1812989"/>
                  </a:cubicBezTo>
                  <a:lnTo>
                    <a:pt x="0" y="2623757"/>
                  </a:lnTo>
                  <a:close/>
                </a:path>
              </a:pathLst>
            </a:custGeom>
            <a:gradFill flip="none" rotWithShape="1">
              <a:gsLst>
                <a:gs pos="0">
                  <a:schemeClr val="accent1"/>
                </a:gs>
                <a:gs pos="79000">
                  <a:schemeClr val="accent3"/>
                </a:gs>
              </a:gsLst>
              <a:lin ang="10800000" scaled="1"/>
              <a:tileRect/>
            </a:gradFill>
            <a:ln w="9525" cap="flat">
              <a:noFill/>
              <a:prstDash val="solid"/>
              <a:miter/>
            </a:ln>
          </p:spPr>
          <p:txBody>
            <a:bodyPr rtlCol="0" anchor="ctr"/>
            <a:lstStyle/>
            <a:p>
              <a:endParaRPr lang="en-GB"/>
            </a:p>
          </p:txBody>
        </p:sp>
      </p:grpSp>
      <p:grpSp>
        <p:nvGrpSpPr>
          <p:cNvPr id="239" name="Group 238">
            <a:extLst>
              <a:ext uri="{FF2B5EF4-FFF2-40B4-BE49-F238E27FC236}">
                <a16:creationId xmlns:a16="http://schemas.microsoft.com/office/drawing/2014/main" id="{B9AAE6CC-4710-1549-2B8D-836CD69F2812}"/>
              </a:ext>
            </a:extLst>
          </p:cNvPr>
          <p:cNvGrpSpPr/>
          <p:nvPr/>
        </p:nvGrpSpPr>
        <p:grpSpPr>
          <a:xfrm>
            <a:off x="9391489" y="289968"/>
            <a:ext cx="2406060" cy="2406058"/>
            <a:chOff x="1702101" y="367657"/>
            <a:chExt cx="3345055" cy="3345055"/>
          </a:xfrm>
        </p:grpSpPr>
        <p:sp>
          <p:nvSpPr>
            <p:cNvPr id="252" name="Free-form: Shape 251">
              <a:extLst>
                <a:ext uri="{FF2B5EF4-FFF2-40B4-BE49-F238E27FC236}">
                  <a16:creationId xmlns:a16="http://schemas.microsoft.com/office/drawing/2014/main" id="{8D4DDFE9-4F89-F0D7-B061-F9C747571E37}"/>
                </a:ext>
              </a:extLst>
            </p:cNvPr>
            <p:cNvSpPr/>
            <p:nvPr/>
          </p:nvSpPr>
          <p:spPr>
            <a:xfrm>
              <a:off x="1702101" y="367657"/>
              <a:ext cx="3345055" cy="3345055"/>
            </a:xfrm>
            <a:custGeom>
              <a:avLst/>
              <a:gdLst>
                <a:gd name="connsiteX0" fmla="*/ 2095500 w 4191000"/>
                <a:gd name="connsiteY0" fmla="*/ 535530 h 4191000"/>
                <a:gd name="connsiteX1" fmla="*/ 543584 w 4191000"/>
                <a:gd name="connsiteY1" fmla="*/ 1936002 h 4191000"/>
                <a:gd name="connsiteX2" fmla="*/ 535530 w 4191000"/>
                <a:gd name="connsiteY2" fmla="*/ 2095499 h 4191000"/>
                <a:gd name="connsiteX3" fmla="*/ 1145386 w 4191000"/>
                <a:gd name="connsiteY3" fmla="*/ 2095499 h 4191000"/>
                <a:gd name="connsiteX4" fmla="*/ 1150291 w 4191000"/>
                <a:gd name="connsiteY4" fmla="*/ 1998356 h 4191000"/>
                <a:gd name="connsiteX5" fmla="*/ 2095500 w 4191000"/>
                <a:gd name="connsiteY5" fmla="*/ 1145386 h 4191000"/>
                <a:gd name="connsiteX6" fmla="*/ 3040709 w 4191000"/>
                <a:gd name="connsiteY6" fmla="*/ 1998356 h 4191000"/>
                <a:gd name="connsiteX7" fmla="*/ 3045614 w 4191000"/>
                <a:gd name="connsiteY7" fmla="*/ 2095499 h 4191000"/>
                <a:gd name="connsiteX8" fmla="*/ 3655470 w 4191000"/>
                <a:gd name="connsiteY8" fmla="*/ 2095499 h 4191000"/>
                <a:gd name="connsiteX9" fmla="*/ 3647416 w 4191000"/>
                <a:gd name="connsiteY9" fmla="*/ 1936002 h 4191000"/>
                <a:gd name="connsiteX10" fmla="*/ 2095500 w 4191000"/>
                <a:gd name="connsiteY10" fmla="*/ 535530 h 4191000"/>
                <a:gd name="connsiteX11" fmla="*/ 2095500 w 4191000"/>
                <a:gd name="connsiteY11" fmla="*/ 0 h 4191000"/>
                <a:gd name="connsiteX12" fmla="*/ 4191000 w 4191000"/>
                <a:gd name="connsiteY12" fmla="*/ 2095500 h 4191000"/>
                <a:gd name="connsiteX13" fmla="*/ 2095500 w 4191000"/>
                <a:gd name="connsiteY13" fmla="*/ 4191000 h 4191000"/>
                <a:gd name="connsiteX14" fmla="*/ 0 w 4191000"/>
                <a:gd name="connsiteY14" fmla="*/ 2095500 h 4191000"/>
                <a:gd name="connsiteX15" fmla="*/ 2095500 w 4191000"/>
                <a:gd name="connsiteY15" fmla="*/ 0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91000" h="4191000">
                  <a:moveTo>
                    <a:pt x="2095500" y="535530"/>
                  </a:moveTo>
                  <a:cubicBezTo>
                    <a:pt x="1287799" y="535530"/>
                    <a:pt x="623470" y="1149377"/>
                    <a:pt x="543584" y="1936002"/>
                  </a:cubicBezTo>
                  <a:lnTo>
                    <a:pt x="535530" y="2095499"/>
                  </a:lnTo>
                  <a:lnTo>
                    <a:pt x="1145386" y="2095499"/>
                  </a:lnTo>
                  <a:lnTo>
                    <a:pt x="1150291" y="1998356"/>
                  </a:lnTo>
                  <a:cubicBezTo>
                    <a:pt x="1198947" y="1519256"/>
                    <a:pt x="1603563" y="1145386"/>
                    <a:pt x="2095500" y="1145386"/>
                  </a:cubicBezTo>
                  <a:cubicBezTo>
                    <a:pt x="2587437" y="1145386"/>
                    <a:pt x="2992053" y="1519256"/>
                    <a:pt x="3040709" y="1998356"/>
                  </a:cubicBezTo>
                  <a:lnTo>
                    <a:pt x="3045614" y="2095499"/>
                  </a:lnTo>
                  <a:lnTo>
                    <a:pt x="3655470" y="2095499"/>
                  </a:lnTo>
                  <a:lnTo>
                    <a:pt x="3647416" y="1936002"/>
                  </a:lnTo>
                  <a:cubicBezTo>
                    <a:pt x="3567530" y="1149377"/>
                    <a:pt x="2903201" y="535530"/>
                    <a:pt x="2095500" y="535530"/>
                  </a:cubicBezTo>
                  <a:close/>
                  <a:moveTo>
                    <a:pt x="2095500" y="0"/>
                  </a:moveTo>
                  <a:cubicBezTo>
                    <a:pt x="3252813" y="0"/>
                    <a:pt x="4191000" y="938187"/>
                    <a:pt x="4191000" y="2095500"/>
                  </a:cubicBezTo>
                  <a:cubicBezTo>
                    <a:pt x="4191000" y="3252813"/>
                    <a:pt x="3252813" y="4191000"/>
                    <a:pt x="2095500" y="4191000"/>
                  </a:cubicBezTo>
                  <a:cubicBezTo>
                    <a:pt x="938187" y="4191000"/>
                    <a:pt x="0" y="3252813"/>
                    <a:pt x="0" y="2095500"/>
                  </a:cubicBezTo>
                  <a:cubicBezTo>
                    <a:pt x="0" y="938187"/>
                    <a:pt x="938187" y="0"/>
                    <a:pt x="2095500" y="0"/>
                  </a:cubicBezTo>
                  <a:close/>
                </a:path>
              </a:pathLst>
            </a:custGeom>
            <a:solidFill>
              <a:schemeClr val="bg1"/>
            </a:solidFill>
            <a:ln>
              <a:noFill/>
            </a:ln>
            <a:effectLst>
              <a:glow rad="127000">
                <a:schemeClr val="tx1">
                  <a:alpha val="2000"/>
                </a:schemeClr>
              </a:glo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Bold" panose="020B0804030202020204" pitchFamily="34" charset="0"/>
                <a:ea typeface="+mn-ea"/>
                <a:cs typeface="+mn-cs"/>
              </a:endParaRPr>
            </a:p>
          </p:txBody>
        </p:sp>
        <p:sp>
          <p:nvSpPr>
            <p:cNvPr id="253" name="TextBox 252">
              <a:extLst>
                <a:ext uri="{FF2B5EF4-FFF2-40B4-BE49-F238E27FC236}">
                  <a16:creationId xmlns:a16="http://schemas.microsoft.com/office/drawing/2014/main" id="{E5174DCD-3F51-99C2-F003-C1A5F04C27C0}"/>
                </a:ext>
              </a:extLst>
            </p:cNvPr>
            <p:cNvSpPr txBox="1"/>
            <p:nvPr/>
          </p:nvSpPr>
          <p:spPr>
            <a:xfrm>
              <a:off x="1971751" y="2098811"/>
              <a:ext cx="811966" cy="36370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effectLst/>
                  <a:uLnTx/>
                  <a:uFillTx/>
                  <a:latin typeface="HelveticaNowDisplay Bold"/>
                </a:rPr>
                <a:t>-100</a:t>
              </a:r>
            </a:p>
          </p:txBody>
        </p:sp>
        <p:sp>
          <p:nvSpPr>
            <p:cNvPr id="254" name="TextBox 253">
              <a:extLst>
                <a:ext uri="{FF2B5EF4-FFF2-40B4-BE49-F238E27FC236}">
                  <a16:creationId xmlns:a16="http://schemas.microsoft.com/office/drawing/2014/main" id="{F8E74ACC-3881-6619-1B76-D3D2A6A8A716}"/>
                </a:ext>
              </a:extLst>
            </p:cNvPr>
            <p:cNvSpPr txBox="1"/>
            <p:nvPr/>
          </p:nvSpPr>
          <p:spPr>
            <a:xfrm>
              <a:off x="3953566" y="2098811"/>
              <a:ext cx="811966" cy="36370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latin typeface="HelveticaNowDisplay Bold"/>
                </a:rPr>
                <a:t>+</a:t>
              </a:r>
              <a:r>
                <a:rPr kumimoji="0" lang="en-GB" sz="1100" b="0" i="0" u="none" strike="noStrike" kern="1200" cap="none" spc="0" normalizeH="0" baseline="0" noProof="0" dirty="0">
                  <a:ln>
                    <a:noFill/>
                  </a:ln>
                  <a:effectLst/>
                  <a:uLnTx/>
                  <a:uFillTx/>
                  <a:latin typeface="HelveticaNowDisplay Bold"/>
                </a:rPr>
                <a:t>100</a:t>
              </a:r>
              <a:endParaRPr lang="en-GB" sz="1100" b="0" i="0" u="none" strike="noStrike" kern="1200" cap="none" spc="0" normalizeH="0" baseline="0" noProof="0" dirty="0">
                <a:ln>
                  <a:noFill/>
                </a:ln>
                <a:effectLst/>
                <a:uLnTx/>
                <a:uFillTx/>
                <a:latin typeface="HelveticaNowDisplay Bold"/>
              </a:endParaRPr>
            </a:p>
          </p:txBody>
        </p:sp>
        <p:sp>
          <p:nvSpPr>
            <p:cNvPr id="255" name="Text - Commitment to deliver">
              <a:extLst>
                <a:ext uri="{FF2B5EF4-FFF2-40B4-BE49-F238E27FC236}">
                  <a16:creationId xmlns:a16="http://schemas.microsoft.com/office/drawing/2014/main" id="{942AF340-1CD3-9E56-99E6-66C64118AA51}"/>
                </a:ext>
              </a:extLst>
            </p:cNvPr>
            <p:cNvSpPr txBox="1"/>
            <p:nvPr/>
          </p:nvSpPr>
          <p:spPr>
            <a:xfrm>
              <a:off x="2067119" y="2670177"/>
              <a:ext cx="2610638" cy="7060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50" normalizeH="0" baseline="0" noProof="0" dirty="0">
                  <a:ln>
                    <a:noFill/>
                  </a:ln>
                  <a:effectLst/>
                  <a:uLnTx/>
                  <a:uFillTx/>
                  <a:latin typeface="HelveticaNowDisplay Bold" panose="020B0804030202020204" pitchFamily="34" charset="0"/>
                  <a:ea typeface="+mn-ea"/>
                  <a:cs typeface="HelveticaNowDisplay Bold" panose="020B0804030202020204" pitchFamily="34" charset="0"/>
                </a:rPr>
                <a:t>Our commitment to deliver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50" normalizeH="0" baseline="0" noProof="0" dirty="0">
                  <a:ln>
                    <a:noFill/>
                  </a:ln>
                  <a:effectLst/>
                  <a:uLnTx/>
                  <a:uFillTx/>
                  <a:latin typeface="HelveticaNowDisplay Bold" panose="020B0804030202020204" pitchFamily="34" charset="0"/>
                  <a:ea typeface="+mn-ea"/>
                  <a:cs typeface="HelveticaNowDisplay Bold" panose="020B0804030202020204" pitchFamily="34" charset="0"/>
                </a:rPr>
                <a:t>customer service excellence</a:t>
              </a:r>
              <a:br>
                <a:rPr kumimoji="0" lang="en-US" sz="900" b="0" i="0" u="none" strike="noStrike" kern="0" cap="none" spc="50" normalizeH="0" baseline="0" noProof="0" dirty="0">
                  <a:ln>
                    <a:noFill/>
                  </a:ln>
                  <a:effectLst/>
                  <a:uLnTx/>
                  <a:uFillTx/>
                  <a:latin typeface="HelveticaNowDisplay Bold" panose="020B0804030202020204" pitchFamily="34" charset="0"/>
                  <a:ea typeface="+mn-ea"/>
                  <a:cs typeface="HelveticaNowDisplay Bold" panose="020B0804030202020204" pitchFamily="34" charset="0"/>
                </a:rPr>
              </a:br>
              <a:r>
                <a:rPr kumimoji="0" lang="en-US" sz="900" b="1" i="0" u="none" strike="noStrike" kern="0" cap="none" spc="50" normalizeH="0" baseline="0" noProof="0" dirty="0">
                  <a:ln>
                    <a:noFill/>
                  </a:ln>
                  <a:effectLst/>
                  <a:uLnTx/>
                  <a:uFillTx/>
                  <a:latin typeface="HelveticaNowDisplay Bold" panose="020B0804030202020204" pitchFamily="34" charset="0"/>
                  <a:ea typeface="+mn-ea"/>
                  <a:cs typeface="HelveticaNowDisplay Bold" panose="020B0804030202020204" pitchFamily="34" charset="0"/>
                </a:rPr>
                <a:t>Real-time ‘Live’ NPS</a:t>
              </a:r>
            </a:p>
          </p:txBody>
        </p:sp>
      </p:grpSp>
      <p:sp>
        <p:nvSpPr>
          <p:cNvPr id="256" name="NPS NUMBER">
            <a:extLst>
              <a:ext uri="{FF2B5EF4-FFF2-40B4-BE49-F238E27FC236}">
                <a16:creationId xmlns:a16="http://schemas.microsoft.com/office/drawing/2014/main" id="{4B058B90-D4DE-7D5A-043B-C3E0597EF5D1}"/>
              </a:ext>
            </a:extLst>
          </p:cNvPr>
          <p:cNvSpPr txBox="1"/>
          <p:nvPr/>
        </p:nvSpPr>
        <p:spPr>
          <a:xfrm>
            <a:off x="10027927" y="1586103"/>
            <a:ext cx="1076966" cy="176694"/>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dirty="0">
                <a:ln>
                  <a:noFill/>
                </a:ln>
                <a:effectLst/>
                <a:uLnTx/>
                <a:uFillTx/>
                <a:latin typeface="HelveticaNowDisplay Bold" panose="020B0804030202020204" pitchFamily="34" charset="0"/>
                <a:ea typeface="+mn-ea"/>
                <a:cs typeface="+mn-cs"/>
              </a:rPr>
              <a:t>85</a:t>
            </a:r>
          </a:p>
        </p:txBody>
      </p:sp>
      <p:sp>
        <p:nvSpPr>
          <p:cNvPr id="2" name="Title 1">
            <a:extLst>
              <a:ext uri="{FF2B5EF4-FFF2-40B4-BE49-F238E27FC236}">
                <a16:creationId xmlns:a16="http://schemas.microsoft.com/office/drawing/2014/main" id="{041BC24C-24FD-1016-58A5-019CD04FCC97}"/>
              </a:ext>
            </a:extLst>
          </p:cNvPr>
          <p:cNvSpPr>
            <a:spLocks noGrp="1"/>
          </p:cNvSpPr>
          <p:nvPr>
            <p:ph type="title"/>
          </p:nvPr>
        </p:nvSpPr>
        <p:spPr>
          <a:xfrm>
            <a:off x="1612900" y="6350"/>
            <a:ext cx="8966200" cy="749300"/>
          </a:xfrm>
        </p:spPr>
        <p:txBody>
          <a:bodyPr vert="horz" lIns="91440" tIns="45720" rIns="91440" bIns="45720" anchor="ctr"/>
          <a:lstStyle/>
          <a:p>
            <a:pPr algn="ctr"/>
            <a:r>
              <a:rPr lang="en-US" sz="2400"/>
              <a:t>Partnership - Peace of Mind as a Service</a:t>
            </a:r>
            <a:endParaRPr lang="en-GB" sz="2400"/>
          </a:p>
        </p:txBody>
      </p:sp>
      <p:pic>
        <p:nvPicPr>
          <p:cNvPr id="240" name="Exponential-e group Companies" hidden="1">
            <a:extLst>
              <a:ext uri="{FF2B5EF4-FFF2-40B4-BE49-F238E27FC236}">
                <a16:creationId xmlns:a16="http://schemas.microsoft.com/office/drawing/2014/main" id="{42C53A6A-CB00-8B53-8D26-5E0213BA33C0}"/>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9498368" y="3764392"/>
            <a:ext cx="1209031" cy="699747"/>
          </a:xfrm>
          <a:prstGeom prst="rect">
            <a:avLst/>
          </a:prstGeom>
        </p:spPr>
      </p:pic>
    </p:spTree>
    <p:extLst>
      <p:ext uri="{BB962C8B-B14F-4D97-AF65-F5344CB8AC3E}">
        <p14:creationId xmlns:p14="http://schemas.microsoft.com/office/powerpoint/2010/main" val="244527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par>
                                <p:cTn id="8" presetID="53" presetClass="entr" presetSubtype="16"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par>
                          <p:cTn id="13" fill="hold">
                            <p:stCondLst>
                              <p:cond delay="2000"/>
                            </p:stCondLst>
                            <p:childTnLst>
                              <p:par>
                                <p:cTn id="14" presetID="53" presetClass="entr" presetSubtype="16" fill="hold" nodeType="afterEffect">
                                  <p:stCondLst>
                                    <p:cond delay="0"/>
                                  </p:stCondLst>
                                  <p:childTnLst>
                                    <p:set>
                                      <p:cBhvr>
                                        <p:cTn id="15" dur="1" fill="hold">
                                          <p:stCondLst>
                                            <p:cond delay="0"/>
                                          </p:stCondLst>
                                        </p:cTn>
                                        <p:tgtEl>
                                          <p:spTgt spid="125"/>
                                        </p:tgtEl>
                                        <p:attrNameLst>
                                          <p:attrName>style.visibility</p:attrName>
                                        </p:attrNameLst>
                                      </p:cBhvr>
                                      <p:to>
                                        <p:strVal val="visible"/>
                                      </p:to>
                                    </p:set>
                                    <p:anim calcmode="lin" valueType="num">
                                      <p:cBhvr>
                                        <p:cTn id="16" dur="500" fill="hold"/>
                                        <p:tgtEl>
                                          <p:spTgt spid="125"/>
                                        </p:tgtEl>
                                        <p:attrNameLst>
                                          <p:attrName>ppt_w</p:attrName>
                                        </p:attrNameLst>
                                      </p:cBhvr>
                                      <p:tavLst>
                                        <p:tav tm="0">
                                          <p:val>
                                            <p:fltVal val="0"/>
                                          </p:val>
                                        </p:tav>
                                        <p:tav tm="100000">
                                          <p:val>
                                            <p:strVal val="#ppt_w"/>
                                          </p:val>
                                        </p:tav>
                                      </p:tavLst>
                                    </p:anim>
                                    <p:anim calcmode="lin" valueType="num">
                                      <p:cBhvr>
                                        <p:cTn id="17" dur="500" fill="hold"/>
                                        <p:tgtEl>
                                          <p:spTgt spid="125"/>
                                        </p:tgtEl>
                                        <p:attrNameLst>
                                          <p:attrName>ppt_h</p:attrName>
                                        </p:attrNameLst>
                                      </p:cBhvr>
                                      <p:tavLst>
                                        <p:tav tm="0">
                                          <p:val>
                                            <p:fltVal val="0"/>
                                          </p:val>
                                        </p:tav>
                                        <p:tav tm="100000">
                                          <p:val>
                                            <p:strVal val="#ppt_h"/>
                                          </p:val>
                                        </p:tav>
                                      </p:tavLst>
                                    </p:anim>
                                    <p:animEffect transition="in" filter="fade">
                                      <p:cBhvr>
                                        <p:cTn id="18" dur="500"/>
                                        <p:tgtEl>
                                          <p:spTgt spid="125"/>
                                        </p:tgtEl>
                                      </p:cBhvr>
                                    </p:animEffec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grpId="0" nodeType="withEffect">
                                  <p:stCondLst>
                                    <p:cond delay="10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par>
                                <p:cTn id="26" presetID="10" presetClass="entr" presetSubtype="0" fill="hold" grpId="0" nodeType="withEffect">
                                  <p:stCondLst>
                                    <p:cond delay="20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grpId="0" nodeType="withEffect">
                                  <p:stCondLst>
                                    <p:cond delay="30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par>
                                <p:cTn id="32" presetID="10" presetClass="entr" presetSubtype="0" fill="hold" grpId="0" nodeType="withEffect">
                                  <p:stCondLst>
                                    <p:cond delay="40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par>
                          <p:cTn id="38" fill="hold">
                            <p:stCondLst>
                              <p:cond delay="3500"/>
                            </p:stCondLst>
                            <p:childTnLst>
                              <p:par>
                                <p:cTn id="39" presetID="53" presetClass="entr" presetSubtype="16" fill="hold" nodeType="after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53" presetClass="entr" presetSubtype="16" fill="hold" nodeType="withEffect">
                                  <p:stCondLst>
                                    <p:cond delay="100"/>
                                  </p:stCondLst>
                                  <p:childTnLst>
                                    <p:set>
                                      <p:cBhvr>
                                        <p:cTn id="48" dur="1" fill="hold">
                                          <p:stCondLst>
                                            <p:cond delay="0"/>
                                          </p:stCondLst>
                                        </p:cTn>
                                        <p:tgtEl>
                                          <p:spTgt spid="67"/>
                                        </p:tgtEl>
                                        <p:attrNameLst>
                                          <p:attrName>style.visibility</p:attrName>
                                        </p:attrNameLst>
                                      </p:cBhvr>
                                      <p:to>
                                        <p:strVal val="visible"/>
                                      </p:to>
                                    </p:set>
                                    <p:anim calcmode="lin" valueType="num">
                                      <p:cBhvr>
                                        <p:cTn id="49" dur="500" fill="hold"/>
                                        <p:tgtEl>
                                          <p:spTgt spid="67"/>
                                        </p:tgtEl>
                                        <p:attrNameLst>
                                          <p:attrName>ppt_w</p:attrName>
                                        </p:attrNameLst>
                                      </p:cBhvr>
                                      <p:tavLst>
                                        <p:tav tm="0">
                                          <p:val>
                                            <p:fltVal val="0"/>
                                          </p:val>
                                        </p:tav>
                                        <p:tav tm="100000">
                                          <p:val>
                                            <p:strVal val="#ppt_w"/>
                                          </p:val>
                                        </p:tav>
                                      </p:tavLst>
                                    </p:anim>
                                    <p:anim calcmode="lin" valueType="num">
                                      <p:cBhvr>
                                        <p:cTn id="50" dur="500" fill="hold"/>
                                        <p:tgtEl>
                                          <p:spTgt spid="67"/>
                                        </p:tgtEl>
                                        <p:attrNameLst>
                                          <p:attrName>ppt_h</p:attrName>
                                        </p:attrNameLst>
                                      </p:cBhvr>
                                      <p:tavLst>
                                        <p:tav tm="0">
                                          <p:val>
                                            <p:fltVal val="0"/>
                                          </p:val>
                                        </p:tav>
                                        <p:tav tm="100000">
                                          <p:val>
                                            <p:strVal val="#ppt_h"/>
                                          </p:val>
                                        </p:tav>
                                      </p:tavLst>
                                    </p:anim>
                                    <p:animEffect transition="in" filter="fade">
                                      <p:cBhvr>
                                        <p:cTn id="51" dur="500"/>
                                        <p:tgtEl>
                                          <p:spTgt spid="67"/>
                                        </p:tgtEl>
                                      </p:cBhvr>
                                    </p:animEffect>
                                  </p:childTnLst>
                                </p:cTn>
                              </p:par>
                              <p:par>
                                <p:cTn id="52" presetID="10" presetClass="entr" presetSubtype="0" fill="hold" grpId="0" nodeType="withEffect">
                                  <p:stCondLst>
                                    <p:cond delay="1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53" presetClass="entr" presetSubtype="16" fill="hold" nodeType="withEffect">
                                  <p:stCondLst>
                                    <p:cond delay="200"/>
                                  </p:stCondLst>
                                  <p:childTnLst>
                                    <p:set>
                                      <p:cBhvr>
                                        <p:cTn id="56" dur="1" fill="hold">
                                          <p:stCondLst>
                                            <p:cond delay="0"/>
                                          </p:stCondLst>
                                        </p:cTn>
                                        <p:tgtEl>
                                          <p:spTgt spid="71"/>
                                        </p:tgtEl>
                                        <p:attrNameLst>
                                          <p:attrName>style.visibility</p:attrName>
                                        </p:attrNameLst>
                                      </p:cBhvr>
                                      <p:to>
                                        <p:strVal val="visible"/>
                                      </p:to>
                                    </p:set>
                                    <p:anim calcmode="lin" valueType="num">
                                      <p:cBhvr>
                                        <p:cTn id="57" dur="500" fill="hold"/>
                                        <p:tgtEl>
                                          <p:spTgt spid="71"/>
                                        </p:tgtEl>
                                        <p:attrNameLst>
                                          <p:attrName>ppt_w</p:attrName>
                                        </p:attrNameLst>
                                      </p:cBhvr>
                                      <p:tavLst>
                                        <p:tav tm="0">
                                          <p:val>
                                            <p:fltVal val="0"/>
                                          </p:val>
                                        </p:tav>
                                        <p:tav tm="100000">
                                          <p:val>
                                            <p:strVal val="#ppt_w"/>
                                          </p:val>
                                        </p:tav>
                                      </p:tavLst>
                                    </p:anim>
                                    <p:anim calcmode="lin" valueType="num">
                                      <p:cBhvr>
                                        <p:cTn id="58" dur="500" fill="hold"/>
                                        <p:tgtEl>
                                          <p:spTgt spid="71"/>
                                        </p:tgtEl>
                                        <p:attrNameLst>
                                          <p:attrName>ppt_h</p:attrName>
                                        </p:attrNameLst>
                                      </p:cBhvr>
                                      <p:tavLst>
                                        <p:tav tm="0">
                                          <p:val>
                                            <p:fltVal val="0"/>
                                          </p:val>
                                        </p:tav>
                                        <p:tav tm="100000">
                                          <p:val>
                                            <p:strVal val="#ppt_h"/>
                                          </p:val>
                                        </p:tav>
                                      </p:tavLst>
                                    </p:anim>
                                    <p:animEffect transition="in" filter="fade">
                                      <p:cBhvr>
                                        <p:cTn id="59" dur="500"/>
                                        <p:tgtEl>
                                          <p:spTgt spid="71"/>
                                        </p:tgtEl>
                                      </p:cBhvr>
                                    </p:animEffect>
                                  </p:childTnLst>
                                </p:cTn>
                              </p:par>
                              <p:par>
                                <p:cTn id="60" presetID="10" presetClass="entr" presetSubtype="0" fill="hold" grpId="0" nodeType="withEffect">
                                  <p:stCondLst>
                                    <p:cond delay="20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par>
                                <p:cTn id="63" presetID="53" presetClass="entr" presetSubtype="16" fill="hold" nodeType="withEffect">
                                  <p:stCondLst>
                                    <p:cond delay="300"/>
                                  </p:stCondLst>
                                  <p:childTnLst>
                                    <p:set>
                                      <p:cBhvr>
                                        <p:cTn id="64" dur="1" fill="hold">
                                          <p:stCondLst>
                                            <p:cond delay="0"/>
                                          </p:stCondLst>
                                        </p:cTn>
                                        <p:tgtEl>
                                          <p:spTgt spid="75"/>
                                        </p:tgtEl>
                                        <p:attrNameLst>
                                          <p:attrName>style.visibility</p:attrName>
                                        </p:attrNameLst>
                                      </p:cBhvr>
                                      <p:to>
                                        <p:strVal val="visible"/>
                                      </p:to>
                                    </p:set>
                                    <p:anim calcmode="lin" valueType="num">
                                      <p:cBhvr>
                                        <p:cTn id="65" dur="500" fill="hold"/>
                                        <p:tgtEl>
                                          <p:spTgt spid="75"/>
                                        </p:tgtEl>
                                        <p:attrNameLst>
                                          <p:attrName>ppt_w</p:attrName>
                                        </p:attrNameLst>
                                      </p:cBhvr>
                                      <p:tavLst>
                                        <p:tav tm="0">
                                          <p:val>
                                            <p:fltVal val="0"/>
                                          </p:val>
                                        </p:tav>
                                        <p:tav tm="100000">
                                          <p:val>
                                            <p:strVal val="#ppt_w"/>
                                          </p:val>
                                        </p:tav>
                                      </p:tavLst>
                                    </p:anim>
                                    <p:anim calcmode="lin" valueType="num">
                                      <p:cBhvr>
                                        <p:cTn id="66" dur="500" fill="hold"/>
                                        <p:tgtEl>
                                          <p:spTgt spid="75"/>
                                        </p:tgtEl>
                                        <p:attrNameLst>
                                          <p:attrName>ppt_h</p:attrName>
                                        </p:attrNameLst>
                                      </p:cBhvr>
                                      <p:tavLst>
                                        <p:tav tm="0">
                                          <p:val>
                                            <p:fltVal val="0"/>
                                          </p:val>
                                        </p:tav>
                                        <p:tav tm="100000">
                                          <p:val>
                                            <p:strVal val="#ppt_h"/>
                                          </p:val>
                                        </p:tav>
                                      </p:tavLst>
                                    </p:anim>
                                    <p:animEffect transition="in" filter="fade">
                                      <p:cBhvr>
                                        <p:cTn id="67" dur="500"/>
                                        <p:tgtEl>
                                          <p:spTgt spid="75"/>
                                        </p:tgtEl>
                                      </p:cBhvr>
                                    </p:animEffect>
                                  </p:childTnLst>
                                </p:cTn>
                              </p:par>
                              <p:par>
                                <p:cTn id="68" presetID="10" presetClass="entr" presetSubtype="0" fill="hold" grpId="0" nodeType="withEffect">
                                  <p:stCondLst>
                                    <p:cond delay="30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par>
                                <p:cTn id="71" presetID="53" presetClass="entr" presetSubtype="16" fill="hold" nodeType="withEffect">
                                  <p:stCondLst>
                                    <p:cond delay="400"/>
                                  </p:stCondLst>
                                  <p:childTnLst>
                                    <p:set>
                                      <p:cBhvr>
                                        <p:cTn id="72" dur="1" fill="hold">
                                          <p:stCondLst>
                                            <p:cond delay="0"/>
                                          </p:stCondLst>
                                        </p:cTn>
                                        <p:tgtEl>
                                          <p:spTgt spid="121"/>
                                        </p:tgtEl>
                                        <p:attrNameLst>
                                          <p:attrName>style.visibility</p:attrName>
                                        </p:attrNameLst>
                                      </p:cBhvr>
                                      <p:to>
                                        <p:strVal val="visible"/>
                                      </p:to>
                                    </p:set>
                                    <p:anim calcmode="lin" valueType="num">
                                      <p:cBhvr>
                                        <p:cTn id="73" dur="500" fill="hold"/>
                                        <p:tgtEl>
                                          <p:spTgt spid="121"/>
                                        </p:tgtEl>
                                        <p:attrNameLst>
                                          <p:attrName>ppt_w</p:attrName>
                                        </p:attrNameLst>
                                      </p:cBhvr>
                                      <p:tavLst>
                                        <p:tav tm="0">
                                          <p:val>
                                            <p:fltVal val="0"/>
                                          </p:val>
                                        </p:tav>
                                        <p:tav tm="100000">
                                          <p:val>
                                            <p:strVal val="#ppt_w"/>
                                          </p:val>
                                        </p:tav>
                                      </p:tavLst>
                                    </p:anim>
                                    <p:anim calcmode="lin" valueType="num">
                                      <p:cBhvr>
                                        <p:cTn id="74" dur="500" fill="hold"/>
                                        <p:tgtEl>
                                          <p:spTgt spid="121"/>
                                        </p:tgtEl>
                                        <p:attrNameLst>
                                          <p:attrName>ppt_h</p:attrName>
                                        </p:attrNameLst>
                                      </p:cBhvr>
                                      <p:tavLst>
                                        <p:tav tm="0">
                                          <p:val>
                                            <p:fltVal val="0"/>
                                          </p:val>
                                        </p:tav>
                                        <p:tav tm="100000">
                                          <p:val>
                                            <p:strVal val="#ppt_h"/>
                                          </p:val>
                                        </p:tav>
                                      </p:tavLst>
                                    </p:anim>
                                    <p:animEffect transition="in" filter="fade">
                                      <p:cBhvr>
                                        <p:cTn id="75" dur="500"/>
                                        <p:tgtEl>
                                          <p:spTgt spid="121"/>
                                        </p:tgtEl>
                                      </p:cBhvr>
                                    </p:animEffect>
                                  </p:childTnLst>
                                </p:cTn>
                              </p:par>
                              <p:par>
                                <p:cTn id="76" presetID="10" presetClass="entr" presetSubtype="0" fill="hold" grpId="0" nodeType="withEffect">
                                  <p:stCondLst>
                                    <p:cond delay="40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500"/>
                                        <p:tgtEl>
                                          <p:spTgt spid="21"/>
                                        </p:tgtEl>
                                      </p:cBhvr>
                                    </p:animEffect>
                                  </p:childTnLst>
                                </p:cTn>
                              </p:par>
                              <p:par>
                                <p:cTn id="79" presetID="53" presetClass="entr" presetSubtype="16" fill="hold" nodeType="withEffect">
                                  <p:stCondLst>
                                    <p:cond delay="500"/>
                                  </p:stCondLst>
                                  <p:childTnLst>
                                    <p:set>
                                      <p:cBhvr>
                                        <p:cTn id="80" dur="1" fill="hold">
                                          <p:stCondLst>
                                            <p:cond delay="0"/>
                                          </p:stCondLst>
                                        </p:cTn>
                                        <p:tgtEl>
                                          <p:spTgt spid="56"/>
                                        </p:tgtEl>
                                        <p:attrNameLst>
                                          <p:attrName>style.visibility</p:attrName>
                                        </p:attrNameLst>
                                      </p:cBhvr>
                                      <p:to>
                                        <p:strVal val="visible"/>
                                      </p:to>
                                    </p:set>
                                    <p:anim calcmode="lin" valueType="num">
                                      <p:cBhvr>
                                        <p:cTn id="81" dur="500" fill="hold"/>
                                        <p:tgtEl>
                                          <p:spTgt spid="56"/>
                                        </p:tgtEl>
                                        <p:attrNameLst>
                                          <p:attrName>ppt_w</p:attrName>
                                        </p:attrNameLst>
                                      </p:cBhvr>
                                      <p:tavLst>
                                        <p:tav tm="0">
                                          <p:val>
                                            <p:fltVal val="0"/>
                                          </p:val>
                                        </p:tav>
                                        <p:tav tm="100000">
                                          <p:val>
                                            <p:strVal val="#ppt_w"/>
                                          </p:val>
                                        </p:tav>
                                      </p:tavLst>
                                    </p:anim>
                                    <p:anim calcmode="lin" valueType="num">
                                      <p:cBhvr>
                                        <p:cTn id="82" dur="500" fill="hold"/>
                                        <p:tgtEl>
                                          <p:spTgt spid="56"/>
                                        </p:tgtEl>
                                        <p:attrNameLst>
                                          <p:attrName>ppt_h</p:attrName>
                                        </p:attrNameLst>
                                      </p:cBhvr>
                                      <p:tavLst>
                                        <p:tav tm="0">
                                          <p:val>
                                            <p:fltVal val="0"/>
                                          </p:val>
                                        </p:tav>
                                        <p:tav tm="100000">
                                          <p:val>
                                            <p:strVal val="#ppt_h"/>
                                          </p:val>
                                        </p:tav>
                                      </p:tavLst>
                                    </p:anim>
                                    <p:animEffect transition="in" filter="fade">
                                      <p:cBhvr>
                                        <p:cTn id="83" dur="500"/>
                                        <p:tgtEl>
                                          <p:spTgt spid="56"/>
                                        </p:tgtEl>
                                      </p:cBhvr>
                                    </p:animEffect>
                                  </p:childTnLst>
                                </p:cTn>
                              </p:par>
                              <p:par>
                                <p:cTn id="84" presetID="10" presetClass="entr" presetSubtype="0"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Effect transition="in" filter="fade">
                                      <p:cBhvr>
                                        <p:cTn id="86" dur="500"/>
                                        <p:tgtEl>
                                          <p:spTgt spid="24"/>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grpId="0" nodeType="click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additive="base">
                                        <p:cTn id="91" dur="500" fill="hold"/>
                                        <p:tgtEl>
                                          <p:spTgt spid="18"/>
                                        </p:tgtEl>
                                        <p:attrNameLst>
                                          <p:attrName>ppt_x</p:attrName>
                                        </p:attrNameLst>
                                      </p:cBhvr>
                                      <p:tavLst>
                                        <p:tav tm="0">
                                          <p:val>
                                            <p:strVal val="1+#ppt_w/2"/>
                                          </p:val>
                                        </p:tav>
                                        <p:tav tm="100000">
                                          <p:val>
                                            <p:strVal val="#ppt_x"/>
                                          </p:val>
                                        </p:tav>
                                      </p:tavLst>
                                    </p:anim>
                                    <p:anim calcmode="lin" valueType="num">
                                      <p:cBhvr additive="base">
                                        <p:cTn id="92" dur="500" fill="hold"/>
                                        <p:tgtEl>
                                          <p:spTgt spid="18"/>
                                        </p:tgtEl>
                                        <p:attrNameLst>
                                          <p:attrName>ppt_y</p:attrName>
                                        </p:attrNameLst>
                                      </p:cBhvr>
                                      <p:tavLst>
                                        <p:tav tm="0">
                                          <p:val>
                                            <p:strVal val="#ppt_y"/>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 calcmode="lin" valueType="num">
                                      <p:cBhvr additive="base">
                                        <p:cTn id="95" dur="500" fill="hold"/>
                                        <p:tgtEl>
                                          <p:spTgt spid="5"/>
                                        </p:tgtEl>
                                        <p:attrNameLst>
                                          <p:attrName>ppt_x</p:attrName>
                                        </p:attrNameLst>
                                      </p:cBhvr>
                                      <p:tavLst>
                                        <p:tav tm="0">
                                          <p:val>
                                            <p:strVal val="#ppt_x"/>
                                          </p:val>
                                        </p:tav>
                                        <p:tav tm="100000">
                                          <p:val>
                                            <p:strVal val="#ppt_x"/>
                                          </p:val>
                                        </p:tav>
                                      </p:tavLst>
                                    </p:anim>
                                    <p:anim calcmode="lin" valueType="num">
                                      <p:cBhvr additive="base">
                                        <p:cTn id="96" dur="500" fill="hold"/>
                                        <p:tgtEl>
                                          <p:spTgt spid="5"/>
                                        </p:tgtEl>
                                        <p:attrNameLst>
                                          <p:attrName>ppt_y</p:attrName>
                                        </p:attrNameLst>
                                      </p:cBhvr>
                                      <p:tavLst>
                                        <p:tav tm="0">
                                          <p:val>
                                            <p:strVal val="1+#ppt_h/2"/>
                                          </p:val>
                                        </p:tav>
                                        <p:tav tm="100000">
                                          <p:val>
                                            <p:strVal val="#ppt_y"/>
                                          </p:val>
                                        </p:tav>
                                      </p:tavLst>
                                    </p:anim>
                                  </p:childTnLst>
                                </p:cTn>
                              </p:par>
                              <p:par>
                                <p:cTn id="97" presetID="10" presetClass="entr" presetSubtype="0" fill="hold" nodeType="withEffect">
                                  <p:stCondLst>
                                    <p:cond delay="0"/>
                                  </p:stCondLst>
                                  <p:childTnLst>
                                    <p:set>
                                      <p:cBhvr>
                                        <p:cTn id="98" dur="1" fill="hold">
                                          <p:stCondLst>
                                            <p:cond delay="0"/>
                                          </p:stCondLst>
                                        </p:cTn>
                                        <p:tgtEl>
                                          <p:spTgt spid="143"/>
                                        </p:tgtEl>
                                        <p:attrNameLst>
                                          <p:attrName>style.visibility</p:attrName>
                                        </p:attrNameLst>
                                      </p:cBhvr>
                                      <p:to>
                                        <p:strVal val="visible"/>
                                      </p:to>
                                    </p:set>
                                    <p:animEffect transition="in" filter="fade">
                                      <p:cBhvr>
                                        <p:cTn id="99" dur="500"/>
                                        <p:tgtEl>
                                          <p:spTgt spid="143"/>
                                        </p:tgtEl>
                                      </p:cBhvr>
                                    </p:animEffect>
                                  </p:childTnLst>
                                </p:cTn>
                              </p:par>
                              <p:par>
                                <p:cTn id="100" presetID="2" presetClass="entr" presetSubtype="1" accel="32000" decel="68000" fill="hold" nodeType="withEffect">
                                  <p:stCondLst>
                                    <p:cond delay="0"/>
                                  </p:stCondLst>
                                  <p:childTnLst>
                                    <p:set>
                                      <p:cBhvr>
                                        <p:cTn id="101" dur="1" fill="hold">
                                          <p:stCondLst>
                                            <p:cond delay="0"/>
                                          </p:stCondLst>
                                        </p:cTn>
                                        <p:tgtEl>
                                          <p:spTgt spid="144"/>
                                        </p:tgtEl>
                                        <p:attrNameLst>
                                          <p:attrName>style.visibility</p:attrName>
                                        </p:attrNameLst>
                                      </p:cBhvr>
                                      <p:to>
                                        <p:strVal val="visible"/>
                                      </p:to>
                                    </p:set>
                                    <p:anim calcmode="lin" valueType="num">
                                      <p:cBhvr additive="base">
                                        <p:cTn id="102" dur="500" fill="hold"/>
                                        <p:tgtEl>
                                          <p:spTgt spid="144"/>
                                        </p:tgtEl>
                                        <p:attrNameLst>
                                          <p:attrName>ppt_x</p:attrName>
                                        </p:attrNameLst>
                                      </p:cBhvr>
                                      <p:tavLst>
                                        <p:tav tm="0">
                                          <p:val>
                                            <p:strVal val="#ppt_x"/>
                                          </p:val>
                                        </p:tav>
                                        <p:tav tm="100000">
                                          <p:val>
                                            <p:strVal val="#ppt_x"/>
                                          </p:val>
                                        </p:tav>
                                      </p:tavLst>
                                    </p:anim>
                                    <p:anim calcmode="lin" valueType="num">
                                      <p:cBhvr additive="base">
                                        <p:cTn id="103" dur="500" fill="hold"/>
                                        <p:tgtEl>
                                          <p:spTgt spid="144"/>
                                        </p:tgtEl>
                                        <p:attrNameLst>
                                          <p:attrName>ppt_y</p:attrName>
                                        </p:attrNameLst>
                                      </p:cBhvr>
                                      <p:tavLst>
                                        <p:tav tm="0">
                                          <p:val>
                                            <p:strVal val="0-#ppt_h/2"/>
                                          </p:val>
                                        </p:tav>
                                        <p:tav tm="100000">
                                          <p:val>
                                            <p:strVal val="#ppt_y"/>
                                          </p:val>
                                        </p:tav>
                                      </p:tavLst>
                                    </p:anim>
                                  </p:childTnLst>
                                </p:cTn>
                              </p:par>
                              <p:par>
                                <p:cTn id="104" presetID="2" presetClass="entr" presetSubtype="1" accel="32000" decel="68000" fill="hold" nodeType="withEffect">
                                  <p:stCondLst>
                                    <p:cond delay="250"/>
                                  </p:stCondLst>
                                  <p:childTnLst>
                                    <p:set>
                                      <p:cBhvr>
                                        <p:cTn id="105" dur="1" fill="hold">
                                          <p:stCondLst>
                                            <p:cond delay="0"/>
                                          </p:stCondLst>
                                        </p:cTn>
                                        <p:tgtEl>
                                          <p:spTgt spid="149"/>
                                        </p:tgtEl>
                                        <p:attrNameLst>
                                          <p:attrName>style.visibility</p:attrName>
                                        </p:attrNameLst>
                                      </p:cBhvr>
                                      <p:to>
                                        <p:strVal val="visible"/>
                                      </p:to>
                                    </p:set>
                                    <p:anim calcmode="lin" valueType="num">
                                      <p:cBhvr additive="base">
                                        <p:cTn id="106" dur="500" fill="hold"/>
                                        <p:tgtEl>
                                          <p:spTgt spid="149"/>
                                        </p:tgtEl>
                                        <p:attrNameLst>
                                          <p:attrName>ppt_x</p:attrName>
                                        </p:attrNameLst>
                                      </p:cBhvr>
                                      <p:tavLst>
                                        <p:tav tm="0">
                                          <p:val>
                                            <p:strVal val="#ppt_x"/>
                                          </p:val>
                                        </p:tav>
                                        <p:tav tm="100000">
                                          <p:val>
                                            <p:strVal val="#ppt_x"/>
                                          </p:val>
                                        </p:tav>
                                      </p:tavLst>
                                    </p:anim>
                                    <p:anim calcmode="lin" valueType="num">
                                      <p:cBhvr additive="base">
                                        <p:cTn id="107" dur="500" fill="hold"/>
                                        <p:tgtEl>
                                          <p:spTgt spid="149"/>
                                        </p:tgtEl>
                                        <p:attrNameLst>
                                          <p:attrName>ppt_y</p:attrName>
                                        </p:attrNameLst>
                                      </p:cBhvr>
                                      <p:tavLst>
                                        <p:tav tm="0">
                                          <p:val>
                                            <p:strVal val="0-#ppt_h/2"/>
                                          </p:val>
                                        </p:tav>
                                        <p:tav tm="100000">
                                          <p:val>
                                            <p:strVal val="#ppt_y"/>
                                          </p:val>
                                        </p:tav>
                                      </p:tavLst>
                                    </p:anim>
                                  </p:childTnLst>
                                </p:cTn>
                              </p:par>
                              <p:par>
                                <p:cTn id="108" presetID="2" presetClass="entr" presetSubtype="1" accel="32000" decel="68000" fill="hold" nodeType="withEffect">
                                  <p:stCondLst>
                                    <p:cond delay="500"/>
                                  </p:stCondLst>
                                  <p:childTnLst>
                                    <p:set>
                                      <p:cBhvr>
                                        <p:cTn id="109" dur="1" fill="hold">
                                          <p:stCondLst>
                                            <p:cond delay="0"/>
                                          </p:stCondLst>
                                        </p:cTn>
                                        <p:tgtEl>
                                          <p:spTgt spid="154"/>
                                        </p:tgtEl>
                                        <p:attrNameLst>
                                          <p:attrName>style.visibility</p:attrName>
                                        </p:attrNameLst>
                                      </p:cBhvr>
                                      <p:to>
                                        <p:strVal val="visible"/>
                                      </p:to>
                                    </p:set>
                                    <p:anim calcmode="lin" valueType="num">
                                      <p:cBhvr additive="base">
                                        <p:cTn id="110" dur="500" fill="hold"/>
                                        <p:tgtEl>
                                          <p:spTgt spid="154"/>
                                        </p:tgtEl>
                                        <p:attrNameLst>
                                          <p:attrName>ppt_x</p:attrName>
                                        </p:attrNameLst>
                                      </p:cBhvr>
                                      <p:tavLst>
                                        <p:tav tm="0">
                                          <p:val>
                                            <p:strVal val="#ppt_x"/>
                                          </p:val>
                                        </p:tav>
                                        <p:tav tm="100000">
                                          <p:val>
                                            <p:strVal val="#ppt_x"/>
                                          </p:val>
                                        </p:tav>
                                      </p:tavLst>
                                    </p:anim>
                                    <p:anim calcmode="lin" valueType="num">
                                      <p:cBhvr additive="base">
                                        <p:cTn id="111" dur="500" fill="hold"/>
                                        <p:tgtEl>
                                          <p:spTgt spid="154"/>
                                        </p:tgtEl>
                                        <p:attrNameLst>
                                          <p:attrName>ppt_y</p:attrName>
                                        </p:attrNameLst>
                                      </p:cBhvr>
                                      <p:tavLst>
                                        <p:tav tm="0">
                                          <p:val>
                                            <p:strVal val="0-#ppt_h/2"/>
                                          </p:val>
                                        </p:tav>
                                        <p:tav tm="100000">
                                          <p:val>
                                            <p:strVal val="#ppt_y"/>
                                          </p:val>
                                        </p:tav>
                                      </p:tavLst>
                                    </p:anim>
                                  </p:childTnLst>
                                </p:cTn>
                              </p:par>
                              <p:par>
                                <p:cTn id="112" presetID="2" presetClass="entr" presetSubtype="1" accel="32000" decel="68000" fill="hold" nodeType="withEffect">
                                  <p:stCondLst>
                                    <p:cond delay="750"/>
                                  </p:stCondLst>
                                  <p:childTnLst>
                                    <p:set>
                                      <p:cBhvr>
                                        <p:cTn id="113" dur="1" fill="hold">
                                          <p:stCondLst>
                                            <p:cond delay="0"/>
                                          </p:stCondLst>
                                        </p:cTn>
                                        <p:tgtEl>
                                          <p:spTgt spid="159"/>
                                        </p:tgtEl>
                                        <p:attrNameLst>
                                          <p:attrName>style.visibility</p:attrName>
                                        </p:attrNameLst>
                                      </p:cBhvr>
                                      <p:to>
                                        <p:strVal val="visible"/>
                                      </p:to>
                                    </p:set>
                                    <p:anim calcmode="lin" valueType="num">
                                      <p:cBhvr additive="base">
                                        <p:cTn id="114" dur="500" fill="hold"/>
                                        <p:tgtEl>
                                          <p:spTgt spid="159"/>
                                        </p:tgtEl>
                                        <p:attrNameLst>
                                          <p:attrName>ppt_x</p:attrName>
                                        </p:attrNameLst>
                                      </p:cBhvr>
                                      <p:tavLst>
                                        <p:tav tm="0">
                                          <p:val>
                                            <p:strVal val="#ppt_x"/>
                                          </p:val>
                                        </p:tav>
                                        <p:tav tm="100000">
                                          <p:val>
                                            <p:strVal val="#ppt_x"/>
                                          </p:val>
                                        </p:tav>
                                      </p:tavLst>
                                    </p:anim>
                                    <p:anim calcmode="lin" valueType="num">
                                      <p:cBhvr additive="base">
                                        <p:cTn id="115" dur="500" fill="hold"/>
                                        <p:tgtEl>
                                          <p:spTgt spid="159"/>
                                        </p:tgtEl>
                                        <p:attrNameLst>
                                          <p:attrName>ppt_y</p:attrName>
                                        </p:attrNameLst>
                                      </p:cBhvr>
                                      <p:tavLst>
                                        <p:tav tm="0">
                                          <p:val>
                                            <p:strVal val="0-#ppt_h/2"/>
                                          </p:val>
                                        </p:tav>
                                        <p:tav tm="100000">
                                          <p:val>
                                            <p:strVal val="#ppt_y"/>
                                          </p:val>
                                        </p:tav>
                                      </p:tavLst>
                                    </p:anim>
                                  </p:childTnLst>
                                </p:cTn>
                              </p:par>
                              <p:par>
                                <p:cTn id="116" presetID="2" presetClass="entr" presetSubtype="1" accel="32000" decel="68000" fill="hold" nodeType="withEffect">
                                  <p:stCondLst>
                                    <p:cond delay="1000"/>
                                  </p:stCondLst>
                                  <p:childTnLst>
                                    <p:set>
                                      <p:cBhvr>
                                        <p:cTn id="117" dur="1" fill="hold">
                                          <p:stCondLst>
                                            <p:cond delay="0"/>
                                          </p:stCondLst>
                                        </p:cTn>
                                        <p:tgtEl>
                                          <p:spTgt spid="164"/>
                                        </p:tgtEl>
                                        <p:attrNameLst>
                                          <p:attrName>style.visibility</p:attrName>
                                        </p:attrNameLst>
                                      </p:cBhvr>
                                      <p:to>
                                        <p:strVal val="visible"/>
                                      </p:to>
                                    </p:set>
                                    <p:anim calcmode="lin" valueType="num">
                                      <p:cBhvr additive="base">
                                        <p:cTn id="118" dur="500" fill="hold"/>
                                        <p:tgtEl>
                                          <p:spTgt spid="164"/>
                                        </p:tgtEl>
                                        <p:attrNameLst>
                                          <p:attrName>ppt_x</p:attrName>
                                        </p:attrNameLst>
                                      </p:cBhvr>
                                      <p:tavLst>
                                        <p:tav tm="0">
                                          <p:val>
                                            <p:strVal val="#ppt_x"/>
                                          </p:val>
                                        </p:tav>
                                        <p:tav tm="100000">
                                          <p:val>
                                            <p:strVal val="#ppt_x"/>
                                          </p:val>
                                        </p:tav>
                                      </p:tavLst>
                                    </p:anim>
                                    <p:anim calcmode="lin" valueType="num">
                                      <p:cBhvr additive="base">
                                        <p:cTn id="119" dur="500" fill="hold"/>
                                        <p:tgtEl>
                                          <p:spTgt spid="164"/>
                                        </p:tgtEl>
                                        <p:attrNameLst>
                                          <p:attrName>ppt_y</p:attrName>
                                        </p:attrNameLst>
                                      </p:cBhvr>
                                      <p:tavLst>
                                        <p:tav tm="0">
                                          <p:val>
                                            <p:strVal val="0-#ppt_h/2"/>
                                          </p:val>
                                        </p:tav>
                                        <p:tav tm="100000">
                                          <p:val>
                                            <p:strVal val="#ppt_y"/>
                                          </p:val>
                                        </p:tav>
                                      </p:tavLst>
                                    </p:anim>
                                  </p:childTnLst>
                                </p:cTn>
                              </p:par>
                              <p:par>
                                <p:cTn id="120" presetID="2" presetClass="entr" presetSubtype="1" accel="32000" decel="68000" fill="hold" nodeType="withEffect">
                                  <p:stCondLst>
                                    <p:cond delay="1250"/>
                                  </p:stCondLst>
                                  <p:childTnLst>
                                    <p:set>
                                      <p:cBhvr>
                                        <p:cTn id="121" dur="1" fill="hold">
                                          <p:stCondLst>
                                            <p:cond delay="0"/>
                                          </p:stCondLst>
                                        </p:cTn>
                                        <p:tgtEl>
                                          <p:spTgt spid="169"/>
                                        </p:tgtEl>
                                        <p:attrNameLst>
                                          <p:attrName>style.visibility</p:attrName>
                                        </p:attrNameLst>
                                      </p:cBhvr>
                                      <p:to>
                                        <p:strVal val="visible"/>
                                      </p:to>
                                    </p:set>
                                    <p:anim calcmode="lin" valueType="num">
                                      <p:cBhvr additive="base">
                                        <p:cTn id="122" dur="500" fill="hold"/>
                                        <p:tgtEl>
                                          <p:spTgt spid="169"/>
                                        </p:tgtEl>
                                        <p:attrNameLst>
                                          <p:attrName>ppt_x</p:attrName>
                                        </p:attrNameLst>
                                      </p:cBhvr>
                                      <p:tavLst>
                                        <p:tav tm="0">
                                          <p:val>
                                            <p:strVal val="#ppt_x"/>
                                          </p:val>
                                        </p:tav>
                                        <p:tav tm="100000">
                                          <p:val>
                                            <p:strVal val="#ppt_x"/>
                                          </p:val>
                                        </p:tav>
                                      </p:tavLst>
                                    </p:anim>
                                    <p:anim calcmode="lin" valueType="num">
                                      <p:cBhvr additive="base">
                                        <p:cTn id="123" dur="500" fill="hold"/>
                                        <p:tgtEl>
                                          <p:spTgt spid="169"/>
                                        </p:tgtEl>
                                        <p:attrNameLst>
                                          <p:attrName>ppt_y</p:attrName>
                                        </p:attrNameLst>
                                      </p:cBhvr>
                                      <p:tavLst>
                                        <p:tav tm="0">
                                          <p:val>
                                            <p:strVal val="0-#ppt_h/2"/>
                                          </p:val>
                                        </p:tav>
                                        <p:tav tm="100000">
                                          <p:val>
                                            <p:strVal val="#ppt_y"/>
                                          </p:val>
                                        </p:tav>
                                      </p:tavLst>
                                    </p:anim>
                                  </p:childTnLst>
                                </p:cTn>
                              </p:par>
                              <p:par>
                                <p:cTn id="124" presetID="2" presetClass="entr" presetSubtype="1" accel="32000" decel="68000" fill="hold" nodeType="withEffect">
                                  <p:stCondLst>
                                    <p:cond delay="1500"/>
                                  </p:stCondLst>
                                  <p:childTnLst>
                                    <p:set>
                                      <p:cBhvr>
                                        <p:cTn id="125" dur="1" fill="hold">
                                          <p:stCondLst>
                                            <p:cond delay="0"/>
                                          </p:stCondLst>
                                        </p:cTn>
                                        <p:tgtEl>
                                          <p:spTgt spid="174"/>
                                        </p:tgtEl>
                                        <p:attrNameLst>
                                          <p:attrName>style.visibility</p:attrName>
                                        </p:attrNameLst>
                                      </p:cBhvr>
                                      <p:to>
                                        <p:strVal val="visible"/>
                                      </p:to>
                                    </p:set>
                                    <p:anim calcmode="lin" valueType="num">
                                      <p:cBhvr additive="base">
                                        <p:cTn id="126" dur="500" fill="hold"/>
                                        <p:tgtEl>
                                          <p:spTgt spid="174"/>
                                        </p:tgtEl>
                                        <p:attrNameLst>
                                          <p:attrName>ppt_x</p:attrName>
                                        </p:attrNameLst>
                                      </p:cBhvr>
                                      <p:tavLst>
                                        <p:tav tm="0">
                                          <p:val>
                                            <p:strVal val="#ppt_x"/>
                                          </p:val>
                                        </p:tav>
                                        <p:tav tm="100000">
                                          <p:val>
                                            <p:strVal val="#ppt_x"/>
                                          </p:val>
                                        </p:tav>
                                      </p:tavLst>
                                    </p:anim>
                                    <p:anim calcmode="lin" valueType="num">
                                      <p:cBhvr additive="base">
                                        <p:cTn id="127" dur="500" fill="hold"/>
                                        <p:tgtEl>
                                          <p:spTgt spid="174"/>
                                        </p:tgtEl>
                                        <p:attrNameLst>
                                          <p:attrName>ppt_y</p:attrName>
                                        </p:attrNameLst>
                                      </p:cBhvr>
                                      <p:tavLst>
                                        <p:tav tm="0">
                                          <p:val>
                                            <p:strVal val="0-#ppt_h/2"/>
                                          </p:val>
                                        </p:tav>
                                        <p:tav tm="100000">
                                          <p:val>
                                            <p:strVal val="#ppt_y"/>
                                          </p:val>
                                        </p:tav>
                                      </p:tavLst>
                                    </p:anim>
                                  </p:childTnLst>
                                </p:cTn>
                              </p:par>
                              <p:par>
                                <p:cTn id="128" presetID="10" presetClass="entr" presetSubtype="0" fill="hold" nodeType="withEffect">
                                  <p:stCondLst>
                                    <p:cond delay="1750"/>
                                  </p:stCondLst>
                                  <p:childTnLst>
                                    <p:set>
                                      <p:cBhvr>
                                        <p:cTn id="129" dur="1" fill="hold">
                                          <p:stCondLst>
                                            <p:cond delay="0"/>
                                          </p:stCondLst>
                                        </p:cTn>
                                        <p:tgtEl>
                                          <p:spTgt spid="226"/>
                                        </p:tgtEl>
                                        <p:attrNameLst>
                                          <p:attrName>style.visibility</p:attrName>
                                        </p:attrNameLst>
                                      </p:cBhvr>
                                      <p:to>
                                        <p:strVal val="visible"/>
                                      </p:to>
                                    </p:set>
                                    <p:animEffect transition="in" filter="fade">
                                      <p:cBhvr>
                                        <p:cTn id="130" dur="500"/>
                                        <p:tgtEl>
                                          <p:spTgt spid="226"/>
                                        </p:tgtEl>
                                      </p:cBhvr>
                                    </p:animEffect>
                                  </p:childTnLst>
                                </p:cTn>
                              </p:par>
                              <p:par>
                                <p:cTn id="131" presetID="10" presetClass="entr" presetSubtype="0" fill="hold" nodeType="withEffect">
                                  <p:stCondLst>
                                    <p:cond delay="1750"/>
                                  </p:stCondLst>
                                  <p:childTnLst>
                                    <p:set>
                                      <p:cBhvr>
                                        <p:cTn id="132" dur="1" fill="hold">
                                          <p:stCondLst>
                                            <p:cond delay="0"/>
                                          </p:stCondLst>
                                        </p:cTn>
                                        <p:tgtEl>
                                          <p:spTgt spid="223"/>
                                        </p:tgtEl>
                                        <p:attrNameLst>
                                          <p:attrName>style.visibility</p:attrName>
                                        </p:attrNameLst>
                                      </p:cBhvr>
                                      <p:to>
                                        <p:strVal val="visible"/>
                                      </p:to>
                                    </p:set>
                                    <p:animEffect transition="in" filter="fade">
                                      <p:cBhvr>
                                        <p:cTn id="133" dur="500"/>
                                        <p:tgtEl>
                                          <p:spTgt spid="223"/>
                                        </p:tgtEl>
                                      </p:cBhvr>
                                    </p:animEffect>
                                  </p:childTnLst>
                                </p:cTn>
                              </p:par>
                              <p:par>
                                <p:cTn id="134" presetID="10" presetClass="entr" presetSubtype="0" fill="hold" nodeType="withEffect">
                                  <p:stCondLst>
                                    <p:cond delay="1750"/>
                                  </p:stCondLst>
                                  <p:childTnLst>
                                    <p:set>
                                      <p:cBhvr>
                                        <p:cTn id="135" dur="1" fill="hold">
                                          <p:stCondLst>
                                            <p:cond delay="0"/>
                                          </p:stCondLst>
                                        </p:cTn>
                                        <p:tgtEl>
                                          <p:spTgt spid="220"/>
                                        </p:tgtEl>
                                        <p:attrNameLst>
                                          <p:attrName>style.visibility</p:attrName>
                                        </p:attrNameLst>
                                      </p:cBhvr>
                                      <p:to>
                                        <p:strVal val="visible"/>
                                      </p:to>
                                    </p:set>
                                    <p:animEffect transition="in" filter="fade">
                                      <p:cBhvr>
                                        <p:cTn id="136" dur="500"/>
                                        <p:tgtEl>
                                          <p:spTgt spid="220"/>
                                        </p:tgtEl>
                                      </p:cBhvr>
                                    </p:animEffect>
                                  </p:childTnLst>
                                </p:cTn>
                              </p:par>
                              <p:par>
                                <p:cTn id="137" presetID="22" presetClass="entr" presetSubtype="4" fill="hold" grpId="0" nodeType="withEffect">
                                  <p:stCondLst>
                                    <p:cond delay="0"/>
                                  </p:stCondLst>
                                  <p:childTnLst>
                                    <p:set>
                                      <p:cBhvr>
                                        <p:cTn id="138" dur="1" fill="hold">
                                          <p:stCondLst>
                                            <p:cond delay="0"/>
                                          </p:stCondLst>
                                        </p:cTn>
                                        <p:tgtEl>
                                          <p:spTgt spid="219"/>
                                        </p:tgtEl>
                                        <p:attrNameLst>
                                          <p:attrName>style.visibility</p:attrName>
                                        </p:attrNameLst>
                                      </p:cBhvr>
                                      <p:to>
                                        <p:strVal val="visible"/>
                                      </p:to>
                                    </p:set>
                                    <p:animEffect transition="in" filter="wipe(down)">
                                      <p:cBhvr>
                                        <p:cTn id="139" dur="2000"/>
                                        <p:tgtEl>
                                          <p:spTgt spid="219"/>
                                        </p:tgtEl>
                                      </p:cBhvr>
                                    </p:animEffect>
                                  </p:childTnLst>
                                </p:cTn>
                              </p:par>
                              <p:par>
                                <p:cTn id="140" presetID="10" presetClass="entr" presetSubtype="0" fill="hold" nodeType="withEffect">
                                  <p:stCondLst>
                                    <p:cond delay="1500"/>
                                  </p:stCondLst>
                                  <p:childTnLst>
                                    <p:set>
                                      <p:cBhvr>
                                        <p:cTn id="141" dur="1" fill="hold">
                                          <p:stCondLst>
                                            <p:cond delay="0"/>
                                          </p:stCondLst>
                                        </p:cTn>
                                        <p:tgtEl>
                                          <p:spTgt spid="230"/>
                                        </p:tgtEl>
                                        <p:attrNameLst>
                                          <p:attrName>style.visibility</p:attrName>
                                        </p:attrNameLst>
                                      </p:cBhvr>
                                      <p:to>
                                        <p:strVal val="visible"/>
                                      </p:to>
                                    </p:set>
                                    <p:animEffect transition="in" filter="fade">
                                      <p:cBhvr>
                                        <p:cTn id="142" dur="500"/>
                                        <p:tgtEl>
                                          <p:spTgt spid="230"/>
                                        </p:tgtEl>
                                      </p:cBhvr>
                                    </p:animEffect>
                                  </p:childTnLst>
                                </p:cTn>
                              </p:par>
                              <p:par>
                                <p:cTn id="143" presetID="2" presetClass="entr" presetSubtype="1" accel="32000" decel="68000" fill="hold" nodeType="withEffect">
                                  <p:stCondLst>
                                    <p:cond delay="1500"/>
                                  </p:stCondLst>
                                  <p:childTnLst>
                                    <p:set>
                                      <p:cBhvr>
                                        <p:cTn id="144" dur="1" fill="hold">
                                          <p:stCondLst>
                                            <p:cond delay="0"/>
                                          </p:stCondLst>
                                        </p:cTn>
                                        <p:tgtEl>
                                          <p:spTgt spid="179"/>
                                        </p:tgtEl>
                                        <p:attrNameLst>
                                          <p:attrName>style.visibility</p:attrName>
                                        </p:attrNameLst>
                                      </p:cBhvr>
                                      <p:to>
                                        <p:strVal val="visible"/>
                                      </p:to>
                                    </p:set>
                                    <p:anim calcmode="lin" valueType="num">
                                      <p:cBhvr additive="base">
                                        <p:cTn id="145" dur="500" fill="hold"/>
                                        <p:tgtEl>
                                          <p:spTgt spid="179"/>
                                        </p:tgtEl>
                                        <p:attrNameLst>
                                          <p:attrName>ppt_x</p:attrName>
                                        </p:attrNameLst>
                                      </p:cBhvr>
                                      <p:tavLst>
                                        <p:tav tm="0">
                                          <p:val>
                                            <p:strVal val="#ppt_x"/>
                                          </p:val>
                                        </p:tav>
                                        <p:tav tm="100000">
                                          <p:val>
                                            <p:strVal val="#ppt_x"/>
                                          </p:val>
                                        </p:tav>
                                      </p:tavLst>
                                    </p:anim>
                                    <p:anim calcmode="lin" valueType="num">
                                      <p:cBhvr additive="base">
                                        <p:cTn id="146" dur="500" fill="hold"/>
                                        <p:tgtEl>
                                          <p:spTgt spid="179"/>
                                        </p:tgtEl>
                                        <p:attrNameLst>
                                          <p:attrName>ppt_y</p:attrName>
                                        </p:attrNameLst>
                                      </p:cBhvr>
                                      <p:tavLst>
                                        <p:tav tm="0">
                                          <p:val>
                                            <p:strVal val="0-#ppt_h/2"/>
                                          </p:val>
                                        </p:tav>
                                        <p:tav tm="100000">
                                          <p:val>
                                            <p:strVal val="#ppt_y"/>
                                          </p:val>
                                        </p:tav>
                                      </p:tavLst>
                                    </p:anim>
                                  </p:childTnLst>
                                </p:cTn>
                              </p:par>
                              <p:par>
                                <p:cTn id="147" presetID="10" presetClass="entr" presetSubtype="0" fill="hold" nodeType="withEffect">
                                  <p:stCondLst>
                                    <p:cond delay="1500"/>
                                  </p:stCondLst>
                                  <p:childTnLst>
                                    <p:set>
                                      <p:cBhvr>
                                        <p:cTn id="148" dur="1" fill="hold">
                                          <p:stCondLst>
                                            <p:cond delay="0"/>
                                          </p:stCondLst>
                                        </p:cTn>
                                        <p:tgtEl>
                                          <p:spTgt spid="233"/>
                                        </p:tgtEl>
                                        <p:attrNameLst>
                                          <p:attrName>style.visibility</p:attrName>
                                        </p:attrNameLst>
                                      </p:cBhvr>
                                      <p:to>
                                        <p:strVal val="visible"/>
                                      </p:to>
                                    </p:set>
                                    <p:animEffect transition="in" filter="fade">
                                      <p:cBhvr>
                                        <p:cTn id="149" dur="500"/>
                                        <p:tgtEl>
                                          <p:spTgt spid="233"/>
                                        </p:tgtEl>
                                      </p:cBhvr>
                                    </p:animEffect>
                                  </p:childTnLst>
                                </p:cTn>
                              </p:par>
                              <p:par>
                                <p:cTn id="150" presetID="10" presetClass="entr" presetSubtype="0" fill="hold" nodeType="withEffect">
                                  <p:stCondLst>
                                    <p:cond delay="1000"/>
                                  </p:stCondLst>
                                  <p:childTnLst>
                                    <p:set>
                                      <p:cBhvr>
                                        <p:cTn id="151" dur="1" fill="hold">
                                          <p:stCondLst>
                                            <p:cond delay="0"/>
                                          </p:stCondLst>
                                        </p:cTn>
                                        <p:tgtEl>
                                          <p:spTgt spid="239"/>
                                        </p:tgtEl>
                                        <p:attrNameLst>
                                          <p:attrName>style.visibility</p:attrName>
                                        </p:attrNameLst>
                                      </p:cBhvr>
                                      <p:to>
                                        <p:strVal val="visible"/>
                                      </p:to>
                                    </p:set>
                                    <p:animEffect transition="in" filter="fade">
                                      <p:cBhvr>
                                        <p:cTn id="152" dur="500"/>
                                        <p:tgtEl>
                                          <p:spTgt spid="239"/>
                                        </p:tgtEl>
                                      </p:cBhvr>
                                    </p:animEffect>
                                  </p:childTnLst>
                                </p:cTn>
                              </p:par>
                              <p:par>
                                <p:cTn id="153" presetID="10" presetClass="entr" presetSubtype="0" fill="hold" grpId="0" nodeType="withEffect">
                                  <p:stCondLst>
                                    <p:cond delay="1250"/>
                                  </p:stCondLst>
                                  <p:childTnLst>
                                    <p:set>
                                      <p:cBhvr>
                                        <p:cTn id="154" dur="1" fill="hold">
                                          <p:stCondLst>
                                            <p:cond delay="0"/>
                                          </p:stCondLst>
                                        </p:cTn>
                                        <p:tgtEl>
                                          <p:spTgt spid="234"/>
                                        </p:tgtEl>
                                        <p:attrNameLst>
                                          <p:attrName>style.visibility</p:attrName>
                                        </p:attrNameLst>
                                      </p:cBhvr>
                                      <p:to>
                                        <p:strVal val="visible"/>
                                      </p:to>
                                    </p:set>
                                    <p:animEffect transition="in" filter="fade">
                                      <p:cBhvr>
                                        <p:cTn id="155" dur="500"/>
                                        <p:tgtEl>
                                          <p:spTgt spid="234"/>
                                        </p:tgtEl>
                                      </p:cBhvr>
                                    </p:animEffect>
                                  </p:childTnLst>
                                </p:cTn>
                              </p:par>
                              <p:par>
                                <p:cTn id="156" presetID="22" presetClass="entr" presetSubtype="8" fill="hold" nodeType="withEffect">
                                  <p:stCondLst>
                                    <p:cond delay="1500"/>
                                  </p:stCondLst>
                                  <p:childTnLst>
                                    <p:set>
                                      <p:cBhvr>
                                        <p:cTn id="157" dur="1" fill="hold">
                                          <p:stCondLst>
                                            <p:cond delay="0"/>
                                          </p:stCondLst>
                                        </p:cTn>
                                        <p:tgtEl>
                                          <p:spTgt spid="235"/>
                                        </p:tgtEl>
                                        <p:attrNameLst>
                                          <p:attrName>style.visibility</p:attrName>
                                        </p:attrNameLst>
                                      </p:cBhvr>
                                      <p:to>
                                        <p:strVal val="visible"/>
                                      </p:to>
                                    </p:set>
                                    <p:animEffect transition="in" filter="wipe(left)">
                                      <p:cBhvr>
                                        <p:cTn id="158" dur="1000"/>
                                        <p:tgtEl>
                                          <p:spTgt spid="235"/>
                                        </p:tgtEl>
                                      </p:cBhvr>
                                    </p:animEffect>
                                  </p:childTnLst>
                                </p:cTn>
                              </p:par>
                              <p:par>
                                <p:cTn id="159" presetID="10" presetClass="entr" presetSubtype="0" fill="hold" grpId="0" nodeType="withEffect">
                                  <p:stCondLst>
                                    <p:cond delay="2500"/>
                                  </p:stCondLst>
                                  <p:childTnLst>
                                    <p:set>
                                      <p:cBhvr>
                                        <p:cTn id="160" dur="1" fill="hold">
                                          <p:stCondLst>
                                            <p:cond delay="0"/>
                                          </p:stCondLst>
                                        </p:cTn>
                                        <p:tgtEl>
                                          <p:spTgt spid="256">
                                            <p:txEl>
                                              <p:pRg st="0" end="0"/>
                                            </p:txEl>
                                          </p:spTgt>
                                        </p:tgtEl>
                                        <p:attrNameLst>
                                          <p:attrName>style.visibility</p:attrName>
                                        </p:attrNameLst>
                                      </p:cBhvr>
                                      <p:to>
                                        <p:strVal val="visible"/>
                                      </p:to>
                                    </p:set>
                                    <p:animEffect transition="in" filter="fade">
                                      <p:cBhvr>
                                        <p:cTn id="161" dur="500"/>
                                        <p:tgtEl>
                                          <p:spTgt spid="2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20" grpId="0"/>
      <p:bldP spid="21" grpId="0"/>
      <p:bldP spid="23" grpId="0"/>
      <p:bldP spid="24" grpId="0"/>
      <p:bldP spid="25" grpId="0"/>
      <p:bldP spid="28" grpId="0"/>
      <p:bldP spid="35" grpId="0" animBg="1"/>
      <p:bldP spid="39" grpId="0" animBg="1"/>
      <p:bldP spid="46" grpId="0" animBg="1"/>
      <p:bldP spid="53" grpId="0" animBg="1"/>
      <p:bldP spid="54" grpId="0" animBg="1"/>
      <p:bldP spid="55" grpId="0" animBg="1"/>
      <p:bldP spid="219" grpId="0" animBg="1"/>
      <p:bldP spid="234" grpId="0" animBg="1"/>
      <p:bldP spid="256" grpId="0" build="allAtOnce"/>
    </p:bldLst>
  </p:timing>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74B2A-07FC-D8B2-3B80-043E40C5E11B}"/>
              </a:ext>
            </a:extLst>
          </p:cNvPr>
          <p:cNvSpPr>
            <a:spLocks noGrp="1"/>
          </p:cNvSpPr>
          <p:nvPr>
            <p:ph type="title"/>
          </p:nvPr>
        </p:nvSpPr>
        <p:spPr/>
        <p:txBody>
          <a:bodyPr/>
          <a:lstStyle/>
          <a:p>
            <a:r>
              <a:rPr lang="en-GB"/>
              <a:t>Inherently Secure - Full Stack</a:t>
            </a:r>
          </a:p>
        </p:txBody>
      </p:sp>
      <p:sp>
        <p:nvSpPr>
          <p:cNvPr id="13" name="text">
            <a:extLst>
              <a:ext uri="{FF2B5EF4-FFF2-40B4-BE49-F238E27FC236}">
                <a16:creationId xmlns:a16="http://schemas.microsoft.com/office/drawing/2014/main" id="{CA169D5D-C3E7-A187-2A6D-097E596F1A6F}"/>
              </a:ext>
            </a:extLst>
          </p:cNvPr>
          <p:cNvSpPr txBox="1"/>
          <p:nvPr/>
        </p:nvSpPr>
        <p:spPr>
          <a:xfrm>
            <a:off x="1960029" y="1320056"/>
            <a:ext cx="2316480" cy="659028"/>
          </a:xfrm>
          <a:prstGeom prst="rect">
            <a:avLst/>
          </a:prstGeom>
          <a:noFill/>
        </p:spPr>
        <p:txBody>
          <a:bodyPr wrap="square" lIns="180000" tIns="180000" rIns="180000" bIns="18000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rgbClr val="1A1C2B"/>
                </a:solidFill>
                <a:effectLst/>
                <a:uLnTx/>
                <a:uFillTx/>
                <a:latin typeface="Helvetica" pitchFamily="2" charset="0"/>
                <a:ea typeface="+mn-ea"/>
                <a:cs typeface="+mn-cs"/>
              </a:rPr>
              <a:t>Our Technology</a:t>
            </a:r>
            <a:endParaRPr kumimoji="0" lang="en-GB" sz="16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28" name="text">
            <a:extLst>
              <a:ext uri="{FF2B5EF4-FFF2-40B4-BE49-F238E27FC236}">
                <a16:creationId xmlns:a16="http://schemas.microsoft.com/office/drawing/2014/main" id="{4992DB25-B066-64CC-5BBF-2CAF859DD8F8}"/>
              </a:ext>
            </a:extLst>
          </p:cNvPr>
          <p:cNvSpPr txBox="1"/>
          <p:nvPr/>
        </p:nvSpPr>
        <p:spPr>
          <a:xfrm>
            <a:off x="8222982" y="1320056"/>
            <a:ext cx="2316480" cy="659028"/>
          </a:xfrm>
          <a:prstGeom prst="rect">
            <a:avLst/>
          </a:prstGeom>
          <a:noFill/>
        </p:spPr>
        <p:txBody>
          <a:bodyPr wrap="square" lIns="180000" tIns="180000" rIns="180000" bIns="18000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rgbClr val="1A1C2B"/>
                </a:solidFill>
                <a:effectLst/>
                <a:uLnTx/>
                <a:uFillTx/>
                <a:latin typeface="Helvetica" pitchFamily="2" charset="0"/>
                <a:ea typeface="+mn-ea"/>
                <a:cs typeface="+mn-cs"/>
              </a:rPr>
              <a:t>Your Technology</a:t>
            </a:r>
            <a:endParaRPr kumimoji="0" lang="en-GB" sz="1600" b="0" i="0" u="none" strike="noStrike" kern="1200" cap="none" spc="0" normalizeH="0" baseline="0" noProof="0">
              <a:ln>
                <a:noFill/>
              </a:ln>
              <a:solidFill>
                <a:srgbClr val="1A1C2B"/>
              </a:solidFill>
              <a:effectLst/>
              <a:uLnTx/>
              <a:uFillTx/>
              <a:latin typeface="Helvetica" pitchFamily="2" charset="0"/>
              <a:ea typeface="+mn-ea"/>
              <a:cs typeface="+mn-cs"/>
            </a:endParaRPr>
          </a:p>
        </p:txBody>
      </p:sp>
      <p:grpSp>
        <p:nvGrpSpPr>
          <p:cNvPr id="3" name="expoe">
            <a:extLst>
              <a:ext uri="{FF2B5EF4-FFF2-40B4-BE49-F238E27FC236}">
                <a16:creationId xmlns:a16="http://schemas.microsoft.com/office/drawing/2014/main" id="{BC344936-A5C9-5CB9-30B2-8EB7F38C5251}"/>
              </a:ext>
            </a:extLst>
          </p:cNvPr>
          <p:cNvGrpSpPr/>
          <p:nvPr/>
        </p:nvGrpSpPr>
        <p:grpSpPr>
          <a:xfrm>
            <a:off x="1520609" y="2024987"/>
            <a:ext cx="3195320" cy="4023840"/>
            <a:chOff x="596900" y="376023"/>
            <a:chExt cx="5262880" cy="6627502"/>
          </a:xfrm>
        </p:grpSpPr>
        <p:pic>
          <p:nvPicPr>
            <p:cNvPr id="4" name="7" descr="A black box with white text&#10;&#10;Description automatically generated with low confidence">
              <a:extLst>
                <a:ext uri="{FF2B5EF4-FFF2-40B4-BE49-F238E27FC236}">
                  <a16:creationId xmlns:a16="http://schemas.microsoft.com/office/drawing/2014/main" id="{51D3C088-6EA0-22AA-9651-989F917928CF}"/>
                </a:ext>
              </a:extLst>
            </p:cNvPr>
            <p:cNvPicPr>
              <a:picLocks noChangeAspect="1"/>
            </p:cNvPicPr>
            <p:nvPr/>
          </p:nvPicPr>
          <p:blipFill rotWithShape="1">
            <a:blip r:embed="rId3">
              <a:extLst>
                <a:ext uri="{28A0092B-C50C-407E-A947-70E740481C1C}">
                  <a14:useLocalDpi xmlns:a14="http://schemas.microsoft.com/office/drawing/2010/main" val="0"/>
                </a:ext>
              </a:extLst>
            </a:blip>
            <a:srcRect l="22652" t="47578" r="34181"/>
            <a:stretch/>
          </p:blipFill>
          <p:spPr>
            <a:xfrm>
              <a:off x="596900" y="3409215"/>
              <a:ext cx="5262880" cy="3594310"/>
            </a:xfrm>
            <a:prstGeom prst="rect">
              <a:avLst/>
            </a:prstGeom>
          </p:spPr>
        </p:pic>
        <p:pic>
          <p:nvPicPr>
            <p:cNvPr id="5" name="6" descr="A picture containing screenshot, turquoise, design&#10;&#10;Description automatically generated">
              <a:extLst>
                <a:ext uri="{FF2B5EF4-FFF2-40B4-BE49-F238E27FC236}">
                  <a16:creationId xmlns:a16="http://schemas.microsoft.com/office/drawing/2014/main" id="{85965992-592B-12E9-FE37-D16DF999C18A}"/>
                </a:ext>
              </a:extLst>
            </p:cNvPr>
            <p:cNvPicPr>
              <a:picLocks noChangeAspect="1"/>
            </p:cNvPicPr>
            <p:nvPr/>
          </p:nvPicPr>
          <p:blipFill rotWithShape="1">
            <a:blip r:embed="rId4">
              <a:extLst>
                <a:ext uri="{28A0092B-C50C-407E-A947-70E740481C1C}">
                  <a14:useLocalDpi xmlns:a14="http://schemas.microsoft.com/office/drawing/2010/main" val="0"/>
                </a:ext>
              </a:extLst>
            </a:blip>
            <a:srcRect l="24402" t="39171" r="35431" b="12374"/>
            <a:stretch/>
          </p:blipFill>
          <p:spPr>
            <a:xfrm>
              <a:off x="810260" y="2835175"/>
              <a:ext cx="4897120" cy="3322320"/>
            </a:xfrm>
            <a:prstGeom prst="rect">
              <a:avLst/>
            </a:prstGeom>
          </p:spPr>
        </p:pic>
        <p:pic>
          <p:nvPicPr>
            <p:cNvPr id="6" name="5" descr="A picture containing turquoise, colorfulness&#10;&#10;Description automatically generated">
              <a:extLst>
                <a:ext uri="{FF2B5EF4-FFF2-40B4-BE49-F238E27FC236}">
                  <a16:creationId xmlns:a16="http://schemas.microsoft.com/office/drawing/2014/main" id="{54E66983-E09A-DD3C-E2CE-4DF621EFFEEF}"/>
                </a:ext>
              </a:extLst>
            </p:cNvPr>
            <p:cNvPicPr>
              <a:picLocks noChangeAspect="1"/>
            </p:cNvPicPr>
            <p:nvPr/>
          </p:nvPicPr>
          <p:blipFill rotWithShape="1">
            <a:blip r:embed="rId5">
              <a:extLst>
                <a:ext uri="{28A0092B-C50C-407E-A947-70E740481C1C}">
                  <a14:useLocalDpi xmlns:a14="http://schemas.microsoft.com/office/drawing/2010/main" val="0"/>
                </a:ext>
              </a:extLst>
            </a:blip>
            <a:srcRect l="24819" t="31854" r="34639" b="19690"/>
            <a:stretch/>
          </p:blipFill>
          <p:spPr>
            <a:xfrm>
              <a:off x="861060" y="2331078"/>
              <a:ext cx="4942840" cy="3322320"/>
            </a:xfrm>
            <a:prstGeom prst="rect">
              <a:avLst/>
            </a:prstGeom>
          </p:spPr>
        </p:pic>
        <p:pic>
          <p:nvPicPr>
            <p:cNvPr id="7" name="4" descr="A picture containing turquoise&#10;&#10;Description automatically generated">
              <a:extLst>
                <a:ext uri="{FF2B5EF4-FFF2-40B4-BE49-F238E27FC236}">
                  <a16:creationId xmlns:a16="http://schemas.microsoft.com/office/drawing/2014/main" id="{5209351F-A42C-3709-A141-710267C321BC}"/>
                </a:ext>
              </a:extLst>
            </p:cNvPr>
            <p:cNvPicPr>
              <a:picLocks noChangeAspect="1"/>
            </p:cNvPicPr>
            <p:nvPr/>
          </p:nvPicPr>
          <p:blipFill rotWithShape="1">
            <a:blip r:embed="rId6">
              <a:extLst>
                <a:ext uri="{28A0092B-C50C-407E-A947-70E740481C1C}">
                  <a14:useLocalDpi xmlns:a14="http://schemas.microsoft.com/office/drawing/2010/main" val="0"/>
                </a:ext>
              </a:extLst>
            </a:blip>
            <a:srcRect l="24819" t="25320" r="34639" b="24670"/>
            <a:stretch/>
          </p:blipFill>
          <p:spPr>
            <a:xfrm>
              <a:off x="861060" y="1870128"/>
              <a:ext cx="4942840" cy="3429000"/>
            </a:xfrm>
            <a:prstGeom prst="rect">
              <a:avLst/>
            </a:prstGeom>
          </p:spPr>
        </p:pic>
        <p:pic>
          <p:nvPicPr>
            <p:cNvPr id="8" name="3" descr="A green square object with black text&#10;&#10;Description automatically generated with low confidence">
              <a:extLst>
                <a:ext uri="{FF2B5EF4-FFF2-40B4-BE49-F238E27FC236}">
                  <a16:creationId xmlns:a16="http://schemas.microsoft.com/office/drawing/2014/main" id="{8720E6F4-EEF9-8A6E-B796-F3911C8766AB}"/>
                </a:ext>
              </a:extLst>
            </p:cNvPr>
            <p:cNvPicPr>
              <a:picLocks noChangeAspect="1"/>
            </p:cNvPicPr>
            <p:nvPr/>
          </p:nvPicPr>
          <p:blipFill rotWithShape="1">
            <a:blip r:embed="rId7">
              <a:extLst>
                <a:ext uri="{28A0092B-C50C-407E-A947-70E740481C1C}">
                  <a14:useLocalDpi xmlns:a14="http://schemas.microsoft.com/office/drawing/2010/main" val="0"/>
                </a:ext>
              </a:extLst>
            </a:blip>
            <a:srcRect l="24402" t="18172" r="34640" b="32706"/>
            <a:stretch/>
          </p:blipFill>
          <p:spPr>
            <a:xfrm>
              <a:off x="810260" y="1367673"/>
              <a:ext cx="4993640" cy="3368040"/>
            </a:xfrm>
            <a:prstGeom prst="rect">
              <a:avLst/>
            </a:prstGeom>
          </p:spPr>
        </p:pic>
        <p:pic>
          <p:nvPicPr>
            <p:cNvPr id="9" name="2" descr="A green square box on a black background&#10;&#10;Description automatically generated with medium confidence">
              <a:extLst>
                <a:ext uri="{FF2B5EF4-FFF2-40B4-BE49-F238E27FC236}">
                  <a16:creationId xmlns:a16="http://schemas.microsoft.com/office/drawing/2014/main" id="{2DB748DD-711A-699D-639D-F5BF993B47DD}"/>
                </a:ext>
              </a:extLst>
            </p:cNvPr>
            <p:cNvPicPr>
              <a:picLocks noChangeAspect="1"/>
            </p:cNvPicPr>
            <p:nvPr/>
          </p:nvPicPr>
          <p:blipFill rotWithShape="1">
            <a:blip r:embed="rId8">
              <a:extLst>
                <a:ext uri="{28A0092B-C50C-407E-A947-70E740481C1C}">
                  <a14:useLocalDpi xmlns:a14="http://schemas.microsoft.com/office/drawing/2010/main" val="0"/>
                </a:ext>
              </a:extLst>
            </a:blip>
            <a:srcRect l="24819" t="11543" r="35431" b="40965"/>
            <a:stretch/>
          </p:blipFill>
          <p:spPr>
            <a:xfrm>
              <a:off x="861060" y="902453"/>
              <a:ext cx="4846320" cy="3256280"/>
            </a:xfrm>
            <a:prstGeom prst="rect">
              <a:avLst/>
            </a:prstGeom>
          </p:spPr>
        </p:pic>
        <p:pic>
          <p:nvPicPr>
            <p:cNvPr id="10" name="1" descr="A green square box on a black background&#10;&#10;Description automatically generated with medium confidence">
              <a:extLst>
                <a:ext uri="{FF2B5EF4-FFF2-40B4-BE49-F238E27FC236}">
                  <a16:creationId xmlns:a16="http://schemas.microsoft.com/office/drawing/2014/main" id="{FA0ECCAB-EE2A-A44E-FF42-D3A8B9D96A77}"/>
                </a:ext>
              </a:extLst>
            </p:cNvPr>
            <p:cNvPicPr>
              <a:picLocks noChangeAspect="1"/>
            </p:cNvPicPr>
            <p:nvPr/>
          </p:nvPicPr>
          <p:blipFill rotWithShape="1">
            <a:blip r:embed="rId9">
              <a:extLst>
                <a:ext uri="{28A0092B-C50C-407E-A947-70E740481C1C}">
                  <a14:useLocalDpi xmlns:a14="http://schemas.microsoft.com/office/drawing/2010/main" val="0"/>
                </a:ext>
              </a:extLst>
            </a:blip>
            <a:srcRect l="24819" t="3876" r="34181" b="48047"/>
            <a:stretch/>
          </p:blipFill>
          <p:spPr>
            <a:xfrm>
              <a:off x="861060" y="376023"/>
              <a:ext cx="4998720" cy="3296360"/>
            </a:xfrm>
            <a:prstGeom prst="rect">
              <a:avLst/>
            </a:prstGeom>
          </p:spPr>
        </p:pic>
        <p:pic>
          <p:nvPicPr>
            <p:cNvPr id="11" name="logo" descr="A picture containing screenshot, darkness, black, graphics&#10;&#10;Description automatically generated">
              <a:extLst>
                <a:ext uri="{FF2B5EF4-FFF2-40B4-BE49-F238E27FC236}">
                  <a16:creationId xmlns:a16="http://schemas.microsoft.com/office/drawing/2014/main" id="{E346D7D1-CE33-0076-20FC-212A5C538BCF}"/>
                </a:ext>
              </a:extLst>
            </p:cNvPr>
            <p:cNvPicPr>
              <a:picLocks noChangeAspect="1"/>
            </p:cNvPicPr>
            <p:nvPr/>
          </p:nvPicPr>
          <p:blipFill rotWithShape="1">
            <a:blip r:embed="rId10">
              <a:extLst>
                <a:ext uri="{28A0092B-C50C-407E-A947-70E740481C1C}">
                  <a14:useLocalDpi xmlns:a14="http://schemas.microsoft.com/office/drawing/2010/main" val="0"/>
                </a:ext>
              </a:extLst>
            </a:blip>
            <a:srcRect l="24777" t="9620" r="44848"/>
            <a:stretch/>
          </p:blipFill>
          <p:spPr>
            <a:xfrm>
              <a:off x="916940" y="801903"/>
              <a:ext cx="3703320" cy="6196830"/>
            </a:xfrm>
            <a:prstGeom prst="rect">
              <a:avLst/>
            </a:prstGeom>
          </p:spPr>
        </p:pic>
        <p:pic>
          <p:nvPicPr>
            <p:cNvPr id="12" name="cyber" descr="A picture containing screenshot, darkness, black, graphics&#10;&#10;Description automatically generated">
              <a:extLst>
                <a:ext uri="{FF2B5EF4-FFF2-40B4-BE49-F238E27FC236}">
                  <a16:creationId xmlns:a16="http://schemas.microsoft.com/office/drawing/2014/main" id="{2BCA4435-4B7A-CE5A-3F66-9B4227E0B2FF}"/>
                </a:ext>
              </a:extLst>
            </p:cNvPr>
            <p:cNvPicPr>
              <a:picLocks noChangeAspect="1"/>
            </p:cNvPicPr>
            <p:nvPr/>
          </p:nvPicPr>
          <p:blipFill rotWithShape="1">
            <a:blip r:embed="rId10">
              <a:extLst>
                <a:ext uri="{28A0092B-C50C-407E-A947-70E740481C1C}">
                  <a14:useLocalDpi xmlns:a14="http://schemas.microsoft.com/office/drawing/2010/main" val="0"/>
                </a:ext>
              </a:extLst>
            </a:blip>
            <a:srcRect l="60068" t="22675" r="35432" b="19460"/>
            <a:stretch/>
          </p:blipFill>
          <p:spPr>
            <a:xfrm>
              <a:off x="5158740" y="1688643"/>
              <a:ext cx="548640" cy="3967480"/>
            </a:xfrm>
            <a:prstGeom prst="rect">
              <a:avLst/>
            </a:prstGeom>
          </p:spPr>
        </p:pic>
      </p:grpSp>
      <p:sp>
        <p:nvSpPr>
          <p:cNvPr id="62" name="text">
            <a:extLst>
              <a:ext uri="{FF2B5EF4-FFF2-40B4-BE49-F238E27FC236}">
                <a16:creationId xmlns:a16="http://schemas.microsoft.com/office/drawing/2014/main" id="{9BE7672A-1710-32F8-2089-5E48E4A6A6C6}"/>
              </a:ext>
            </a:extLst>
          </p:cNvPr>
          <p:cNvSpPr txBox="1"/>
          <p:nvPr/>
        </p:nvSpPr>
        <p:spPr>
          <a:xfrm>
            <a:off x="4706571" y="1320056"/>
            <a:ext cx="3094816" cy="659028"/>
          </a:xfrm>
          <a:prstGeom prst="rect">
            <a:avLst/>
          </a:prstGeom>
          <a:noFill/>
        </p:spPr>
        <p:txBody>
          <a:bodyPr wrap="square" lIns="180000" tIns="180000" rIns="180000" bIns="18000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rgbClr val="1A1C2B"/>
                </a:solidFill>
                <a:effectLst/>
                <a:uLnTx/>
                <a:uFillTx/>
                <a:latin typeface="Helvetica" pitchFamily="2" charset="0"/>
                <a:ea typeface="+mn-ea"/>
                <a:cs typeface="+mn-cs"/>
              </a:rPr>
              <a:t>Customer’s Delight</a:t>
            </a:r>
            <a:endParaRPr kumimoji="0" lang="en-GB" sz="1600" b="0" i="0" u="none" strike="noStrike" kern="1200" cap="none" spc="0" normalizeH="0" baseline="0" noProof="0">
              <a:ln>
                <a:noFill/>
              </a:ln>
              <a:solidFill>
                <a:srgbClr val="1A1C2B"/>
              </a:solidFill>
              <a:effectLst/>
              <a:uLnTx/>
              <a:uFillTx/>
              <a:latin typeface="Helvetica" pitchFamily="2" charset="0"/>
              <a:ea typeface="+mn-ea"/>
              <a:cs typeface="+mn-cs"/>
            </a:endParaRPr>
          </a:p>
        </p:txBody>
      </p:sp>
      <p:grpSp>
        <p:nvGrpSpPr>
          <p:cNvPr id="90" name="Group 89">
            <a:extLst>
              <a:ext uri="{FF2B5EF4-FFF2-40B4-BE49-F238E27FC236}">
                <a16:creationId xmlns:a16="http://schemas.microsoft.com/office/drawing/2014/main" id="{27754722-2550-5C60-A3F2-75D1A599AAD1}"/>
              </a:ext>
            </a:extLst>
          </p:cNvPr>
          <p:cNvGrpSpPr/>
          <p:nvPr/>
        </p:nvGrpSpPr>
        <p:grpSpPr>
          <a:xfrm>
            <a:off x="7903156" y="2077724"/>
            <a:ext cx="3635701" cy="3730542"/>
            <a:chOff x="7903156" y="2077724"/>
            <a:chExt cx="3635701" cy="3730542"/>
          </a:xfrm>
        </p:grpSpPr>
        <p:grpSp>
          <p:nvGrpSpPr>
            <p:cNvPr id="45" name="partner">
              <a:extLst>
                <a:ext uri="{FF2B5EF4-FFF2-40B4-BE49-F238E27FC236}">
                  <a16:creationId xmlns:a16="http://schemas.microsoft.com/office/drawing/2014/main" id="{8FEEE2CC-6FB5-BA49-5BC4-3F375B83F08E}"/>
                </a:ext>
              </a:extLst>
            </p:cNvPr>
            <p:cNvGrpSpPr/>
            <p:nvPr/>
          </p:nvGrpSpPr>
          <p:grpSpPr>
            <a:xfrm>
              <a:off x="7903156" y="2077724"/>
              <a:ext cx="2759768" cy="3730542"/>
              <a:chOff x="9121503" y="1730591"/>
              <a:chExt cx="2759768" cy="3730542"/>
            </a:xfrm>
          </p:grpSpPr>
          <p:pic>
            <p:nvPicPr>
              <p:cNvPr id="44" name="7" descr="A picture containing screenshot, design&#10;&#10;Description automatically generated">
                <a:extLst>
                  <a:ext uri="{FF2B5EF4-FFF2-40B4-BE49-F238E27FC236}">
                    <a16:creationId xmlns:a16="http://schemas.microsoft.com/office/drawing/2014/main" id="{4B35DC36-61ED-8D05-3BD1-F3CD653EF9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23488" y="3571868"/>
                <a:ext cx="2757783" cy="1889265"/>
              </a:xfrm>
              <a:prstGeom prst="rect">
                <a:avLst/>
              </a:prstGeom>
            </p:spPr>
          </p:pic>
          <p:pic>
            <p:nvPicPr>
              <p:cNvPr id="42" name="6" descr="A picture containing paper product, turquoise, rectangle, design&#10;&#10;Description automatically generated">
                <a:extLst>
                  <a:ext uri="{FF2B5EF4-FFF2-40B4-BE49-F238E27FC236}">
                    <a16:creationId xmlns:a16="http://schemas.microsoft.com/office/drawing/2014/main" id="{6AE2CBBB-F4C5-0155-F2CB-D5BB981EFE7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23488" y="3264990"/>
                <a:ext cx="2757783" cy="1889265"/>
              </a:xfrm>
              <a:prstGeom prst="rect">
                <a:avLst/>
              </a:prstGeom>
            </p:spPr>
          </p:pic>
          <p:pic>
            <p:nvPicPr>
              <p:cNvPr id="40" name="5" descr="A picture containing rectangle, design&#10;&#10;Description automatically generated">
                <a:extLst>
                  <a:ext uri="{FF2B5EF4-FFF2-40B4-BE49-F238E27FC236}">
                    <a16:creationId xmlns:a16="http://schemas.microsoft.com/office/drawing/2014/main" id="{BDAED9F1-8156-A66B-A6ED-E08F7B1690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23488" y="2958110"/>
                <a:ext cx="2757783" cy="1889265"/>
              </a:xfrm>
              <a:prstGeom prst="rect">
                <a:avLst/>
              </a:prstGeom>
            </p:spPr>
          </p:pic>
          <p:pic>
            <p:nvPicPr>
              <p:cNvPr id="38" name="4" descr="A picture containing design&#10;&#10;Description automatically generated">
                <a:extLst>
                  <a:ext uri="{FF2B5EF4-FFF2-40B4-BE49-F238E27FC236}">
                    <a16:creationId xmlns:a16="http://schemas.microsoft.com/office/drawing/2014/main" id="{882B7894-C5A2-C984-D024-A5EF1A1D9A8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23488" y="2651230"/>
                <a:ext cx="2757783" cy="1889265"/>
              </a:xfrm>
              <a:prstGeom prst="rect">
                <a:avLst/>
              </a:prstGeom>
            </p:spPr>
          </p:pic>
          <p:pic>
            <p:nvPicPr>
              <p:cNvPr id="34" name="3" descr="A green square object with black background&#10;&#10;Description automatically generated with low confidence">
                <a:extLst>
                  <a:ext uri="{FF2B5EF4-FFF2-40B4-BE49-F238E27FC236}">
                    <a16:creationId xmlns:a16="http://schemas.microsoft.com/office/drawing/2014/main" id="{827300B1-D713-0837-BE29-A982BAE7950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23488" y="2344350"/>
                <a:ext cx="2757783" cy="1889265"/>
              </a:xfrm>
              <a:prstGeom prst="rect">
                <a:avLst/>
              </a:prstGeom>
            </p:spPr>
          </p:pic>
          <p:pic>
            <p:nvPicPr>
              <p:cNvPr id="36" name="2" descr="A green square object with black background&#10;&#10;Description automatically generated with low confidence">
                <a:extLst>
                  <a:ext uri="{FF2B5EF4-FFF2-40B4-BE49-F238E27FC236}">
                    <a16:creationId xmlns:a16="http://schemas.microsoft.com/office/drawing/2014/main" id="{EC929101-9F0F-A640-7160-315B2719DB3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23488" y="2037470"/>
                <a:ext cx="2757783" cy="1889265"/>
              </a:xfrm>
              <a:prstGeom prst="rect">
                <a:avLst/>
              </a:prstGeom>
            </p:spPr>
          </p:pic>
          <p:pic>
            <p:nvPicPr>
              <p:cNvPr id="32" name="1" descr="A green square box on a black background&#10;&#10;Description automatically generated with medium confidence">
                <a:extLst>
                  <a:ext uri="{FF2B5EF4-FFF2-40B4-BE49-F238E27FC236}">
                    <a16:creationId xmlns:a16="http://schemas.microsoft.com/office/drawing/2014/main" id="{36F711BC-AA5B-9F17-4F1F-330229205A3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21503" y="1730591"/>
                <a:ext cx="2759768" cy="1889264"/>
              </a:xfrm>
              <a:prstGeom prst="rect">
                <a:avLst/>
              </a:prstGeom>
            </p:spPr>
          </p:pic>
          <p:pic>
            <p:nvPicPr>
              <p:cNvPr id="30" name="partner" descr="A picture containing black, darkness&#10;&#10;Description automatically generated">
                <a:extLst>
                  <a:ext uri="{FF2B5EF4-FFF2-40B4-BE49-F238E27FC236}">
                    <a16:creationId xmlns:a16="http://schemas.microsoft.com/office/drawing/2014/main" id="{5B98CA04-12C5-E0A1-A3BD-4DD2BA7DE0B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54076" y="2054078"/>
                <a:ext cx="1755408" cy="1015236"/>
              </a:xfrm>
              <a:prstGeom prst="rect">
                <a:avLst/>
              </a:prstGeom>
            </p:spPr>
          </p:pic>
        </p:grpSp>
        <p:sp>
          <p:nvSpPr>
            <p:cNvPr id="14" name="Rectangle 13">
              <a:extLst>
                <a:ext uri="{FF2B5EF4-FFF2-40B4-BE49-F238E27FC236}">
                  <a16:creationId xmlns:a16="http://schemas.microsoft.com/office/drawing/2014/main" id="{9908AFE6-812B-2E0D-CA21-9A74C2C0A924}"/>
                </a:ext>
              </a:extLst>
            </p:cNvPr>
            <p:cNvSpPr/>
            <p:nvPr/>
          </p:nvSpPr>
          <p:spPr>
            <a:xfrm>
              <a:off x="8403771" y="3302006"/>
              <a:ext cx="3135086" cy="253916"/>
            </a:xfrm>
            <a:prstGeom prst="rect">
              <a:avLst/>
            </a:prstGeom>
            <a:noFill/>
            <a:scene3d>
              <a:camera prst="isometricRightUp"/>
              <a:lightRig rig="threePt" dir="t"/>
            </a:scene3d>
          </p:spPr>
          <p:txBody>
            <a:bodyPr wrap="square" lIns="91440" tIns="45720" rIns="91440" bIns="45720">
              <a:spAutoFit/>
            </a:bodyPr>
            <a:lstStyle/>
            <a:p>
              <a:pPr algn="ctr"/>
              <a:r>
                <a:rPr lang="en-US" sz="1050" dirty="0">
                  <a:ln w="0"/>
                  <a:effectLst>
                    <a:outerShdw blurRad="38100" dist="19050" dir="2700000" algn="tl" rotWithShape="0">
                      <a:schemeClr val="dk1">
                        <a:alpha val="40000"/>
                      </a:schemeClr>
                    </a:outerShdw>
                  </a:effectLst>
                  <a:latin typeface="Helvetica" pitchFamily="2" charset="0"/>
                </a:rPr>
                <a:t>Professional Services</a:t>
              </a:r>
            </a:p>
          </p:txBody>
        </p:sp>
        <p:sp>
          <p:nvSpPr>
            <p:cNvPr id="15" name="Rectangle 14">
              <a:extLst>
                <a:ext uri="{FF2B5EF4-FFF2-40B4-BE49-F238E27FC236}">
                  <a16:creationId xmlns:a16="http://schemas.microsoft.com/office/drawing/2014/main" id="{8CFC2AE8-BA64-DDFD-7E49-67ECFD67669A}"/>
                </a:ext>
              </a:extLst>
            </p:cNvPr>
            <p:cNvSpPr/>
            <p:nvPr/>
          </p:nvSpPr>
          <p:spPr>
            <a:xfrm>
              <a:off x="8403771" y="3610986"/>
              <a:ext cx="3135086" cy="253916"/>
            </a:xfrm>
            <a:prstGeom prst="rect">
              <a:avLst/>
            </a:prstGeom>
            <a:noFill/>
            <a:scene3d>
              <a:camera prst="isometricRightUp"/>
              <a:lightRig rig="threePt" dir="t"/>
            </a:scene3d>
          </p:spPr>
          <p:txBody>
            <a:bodyPr wrap="square" lIns="91440" tIns="45720" rIns="91440" bIns="45720">
              <a:spAutoFit/>
            </a:bodyPr>
            <a:lstStyle/>
            <a:p>
              <a:pPr algn="ctr"/>
              <a:r>
                <a:rPr lang="en-US" sz="1050" dirty="0">
                  <a:ln w="0"/>
                  <a:effectLst>
                    <a:outerShdw blurRad="38100" dist="19050" dir="2700000" algn="tl" rotWithShape="0">
                      <a:schemeClr val="dk1">
                        <a:alpha val="40000"/>
                      </a:schemeClr>
                    </a:outerShdw>
                  </a:effectLst>
                  <a:latin typeface="Helvetica" pitchFamily="2" charset="0"/>
                </a:rPr>
                <a:t>Support Services</a:t>
              </a:r>
            </a:p>
          </p:txBody>
        </p:sp>
        <p:sp>
          <p:nvSpPr>
            <p:cNvPr id="16" name="Rectangle 15">
              <a:extLst>
                <a:ext uri="{FF2B5EF4-FFF2-40B4-BE49-F238E27FC236}">
                  <a16:creationId xmlns:a16="http://schemas.microsoft.com/office/drawing/2014/main" id="{F282DEF1-820A-66B5-BFAB-65E97D65652F}"/>
                </a:ext>
              </a:extLst>
            </p:cNvPr>
            <p:cNvSpPr/>
            <p:nvPr/>
          </p:nvSpPr>
          <p:spPr>
            <a:xfrm>
              <a:off x="8403771" y="3917909"/>
              <a:ext cx="3135086" cy="253916"/>
            </a:xfrm>
            <a:prstGeom prst="rect">
              <a:avLst/>
            </a:prstGeom>
            <a:noFill/>
            <a:scene3d>
              <a:camera prst="isometricRightUp"/>
              <a:lightRig rig="threePt" dir="t"/>
            </a:scene3d>
          </p:spPr>
          <p:txBody>
            <a:bodyPr wrap="square" lIns="91440" tIns="45720" rIns="91440" bIns="45720">
              <a:spAutoFit/>
            </a:bodyPr>
            <a:lstStyle/>
            <a:p>
              <a:pPr algn="ctr"/>
              <a:r>
                <a:rPr lang="en-US" sz="1050" dirty="0">
                  <a:ln w="0"/>
                  <a:effectLst>
                    <a:outerShdw blurRad="38100" dist="19050" dir="2700000" algn="tl" rotWithShape="0">
                      <a:schemeClr val="dk1">
                        <a:alpha val="40000"/>
                      </a:schemeClr>
                    </a:outerShdw>
                  </a:effectLst>
                  <a:latin typeface="Helvetica" pitchFamily="2" charset="0"/>
                </a:rPr>
                <a:t>Secure Telephone Systems</a:t>
              </a:r>
            </a:p>
          </p:txBody>
        </p:sp>
        <p:sp>
          <p:nvSpPr>
            <p:cNvPr id="17" name="Rectangle 16">
              <a:extLst>
                <a:ext uri="{FF2B5EF4-FFF2-40B4-BE49-F238E27FC236}">
                  <a16:creationId xmlns:a16="http://schemas.microsoft.com/office/drawing/2014/main" id="{E604D5C7-6936-3F86-B765-ED53B5FDC651}"/>
                </a:ext>
              </a:extLst>
            </p:cNvPr>
            <p:cNvSpPr/>
            <p:nvPr/>
          </p:nvSpPr>
          <p:spPr>
            <a:xfrm>
              <a:off x="8403771" y="4227240"/>
              <a:ext cx="3135086" cy="253916"/>
            </a:xfrm>
            <a:prstGeom prst="rect">
              <a:avLst/>
            </a:prstGeom>
            <a:noFill/>
            <a:scene3d>
              <a:camera prst="isometricRightUp"/>
              <a:lightRig rig="threePt" dir="t"/>
            </a:scene3d>
          </p:spPr>
          <p:txBody>
            <a:bodyPr wrap="square" lIns="91440" tIns="45720" rIns="91440" bIns="45720">
              <a:spAutoFit/>
            </a:bodyPr>
            <a:lstStyle/>
            <a:p>
              <a:pPr algn="ctr"/>
              <a:r>
                <a:rPr lang="en-US" sz="1050" dirty="0">
                  <a:ln w="0"/>
                  <a:effectLst>
                    <a:outerShdw blurRad="38100" dist="19050" dir="2700000" algn="tl" rotWithShape="0">
                      <a:schemeClr val="dk1">
                        <a:alpha val="40000"/>
                      </a:schemeClr>
                    </a:outerShdw>
                  </a:effectLst>
                  <a:latin typeface="Helvetica" pitchFamily="2" charset="0"/>
                </a:rPr>
                <a:t>AI/Automation</a:t>
              </a:r>
            </a:p>
          </p:txBody>
        </p:sp>
        <p:sp>
          <p:nvSpPr>
            <p:cNvPr id="18" name="Rectangle 17">
              <a:extLst>
                <a:ext uri="{FF2B5EF4-FFF2-40B4-BE49-F238E27FC236}">
                  <a16:creationId xmlns:a16="http://schemas.microsoft.com/office/drawing/2014/main" id="{6B24D004-0046-4758-5C42-4E5162671502}"/>
                </a:ext>
              </a:extLst>
            </p:cNvPr>
            <p:cNvSpPr/>
            <p:nvPr/>
          </p:nvSpPr>
          <p:spPr>
            <a:xfrm>
              <a:off x="8403771" y="4536023"/>
              <a:ext cx="3135086" cy="253916"/>
            </a:xfrm>
            <a:prstGeom prst="rect">
              <a:avLst/>
            </a:prstGeom>
            <a:noFill/>
            <a:scene3d>
              <a:camera prst="isometricRightUp"/>
              <a:lightRig rig="threePt" dir="t"/>
            </a:scene3d>
          </p:spPr>
          <p:txBody>
            <a:bodyPr wrap="square" lIns="91440" tIns="45720" rIns="91440" bIns="45720">
              <a:spAutoFit/>
            </a:bodyPr>
            <a:lstStyle/>
            <a:p>
              <a:pPr algn="ctr"/>
              <a:r>
                <a:rPr lang="en-US" sz="1050" dirty="0">
                  <a:ln w="0"/>
                  <a:effectLst>
                    <a:outerShdw blurRad="38100" dist="19050" dir="2700000" algn="tl" rotWithShape="0">
                      <a:schemeClr val="dk1">
                        <a:alpha val="40000"/>
                      </a:schemeClr>
                    </a:outerShdw>
                  </a:effectLst>
                  <a:latin typeface="Helvetica" pitchFamily="2" charset="0"/>
                </a:rPr>
                <a:t>Data Analytics</a:t>
              </a:r>
            </a:p>
          </p:txBody>
        </p:sp>
        <p:sp>
          <p:nvSpPr>
            <p:cNvPr id="57" name="Rectangle 56">
              <a:extLst>
                <a:ext uri="{FF2B5EF4-FFF2-40B4-BE49-F238E27FC236}">
                  <a16:creationId xmlns:a16="http://schemas.microsoft.com/office/drawing/2014/main" id="{34F50041-2DC6-F186-1822-243D6B9466F2}"/>
                </a:ext>
              </a:extLst>
            </p:cNvPr>
            <p:cNvSpPr/>
            <p:nvPr/>
          </p:nvSpPr>
          <p:spPr>
            <a:xfrm>
              <a:off x="8403771" y="4843043"/>
              <a:ext cx="3135086" cy="261610"/>
            </a:xfrm>
            <a:prstGeom prst="rect">
              <a:avLst/>
            </a:prstGeom>
            <a:noFill/>
            <a:effectLst/>
            <a:scene3d>
              <a:camera prst="isometricRightUp"/>
              <a:lightRig rig="threePt" dir="t"/>
            </a:scene3d>
          </p:spPr>
          <p:txBody>
            <a:bodyPr wrap="square" lIns="91440" tIns="45720" rIns="91440" bIns="45720" anchor="ctr">
              <a:spAutoFit/>
            </a:bodyPr>
            <a:lstStyle/>
            <a:p>
              <a:pPr algn="ctr"/>
              <a:r>
                <a:rPr lang="en-US" sz="1050" b="0" cap="none" spc="0" dirty="0">
                  <a:ln w="0"/>
                  <a:solidFill>
                    <a:schemeClr val="bg2"/>
                  </a:solidFill>
                  <a:effectLst>
                    <a:outerShdw blurRad="38100" dist="19050" dir="2700000" algn="tl" rotWithShape="0">
                      <a:schemeClr val="dk1">
                        <a:alpha val="40000"/>
                      </a:schemeClr>
                    </a:outerShdw>
                  </a:effectLst>
                  <a:latin typeface="Helvetica" pitchFamily="2" charset="0"/>
                </a:rPr>
                <a:t>Desktop Agents</a:t>
              </a:r>
            </a:p>
          </p:txBody>
        </p:sp>
        <p:sp>
          <p:nvSpPr>
            <p:cNvPr id="60" name="Rectangle 59">
              <a:extLst>
                <a:ext uri="{FF2B5EF4-FFF2-40B4-BE49-F238E27FC236}">
                  <a16:creationId xmlns:a16="http://schemas.microsoft.com/office/drawing/2014/main" id="{CB6D4827-615D-2CEC-9EB1-F3ED4AD46B7E}"/>
                </a:ext>
              </a:extLst>
            </p:cNvPr>
            <p:cNvSpPr/>
            <p:nvPr/>
          </p:nvSpPr>
          <p:spPr>
            <a:xfrm>
              <a:off x="8403771" y="5149783"/>
              <a:ext cx="3135086" cy="253916"/>
            </a:xfrm>
            <a:prstGeom prst="rect">
              <a:avLst/>
            </a:prstGeom>
            <a:noFill/>
            <a:scene3d>
              <a:camera prst="isometricRightUp"/>
              <a:lightRig rig="threePt" dir="t"/>
            </a:scene3d>
          </p:spPr>
          <p:txBody>
            <a:bodyPr wrap="square" lIns="91440" tIns="45720" rIns="91440" bIns="45720">
              <a:spAutoFit/>
            </a:bodyPr>
            <a:lstStyle/>
            <a:p>
              <a:pPr algn="ctr"/>
              <a:r>
                <a:rPr lang="en-US" sz="1050" dirty="0">
                  <a:ln w="0"/>
                  <a:solidFill>
                    <a:schemeClr val="bg2"/>
                  </a:solidFill>
                  <a:effectLst>
                    <a:outerShdw blurRad="38100" dist="19050" dir="2700000" algn="tl" rotWithShape="0">
                      <a:schemeClr val="dk1">
                        <a:alpha val="40000"/>
                      </a:schemeClr>
                    </a:outerShdw>
                  </a:effectLst>
                  <a:latin typeface="Helvetica" pitchFamily="2" charset="0"/>
                </a:rPr>
                <a:t>CX Experience</a:t>
              </a:r>
            </a:p>
          </p:txBody>
        </p:sp>
      </p:grpSp>
      <p:grpSp>
        <p:nvGrpSpPr>
          <p:cNvPr id="88" name="Group 87">
            <a:extLst>
              <a:ext uri="{FF2B5EF4-FFF2-40B4-BE49-F238E27FC236}">
                <a16:creationId xmlns:a16="http://schemas.microsoft.com/office/drawing/2014/main" id="{290ED8B0-A44E-BBE3-95D0-2FD0DD060BAF}"/>
              </a:ext>
            </a:extLst>
          </p:cNvPr>
          <p:cNvGrpSpPr/>
          <p:nvPr/>
        </p:nvGrpSpPr>
        <p:grpSpPr>
          <a:xfrm>
            <a:off x="4843424" y="2077724"/>
            <a:ext cx="3689086" cy="3730542"/>
            <a:chOff x="4843424" y="2077724"/>
            <a:chExt cx="3689086" cy="3730542"/>
          </a:xfrm>
        </p:grpSpPr>
        <p:grpSp>
          <p:nvGrpSpPr>
            <p:cNvPr id="59" name="customer">
              <a:extLst>
                <a:ext uri="{FF2B5EF4-FFF2-40B4-BE49-F238E27FC236}">
                  <a16:creationId xmlns:a16="http://schemas.microsoft.com/office/drawing/2014/main" id="{D000FC0A-90C1-98F1-DFF6-5985622FF57B}"/>
                </a:ext>
              </a:extLst>
            </p:cNvPr>
            <p:cNvGrpSpPr/>
            <p:nvPr/>
          </p:nvGrpSpPr>
          <p:grpSpPr>
            <a:xfrm>
              <a:off x="4843424" y="2077724"/>
              <a:ext cx="2759768" cy="3730542"/>
              <a:chOff x="4929006" y="3275308"/>
              <a:chExt cx="2759768" cy="3730542"/>
            </a:xfrm>
          </p:grpSpPr>
          <p:grpSp>
            <p:nvGrpSpPr>
              <p:cNvPr id="46" name="Group 45">
                <a:extLst>
                  <a:ext uri="{FF2B5EF4-FFF2-40B4-BE49-F238E27FC236}">
                    <a16:creationId xmlns:a16="http://schemas.microsoft.com/office/drawing/2014/main" id="{87AB5D3E-0ACB-4D12-27BE-9D96B52D69B4}"/>
                  </a:ext>
                </a:extLst>
              </p:cNvPr>
              <p:cNvGrpSpPr/>
              <p:nvPr/>
            </p:nvGrpSpPr>
            <p:grpSpPr>
              <a:xfrm>
                <a:off x="4929006" y="3275308"/>
                <a:ext cx="2759768" cy="3730542"/>
                <a:chOff x="9121503" y="1730591"/>
                <a:chExt cx="2759768" cy="3730542"/>
              </a:xfrm>
            </p:grpSpPr>
            <p:pic>
              <p:nvPicPr>
                <p:cNvPr id="47" name="7" descr="A picture containing screenshot, design&#10;&#10;Description automatically generated">
                  <a:extLst>
                    <a:ext uri="{FF2B5EF4-FFF2-40B4-BE49-F238E27FC236}">
                      <a16:creationId xmlns:a16="http://schemas.microsoft.com/office/drawing/2014/main" id="{AA4CF2F3-887A-1BE4-2611-6C0BC87BEA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23488" y="3571868"/>
                  <a:ext cx="2757783" cy="1889265"/>
                </a:xfrm>
                <a:prstGeom prst="rect">
                  <a:avLst/>
                </a:prstGeom>
              </p:spPr>
            </p:pic>
            <p:pic>
              <p:nvPicPr>
                <p:cNvPr id="48" name="6" descr="A picture containing paper product, turquoise, rectangle, design&#10;&#10;Description automatically generated">
                  <a:extLst>
                    <a:ext uri="{FF2B5EF4-FFF2-40B4-BE49-F238E27FC236}">
                      <a16:creationId xmlns:a16="http://schemas.microsoft.com/office/drawing/2014/main" id="{927A8847-E3FD-78AE-E8BF-8D2E9EDAB57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23488" y="3264990"/>
                  <a:ext cx="2757783" cy="1889265"/>
                </a:xfrm>
                <a:prstGeom prst="rect">
                  <a:avLst/>
                </a:prstGeom>
              </p:spPr>
            </p:pic>
            <p:pic>
              <p:nvPicPr>
                <p:cNvPr id="49" name="5" descr="A picture containing rectangle, design&#10;&#10;Description automatically generated">
                  <a:extLst>
                    <a:ext uri="{FF2B5EF4-FFF2-40B4-BE49-F238E27FC236}">
                      <a16:creationId xmlns:a16="http://schemas.microsoft.com/office/drawing/2014/main" id="{614A8B8F-E386-1453-5433-ABE1010F4DC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23488" y="2958110"/>
                  <a:ext cx="2757783" cy="1889265"/>
                </a:xfrm>
                <a:prstGeom prst="rect">
                  <a:avLst/>
                </a:prstGeom>
              </p:spPr>
            </p:pic>
            <p:pic>
              <p:nvPicPr>
                <p:cNvPr id="50" name="4" descr="A picture containing design&#10;&#10;Description automatically generated">
                  <a:extLst>
                    <a:ext uri="{FF2B5EF4-FFF2-40B4-BE49-F238E27FC236}">
                      <a16:creationId xmlns:a16="http://schemas.microsoft.com/office/drawing/2014/main" id="{181A38A7-099E-EA54-CD30-90C632BA84A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23488" y="2651230"/>
                  <a:ext cx="2757783" cy="1889265"/>
                </a:xfrm>
                <a:prstGeom prst="rect">
                  <a:avLst/>
                </a:prstGeom>
              </p:spPr>
            </p:pic>
            <p:pic>
              <p:nvPicPr>
                <p:cNvPr id="51" name="3" descr="A green square object with black background&#10;&#10;Description automatically generated with low confidence">
                  <a:extLst>
                    <a:ext uri="{FF2B5EF4-FFF2-40B4-BE49-F238E27FC236}">
                      <a16:creationId xmlns:a16="http://schemas.microsoft.com/office/drawing/2014/main" id="{8F8E9188-4303-6A13-E42F-0C5195E714C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23488" y="2344350"/>
                  <a:ext cx="2757783" cy="1889265"/>
                </a:xfrm>
                <a:prstGeom prst="rect">
                  <a:avLst/>
                </a:prstGeom>
              </p:spPr>
            </p:pic>
            <p:pic>
              <p:nvPicPr>
                <p:cNvPr id="52" name="2" descr="A green square object with black background&#10;&#10;Description automatically generated with low confidence">
                  <a:extLst>
                    <a:ext uri="{FF2B5EF4-FFF2-40B4-BE49-F238E27FC236}">
                      <a16:creationId xmlns:a16="http://schemas.microsoft.com/office/drawing/2014/main" id="{C389431E-B272-BFD4-89BD-9175A7748C8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23488" y="2037470"/>
                  <a:ext cx="2757783" cy="1889265"/>
                </a:xfrm>
                <a:prstGeom prst="rect">
                  <a:avLst/>
                </a:prstGeom>
              </p:spPr>
            </p:pic>
            <p:pic>
              <p:nvPicPr>
                <p:cNvPr id="53" name="1" descr="A green square box on a black background&#10;&#10;Description automatically generated with medium confidence">
                  <a:extLst>
                    <a:ext uri="{FF2B5EF4-FFF2-40B4-BE49-F238E27FC236}">
                      <a16:creationId xmlns:a16="http://schemas.microsoft.com/office/drawing/2014/main" id="{AEE258DD-9E9A-05A1-D176-D0D04EF21DA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21503" y="1730591"/>
                  <a:ext cx="2759768" cy="1889264"/>
                </a:xfrm>
                <a:prstGeom prst="rect">
                  <a:avLst/>
                </a:prstGeom>
              </p:spPr>
            </p:pic>
          </p:grpSp>
          <p:pic>
            <p:nvPicPr>
              <p:cNvPr id="58" name="Picture 57" descr="A picture containing black, darkness&#10;&#10;Description automatically generated">
                <a:extLst>
                  <a:ext uri="{FF2B5EF4-FFF2-40B4-BE49-F238E27FC236}">
                    <a16:creationId xmlns:a16="http://schemas.microsoft.com/office/drawing/2014/main" id="{3CA669FF-8FE5-02AF-84C6-2A3BD6D983E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469757" y="3652339"/>
                <a:ext cx="1521458" cy="878884"/>
              </a:xfrm>
              <a:prstGeom prst="rect">
                <a:avLst/>
              </a:prstGeom>
            </p:spPr>
          </p:pic>
        </p:grpSp>
        <p:sp>
          <p:nvSpPr>
            <p:cNvPr id="81" name="Rectangle 80">
              <a:extLst>
                <a:ext uri="{FF2B5EF4-FFF2-40B4-BE49-F238E27FC236}">
                  <a16:creationId xmlns:a16="http://schemas.microsoft.com/office/drawing/2014/main" id="{E8AD2FD7-4F6E-4E9D-CCC4-6C83623C1915}"/>
                </a:ext>
              </a:extLst>
            </p:cNvPr>
            <p:cNvSpPr/>
            <p:nvPr/>
          </p:nvSpPr>
          <p:spPr>
            <a:xfrm>
              <a:off x="5397424" y="3294025"/>
              <a:ext cx="3135086" cy="253916"/>
            </a:xfrm>
            <a:prstGeom prst="rect">
              <a:avLst/>
            </a:prstGeom>
            <a:noFill/>
            <a:scene3d>
              <a:camera prst="isometricRightUp"/>
              <a:lightRig rig="threePt" dir="t"/>
            </a:scene3d>
          </p:spPr>
          <p:txBody>
            <a:bodyPr wrap="square" lIns="91440" tIns="45720" rIns="91440" bIns="45720">
              <a:spAutoFit/>
            </a:bodyPr>
            <a:lstStyle/>
            <a:p>
              <a:pPr algn="ctr"/>
              <a:r>
                <a:rPr lang="en-US" sz="1050" dirty="0">
                  <a:ln w="0"/>
                  <a:effectLst>
                    <a:outerShdw blurRad="38100" dist="19050" dir="2700000" algn="tl" rotWithShape="0">
                      <a:schemeClr val="dk1">
                        <a:alpha val="40000"/>
                      </a:schemeClr>
                    </a:outerShdw>
                  </a:effectLst>
                  <a:latin typeface="Helvetica" pitchFamily="2" charset="0"/>
                </a:rPr>
                <a:t>Professional Services</a:t>
              </a:r>
            </a:p>
          </p:txBody>
        </p:sp>
        <p:sp>
          <p:nvSpPr>
            <p:cNvPr id="82" name="Rectangle 81">
              <a:extLst>
                <a:ext uri="{FF2B5EF4-FFF2-40B4-BE49-F238E27FC236}">
                  <a16:creationId xmlns:a16="http://schemas.microsoft.com/office/drawing/2014/main" id="{CB59B756-DB61-E36F-4679-4E41C011FFA9}"/>
                </a:ext>
              </a:extLst>
            </p:cNvPr>
            <p:cNvSpPr/>
            <p:nvPr/>
          </p:nvSpPr>
          <p:spPr>
            <a:xfrm>
              <a:off x="5397424" y="3580416"/>
              <a:ext cx="3135086" cy="261610"/>
            </a:xfrm>
            <a:prstGeom prst="rect">
              <a:avLst/>
            </a:prstGeom>
            <a:noFill/>
            <a:scene3d>
              <a:camera prst="isometricRightUp"/>
              <a:lightRig rig="threePt" dir="t"/>
            </a:scene3d>
          </p:spPr>
          <p:txBody>
            <a:bodyPr wrap="square" lIns="91440" tIns="45720" rIns="91440" bIns="45720">
              <a:spAutoFit/>
            </a:bodyPr>
            <a:lstStyle/>
            <a:p>
              <a:pPr algn="ctr"/>
              <a:r>
                <a:rPr lang="en-US" sz="1050" b="0" cap="none" spc="0" dirty="0">
                  <a:ln w="0"/>
                  <a:solidFill>
                    <a:schemeClr val="tx1"/>
                  </a:solidFill>
                  <a:effectLst>
                    <a:outerShdw blurRad="38100" dist="19050" dir="2700000" algn="tl" rotWithShape="0">
                      <a:schemeClr val="dk1">
                        <a:alpha val="40000"/>
                      </a:schemeClr>
                    </a:outerShdw>
                  </a:effectLst>
                  <a:latin typeface="Helvetica" pitchFamily="2" charset="0"/>
                </a:rPr>
                <a:t>Secure Telephone Systems</a:t>
              </a:r>
            </a:p>
          </p:txBody>
        </p:sp>
        <p:sp>
          <p:nvSpPr>
            <p:cNvPr id="83" name="Rectangle 82">
              <a:extLst>
                <a:ext uri="{FF2B5EF4-FFF2-40B4-BE49-F238E27FC236}">
                  <a16:creationId xmlns:a16="http://schemas.microsoft.com/office/drawing/2014/main" id="{36FA5FCC-AA72-FE28-58FC-D1F1F05AB951}"/>
                </a:ext>
              </a:extLst>
            </p:cNvPr>
            <p:cNvSpPr/>
            <p:nvPr/>
          </p:nvSpPr>
          <p:spPr>
            <a:xfrm>
              <a:off x="5397424" y="3900573"/>
              <a:ext cx="3135086" cy="253916"/>
            </a:xfrm>
            <a:prstGeom prst="rect">
              <a:avLst/>
            </a:prstGeom>
            <a:noFill/>
            <a:scene3d>
              <a:camera prst="isometricRightUp"/>
              <a:lightRig rig="threePt" dir="t"/>
            </a:scene3d>
          </p:spPr>
          <p:txBody>
            <a:bodyPr wrap="square" lIns="91440" tIns="45720" rIns="91440" bIns="45720">
              <a:spAutoFit/>
            </a:bodyPr>
            <a:lstStyle/>
            <a:p>
              <a:pPr algn="ctr"/>
              <a:r>
                <a:rPr lang="en-US" sz="1050" dirty="0">
                  <a:ln w="0"/>
                  <a:effectLst>
                    <a:outerShdw blurRad="38100" dist="19050" dir="2700000" algn="tl" rotWithShape="0">
                      <a:schemeClr val="dk1">
                        <a:alpha val="40000"/>
                      </a:schemeClr>
                    </a:outerShdw>
                  </a:effectLst>
                  <a:latin typeface="Helvetica" pitchFamily="2" charset="0"/>
                </a:rPr>
                <a:t>Support Services</a:t>
              </a:r>
            </a:p>
          </p:txBody>
        </p:sp>
        <p:sp>
          <p:nvSpPr>
            <p:cNvPr id="84" name="Rectangle 83">
              <a:extLst>
                <a:ext uri="{FF2B5EF4-FFF2-40B4-BE49-F238E27FC236}">
                  <a16:creationId xmlns:a16="http://schemas.microsoft.com/office/drawing/2014/main" id="{16E48E5B-0CB1-A603-E5B3-FAA41718DAE3}"/>
                </a:ext>
              </a:extLst>
            </p:cNvPr>
            <p:cNvSpPr/>
            <p:nvPr/>
          </p:nvSpPr>
          <p:spPr>
            <a:xfrm>
              <a:off x="5397424" y="4206937"/>
              <a:ext cx="3135086" cy="253916"/>
            </a:xfrm>
            <a:prstGeom prst="rect">
              <a:avLst/>
            </a:prstGeom>
            <a:noFill/>
            <a:scene3d>
              <a:camera prst="isometricRightUp"/>
              <a:lightRig rig="threePt" dir="t"/>
            </a:scene3d>
          </p:spPr>
          <p:txBody>
            <a:bodyPr wrap="square" lIns="91440" tIns="45720" rIns="91440" bIns="45720">
              <a:spAutoFit/>
            </a:bodyPr>
            <a:lstStyle/>
            <a:p>
              <a:pPr algn="ctr"/>
              <a:r>
                <a:rPr lang="en-US" sz="1050" dirty="0">
                  <a:ln w="0"/>
                  <a:effectLst>
                    <a:outerShdw blurRad="38100" dist="19050" dir="2700000" algn="tl" rotWithShape="0">
                      <a:schemeClr val="dk1">
                        <a:alpha val="40000"/>
                      </a:schemeClr>
                    </a:outerShdw>
                  </a:effectLst>
                  <a:latin typeface="Helvetica" pitchFamily="2" charset="0"/>
                </a:rPr>
                <a:t>CX Experience</a:t>
              </a:r>
            </a:p>
          </p:txBody>
        </p:sp>
        <p:sp>
          <p:nvSpPr>
            <p:cNvPr id="85" name="Rectangle 84">
              <a:extLst>
                <a:ext uri="{FF2B5EF4-FFF2-40B4-BE49-F238E27FC236}">
                  <a16:creationId xmlns:a16="http://schemas.microsoft.com/office/drawing/2014/main" id="{5E08C614-7482-425D-DA17-698D5DDC4634}"/>
                </a:ext>
              </a:extLst>
            </p:cNvPr>
            <p:cNvSpPr/>
            <p:nvPr/>
          </p:nvSpPr>
          <p:spPr>
            <a:xfrm>
              <a:off x="5397424" y="4507843"/>
              <a:ext cx="3135086" cy="253916"/>
            </a:xfrm>
            <a:prstGeom prst="rect">
              <a:avLst/>
            </a:prstGeom>
            <a:noFill/>
            <a:effectLst/>
            <a:scene3d>
              <a:camera prst="isometricRightUp"/>
              <a:lightRig rig="threePt" dir="t"/>
            </a:scene3d>
          </p:spPr>
          <p:txBody>
            <a:bodyPr wrap="square" lIns="91440" tIns="45720" rIns="91440" bIns="45720" anchor="ctr">
              <a:spAutoFit/>
            </a:bodyPr>
            <a:lstStyle/>
            <a:p>
              <a:pPr algn="ctr"/>
              <a:r>
                <a:rPr lang="en-US" sz="1050" dirty="0">
                  <a:ln w="0"/>
                  <a:effectLst>
                    <a:outerShdw blurRad="38100" dist="19050" dir="2700000" algn="tl" rotWithShape="0">
                      <a:schemeClr val="dk1">
                        <a:alpha val="40000"/>
                      </a:schemeClr>
                    </a:outerShdw>
                  </a:effectLst>
                  <a:latin typeface="Helvetica" pitchFamily="2" charset="0"/>
                </a:rPr>
                <a:t>Multi-Cloud Platforms</a:t>
              </a:r>
            </a:p>
          </p:txBody>
        </p:sp>
        <p:sp>
          <p:nvSpPr>
            <p:cNvPr id="86" name="Rectangle 85">
              <a:extLst>
                <a:ext uri="{FF2B5EF4-FFF2-40B4-BE49-F238E27FC236}">
                  <a16:creationId xmlns:a16="http://schemas.microsoft.com/office/drawing/2014/main" id="{3E46BD23-94D8-EB79-5FD3-5C4F46109E4B}"/>
                </a:ext>
              </a:extLst>
            </p:cNvPr>
            <p:cNvSpPr/>
            <p:nvPr/>
          </p:nvSpPr>
          <p:spPr>
            <a:xfrm>
              <a:off x="5397424" y="4814141"/>
              <a:ext cx="3135086" cy="253916"/>
            </a:xfrm>
            <a:prstGeom prst="rect">
              <a:avLst/>
            </a:prstGeom>
            <a:noFill/>
            <a:scene3d>
              <a:camera prst="isometricRightUp"/>
              <a:lightRig rig="threePt" dir="t"/>
            </a:scene3d>
          </p:spPr>
          <p:txBody>
            <a:bodyPr wrap="square" lIns="91440" tIns="45720" rIns="91440" bIns="45720">
              <a:spAutoFit/>
            </a:bodyPr>
            <a:lstStyle/>
            <a:p>
              <a:pPr algn="ctr"/>
              <a:r>
                <a:rPr lang="en-US" sz="1050" dirty="0">
                  <a:ln w="0"/>
                  <a:solidFill>
                    <a:schemeClr val="bg2"/>
                  </a:solidFill>
                  <a:effectLst>
                    <a:outerShdw blurRad="38100" dist="19050" dir="2700000" algn="tl" rotWithShape="0">
                      <a:schemeClr val="dk1">
                        <a:alpha val="40000"/>
                      </a:schemeClr>
                    </a:outerShdw>
                  </a:effectLst>
                  <a:latin typeface="Helvetica" pitchFamily="2" charset="0"/>
                </a:rPr>
                <a:t>Network Platform</a:t>
              </a:r>
            </a:p>
          </p:txBody>
        </p:sp>
        <p:sp>
          <p:nvSpPr>
            <p:cNvPr id="87" name="Rectangle 86">
              <a:extLst>
                <a:ext uri="{FF2B5EF4-FFF2-40B4-BE49-F238E27FC236}">
                  <a16:creationId xmlns:a16="http://schemas.microsoft.com/office/drawing/2014/main" id="{1F71318F-878D-F554-B313-7CFD0E426EBA}"/>
                </a:ext>
              </a:extLst>
            </p:cNvPr>
            <p:cNvSpPr/>
            <p:nvPr/>
          </p:nvSpPr>
          <p:spPr>
            <a:xfrm>
              <a:off x="5397424" y="5102150"/>
              <a:ext cx="3135086" cy="253916"/>
            </a:xfrm>
            <a:prstGeom prst="rect">
              <a:avLst/>
            </a:prstGeom>
            <a:noFill/>
            <a:scene3d>
              <a:camera prst="isometricRightUp"/>
              <a:lightRig rig="threePt" dir="t"/>
            </a:scene3d>
          </p:spPr>
          <p:txBody>
            <a:bodyPr wrap="square" lIns="91440" tIns="45720" rIns="91440" bIns="45720">
              <a:spAutoFit/>
            </a:bodyPr>
            <a:lstStyle/>
            <a:p>
              <a:pPr algn="ctr"/>
              <a:r>
                <a:rPr lang="en-US" sz="1050" dirty="0" err="1">
                  <a:ln w="0"/>
                  <a:solidFill>
                    <a:schemeClr val="bg2"/>
                  </a:solidFill>
                  <a:effectLst>
                    <a:outerShdw blurRad="38100" dist="19050" dir="2700000" algn="tl" rotWithShape="0">
                      <a:schemeClr val="dk1">
                        <a:alpha val="40000"/>
                      </a:schemeClr>
                    </a:outerShdw>
                  </a:effectLst>
                  <a:latin typeface="Helvetica" pitchFamily="2" charset="0"/>
                </a:rPr>
                <a:t>Fibre</a:t>
              </a:r>
              <a:r>
                <a:rPr lang="en-US" sz="1050" dirty="0">
                  <a:ln w="0"/>
                  <a:solidFill>
                    <a:schemeClr val="bg2"/>
                  </a:solidFill>
                  <a:effectLst>
                    <a:outerShdw blurRad="38100" dist="19050" dir="2700000" algn="tl" rotWithShape="0">
                      <a:schemeClr val="dk1">
                        <a:alpha val="40000"/>
                      </a:schemeClr>
                    </a:outerShdw>
                  </a:effectLst>
                  <a:latin typeface="Helvetica" pitchFamily="2" charset="0"/>
                </a:rPr>
                <a:t> Infrastructure</a:t>
              </a:r>
            </a:p>
          </p:txBody>
        </p:sp>
      </p:grpSp>
    </p:spTree>
    <p:extLst>
      <p:ext uri="{BB962C8B-B14F-4D97-AF65-F5344CB8AC3E}">
        <p14:creationId xmlns:p14="http://schemas.microsoft.com/office/powerpoint/2010/main" val="256274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anim calcmode="lin" valueType="num">
                                      <p:cBhvr>
                                        <p:cTn id="13" dur="500" fill="hold"/>
                                        <p:tgtEl>
                                          <p:spTgt spid="28"/>
                                        </p:tgtEl>
                                        <p:attrNameLst>
                                          <p:attrName>ppt_x</p:attrName>
                                        </p:attrNameLst>
                                      </p:cBhvr>
                                      <p:tavLst>
                                        <p:tav tm="0">
                                          <p:val>
                                            <p:strVal val="#ppt_x"/>
                                          </p:val>
                                        </p:tav>
                                        <p:tav tm="100000">
                                          <p:val>
                                            <p:strVal val="#ppt_x"/>
                                          </p:val>
                                        </p:tav>
                                      </p:tavLst>
                                    </p:anim>
                                    <p:anim calcmode="lin" valueType="num">
                                      <p:cBhvr>
                                        <p:cTn id="14" dur="5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fade">
                                      <p:cBhvr>
                                        <p:cTn id="22" dur="1000"/>
                                        <p:tgtEl>
                                          <p:spTgt spid="90"/>
                                        </p:tgtEl>
                                      </p:cBhvr>
                                    </p:animEffect>
                                    <p:anim calcmode="lin" valueType="num">
                                      <p:cBhvr>
                                        <p:cTn id="23" dur="1000" fill="hold"/>
                                        <p:tgtEl>
                                          <p:spTgt spid="90"/>
                                        </p:tgtEl>
                                        <p:attrNameLst>
                                          <p:attrName>ppt_x</p:attrName>
                                        </p:attrNameLst>
                                      </p:cBhvr>
                                      <p:tavLst>
                                        <p:tav tm="0">
                                          <p:val>
                                            <p:strVal val="#ppt_x"/>
                                          </p:val>
                                        </p:tav>
                                        <p:tav tm="100000">
                                          <p:val>
                                            <p:strVal val="#ppt_x"/>
                                          </p:val>
                                        </p:tav>
                                      </p:tavLst>
                                    </p:anim>
                                    <p:anim calcmode="lin" valueType="num">
                                      <p:cBhvr>
                                        <p:cTn id="24"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8.33333E-7 2.59259E-6 L 0.25 2.59259E-6 " pathEditMode="relative" rAng="0" ptsTypes="AA">
                                      <p:cBhvr>
                                        <p:cTn id="28" dur="1500" fill="hold"/>
                                        <p:tgtEl>
                                          <p:spTgt spid="3"/>
                                        </p:tgtEl>
                                        <p:attrNameLst>
                                          <p:attrName>ppt_x</p:attrName>
                                          <p:attrName>ppt_y</p:attrName>
                                        </p:attrNameLst>
                                      </p:cBhvr>
                                      <p:rCtr x="12500" y="0"/>
                                    </p:animMotion>
                                  </p:childTnLst>
                                </p:cTn>
                              </p:par>
                              <p:par>
                                <p:cTn id="29" presetID="35" presetClass="path" presetSubtype="0" accel="50000" decel="50000" fill="hold" nodeType="withEffect">
                                  <p:stCondLst>
                                    <p:cond delay="0"/>
                                  </p:stCondLst>
                                  <p:childTnLst>
                                    <p:animMotion origin="layout" path="M 1.875E-6 0 L -0.25 0 " pathEditMode="relative" rAng="0" ptsTypes="AA">
                                      <p:cBhvr>
                                        <p:cTn id="30" dur="1500" fill="hold"/>
                                        <p:tgtEl>
                                          <p:spTgt spid="90"/>
                                        </p:tgtEl>
                                        <p:attrNameLst>
                                          <p:attrName>ppt_x</p:attrName>
                                          <p:attrName>ppt_y</p:attrName>
                                        </p:attrNameLst>
                                      </p:cBhvr>
                                      <p:rCtr x="-12500" y="0"/>
                                    </p:animMotion>
                                  </p:childTnLst>
                                </p:cTn>
                              </p:par>
                              <p:par>
                                <p:cTn id="31" presetID="10" presetClass="exit" presetSubtype="0" fill="hold" nodeType="withEffect">
                                  <p:stCondLst>
                                    <p:cond delay="250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par>
                                <p:cTn id="34" presetID="10" presetClass="exit" presetSubtype="0" fill="hold" nodeType="withEffect">
                                  <p:stCondLst>
                                    <p:cond delay="2500"/>
                                  </p:stCondLst>
                                  <p:childTnLst>
                                    <p:animEffect transition="out" filter="fade">
                                      <p:cBhvr>
                                        <p:cTn id="35" dur="500"/>
                                        <p:tgtEl>
                                          <p:spTgt spid="90"/>
                                        </p:tgtEl>
                                      </p:cBhvr>
                                    </p:animEffect>
                                    <p:set>
                                      <p:cBhvr>
                                        <p:cTn id="36" dur="1" fill="hold">
                                          <p:stCondLst>
                                            <p:cond delay="499"/>
                                          </p:stCondLst>
                                        </p:cTn>
                                        <p:tgtEl>
                                          <p:spTgt spid="90"/>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cTn>
                              </p:par>
                              <p:par>
                                <p:cTn id="43" presetID="47" presetClass="entr" presetSubtype="0" fill="hold" grpId="0" nodeType="withEffect">
                                  <p:stCondLst>
                                    <p:cond delay="250"/>
                                  </p:stCondLst>
                                  <p:childTnLst>
                                    <p:set>
                                      <p:cBhvr>
                                        <p:cTn id="44" dur="1" fill="hold">
                                          <p:stCondLst>
                                            <p:cond delay="0"/>
                                          </p:stCondLst>
                                        </p:cTn>
                                        <p:tgtEl>
                                          <p:spTgt spid="62"/>
                                        </p:tgtEl>
                                        <p:attrNameLst>
                                          <p:attrName>style.visibility</p:attrName>
                                        </p:attrNameLst>
                                      </p:cBhvr>
                                      <p:to>
                                        <p:strVal val="visible"/>
                                      </p:to>
                                    </p:set>
                                    <p:animEffect transition="in" filter="fade">
                                      <p:cBhvr>
                                        <p:cTn id="45" dur="500"/>
                                        <p:tgtEl>
                                          <p:spTgt spid="62"/>
                                        </p:tgtEl>
                                      </p:cBhvr>
                                    </p:animEffect>
                                    <p:anim calcmode="lin" valueType="num">
                                      <p:cBhvr>
                                        <p:cTn id="46" dur="500" fill="hold"/>
                                        <p:tgtEl>
                                          <p:spTgt spid="62"/>
                                        </p:tgtEl>
                                        <p:attrNameLst>
                                          <p:attrName>ppt_x</p:attrName>
                                        </p:attrNameLst>
                                      </p:cBhvr>
                                      <p:tavLst>
                                        <p:tav tm="0">
                                          <p:val>
                                            <p:strVal val="#ppt_x"/>
                                          </p:val>
                                        </p:tav>
                                        <p:tav tm="100000">
                                          <p:val>
                                            <p:strVal val="#ppt_x"/>
                                          </p:val>
                                        </p:tav>
                                      </p:tavLst>
                                    </p:anim>
                                    <p:anim calcmode="lin" valueType="num">
                                      <p:cBhvr>
                                        <p:cTn id="47" dur="500" fill="hold"/>
                                        <p:tgtEl>
                                          <p:spTgt spid="62"/>
                                        </p:tgtEl>
                                        <p:attrNameLst>
                                          <p:attrName>ppt_y</p:attrName>
                                        </p:attrNameLst>
                                      </p:cBhvr>
                                      <p:tavLst>
                                        <p:tav tm="0">
                                          <p:val>
                                            <p:strVal val="#ppt_y-.1"/>
                                          </p:val>
                                        </p:tav>
                                        <p:tav tm="100000">
                                          <p:val>
                                            <p:strVal val="#ppt_y"/>
                                          </p:val>
                                        </p:tav>
                                      </p:tavLst>
                                    </p:anim>
                                  </p:childTnLst>
                                </p:cTn>
                              </p:par>
                              <p:par>
                                <p:cTn id="48" presetID="10" presetClass="entr" presetSubtype="0" fill="hold" nodeType="withEffect">
                                  <p:stCondLst>
                                    <p:cond delay="250"/>
                                  </p:stCondLst>
                                  <p:childTnLst>
                                    <p:set>
                                      <p:cBhvr>
                                        <p:cTn id="49" dur="1" fill="hold">
                                          <p:stCondLst>
                                            <p:cond delay="0"/>
                                          </p:stCondLst>
                                        </p:cTn>
                                        <p:tgtEl>
                                          <p:spTgt spid="88"/>
                                        </p:tgtEl>
                                        <p:attrNameLst>
                                          <p:attrName>style.visibility</p:attrName>
                                        </p:attrNameLst>
                                      </p:cBhvr>
                                      <p:to>
                                        <p:strVal val="visible"/>
                                      </p:to>
                                    </p:set>
                                    <p:animEffect transition="in" filter="fade">
                                      <p:cBhvr>
                                        <p:cTn id="50"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8" grpId="0"/>
      <p:bldP spid="28" grpId="1"/>
      <p:bldP spid="6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16F23-0904-0765-951C-A8F5B3974684}"/>
            </a:ext>
          </a:extLst>
        </p:cNvPr>
        <p:cNvGrpSpPr/>
        <p:nvPr/>
      </p:nvGrpSpPr>
      <p:grpSpPr>
        <a:xfrm>
          <a:off x="0" y="0"/>
          <a:ext cx="0" cy="0"/>
          <a:chOff x="0" y="0"/>
          <a:chExt cx="0" cy="0"/>
        </a:xfrm>
      </p:grpSpPr>
      <p:sp>
        <p:nvSpPr>
          <p:cNvPr id="80" name="Rectangle 79">
            <a:extLst>
              <a:ext uri="{FF2B5EF4-FFF2-40B4-BE49-F238E27FC236}">
                <a16:creationId xmlns:a16="http://schemas.microsoft.com/office/drawing/2014/main" id="{29323E59-D884-E277-28DA-B9D3ECA251E5}"/>
              </a:ext>
            </a:extLst>
          </p:cNvPr>
          <p:cNvSpPr/>
          <p:nvPr/>
        </p:nvSpPr>
        <p:spPr>
          <a:xfrm>
            <a:off x="0" y="5822221"/>
            <a:ext cx="12192000" cy="1035779"/>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grpSp>
        <p:nvGrpSpPr>
          <p:cNvPr id="46" name="Group 45">
            <a:extLst>
              <a:ext uri="{FF2B5EF4-FFF2-40B4-BE49-F238E27FC236}">
                <a16:creationId xmlns:a16="http://schemas.microsoft.com/office/drawing/2014/main" id="{AF5A8821-BF31-A9BD-8929-61E94AEB5FDD}"/>
              </a:ext>
            </a:extLst>
          </p:cNvPr>
          <p:cNvGrpSpPr/>
          <p:nvPr/>
        </p:nvGrpSpPr>
        <p:grpSpPr>
          <a:xfrm>
            <a:off x="4665856" y="599365"/>
            <a:ext cx="2024102" cy="2956491"/>
            <a:chOff x="4513456" y="446965"/>
            <a:chExt cx="2024102" cy="2956491"/>
          </a:xfrm>
        </p:grpSpPr>
        <p:sp>
          <p:nvSpPr>
            <p:cNvPr id="47" name="Free-form: Shape 46">
              <a:extLst>
                <a:ext uri="{FF2B5EF4-FFF2-40B4-BE49-F238E27FC236}">
                  <a16:creationId xmlns:a16="http://schemas.microsoft.com/office/drawing/2014/main" id="{3E60A452-A897-F83E-421B-C2E0CC75F2E7}"/>
                </a:ext>
              </a:extLst>
            </p:cNvPr>
            <p:cNvSpPr/>
            <p:nvPr/>
          </p:nvSpPr>
          <p:spPr>
            <a:xfrm>
              <a:off x="4513456" y="446965"/>
              <a:ext cx="2024102" cy="2956491"/>
            </a:xfrm>
            <a:custGeom>
              <a:avLst/>
              <a:gdLst>
                <a:gd name="connsiteX0" fmla="*/ 2202141 w 2202140"/>
                <a:gd name="connsiteY0" fmla="*/ 183635 h 3216540"/>
                <a:gd name="connsiteX1" fmla="*/ 2202141 w 2202140"/>
                <a:gd name="connsiteY1" fmla="*/ 2428448 h 3216540"/>
                <a:gd name="connsiteX2" fmla="*/ 2202141 w 2202140"/>
                <a:gd name="connsiteY2" fmla="*/ 3216541 h 3216540"/>
                <a:gd name="connsiteX3" fmla="*/ 2202141 w 2202140"/>
                <a:gd name="connsiteY3" fmla="*/ 3210139 h 3216540"/>
                <a:gd name="connsiteX4" fmla="*/ 2201968 w 2202140"/>
                <a:gd name="connsiteY4" fmla="*/ 3197334 h 3216540"/>
                <a:gd name="connsiteX5" fmla="*/ 2201172 w 2202140"/>
                <a:gd name="connsiteY5" fmla="*/ 3171828 h 3216540"/>
                <a:gd name="connsiteX6" fmla="*/ 2200757 w 2202140"/>
                <a:gd name="connsiteY6" fmla="*/ 3162656 h 3216540"/>
                <a:gd name="connsiteX7" fmla="*/ 2200618 w 2202140"/>
                <a:gd name="connsiteY7" fmla="*/ 3160684 h 3216540"/>
                <a:gd name="connsiteX8" fmla="*/ 2200583 w 2202140"/>
                <a:gd name="connsiteY8" fmla="*/ 3159438 h 3216540"/>
                <a:gd name="connsiteX9" fmla="*/ 2200583 w 2202140"/>
                <a:gd name="connsiteY9" fmla="*/ 3158711 h 3216540"/>
                <a:gd name="connsiteX10" fmla="*/ 2199788 w 2202140"/>
                <a:gd name="connsiteY10" fmla="*/ 3146321 h 3216540"/>
                <a:gd name="connsiteX11" fmla="*/ 2198888 w 2202140"/>
                <a:gd name="connsiteY11" fmla="*/ 3133586 h 3216540"/>
                <a:gd name="connsiteX12" fmla="*/ 2197850 w 2202140"/>
                <a:gd name="connsiteY12" fmla="*/ 3121265 h 3216540"/>
                <a:gd name="connsiteX13" fmla="*/ 2197711 w 2202140"/>
                <a:gd name="connsiteY13" fmla="*/ 3120158 h 3216540"/>
                <a:gd name="connsiteX14" fmla="*/ 2197538 w 2202140"/>
                <a:gd name="connsiteY14" fmla="*/ 3118220 h 3216540"/>
                <a:gd name="connsiteX15" fmla="*/ 2196569 w 2202140"/>
                <a:gd name="connsiteY15" fmla="*/ 3108114 h 3216540"/>
                <a:gd name="connsiteX16" fmla="*/ 2195358 w 2202140"/>
                <a:gd name="connsiteY16" fmla="*/ 3096970 h 3216540"/>
                <a:gd name="connsiteX17" fmla="*/ 2195012 w 2202140"/>
                <a:gd name="connsiteY17" fmla="*/ 3093925 h 3216540"/>
                <a:gd name="connsiteX18" fmla="*/ 2194873 w 2202140"/>
                <a:gd name="connsiteY18" fmla="*/ 3092852 h 3216540"/>
                <a:gd name="connsiteX19" fmla="*/ 2194770 w 2202140"/>
                <a:gd name="connsiteY19" fmla="*/ 3091918 h 3216540"/>
                <a:gd name="connsiteX20" fmla="*/ 2193627 w 2202140"/>
                <a:gd name="connsiteY20" fmla="*/ 3082643 h 3216540"/>
                <a:gd name="connsiteX21" fmla="*/ 2191966 w 2202140"/>
                <a:gd name="connsiteY21" fmla="*/ 3070115 h 3216540"/>
                <a:gd name="connsiteX22" fmla="*/ 2190132 w 2202140"/>
                <a:gd name="connsiteY22" fmla="*/ 3057241 h 3216540"/>
                <a:gd name="connsiteX23" fmla="*/ 2185979 w 2202140"/>
                <a:gd name="connsiteY23" fmla="*/ 3031907 h 3216540"/>
                <a:gd name="connsiteX24" fmla="*/ 2181238 w 2202140"/>
                <a:gd name="connsiteY24" fmla="*/ 3006644 h 3216540"/>
                <a:gd name="connsiteX25" fmla="*/ 2156078 w 2202140"/>
                <a:gd name="connsiteY25" fmla="*/ 2906592 h 3216540"/>
                <a:gd name="connsiteX26" fmla="*/ 2147391 w 2202140"/>
                <a:gd name="connsiteY26" fmla="*/ 2879355 h 3216540"/>
                <a:gd name="connsiteX27" fmla="*/ 2142788 w 2202140"/>
                <a:gd name="connsiteY27" fmla="*/ 2865789 h 3216540"/>
                <a:gd name="connsiteX28" fmla="*/ 2137286 w 2202140"/>
                <a:gd name="connsiteY28" fmla="*/ 2850354 h 3216540"/>
                <a:gd name="connsiteX29" fmla="*/ 2125519 w 2202140"/>
                <a:gd name="connsiteY29" fmla="*/ 2819657 h 3216540"/>
                <a:gd name="connsiteX30" fmla="*/ 2119255 w 2202140"/>
                <a:gd name="connsiteY30" fmla="*/ 2804395 h 3216540"/>
                <a:gd name="connsiteX31" fmla="*/ 2114063 w 2202140"/>
                <a:gd name="connsiteY31" fmla="*/ 2792247 h 3216540"/>
                <a:gd name="connsiteX32" fmla="*/ 2103266 w 2202140"/>
                <a:gd name="connsiteY32" fmla="*/ 2768125 h 3216540"/>
                <a:gd name="connsiteX33" fmla="*/ 2091811 w 2202140"/>
                <a:gd name="connsiteY33" fmla="*/ 2744177 h 3216540"/>
                <a:gd name="connsiteX34" fmla="*/ 2079698 w 2202140"/>
                <a:gd name="connsiteY34" fmla="*/ 2720436 h 3216540"/>
                <a:gd name="connsiteX35" fmla="*/ 2059106 w 2202140"/>
                <a:gd name="connsiteY35" fmla="*/ 2683094 h 3216540"/>
                <a:gd name="connsiteX36" fmla="*/ 2044467 w 2202140"/>
                <a:gd name="connsiteY36" fmla="*/ 2658556 h 3216540"/>
                <a:gd name="connsiteX37" fmla="*/ 2037822 w 2202140"/>
                <a:gd name="connsiteY37" fmla="*/ 2647897 h 3216540"/>
                <a:gd name="connsiteX38" fmla="*/ 2031074 w 2202140"/>
                <a:gd name="connsiteY38" fmla="*/ 2637307 h 3216540"/>
                <a:gd name="connsiteX39" fmla="*/ 2024152 w 2202140"/>
                <a:gd name="connsiteY39" fmla="*/ 2626752 h 3216540"/>
                <a:gd name="connsiteX40" fmla="*/ 2017126 w 2202140"/>
                <a:gd name="connsiteY40" fmla="*/ 2616265 h 3216540"/>
                <a:gd name="connsiteX41" fmla="*/ 2010517 w 2202140"/>
                <a:gd name="connsiteY41" fmla="*/ 2606679 h 3216540"/>
                <a:gd name="connsiteX42" fmla="*/ 2010343 w 2202140"/>
                <a:gd name="connsiteY42" fmla="*/ 2606402 h 3216540"/>
                <a:gd name="connsiteX43" fmla="*/ 2002661 w 2202140"/>
                <a:gd name="connsiteY43" fmla="*/ 2595466 h 3216540"/>
                <a:gd name="connsiteX44" fmla="*/ 1987606 w 2202140"/>
                <a:gd name="connsiteY44" fmla="*/ 2574944 h 3216540"/>
                <a:gd name="connsiteX45" fmla="*/ 1978781 w 2202140"/>
                <a:gd name="connsiteY45" fmla="*/ 2563350 h 3216540"/>
                <a:gd name="connsiteX46" fmla="*/ 1951129 w 2202140"/>
                <a:gd name="connsiteY46" fmla="*/ 2529053 h 3216540"/>
                <a:gd name="connsiteX47" fmla="*/ 0 w 2202140"/>
                <a:gd name="connsiteY47" fmla="*/ 203742 h 3216540"/>
                <a:gd name="connsiteX48" fmla="*/ 0 w 2202140"/>
                <a:gd name="connsiteY48" fmla="*/ 203742 h 3216540"/>
                <a:gd name="connsiteX49" fmla="*/ 175497 w 2202140"/>
                <a:gd name="connsiteY49" fmla="*/ 143732 h 3216540"/>
                <a:gd name="connsiteX50" fmla="*/ 266135 w 2202140"/>
                <a:gd name="connsiteY50" fmla="*/ 117153 h 3216540"/>
                <a:gd name="connsiteX51" fmla="*/ 266135 w 2202140"/>
                <a:gd name="connsiteY51" fmla="*/ 117153 h 3216540"/>
                <a:gd name="connsiteX52" fmla="*/ 1419758 w 2202140"/>
                <a:gd name="connsiteY52" fmla="*/ 13191 h 3216540"/>
                <a:gd name="connsiteX53" fmla="*/ 1447929 w 2202140"/>
                <a:gd name="connsiteY53" fmla="*/ 15890 h 3216540"/>
                <a:gd name="connsiteX54" fmla="*/ 1504167 w 2202140"/>
                <a:gd name="connsiteY54" fmla="*/ 21947 h 3216540"/>
                <a:gd name="connsiteX55" fmla="*/ 1539259 w 2202140"/>
                <a:gd name="connsiteY55" fmla="*/ 26238 h 3216540"/>
                <a:gd name="connsiteX56" fmla="*/ 1574317 w 2202140"/>
                <a:gd name="connsiteY56" fmla="*/ 30910 h 3216540"/>
                <a:gd name="connsiteX57" fmla="*/ 1626818 w 2202140"/>
                <a:gd name="connsiteY57" fmla="*/ 38662 h 3216540"/>
                <a:gd name="connsiteX58" fmla="*/ 1644295 w 2202140"/>
                <a:gd name="connsiteY58" fmla="*/ 41431 h 3216540"/>
                <a:gd name="connsiteX59" fmla="*/ 1853812 w 2202140"/>
                <a:gd name="connsiteY59" fmla="*/ 82441 h 3216540"/>
                <a:gd name="connsiteX60" fmla="*/ 1905793 w 2202140"/>
                <a:gd name="connsiteY60" fmla="*/ 94866 h 3216540"/>
                <a:gd name="connsiteX61" fmla="*/ 1931714 w 2202140"/>
                <a:gd name="connsiteY61" fmla="*/ 101407 h 3216540"/>
                <a:gd name="connsiteX62" fmla="*/ 2034880 w 2202140"/>
                <a:gd name="connsiteY62" fmla="*/ 129716 h 3216540"/>
                <a:gd name="connsiteX63" fmla="*/ 2086135 w 2202140"/>
                <a:gd name="connsiteY63" fmla="*/ 145151 h 3216540"/>
                <a:gd name="connsiteX64" fmla="*/ 2162619 w 2202140"/>
                <a:gd name="connsiteY64" fmla="*/ 169930 h 3216540"/>
                <a:gd name="connsiteX65" fmla="*/ 2187987 w 2202140"/>
                <a:gd name="connsiteY65" fmla="*/ 178617 h 3216540"/>
                <a:gd name="connsiteX66" fmla="*/ 2202141 w 2202140"/>
                <a:gd name="connsiteY66" fmla="*/ 183601 h 321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202140" h="3216540">
                  <a:moveTo>
                    <a:pt x="2202141" y="183635"/>
                  </a:moveTo>
                  <a:lnTo>
                    <a:pt x="2202141" y="2428448"/>
                  </a:lnTo>
                  <a:cubicBezTo>
                    <a:pt x="2202141" y="2428448"/>
                    <a:pt x="2202141" y="3216541"/>
                    <a:pt x="2202141" y="3216541"/>
                  </a:cubicBezTo>
                  <a:cubicBezTo>
                    <a:pt x="2202141" y="3214395"/>
                    <a:pt x="2202141" y="3212250"/>
                    <a:pt x="2202141" y="3210139"/>
                  </a:cubicBezTo>
                  <a:cubicBezTo>
                    <a:pt x="2202106" y="3205882"/>
                    <a:pt x="2202037" y="3201625"/>
                    <a:pt x="2201968" y="3197334"/>
                  </a:cubicBezTo>
                  <a:cubicBezTo>
                    <a:pt x="2201830" y="3188820"/>
                    <a:pt x="2201553" y="3180307"/>
                    <a:pt x="2201172" y="3171828"/>
                  </a:cubicBezTo>
                  <a:cubicBezTo>
                    <a:pt x="2201033" y="3168782"/>
                    <a:pt x="2200930" y="3165702"/>
                    <a:pt x="2200757" y="3162656"/>
                  </a:cubicBezTo>
                  <a:cubicBezTo>
                    <a:pt x="2200722" y="3161999"/>
                    <a:pt x="2200687" y="3161307"/>
                    <a:pt x="2200618" y="3160684"/>
                  </a:cubicBezTo>
                  <a:cubicBezTo>
                    <a:pt x="2200618" y="3160268"/>
                    <a:pt x="2200618" y="3159853"/>
                    <a:pt x="2200583" y="3159438"/>
                  </a:cubicBezTo>
                  <a:cubicBezTo>
                    <a:pt x="2200583" y="3159161"/>
                    <a:pt x="2200583" y="3158919"/>
                    <a:pt x="2200583" y="3158711"/>
                  </a:cubicBezTo>
                  <a:cubicBezTo>
                    <a:pt x="2200376" y="3154558"/>
                    <a:pt x="2200134" y="3150405"/>
                    <a:pt x="2199788" y="3146321"/>
                  </a:cubicBezTo>
                  <a:cubicBezTo>
                    <a:pt x="2199511" y="3142065"/>
                    <a:pt x="2199199" y="3137808"/>
                    <a:pt x="2198888" y="3133586"/>
                  </a:cubicBezTo>
                  <a:cubicBezTo>
                    <a:pt x="2198576" y="3129467"/>
                    <a:pt x="2198230" y="3125384"/>
                    <a:pt x="2197850" y="3121265"/>
                  </a:cubicBezTo>
                  <a:cubicBezTo>
                    <a:pt x="2197850" y="3120885"/>
                    <a:pt x="2197780" y="3120504"/>
                    <a:pt x="2197711" y="3120158"/>
                  </a:cubicBezTo>
                  <a:cubicBezTo>
                    <a:pt x="2197677" y="3119500"/>
                    <a:pt x="2197607" y="3118843"/>
                    <a:pt x="2197538" y="3118220"/>
                  </a:cubicBezTo>
                  <a:cubicBezTo>
                    <a:pt x="2197227" y="3114863"/>
                    <a:pt x="2196915" y="3111471"/>
                    <a:pt x="2196569" y="3108114"/>
                  </a:cubicBezTo>
                  <a:cubicBezTo>
                    <a:pt x="2196223" y="3104411"/>
                    <a:pt x="2195808" y="3100674"/>
                    <a:pt x="2195358" y="3096970"/>
                  </a:cubicBezTo>
                  <a:cubicBezTo>
                    <a:pt x="2195289" y="3095967"/>
                    <a:pt x="2195185" y="3094929"/>
                    <a:pt x="2195012" y="3093925"/>
                  </a:cubicBezTo>
                  <a:cubicBezTo>
                    <a:pt x="2194977" y="3093544"/>
                    <a:pt x="2194942" y="3093198"/>
                    <a:pt x="2194873" y="3092852"/>
                  </a:cubicBezTo>
                  <a:cubicBezTo>
                    <a:pt x="2194839" y="3092541"/>
                    <a:pt x="2194804" y="3092229"/>
                    <a:pt x="2194770" y="3091918"/>
                  </a:cubicBezTo>
                  <a:cubicBezTo>
                    <a:pt x="2194424" y="3088803"/>
                    <a:pt x="2194077" y="3085688"/>
                    <a:pt x="2193627" y="3082643"/>
                  </a:cubicBezTo>
                  <a:cubicBezTo>
                    <a:pt x="2193143" y="3078455"/>
                    <a:pt x="2192555" y="3074268"/>
                    <a:pt x="2191966" y="3070115"/>
                  </a:cubicBezTo>
                  <a:cubicBezTo>
                    <a:pt x="2191378" y="3065823"/>
                    <a:pt x="2190790" y="3061532"/>
                    <a:pt x="2190132" y="3057241"/>
                  </a:cubicBezTo>
                  <a:cubicBezTo>
                    <a:pt x="2188852" y="3048762"/>
                    <a:pt x="2187467" y="3040317"/>
                    <a:pt x="2185979" y="3031907"/>
                  </a:cubicBezTo>
                  <a:cubicBezTo>
                    <a:pt x="2184491" y="3023463"/>
                    <a:pt x="2182899" y="3015053"/>
                    <a:pt x="2181238" y="3006644"/>
                  </a:cubicBezTo>
                  <a:cubicBezTo>
                    <a:pt x="2174489" y="2973005"/>
                    <a:pt x="2166114" y="2939642"/>
                    <a:pt x="2156078" y="2906592"/>
                  </a:cubicBezTo>
                  <a:cubicBezTo>
                    <a:pt x="2153309" y="2897490"/>
                    <a:pt x="2150437" y="2888388"/>
                    <a:pt x="2147391" y="2879355"/>
                  </a:cubicBezTo>
                  <a:cubicBezTo>
                    <a:pt x="2145903" y="2874822"/>
                    <a:pt x="2144345" y="2870288"/>
                    <a:pt x="2142788" y="2865789"/>
                  </a:cubicBezTo>
                  <a:cubicBezTo>
                    <a:pt x="2140989" y="2860633"/>
                    <a:pt x="2139154" y="2855476"/>
                    <a:pt x="2137286" y="2850354"/>
                  </a:cubicBezTo>
                  <a:cubicBezTo>
                    <a:pt x="2133548" y="2840075"/>
                    <a:pt x="2129602" y="2829831"/>
                    <a:pt x="2125519" y="2819657"/>
                  </a:cubicBezTo>
                  <a:cubicBezTo>
                    <a:pt x="2123477" y="2814569"/>
                    <a:pt x="2121400" y="2809482"/>
                    <a:pt x="2119255" y="2804395"/>
                  </a:cubicBezTo>
                  <a:cubicBezTo>
                    <a:pt x="2117559" y="2800345"/>
                    <a:pt x="2115829" y="2796296"/>
                    <a:pt x="2114063" y="2792247"/>
                  </a:cubicBezTo>
                  <a:cubicBezTo>
                    <a:pt x="2110568" y="2784149"/>
                    <a:pt x="2106934" y="2776120"/>
                    <a:pt x="2103266" y="2768125"/>
                  </a:cubicBezTo>
                  <a:cubicBezTo>
                    <a:pt x="2099528" y="2760131"/>
                    <a:pt x="2095721" y="2752136"/>
                    <a:pt x="2091811" y="2744177"/>
                  </a:cubicBezTo>
                  <a:cubicBezTo>
                    <a:pt x="2087865" y="2736251"/>
                    <a:pt x="2083851" y="2728326"/>
                    <a:pt x="2079698" y="2720436"/>
                  </a:cubicBezTo>
                  <a:cubicBezTo>
                    <a:pt x="2073122" y="2707907"/>
                    <a:pt x="2066235" y="2695448"/>
                    <a:pt x="2059106" y="2683094"/>
                  </a:cubicBezTo>
                  <a:cubicBezTo>
                    <a:pt x="2054330" y="2674857"/>
                    <a:pt x="2049451" y="2666689"/>
                    <a:pt x="2044467" y="2658556"/>
                  </a:cubicBezTo>
                  <a:cubicBezTo>
                    <a:pt x="2042286" y="2654992"/>
                    <a:pt x="2040072" y="2651427"/>
                    <a:pt x="2037822" y="2647897"/>
                  </a:cubicBezTo>
                  <a:cubicBezTo>
                    <a:pt x="2035607" y="2644333"/>
                    <a:pt x="2033323" y="2640837"/>
                    <a:pt x="2031074" y="2637307"/>
                  </a:cubicBezTo>
                  <a:cubicBezTo>
                    <a:pt x="2028824" y="2633777"/>
                    <a:pt x="2026505" y="2630247"/>
                    <a:pt x="2024152" y="2626752"/>
                  </a:cubicBezTo>
                  <a:cubicBezTo>
                    <a:pt x="2021833" y="2623222"/>
                    <a:pt x="2019480" y="2619726"/>
                    <a:pt x="2017126" y="2616265"/>
                  </a:cubicBezTo>
                  <a:cubicBezTo>
                    <a:pt x="2015015" y="2613047"/>
                    <a:pt x="2012766" y="2609828"/>
                    <a:pt x="2010517" y="2606679"/>
                  </a:cubicBezTo>
                  <a:cubicBezTo>
                    <a:pt x="2010482" y="2606575"/>
                    <a:pt x="2010413" y="2606506"/>
                    <a:pt x="2010343" y="2606402"/>
                  </a:cubicBezTo>
                  <a:cubicBezTo>
                    <a:pt x="2007817" y="2602734"/>
                    <a:pt x="2005256" y="2599100"/>
                    <a:pt x="2002661" y="2595466"/>
                  </a:cubicBezTo>
                  <a:cubicBezTo>
                    <a:pt x="1997746" y="2588579"/>
                    <a:pt x="1992728" y="2581761"/>
                    <a:pt x="1987606" y="2574944"/>
                  </a:cubicBezTo>
                  <a:cubicBezTo>
                    <a:pt x="1984699" y="2571067"/>
                    <a:pt x="1981757" y="2567191"/>
                    <a:pt x="1978781" y="2563350"/>
                  </a:cubicBezTo>
                  <a:cubicBezTo>
                    <a:pt x="1969852" y="2551791"/>
                    <a:pt x="1960612" y="2540336"/>
                    <a:pt x="1951129" y="2529053"/>
                  </a:cubicBezTo>
                  <a:lnTo>
                    <a:pt x="0" y="203742"/>
                  </a:lnTo>
                  <a:lnTo>
                    <a:pt x="0" y="203742"/>
                  </a:lnTo>
                  <a:cubicBezTo>
                    <a:pt x="58072" y="181939"/>
                    <a:pt x="116594" y="161971"/>
                    <a:pt x="175497" y="143732"/>
                  </a:cubicBezTo>
                  <a:cubicBezTo>
                    <a:pt x="205606" y="134423"/>
                    <a:pt x="235819" y="125563"/>
                    <a:pt x="266135" y="117153"/>
                  </a:cubicBezTo>
                  <a:lnTo>
                    <a:pt x="266135" y="117153"/>
                  </a:lnTo>
                  <a:cubicBezTo>
                    <a:pt x="643501" y="12395"/>
                    <a:pt x="1034744" y="-21659"/>
                    <a:pt x="1419758" y="13191"/>
                  </a:cubicBezTo>
                  <a:cubicBezTo>
                    <a:pt x="1429171" y="14056"/>
                    <a:pt x="1438550" y="14956"/>
                    <a:pt x="1447929" y="15890"/>
                  </a:cubicBezTo>
                  <a:cubicBezTo>
                    <a:pt x="1466721" y="17759"/>
                    <a:pt x="1485479" y="19766"/>
                    <a:pt x="1504167" y="21947"/>
                  </a:cubicBezTo>
                  <a:cubicBezTo>
                    <a:pt x="1515899" y="23331"/>
                    <a:pt x="1527562" y="24750"/>
                    <a:pt x="1539259" y="26238"/>
                  </a:cubicBezTo>
                  <a:cubicBezTo>
                    <a:pt x="1550957" y="27761"/>
                    <a:pt x="1562620" y="29318"/>
                    <a:pt x="1574317" y="30910"/>
                  </a:cubicBezTo>
                  <a:cubicBezTo>
                    <a:pt x="1591829" y="33367"/>
                    <a:pt x="1609341" y="35928"/>
                    <a:pt x="1626818" y="38662"/>
                  </a:cubicBezTo>
                  <a:cubicBezTo>
                    <a:pt x="1632632" y="39562"/>
                    <a:pt x="1638481" y="40497"/>
                    <a:pt x="1644295" y="41431"/>
                  </a:cubicBezTo>
                  <a:cubicBezTo>
                    <a:pt x="1714480" y="52782"/>
                    <a:pt x="1784422" y="66453"/>
                    <a:pt x="1853812" y="82441"/>
                  </a:cubicBezTo>
                  <a:cubicBezTo>
                    <a:pt x="1871185" y="86456"/>
                    <a:pt x="1888489" y="90574"/>
                    <a:pt x="1905793" y="94866"/>
                  </a:cubicBezTo>
                  <a:cubicBezTo>
                    <a:pt x="1914445" y="97011"/>
                    <a:pt x="1923062" y="99192"/>
                    <a:pt x="1931714" y="101407"/>
                  </a:cubicBezTo>
                  <a:cubicBezTo>
                    <a:pt x="1966253" y="110266"/>
                    <a:pt x="2000653" y="119680"/>
                    <a:pt x="2034880" y="129716"/>
                  </a:cubicBezTo>
                  <a:cubicBezTo>
                    <a:pt x="2052046" y="134700"/>
                    <a:pt x="2069108" y="139821"/>
                    <a:pt x="2086135" y="145151"/>
                  </a:cubicBezTo>
                  <a:cubicBezTo>
                    <a:pt x="2111710" y="153076"/>
                    <a:pt x="2137216" y="161348"/>
                    <a:pt x="2162619" y="169930"/>
                  </a:cubicBezTo>
                  <a:cubicBezTo>
                    <a:pt x="2171063" y="172768"/>
                    <a:pt x="2179542" y="175675"/>
                    <a:pt x="2187987" y="178617"/>
                  </a:cubicBezTo>
                  <a:cubicBezTo>
                    <a:pt x="2192693" y="180244"/>
                    <a:pt x="2197434" y="181905"/>
                    <a:pt x="2202141" y="183601"/>
                  </a:cubicBezTo>
                  <a:close/>
                </a:path>
              </a:pathLst>
            </a:custGeom>
            <a:solidFill>
              <a:schemeClr val="accent1"/>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endParaRPr lang="en-GB" sz="1500" b="1" dirty="0">
                <a:solidFill>
                  <a:schemeClr val="bg1"/>
                </a:solidFill>
              </a:endParaRPr>
            </a:p>
          </p:txBody>
        </p:sp>
        <p:sp>
          <p:nvSpPr>
            <p:cNvPr id="48" name="TextBox 49">
              <a:extLst>
                <a:ext uri="{FF2B5EF4-FFF2-40B4-BE49-F238E27FC236}">
                  <a16:creationId xmlns:a16="http://schemas.microsoft.com/office/drawing/2014/main" id="{C7C36DA4-C6D0-8380-F41B-D0C94AD325FC}"/>
                </a:ext>
              </a:extLst>
            </p:cNvPr>
            <p:cNvSpPr txBox="1"/>
            <p:nvPr/>
          </p:nvSpPr>
          <p:spPr>
            <a:xfrm>
              <a:off x="5046630" y="707945"/>
              <a:ext cx="1425313" cy="49244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chemeClr val="tx2"/>
                  </a:solidFill>
                  <a:effectLst/>
                  <a:uLnTx/>
                  <a:uFillTx/>
                  <a:latin typeface="HelveticaNowDisplay ExtraBold" panose="020B0904030202020204" pitchFamily="34" charset="0"/>
                  <a:ea typeface="+mn-ea"/>
                  <a:cs typeface="HelveticaNowDisplay ExtraBold" panose="020B0904030202020204" pitchFamily="34" charset="0"/>
                </a:rPr>
                <a:t>Managed Network</a:t>
              </a:r>
              <a:endParaRPr kumimoji="0" lang="en-US" sz="1300" b="0" i="0" u="none" strike="noStrike" kern="1200" cap="none" spc="0" normalizeH="0" baseline="0" noProof="0" dirty="0">
                <a:ln>
                  <a:noFill/>
                </a:ln>
                <a:solidFill>
                  <a:schemeClr val="tx2"/>
                </a:solidFill>
                <a:effectLst/>
                <a:uLnTx/>
                <a:uFillTx/>
                <a:latin typeface="HelveticaNowDisplay Bold" panose="020B0804030202020204" pitchFamily="34" charset="0"/>
                <a:ea typeface="+mn-ea"/>
                <a:cs typeface="HelveticaNowDisplay Bold" panose="020B0804030202020204" pitchFamily="34" charset="0"/>
              </a:endParaRPr>
            </a:p>
          </p:txBody>
        </p:sp>
      </p:grpSp>
      <p:grpSp>
        <p:nvGrpSpPr>
          <p:cNvPr id="49" name="Group 48">
            <a:extLst>
              <a:ext uri="{FF2B5EF4-FFF2-40B4-BE49-F238E27FC236}">
                <a16:creationId xmlns:a16="http://schemas.microsoft.com/office/drawing/2014/main" id="{D583C9AF-AD75-9CFF-A19C-991C8C1B75F5}"/>
              </a:ext>
            </a:extLst>
          </p:cNvPr>
          <p:cNvGrpSpPr/>
          <p:nvPr/>
        </p:nvGrpSpPr>
        <p:grpSpPr>
          <a:xfrm>
            <a:off x="3127492" y="786891"/>
            <a:ext cx="3330540" cy="2135566"/>
            <a:chOff x="2975092" y="634491"/>
            <a:chExt cx="3330540" cy="2135566"/>
          </a:xfrm>
        </p:grpSpPr>
        <p:sp>
          <p:nvSpPr>
            <p:cNvPr id="50" name="Free-form: Shape 49">
              <a:extLst>
                <a:ext uri="{FF2B5EF4-FFF2-40B4-BE49-F238E27FC236}">
                  <a16:creationId xmlns:a16="http://schemas.microsoft.com/office/drawing/2014/main" id="{8C1EEB5F-956F-8450-4E30-94DD704FFE7A}"/>
                </a:ext>
              </a:extLst>
            </p:cNvPr>
            <p:cNvSpPr/>
            <p:nvPr/>
          </p:nvSpPr>
          <p:spPr>
            <a:xfrm>
              <a:off x="2975092" y="634491"/>
              <a:ext cx="3330540" cy="2135566"/>
            </a:xfrm>
            <a:custGeom>
              <a:avLst/>
              <a:gdLst>
                <a:gd name="connsiteX0" fmla="*/ 1673988 w 3623491"/>
                <a:gd name="connsiteY0" fmla="*/ 35 h 2323407"/>
                <a:gd name="connsiteX1" fmla="*/ 3116934 w 3623491"/>
                <a:gd name="connsiteY1" fmla="*/ 1719671 h 2323407"/>
                <a:gd name="connsiteX2" fmla="*/ 3623491 w 3623491"/>
                <a:gd name="connsiteY2" fmla="*/ 2323407 h 2323407"/>
                <a:gd name="connsiteX3" fmla="*/ 3619373 w 3623491"/>
                <a:gd name="connsiteY3" fmla="*/ 2318528 h 2323407"/>
                <a:gd name="connsiteX4" fmla="*/ 3611032 w 3623491"/>
                <a:gd name="connsiteY4" fmla="*/ 2308838 h 2323407"/>
                <a:gd name="connsiteX5" fmla="*/ 3594005 w 3623491"/>
                <a:gd name="connsiteY5" fmla="*/ 2289803 h 2323407"/>
                <a:gd name="connsiteX6" fmla="*/ 3587776 w 3623491"/>
                <a:gd name="connsiteY6" fmla="*/ 2283055 h 2323407"/>
                <a:gd name="connsiteX7" fmla="*/ 3586426 w 3623491"/>
                <a:gd name="connsiteY7" fmla="*/ 2281636 h 2323407"/>
                <a:gd name="connsiteX8" fmla="*/ 3585596 w 3623491"/>
                <a:gd name="connsiteY8" fmla="*/ 2280701 h 2323407"/>
                <a:gd name="connsiteX9" fmla="*/ 3585111 w 3623491"/>
                <a:gd name="connsiteY9" fmla="*/ 2280147 h 2323407"/>
                <a:gd name="connsiteX10" fmla="*/ 3576528 w 3623491"/>
                <a:gd name="connsiteY10" fmla="*/ 2271149 h 2323407"/>
                <a:gd name="connsiteX11" fmla="*/ 3567634 w 3623491"/>
                <a:gd name="connsiteY11" fmla="*/ 2261944 h 2323407"/>
                <a:gd name="connsiteX12" fmla="*/ 3558913 w 3623491"/>
                <a:gd name="connsiteY12" fmla="*/ 2253153 h 2323407"/>
                <a:gd name="connsiteX13" fmla="*/ 3558117 w 3623491"/>
                <a:gd name="connsiteY13" fmla="*/ 2252392 h 2323407"/>
                <a:gd name="connsiteX14" fmla="*/ 3556732 w 3623491"/>
                <a:gd name="connsiteY14" fmla="*/ 2251008 h 2323407"/>
                <a:gd name="connsiteX15" fmla="*/ 3549499 w 3623491"/>
                <a:gd name="connsiteY15" fmla="*/ 2243913 h 2323407"/>
                <a:gd name="connsiteX16" fmla="*/ 3541401 w 3623491"/>
                <a:gd name="connsiteY16" fmla="*/ 2236161 h 2323407"/>
                <a:gd name="connsiteX17" fmla="*/ 3539186 w 3623491"/>
                <a:gd name="connsiteY17" fmla="*/ 2234050 h 2323407"/>
                <a:gd name="connsiteX18" fmla="*/ 3538390 w 3623491"/>
                <a:gd name="connsiteY18" fmla="*/ 2233323 h 2323407"/>
                <a:gd name="connsiteX19" fmla="*/ 3537698 w 3623491"/>
                <a:gd name="connsiteY19" fmla="*/ 2232665 h 2323407"/>
                <a:gd name="connsiteX20" fmla="*/ 3530880 w 3623491"/>
                <a:gd name="connsiteY20" fmla="*/ 2226297 h 2323407"/>
                <a:gd name="connsiteX21" fmla="*/ 3521571 w 3623491"/>
                <a:gd name="connsiteY21" fmla="*/ 2217749 h 2323407"/>
                <a:gd name="connsiteX22" fmla="*/ 3511880 w 3623491"/>
                <a:gd name="connsiteY22" fmla="*/ 2209097 h 2323407"/>
                <a:gd name="connsiteX23" fmla="*/ 3492396 w 3623491"/>
                <a:gd name="connsiteY23" fmla="*/ 2192347 h 2323407"/>
                <a:gd name="connsiteX24" fmla="*/ 3472531 w 3623491"/>
                <a:gd name="connsiteY24" fmla="*/ 2176047 h 2323407"/>
                <a:gd name="connsiteX25" fmla="*/ 3388953 w 3623491"/>
                <a:gd name="connsiteY25" fmla="*/ 2115552 h 2323407"/>
                <a:gd name="connsiteX26" fmla="*/ 3364796 w 3623491"/>
                <a:gd name="connsiteY26" fmla="*/ 2100255 h 2323407"/>
                <a:gd name="connsiteX27" fmla="*/ 3352545 w 3623491"/>
                <a:gd name="connsiteY27" fmla="*/ 2092814 h 2323407"/>
                <a:gd name="connsiteX28" fmla="*/ 3338391 w 3623491"/>
                <a:gd name="connsiteY28" fmla="*/ 2084509 h 2323407"/>
                <a:gd name="connsiteX29" fmla="*/ 3309632 w 3623491"/>
                <a:gd name="connsiteY29" fmla="*/ 2068554 h 2323407"/>
                <a:gd name="connsiteX30" fmla="*/ 3295027 w 3623491"/>
                <a:gd name="connsiteY30" fmla="*/ 2060871 h 2323407"/>
                <a:gd name="connsiteX31" fmla="*/ 3283260 w 3623491"/>
                <a:gd name="connsiteY31" fmla="*/ 2054884 h 2323407"/>
                <a:gd name="connsiteX32" fmla="*/ 3259450 w 3623491"/>
                <a:gd name="connsiteY32" fmla="*/ 2043360 h 2323407"/>
                <a:gd name="connsiteX33" fmla="*/ 3235259 w 3623491"/>
                <a:gd name="connsiteY33" fmla="*/ 2032389 h 2323407"/>
                <a:gd name="connsiteX34" fmla="*/ 3210722 w 3623491"/>
                <a:gd name="connsiteY34" fmla="*/ 2021972 h 2323407"/>
                <a:gd name="connsiteX35" fmla="*/ 3170957 w 3623491"/>
                <a:gd name="connsiteY35" fmla="*/ 2006606 h 2323407"/>
                <a:gd name="connsiteX36" fmla="*/ 3143963 w 3623491"/>
                <a:gd name="connsiteY36" fmla="*/ 1997192 h 2323407"/>
                <a:gd name="connsiteX37" fmla="*/ 3132023 w 3623491"/>
                <a:gd name="connsiteY37" fmla="*/ 1993282 h 2323407"/>
                <a:gd name="connsiteX38" fmla="*/ 3120049 w 3623491"/>
                <a:gd name="connsiteY38" fmla="*/ 1989510 h 2323407"/>
                <a:gd name="connsiteX39" fmla="*/ 3107971 w 3623491"/>
                <a:gd name="connsiteY39" fmla="*/ 1985876 h 2323407"/>
                <a:gd name="connsiteX40" fmla="*/ 3095823 w 3623491"/>
                <a:gd name="connsiteY40" fmla="*/ 1982380 h 2323407"/>
                <a:gd name="connsiteX41" fmla="*/ 3084610 w 3623491"/>
                <a:gd name="connsiteY41" fmla="*/ 1979266 h 2323407"/>
                <a:gd name="connsiteX42" fmla="*/ 3084299 w 3623491"/>
                <a:gd name="connsiteY42" fmla="*/ 1979162 h 2323407"/>
                <a:gd name="connsiteX43" fmla="*/ 3071390 w 3623491"/>
                <a:gd name="connsiteY43" fmla="*/ 1975736 h 2323407"/>
                <a:gd name="connsiteX44" fmla="*/ 3046680 w 3623491"/>
                <a:gd name="connsiteY44" fmla="*/ 1969679 h 2323407"/>
                <a:gd name="connsiteX45" fmla="*/ 3032456 w 3623491"/>
                <a:gd name="connsiteY45" fmla="*/ 1966461 h 2323407"/>
                <a:gd name="connsiteX46" fmla="*/ 2989230 w 3623491"/>
                <a:gd name="connsiteY46" fmla="*/ 1957947 h 2323407"/>
                <a:gd name="connsiteX47" fmla="*/ 0 w 3623491"/>
                <a:gd name="connsiteY47" fmla="*/ 1430937 h 2323407"/>
                <a:gd name="connsiteX48" fmla="*/ 0 w 3623491"/>
                <a:gd name="connsiteY48" fmla="*/ 1430937 h 2323407"/>
                <a:gd name="connsiteX49" fmla="*/ 95899 w 3623491"/>
                <a:gd name="connsiteY49" fmla="*/ 1272121 h 2323407"/>
                <a:gd name="connsiteX50" fmla="*/ 148226 w 3623491"/>
                <a:gd name="connsiteY50" fmla="*/ 1193491 h 2323407"/>
                <a:gd name="connsiteX51" fmla="*/ 148226 w 3623491"/>
                <a:gd name="connsiteY51" fmla="*/ 1193491 h 2323407"/>
                <a:gd name="connsiteX52" fmla="*/ 965113 w 3623491"/>
                <a:gd name="connsiteY52" fmla="*/ 372347 h 2323407"/>
                <a:gd name="connsiteX53" fmla="*/ 988439 w 3623491"/>
                <a:gd name="connsiteY53" fmla="*/ 356289 h 2323407"/>
                <a:gd name="connsiteX54" fmla="*/ 1035436 w 3623491"/>
                <a:gd name="connsiteY54" fmla="*/ 324796 h 2323407"/>
                <a:gd name="connsiteX55" fmla="*/ 1065095 w 3623491"/>
                <a:gd name="connsiteY55" fmla="*/ 305519 h 2323407"/>
                <a:gd name="connsiteX56" fmla="*/ 1094962 w 3623491"/>
                <a:gd name="connsiteY56" fmla="*/ 286589 h 2323407"/>
                <a:gd name="connsiteX57" fmla="*/ 1140160 w 3623491"/>
                <a:gd name="connsiteY57" fmla="*/ 258799 h 2323407"/>
                <a:gd name="connsiteX58" fmla="*/ 1155319 w 3623491"/>
                <a:gd name="connsiteY58" fmla="*/ 249697 h 2323407"/>
                <a:gd name="connsiteX59" fmla="*/ 1342167 w 3623491"/>
                <a:gd name="connsiteY59" fmla="*/ 146426 h 2323407"/>
                <a:gd name="connsiteX60" fmla="*/ 1389961 w 3623491"/>
                <a:gd name="connsiteY60" fmla="*/ 122512 h 2323407"/>
                <a:gd name="connsiteX61" fmla="*/ 1414013 w 3623491"/>
                <a:gd name="connsiteY61" fmla="*/ 110884 h 2323407"/>
                <a:gd name="connsiteX62" fmla="*/ 1511262 w 3623491"/>
                <a:gd name="connsiteY62" fmla="*/ 66240 h 2323407"/>
                <a:gd name="connsiteX63" fmla="*/ 1560474 w 3623491"/>
                <a:gd name="connsiteY63" fmla="*/ 45129 h 2323407"/>
                <a:gd name="connsiteX64" fmla="*/ 1634985 w 3623491"/>
                <a:gd name="connsiteY64" fmla="*/ 14951 h 2323407"/>
                <a:gd name="connsiteX65" fmla="*/ 1659972 w 3623491"/>
                <a:gd name="connsiteY65" fmla="*/ 5295 h 2323407"/>
                <a:gd name="connsiteX66" fmla="*/ 1674023 w 3623491"/>
                <a:gd name="connsiteY66" fmla="*/ 0 h 232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623491" h="2323407">
                  <a:moveTo>
                    <a:pt x="1673988" y="35"/>
                  </a:moveTo>
                  <a:lnTo>
                    <a:pt x="3116934" y="1719671"/>
                  </a:lnTo>
                  <a:lnTo>
                    <a:pt x="3623491" y="2323407"/>
                  </a:lnTo>
                  <a:cubicBezTo>
                    <a:pt x="3622141" y="2321746"/>
                    <a:pt x="3620722" y="2320154"/>
                    <a:pt x="3619373" y="2318528"/>
                  </a:cubicBezTo>
                  <a:cubicBezTo>
                    <a:pt x="3616604" y="2315309"/>
                    <a:pt x="3613835" y="2312056"/>
                    <a:pt x="3611032" y="2308838"/>
                  </a:cubicBezTo>
                  <a:cubicBezTo>
                    <a:pt x="3605461" y="2302400"/>
                    <a:pt x="3599750" y="2296067"/>
                    <a:pt x="3594005" y="2289803"/>
                  </a:cubicBezTo>
                  <a:cubicBezTo>
                    <a:pt x="3591929" y="2287554"/>
                    <a:pt x="3589887" y="2285270"/>
                    <a:pt x="3587776" y="2283055"/>
                  </a:cubicBezTo>
                  <a:cubicBezTo>
                    <a:pt x="3587326" y="2282605"/>
                    <a:pt x="3586841" y="2282085"/>
                    <a:pt x="3586426" y="2281636"/>
                  </a:cubicBezTo>
                  <a:cubicBezTo>
                    <a:pt x="3586184" y="2281324"/>
                    <a:pt x="3585872" y="2281013"/>
                    <a:pt x="3585596" y="2280701"/>
                  </a:cubicBezTo>
                  <a:cubicBezTo>
                    <a:pt x="3585422" y="2280494"/>
                    <a:pt x="3585284" y="2280286"/>
                    <a:pt x="3585111" y="2280147"/>
                  </a:cubicBezTo>
                  <a:cubicBezTo>
                    <a:pt x="3582273" y="2277067"/>
                    <a:pt x="3579435" y="2274091"/>
                    <a:pt x="3576528" y="2271149"/>
                  </a:cubicBezTo>
                  <a:cubicBezTo>
                    <a:pt x="3573586" y="2268069"/>
                    <a:pt x="3570610" y="2265024"/>
                    <a:pt x="3567634" y="2261944"/>
                  </a:cubicBezTo>
                  <a:cubicBezTo>
                    <a:pt x="3564727" y="2259002"/>
                    <a:pt x="3561855" y="2256060"/>
                    <a:pt x="3558913" y="2253153"/>
                  </a:cubicBezTo>
                  <a:cubicBezTo>
                    <a:pt x="3558636" y="2252876"/>
                    <a:pt x="3558394" y="2252600"/>
                    <a:pt x="3558117" y="2252392"/>
                  </a:cubicBezTo>
                  <a:cubicBezTo>
                    <a:pt x="3557667" y="2251942"/>
                    <a:pt x="3557182" y="2251458"/>
                    <a:pt x="3556732" y="2251008"/>
                  </a:cubicBezTo>
                  <a:cubicBezTo>
                    <a:pt x="3554344" y="2248620"/>
                    <a:pt x="3551922" y="2246266"/>
                    <a:pt x="3549499" y="2243913"/>
                  </a:cubicBezTo>
                  <a:cubicBezTo>
                    <a:pt x="3546834" y="2241283"/>
                    <a:pt x="3544135" y="2238722"/>
                    <a:pt x="3541401" y="2236161"/>
                  </a:cubicBezTo>
                  <a:cubicBezTo>
                    <a:pt x="3540674" y="2235434"/>
                    <a:pt x="3539947" y="2234707"/>
                    <a:pt x="3539186" y="2234050"/>
                  </a:cubicBezTo>
                  <a:cubicBezTo>
                    <a:pt x="3538909" y="2233807"/>
                    <a:pt x="3538667" y="2233531"/>
                    <a:pt x="3538390" y="2233323"/>
                  </a:cubicBezTo>
                  <a:cubicBezTo>
                    <a:pt x="3538148" y="2233115"/>
                    <a:pt x="3537940" y="2232908"/>
                    <a:pt x="3537698" y="2232665"/>
                  </a:cubicBezTo>
                  <a:cubicBezTo>
                    <a:pt x="3535449" y="2230520"/>
                    <a:pt x="3533164" y="2228339"/>
                    <a:pt x="3530880" y="2226297"/>
                  </a:cubicBezTo>
                  <a:cubicBezTo>
                    <a:pt x="3527800" y="2223390"/>
                    <a:pt x="3524685" y="2220553"/>
                    <a:pt x="3521571" y="2217749"/>
                  </a:cubicBezTo>
                  <a:cubicBezTo>
                    <a:pt x="3518352" y="2214842"/>
                    <a:pt x="3515134" y="2211935"/>
                    <a:pt x="3511880" y="2209097"/>
                  </a:cubicBezTo>
                  <a:cubicBezTo>
                    <a:pt x="3505478" y="2203422"/>
                    <a:pt x="3498972" y="2197850"/>
                    <a:pt x="3492396" y="2192347"/>
                  </a:cubicBezTo>
                  <a:cubicBezTo>
                    <a:pt x="3485855" y="2186844"/>
                    <a:pt x="3479211" y="2181411"/>
                    <a:pt x="3472531" y="2176047"/>
                  </a:cubicBezTo>
                  <a:cubicBezTo>
                    <a:pt x="3445745" y="2154624"/>
                    <a:pt x="3417885" y="2134413"/>
                    <a:pt x="3388953" y="2115552"/>
                  </a:cubicBezTo>
                  <a:cubicBezTo>
                    <a:pt x="3380993" y="2110361"/>
                    <a:pt x="3372929" y="2105239"/>
                    <a:pt x="3364796" y="2100255"/>
                  </a:cubicBezTo>
                  <a:cubicBezTo>
                    <a:pt x="3360747" y="2097763"/>
                    <a:pt x="3356629" y="2095272"/>
                    <a:pt x="3352545" y="2092814"/>
                  </a:cubicBezTo>
                  <a:cubicBezTo>
                    <a:pt x="3347838" y="2090011"/>
                    <a:pt x="3343132" y="2087242"/>
                    <a:pt x="3338391" y="2084509"/>
                  </a:cubicBezTo>
                  <a:cubicBezTo>
                    <a:pt x="3328908" y="2079040"/>
                    <a:pt x="3319321" y="2073745"/>
                    <a:pt x="3309632" y="2068554"/>
                  </a:cubicBezTo>
                  <a:cubicBezTo>
                    <a:pt x="3304786" y="2065958"/>
                    <a:pt x="3299941" y="2063398"/>
                    <a:pt x="3295027" y="2060871"/>
                  </a:cubicBezTo>
                  <a:cubicBezTo>
                    <a:pt x="3291116" y="2058864"/>
                    <a:pt x="3287205" y="2056857"/>
                    <a:pt x="3283260" y="2054884"/>
                  </a:cubicBezTo>
                  <a:cubicBezTo>
                    <a:pt x="3275370" y="2050939"/>
                    <a:pt x="3267444" y="2047097"/>
                    <a:pt x="3259450" y="2043360"/>
                  </a:cubicBezTo>
                  <a:cubicBezTo>
                    <a:pt x="3251455" y="2039622"/>
                    <a:pt x="3243392" y="2035953"/>
                    <a:pt x="3235259" y="2032389"/>
                  </a:cubicBezTo>
                  <a:cubicBezTo>
                    <a:pt x="3227126" y="2028859"/>
                    <a:pt x="3218958" y="2025363"/>
                    <a:pt x="3210722" y="2021972"/>
                  </a:cubicBezTo>
                  <a:cubicBezTo>
                    <a:pt x="3197605" y="2016608"/>
                    <a:pt x="3184350" y="2011486"/>
                    <a:pt x="3170957" y="2006606"/>
                  </a:cubicBezTo>
                  <a:cubicBezTo>
                    <a:pt x="3161994" y="2003387"/>
                    <a:pt x="3153030" y="2000238"/>
                    <a:pt x="3143963" y="1997192"/>
                  </a:cubicBezTo>
                  <a:cubicBezTo>
                    <a:pt x="3140018" y="1995877"/>
                    <a:pt x="3136038" y="1994562"/>
                    <a:pt x="3132023" y="1993282"/>
                  </a:cubicBezTo>
                  <a:cubicBezTo>
                    <a:pt x="3128043" y="1991967"/>
                    <a:pt x="3124029" y="1990755"/>
                    <a:pt x="3120049" y="1989510"/>
                  </a:cubicBezTo>
                  <a:cubicBezTo>
                    <a:pt x="3116069" y="1988229"/>
                    <a:pt x="3112020" y="1987052"/>
                    <a:pt x="3107971" y="1985876"/>
                  </a:cubicBezTo>
                  <a:cubicBezTo>
                    <a:pt x="3103921" y="1984664"/>
                    <a:pt x="3099872" y="1983488"/>
                    <a:pt x="3095823" y="1982380"/>
                  </a:cubicBezTo>
                  <a:cubicBezTo>
                    <a:pt x="3092120" y="1981273"/>
                    <a:pt x="3088348" y="1980269"/>
                    <a:pt x="3084610" y="1979266"/>
                  </a:cubicBezTo>
                  <a:cubicBezTo>
                    <a:pt x="3084506" y="1979231"/>
                    <a:pt x="3084402" y="1979196"/>
                    <a:pt x="3084299" y="1979162"/>
                  </a:cubicBezTo>
                  <a:cubicBezTo>
                    <a:pt x="3080007" y="1977985"/>
                    <a:pt x="3075716" y="1976843"/>
                    <a:pt x="3071390" y="1975736"/>
                  </a:cubicBezTo>
                  <a:cubicBezTo>
                    <a:pt x="3063188" y="1973624"/>
                    <a:pt x="3054986" y="1971617"/>
                    <a:pt x="3046680" y="1969679"/>
                  </a:cubicBezTo>
                  <a:cubicBezTo>
                    <a:pt x="3041939" y="1968572"/>
                    <a:pt x="3037232" y="1967533"/>
                    <a:pt x="3032456" y="1966461"/>
                  </a:cubicBezTo>
                  <a:cubicBezTo>
                    <a:pt x="3018163" y="1963346"/>
                    <a:pt x="3003731" y="1960508"/>
                    <a:pt x="2989230" y="1957947"/>
                  </a:cubicBezTo>
                  <a:lnTo>
                    <a:pt x="0" y="1430937"/>
                  </a:lnTo>
                  <a:lnTo>
                    <a:pt x="0" y="1430937"/>
                  </a:lnTo>
                  <a:cubicBezTo>
                    <a:pt x="30490" y="1376879"/>
                    <a:pt x="62467" y="1323998"/>
                    <a:pt x="95899" y="1272121"/>
                  </a:cubicBezTo>
                  <a:cubicBezTo>
                    <a:pt x="112995" y="1245611"/>
                    <a:pt x="130437" y="1219413"/>
                    <a:pt x="148226" y="1193491"/>
                  </a:cubicBezTo>
                  <a:lnTo>
                    <a:pt x="148226" y="1193491"/>
                  </a:lnTo>
                  <a:cubicBezTo>
                    <a:pt x="369925" y="870702"/>
                    <a:pt x="647723" y="593146"/>
                    <a:pt x="965113" y="372347"/>
                  </a:cubicBezTo>
                  <a:cubicBezTo>
                    <a:pt x="972865" y="366983"/>
                    <a:pt x="980652" y="361619"/>
                    <a:pt x="988439" y="356289"/>
                  </a:cubicBezTo>
                  <a:cubicBezTo>
                    <a:pt x="1004012" y="345665"/>
                    <a:pt x="1019690" y="335109"/>
                    <a:pt x="1035436" y="324796"/>
                  </a:cubicBezTo>
                  <a:cubicBezTo>
                    <a:pt x="1045300" y="318324"/>
                    <a:pt x="1055163" y="311887"/>
                    <a:pt x="1065095" y="305519"/>
                  </a:cubicBezTo>
                  <a:cubicBezTo>
                    <a:pt x="1075028" y="299151"/>
                    <a:pt x="1084961" y="292853"/>
                    <a:pt x="1094962" y="286589"/>
                  </a:cubicBezTo>
                  <a:cubicBezTo>
                    <a:pt x="1109982" y="277210"/>
                    <a:pt x="1125037" y="267935"/>
                    <a:pt x="1140160" y="258799"/>
                  </a:cubicBezTo>
                  <a:cubicBezTo>
                    <a:pt x="1145178" y="255753"/>
                    <a:pt x="1150266" y="252708"/>
                    <a:pt x="1155319" y="249697"/>
                  </a:cubicBezTo>
                  <a:cubicBezTo>
                    <a:pt x="1216402" y="213254"/>
                    <a:pt x="1278731" y="178785"/>
                    <a:pt x="1342167" y="146426"/>
                  </a:cubicBezTo>
                  <a:cubicBezTo>
                    <a:pt x="1358052" y="138328"/>
                    <a:pt x="1373937" y="130368"/>
                    <a:pt x="1389961" y="122512"/>
                  </a:cubicBezTo>
                  <a:cubicBezTo>
                    <a:pt x="1397955" y="118567"/>
                    <a:pt x="1405984" y="114725"/>
                    <a:pt x="1414013" y="110884"/>
                  </a:cubicBezTo>
                  <a:cubicBezTo>
                    <a:pt x="1446130" y="95449"/>
                    <a:pt x="1478557" y="80602"/>
                    <a:pt x="1511262" y="66240"/>
                  </a:cubicBezTo>
                  <a:cubicBezTo>
                    <a:pt x="1527597" y="59041"/>
                    <a:pt x="1544001" y="51981"/>
                    <a:pt x="1560474" y="45129"/>
                  </a:cubicBezTo>
                  <a:cubicBezTo>
                    <a:pt x="1585184" y="34746"/>
                    <a:pt x="1609998" y="24710"/>
                    <a:pt x="1634985" y="14951"/>
                  </a:cubicBezTo>
                  <a:cubicBezTo>
                    <a:pt x="1643291" y="11698"/>
                    <a:pt x="1651666" y="8479"/>
                    <a:pt x="1659972" y="5295"/>
                  </a:cubicBezTo>
                  <a:cubicBezTo>
                    <a:pt x="1664644" y="3530"/>
                    <a:pt x="1669316" y="1730"/>
                    <a:pt x="1674023" y="0"/>
                  </a:cubicBezTo>
                  <a:close/>
                </a:path>
              </a:pathLst>
            </a:custGeom>
            <a:solidFill>
              <a:schemeClr val="tx2">
                <a:lumMod val="90000"/>
                <a:lumOff val="10000"/>
              </a:schemeClr>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endParaRPr lang="en-GB" sz="1500" b="1" dirty="0">
                <a:solidFill>
                  <a:schemeClr val="bg1"/>
                </a:solidFill>
              </a:endParaRPr>
            </a:p>
          </p:txBody>
        </p:sp>
        <p:sp>
          <p:nvSpPr>
            <p:cNvPr id="51" name="TextBox 54">
              <a:extLst>
                <a:ext uri="{FF2B5EF4-FFF2-40B4-BE49-F238E27FC236}">
                  <a16:creationId xmlns:a16="http://schemas.microsoft.com/office/drawing/2014/main" id="{8DE42D29-119D-ED27-C27A-2E755E313B00}"/>
                </a:ext>
              </a:extLst>
            </p:cNvPr>
            <p:cNvSpPr txBox="1"/>
            <p:nvPr/>
          </p:nvSpPr>
          <p:spPr>
            <a:xfrm>
              <a:off x="3463053" y="1347506"/>
              <a:ext cx="1546294" cy="29238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HelveticaNowDisplay ExtraBold" panose="020B0904030202020204" pitchFamily="34" charset="0"/>
                  <a:ea typeface="+mn-ea"/>
                  <a:cs typeface="HelveticaNowDisplay ExtraBold" panose="020B0904030202020204" pitchFamily="34" charset="0"/>
                </a:rPr>
                <a:t>Connectivity</a:t>
              </a:r>
              <a:endParaRPr kumimoji="0" lang="en-US" sz="1300" b="0" i="0" u="none" strike="noStrike" kern="1200" cap="none" spc="0" normalizeH="0" baseline="0" noProof="0" dirty="0">
                <a:ln>
                  <a:noFill/>
                </a:ln>
                <a:solidFill>
                  <a:prstClr val="white"/>
                </a:solidFill>
                <a:effectLst/>
                <a:uLnTx/>
                <a:uFillTx/>
                <a:latin typeface="HelveticaNowDisplay Bold" panose="020B0804030202020204" pitchFamily="34" charset="0"/>
                <a:ea typeface="+mn-ea"/>
                <a:cs typeface="HelveticaNowDisplay Bold" panose="020B0804030202020204" pitchFamily="34" charset="0"/>
              </a:endParaRPr>
            </a:p>
          </p:txBody>
        </p:sp>
      </p:grpSp>
      <p:grpSp>
        <p:nvGrpSpPr>
          <p:cNvPr id="52" name="Group 51">
            <a:extLst>
              <a:ext uri="{FF2B5EF4-FFF2-40B4-BE49-F238E27FC236}">
                <a16:creationId xmlns:a16="http://schemas.microsoft.com/office/drawing/2014/main" id="{11FB72AD-EA22-9774-F4A7-34E5AE1FDE92}"/>
              </a:ext>
            </a:extLst>
          </p:cNvPr>
          <p:cNvGrpSpPr/>
          <p:nvPr/>
        </p:nvGrpSpPr>
        <p:grpSpPr>
          <a:xfrm>
            <a:off x="2745072" y="2102171"/>
            <a:ext cx="3128165" cy="1996587"/>
            <a:chOff x="2592672" y="1949771"/>
            <a:chExt cx="3128165" cy="1996587"/>
          </a:xfrm>
        </p:grpSpPr>
        <p:sp>
          <p:nvSpPr>
            <p:cNvPr id="53" name="Free-form: Shape 52">
              <a:extLst>
                <a:ext uri="{FF2B5EF4-FFF2-40B4-BE49-F238E27FC236}">
                  <a16:creationId xmlns:a16="http://schemas.microsoft.com/office/drawing/2014/main" id="{1088E277-DC1B-39A2-46DA-4F9CA9ADE956}"/>
                </a:ext>
              </a:extLst>
            </p:cNvPr>
            <p:cNvSpPr/>
            <p:nvPr/>
          </p:nvSpPr>
          <p:spPr>
            <a:xfrm>
              <a:off x="2592672" y="1949771"/>
              <a:ext cx="3128165" cy="1996587"/>
            </a:xfrm>
            <a:custGeom>
              <a:avLst/>
              <a:gdLst>
                <a:gd name="connsiteX0" fmla="*/ 416473 w 3403315"/>
                <a:gd name="connsiteY0" fmla="*/ 0 h 2172204"/>
                <a:gd name="connsiteX1" fmla="*/ 2627196 w 3403315"/>
                <a:gd name="connsiteY1" fmla="*/ 389824 h 2172204"/>
                <a:gd name="connsiteX2" fmla="*/ 3403315 w 3403315"/>
                <a:gd name="connsiteY2" fmla="*/ 526699 h 2172204"/>
                <a:gd name="connsiteX3" fmla="*/ 3397017 w 3403315"/>
                <a:gd name="connsiteY3" fmla="*/ 525626 h 2172204"/>
                <a:gd name="connsiteX4" fmla="*/ 3384385 w 3403315"/>
                <a:gd name="connsiteY4" fmla="*/ 523550 h 2172204"/>
                <a:gd name="connsiteX5" fmla="*/ 3359121 w 3403315"/>
                <a:gd name="connsiteY5" fmla="*/ 519916 h 2172204"/>
                <a:gd name="connsiteX6" fmla="*/ 3350019 w 3403315"/>
                <a:gd name="connsiteY6" fmla="*/ 518739 h 2172204"/>
                <a:gd name="connsiteX7" fmla="*/ 3348046 w 3403315"/>
                <a:gd name="connsiteY7" fmla="*/ 518532 h 2172204"/>
                <a:gd name="connsiteX8" fmla="*/ 3346835 w 3403315"/>
                <a:gd name="connsiteY8" fmla="*/ 518359 h 2172204"/>
                <a:gd name="connsiteX9" fmla="*/ 3346108 w 3403315"/>
                <a:gd name="connsiteY9" fmla="*/ 518255 h 2172204"/>
                <a:gd name="connsiteX10" fmla="*/ 3333753 w 3403315"/>
                <a:gd name="connsiteY10" fmla="*/ 516870 h 2172204"/>
                <a:gd name="connsiteX11" fmla="*/ 3321052 w 3403315"/>
                <a:gd name="connsiteY11" fmla="*/ 515555 h 2172204"/>
                <a:gd name="connsiteX12" fmla="*/ 3308732 w 3403315"/>
                <a:gd name="connsiteY12" fmla="*/ 514448 h 2172204"/>
                <a:gd name="connsiteX13" fmla="*/ 3307624 w 3403315"/>
                <a:gd name="connsiteY13" fmla="*/ 514379 h 2172204"/>
                <a:gd name="connsiteX14" fmla="*/ 3305686 w 3403315"/>
                <a:gd name="connsiteY14" fmla="*/ 514206 h 2172204"/>
                <a:gd name="connsiteX15" fmla="*/ 3295546 w 3403315"/>
                <a:gd name="connsiteY15" fmla="*/ 513410 h 2172204"/>
                <a:gd name="connsiteX16" fmla="*/ 3284368 w 3403315"/>
                <a:gd name="connsiteY16" fmla="*/ 512683 h 2172204"/>
                <a:gd name="connsiteX17" fmla="*/ 3281287 w 3403315"/>
                <a:gd name="connsiteY17" fmla="*/ 512510 h 2172204"/>
                <a:gd name="connsiteX18" fmla="*/ 3280215 w 3403315"/>
                <a:gd name="connsiteY18" fmla="*/ 512441 h 2172204"/>
                <a:gd name="connsiteX19" fmla="*/ 3279280 w 3403315"/>
                <a:gd name="connsiteY19" fmla="*/ 512406 h 2172204"/>
                <a:gd name="connsiteX20" fmla="*/ 3269971 w 3403315"/>
                <a:gd name="connsiteY20" fmla="*/ 511921 h 2172204"/>
                <a:gd name="connsiteX21" fmla="*/ 3257339 w 3403315"/>
                <a:gd name="connsiteY21" fmla="*/ 511368 h 2172204"/>
                <a:gd name="connsiteX22" fmla="*/ 3244361 w 3403315"/>
                <a:gd name="connsiteY22" fmla="*/ 510952 h 2172204"/>
                <a:gd name="connsiteX23" fmla="*/ 3218682 w 3403315"/>
                <a:gd name="connsiteY23" fmla="*/ 510641 h 2172204"/>
                <a:gd name="connsiteX24" fmla="*/ 3193002 w 3403315"/>
                <a:gd name="connsiteY24" fmla="*/ 510918 h 2172204"/>
                <a:gd name="connsiteX25" fmla="*/ 3090078 w 3403315"/>
                <a:gd name="connsiteY25" fmla="*/ 518289 h 2172204"/>
                <a:gd name="connsiteX26" fmla="*/ 3061734 w 3403315"/>
                <a:gd name="connsiteY26" fmla="*/ 522096 h 2172204"/>
                <a:gd name="connsiteX27" fmla="*/ 3047580 w 3403315"/>
                <a:gd name="connsiteY27" fmla="*/ 524276 h 2172204"/>
                <a:gd name="connsiteX28" fmla="*/ 3031418 w 3403315"/>
                <a:gd name="connsiteY28" fmla="*/ 527011 h 2172204"/>
                <a:gd name="connsiteX29" fmla="*/ 2999128 w 3403315"/>
                <a:gd name="connsiteY29" fmla="*/ 533275 h 2172204"/>
                <a:gd name="connsiteX30" fmla="*/ 2983001 w 3403315"/>
                <a:gd name="connsiteY30" fmla="*/ 536770 h 2172204"/>
                <a:gd name="connsiteX31" fmla="*/ 2970127 w 3403315"/>
                <a:gd name="connsiteY31" fmla="*/ 539746 h 2172204"/>
                <a:gd name="connsiteX32" fmla="*/ 2944482 w 3403315"/>
                <a:gd name="connsiteY32" fmla="*/ 546183 h 2172204"/>
                <a:gd name="connsiteX33" fmla="*/ 2918907 w 3403315"/>
                <a:gd name="connsiteY33" fmla="*/ 553313 h 2172204"/>
                <a:gd name="connsiteX34" fmla="*/ 2893436 w 3403315"/>
                <a:gd name="connsiteY34" fmla="*/ 561099 h 2172204"/>
                <a:gd name="connsiteX35" fmla="*/ 2853083 w 3403315"/>
                <a:gd name="connsiteY35" fmla="*/ 574873 h 2172204"/>
                <a:gd name="connsiteX36" fmla="*/ 2826365 w 3403315"/>
                <a:gd name="connsiteY36" fmla="*/ 585013 h 2172204"/>
                <a:gd name="connsiteX37" fmla="*/ 2814737 w 3403315"/>
                <a:gd name="connsiteY37" fmla="*/ 589686 h 2172204"/>
                <a:gd name="connsiteX38" fmla="*/ 2803143 w 3403315"/>
                <a:gd name="connsiteY38" fmla="*/ 594496 h 2172204"/>
                <a:gd name="connsiteX39" fmla="*/ 2791550 w 3403315"/>
                <a:gd name="connsiteY39" fmla="*/ 599480 h 2172204"/>
                <a:gd name="connsiteX40" fmla="*/ 2779991 w 3403315"/>
                <a:gd name="connsiteY40" fmla="*/ 604602 h 2172204"/>
                <a:gd name="connsiteX41" fmla="*/ 2769401 w 3403315"/>
                <a:gd name="connsiteY41" fmla="*/ 609447 h 2172204"/>
                <a:gd name="connsiteX42" fmla="*/ 2769124 w 3403315"/>
                <a:gd name="connsiteY42" fmla="*/ 609585 h 2172204"/>
                <a:gd name="connsiteX43" fmla="*/ 2757011 w 3403315"/>
                <a:gd name="connsiteY43" fmla="*/ 615261 h 2172204"/>
                <a:gd name="connsiteX44" fmla="*/ 2734170 w 3403315"/>
                <a:gd name="connsiteY44" fmla="*/ 626509 h 2172204"/>
                <a:gd name="connsiteX45" fmla="*/ 2721192 w 3403315"/>
                <a:gd name="connsiteY45" fmla="*/ 633188 h 2172204"/>
                <a:gd name="connsiteX46" fmla="*/ 2682604 w 3403315"/>
                <a:gd name="connsiteY46" fmla="*/ 654472 h 2172204"/>
                <a:gd name="connsiteX47" fmla="*/ 53885 w 3403315"/>
                <a:gd name="connsiteY47" fmla="*/ 2172205 h 2172204"/>
                <a:gd name="connsiteX48" fmla="*/ 53885 w 3403315"/>
                <a:gd name="connsiteY48" fmla="*/ 2172205 h 2172204"/>
                <a:gd name="connsiteX49" fmla="*/ 25298 w 3403315"/>
                <a:gd name="connsiteY49" fmla="*/ 1988921 h 2172204"/>
                <a:gd name="connsiteX50" fmla="*/ 14847 w 3403315"/>
                <a:gd name="connsiteY50" fmla="*/ 1895030 h 2172204"/>
                <a:gd name="connsiteX51" fmla="*/ 14847 w 3403315"/>
                <a:gd name="connsiteY51" fmla="*/ 1895030 h 2172204"/>
                <a:gd name="connsiteX52" fmla="*/ 112822 w 3403315"/>
                <a:gd name="connsiteY52" fmla="*/ 740923 h 2172204"/>
                <a:gd name="connsiteX53" fmla="*/ 120367 w 3403315"/>
                <a:gd name="connsiteY53" fmla="*/ 713617 h 2172204"/>
                <a:gd name="connsiteX54" fmla="*/ 136113 w 3403315"/>
                <a:gd name="connsiteY54" fmla="*/ 659282 h 2172204"/>
                <a:gd name="connsiteX55" fmla="*/ 146426 w 3403315"/>
                <a:gd name="connsiteY55" fmla="*/ 625470 h 2172204"/>
                <a:gd name="connsiteX56" fmla="*/ 157120 w 3403315"/>
                <a:gd name="connsiteY56" fmla="*/ 591762 h 2172204"/>
                <a:gd name="connsiteX57" fmla="*/ 173871 w 3403315"/>
                <a:gd name="connsiteY57" fmla="*/ 541407 h 2172204"/>
                <a:gd name="connsiteX58" fmla="*/ 179650 w 3403315"/>
                <a:gd name="connsiteY58" fmla="*/ 524692 h 2172204"/>
                <a:gd name="connsiteX59" fmla="*/ 256411 w 3403315"/>
                <a:gd name="connsiteY59" fmla="*/ 325488 h 2172204"/>
                <a:gd name="connsiteX60" fmla="*/ 277660 w 3403315"/>
                <a:gd name="connsiteY60" fmla="*/ 276449 h 2172204"/>
                <a:gd name="connsiteX61" fmla="*/ 288596 w 3403315"/>
                <a:gd name="connsiteY61" fmla="*/ 252085 h 2172204"/>
                <a:gd name="connsiteX62" fmla="*/ 334382 w 3403315"/>
                <a:gd name="connsiteY62" fmla="*/ 155390 h 2172204"/>
                <a:gd name="connsiteX63" fmla="*/ 358504 w 3403315"/>
                <a:gd name="connsiteY63" fmla="*/ 107596 h 2172204"/>
                <a:gd name="connsiteX64" fmla="*/ 396192 w 3403315"/>
                <a:gd name="connsiteY64" fmla="*/ 36581 h 2172204"/>
                <a:gd name="connsiteX65" fmla="*/ 409136 w 3403315"/>
                <a:gd name="connsiteY65" fmla="*/ 13116 h 2172204"/>
                <a:gd name="connsiteX66" fmla="*/ 416507 w 3403315"/>
                <a:gd name="connsiteY66" fmla="*/ 35 h 217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403315" h="2172204">
                  <a:moveTo>
                    <a:pt x="416473" y="0"/>
                  </a:moveTo>
                  <a:lnTo>
                    <a:pt x="2627196" y="389824"/>
                  </a:lnTo>
                  <a:lnTo>
                    <a:pt x="3403315" y="526699"/>
                  </a:lnTo>
                  <a:cubicBezTo>
                    <a:pt x="3401204" y="526318"/>
                    <a:pt x="3399093" y="525972"/>
                    <a:pt x="3397017" y="525626"/>
                  </a:cubicBezTo>
                  <a:cubicBezTo>
                    <a:pt x="3392829" y="524934"/>
                    <a:pt x="3388607" y="524242"/>
                    <a:pt x="3384385" y="523550"/>
                  </a:cubicBezTo>
                  <a:cubicBezTo>
                    <a:pt x="3375975" y="522200"/>
                    <a:pt x="3367530" y="521023"/>
                    <a:pt x="3359121" y="519916"/>
                  </a:cubicBezTo>
                  <a:cubicBezTo>
                    <a:pt x="3356075" y="519500"/>
                    <a:pt x="3353064" y="519085"/>
                    <a:pt x="3350019" y="518739"/>
                  </a:cubicBezTo>
                  <a:cubicBezTo>
                    <a:pt x="3349361" y="518670"/>
                    <a:pt x="3348704" y="518601"/>
                    <a:pt x="3348046" y="518532"/>
                  </a:cubicBezTo>
                  <a:cubicBezTo>
                    <a:pt x="3347631" y="518462"/>
                    <a:pt x="3347216" y="518428"/>
                    <a:pt x="3346835" y="518359"/>
                  </a:cubicBezTo>
                  <a:cubicBezTo>
                    <a:pt x="3346558" y="518324"/>
                    <a:pt x="3346316" y="518255"/>
                    <a:pt x="3346108" y="518255"/>
                  </a:cubicBezTo>
                  <a:cubicBezTo>
                    <a:pt x="3341955" y="517736"/>
                    <a:pt x="3337871" y="517251"/>
                    <a:pt x="3333753" y="516870"/>
                  </a:cubicBezTo>
                  <a:cubicBezTo>
                    <a:pt x="3329531" y="516386"/>
                    <a:pt x="3325274" y="515971"/>
                    <a:pt x="3321052" y="515555"/>
                  </a:cubicBezTo>
                  <a:cubicBezTo>
                    <a:pt x="3316934" y="515174"/>
                    <a:pt x="3312850" y="514759"/>
                    <a:pt x="3308732" y="514448"/>
                  </a:cubicBezTo>
                  <a:cubicBezTo>
                    <a:pt x="3308351" y="514379"/>
                    <a:pt x="3307970" y="514379"/>
                    <a:pt x="3307624" y="514379"/>
                  </a:cubicBezTo>
                  <a:cubicBezTo>
                    <a:pt x="3307001" y="514309"/>
                    <a:pt x="3306309" y="514240"/>
                    <a:pt x="3305686" y="514206"/>
                  </a:cubicBezTo>
                  <a:cubicBezTo>
                    <a:pt x="3302329" y="513929"/>
                    <a:pt x="3298937" y="513652"/>
                    <a:pt x="3295546" y="513410"/>
                  </a:cubicBezTo>
                  <a:cubicBezTo>
                    <a:pt x="3291808" y="513133"/>
                    <a:pt x="3288070" y="512890"/>
                    <a:pt x="3284368" y="512683"/>
                  </a:cubicBezTo>
                  <a:cubicBezTo>
                    <a:pt x="3283364" y="512579"/>
                    <a:pt x="3282326" y="512510"/>
                    <a:pt x="3281287" y="512510"/>
                  </a:cubicBezTo>
                  <a:cubicBezTo>
                    <a:pt x="3280907" y="512510"/>
                    <a:pt x="3280561" y="512441"/>
                    <a:pt x="3280215" y="512441"/>
                  </a:cubicBezTo>
                  <a:cubicBezTo>
                    <a:pt x="3279903" y="512441"/>
                    <a:pt x="3279592" y="512406"/>
                    <a:pt x="3279280" y="512406"/>
                  </a:cubicBezTo>
                  <a:cubicBezTo>
                    <a:pt x="3276165" y="512198"/>
                    <a:pt x="3273016" y="512025"/>
                    <a:pt x="3269971" y="511921"/>
                  </a:cubicBezTo>
                  <a:cubicBezTo>
                    <a:pt x="3265748" y="511679"/>
                    <a:pt x="3261526" y="511506"/>
                    <a:pt x="3257339" y="511368"/>
                  </a:cubicBezTo>
                  <a:cubicBezTo>
                    <a:pt x="3253013" y="511195"/>
                    <a:pt x="3248687" y="511056"/>
                    <a:pt x="3244361" y="510952"/>
                  </a:cubicBezTo>
                  <a:cubicBezTo>
                    <a:pt x="3235813" y="510745"/>
                    <a:pt x="3227230" y="510641"/>
                    <a:pt x="3218682" y="510641"/>
                  </a:cubicBezTo>
                  <a:cubicBezTo>
                    <a:pt x="3210133" y="510641"/>
                    <a:pt x="3201551" y="510745"/>
                    <a:pt x="3193002" y="510918"/>
                  </a:cubicBezTo>
                  <a:cubicBezTo>
                    <a:pt x="3158706" y="511748"/>
                    <a:pt x="3124375" y="514171"/>
                    <a:pt x="3090078" y="518289"/>
                  </a:cubicBezTo>
                  <a:cubicBezTo>
                    <a:pt x="3080630" y="519431"/>
                    <a:pt x="3071182" y="520712"/>
                    <a:pt x="3061734" y="522096"/>
                  </a:cubicBezTo>
                  <a:cubicBezTo>
                    <a:pt x="3057028" y="522788"/>
                    <a:pt x="3052286" y="523515"/>
                    <a:pt x="3047580" y="524276"/>
                  </a:cubicBezTo>
                  <a:cubicBezTo>
                    <a:pt x="3042181" y="525142"/>
                    <a:pt x="3036782" y="526076"/>
                    <a:pt x="3031418" y="527011"/>
                  </a:cubicBezTo>
                  <a:cubicBezTo>
                    <a:pt x="3020655" y="528914"/>
                    <a:pt x="3009891" y="531025"/>
                    <a:pt x="2999128" y="533275"/>
                  </a:cubicBezTo>
                  <a:cubicBezTo>
                    <a:pt x="2993764" y="534417"/>
                    <a:pt x="2988365" y="535559"/>
                    <a:pt x="2983001" y="536770"/>
                  </a:cubicBezTo>
                  <a:cubicBezTo>
                    <a:pt x="2978710" y="537739"/>
                    <a:pt x="2974418" y="538743"/>
                    <a:pt x="2970127" y="539746"/>
                  </a:cubicBezTo>
                  <a:cubicBezTo>
                    <a:pt x="2961544" y="541788"/>
                    <a:pt x="2953031" y="543934"/>
                    <a:pt x="2944482" y="546183"/>
                  </a:cubicBezTo>
                  <a:cubicBezTo>
                    <a:pt x="2935969" y="548467"/>
                    <a:pt x="2927421" y="550821"/>
                    <a:pt x="2918907" y="553313"/>
                  </a:cubicBezTo>
                  <a:cubicBezTo>
                    <a:pt x="2910393" y="555839"/>
                    <a:pt x="2901915" y="558400"/>
                    <a:pt x="2893436" y="561099"/>
                  </a:cubicBezTo>
                  <a:cubicBezTo>
                    <a:pt x="2879938" y="565425"/>
                    <a:pt x="2866511" y="570028"/>
                    <a:pt x="2853083" y="574873"/>
                  </a:cubicBezTo>
                  <a:cubicBezTo>
                    <a:pt x="2844154" y="578161"/>
                    <a:pt x="2835260" y="581518"/>
                    <a:pt x="2826365" y="585013"/>
                  </a:cubicBezTo>
                  <a:cubicBezTo>
                    <a:pt x="2822489" y="586536"/>
                    <a:pt x="2818613" y="588094"/>
                    <a:pt x="2814737" y="589686"/>
                  </a:cubicBezTo>
                  <a:cubicBezTo>
                    <a:pt x="2810861" y="591243"/>
                    <a:pt x="2806985" y="592869"/>
                    <a:pt x="2803143" y="594496"/>
                  </a:cubicBezTo>
                  <a:cubicBezTo>
                    <a:pt x="2799267" y="596088"/>
                    <a:pt x="2795391" y="597784"/>
                    <a:pt x="2791550" y="599480"/>
                  </a:cubicBezTo>
                  <a:cubicBezTo>
                    <a:pt x="2787674" y="601141"/>
                    <a:pt x="2783832" y="602871"/>
                    <a:pt x="2779991" y="604602"/>
                  </a:cubicBezTo>
                  <a:cubicBezTo>
                    <a:pt x="2776426" y="606124"/>
                    <a:pt x="2772896" y="607786"/>
                    <a:pt x="2769401" y="609447"/>
                  </a:cubicBezTo>
                  <a:cubicBezTo>
                    <a:pt x="2769297" y="609447"/>
                    <a:pt x="2769193" y="609516"/>
                    <a:pt x="2769124" y="609585"/>
                  </a:cubicBezTo>
                  <a:cubicBezTo>
                    <a:pt x="2765075" y="611454"/>
                    <a:pt x="2761060" y="613323"/>
                    <a:pt x="2757011" y="615261"/>
                  </a:cubicBezTo>
                  <a:cubicBezTo>
                    <a:pt x="2749363" y="618929"/>
                    <a:pt x="2741783" y="622667"/>
                    <a:pt x="2734170" y="626509"/>
                  </a:cubicBezTo>
                  <a:cubicBezTo>
                    <a:pt x="2729844" y="628689"/>
                    <a:pt x="2725552" y="630938"/>
                    <a:pt x="2721192" y="633188"/>
                  </a:cubicBezTo>
                  <a:cubicBezTo>
                    <a:pt x="2708248" y="639971"/>
                    <a:pt x="2695374" y="647100"/>
                    <a:pt x="2682604" y="654472"/>
                  </a:cubicBezTo>
                  <a:lnTo>
                    <a:pt x="53885" y="2172205"/>
                  </a:lnTo>
                  <a:lnTo>
                    <a:pt x="53885" y="2172205"/>
                  </a:lnTo>
                  <a:cubicBezTo>
                    <a:pt x="42533" y="2111191"/>
                    <a:pt x="33016" y="2050108"/>
                    <a:pt x="25298" y="1988921"/>
                  </a:cubicBezTo>
                  <a:cubicBezTo>
                    <a:pt x="21353" y="1957635"/>
                    <a:pt x="17858" y="1926350"/>
                    <a:pt x="14847" y="1895030"/>
                  </a:cubicBezTo>
                  <a:lnTo>
                    <a:pt x="14847" y="1895030"/>
                  </a:lnTo>
                  <a:cubicBezTo>
                    <a:pt x="-22807" y="1505240"/>
                    <a:pt x="11628" y="1114066"/>
                    <a:pt x="112822" y="740923"/>
                  </a:cubicBezTo>
                  <a:cubicBezTo>
                    <a:pt x="115314" y="731821"/>
                    <a:pt x="117806" y="722719"/>
                    <a:pt x="120367" y="713617"/>
                  </a:cubicBezTo>
                  <a:cubicBezTo>
                    <a:pt x="125454" y="695448"/>
                    <a:pt x="130714" y="677313"/>
                    <a:pt x="136113" y="659282"/>
                  </a:cubicBezTo>
                  <a:cubicBezTo>
                    <a:pt x="139505" y="647965"/>
                    <a:pt x="142931" y="636718"/>
                    <a:pt x="146426" y="625470"/>
                  </a:cubicBezTo>
                  <a:cubicBezTo>
                    <a:pt x="149956" y="614188"/>
                    <a:pt x="153521" y="603010"/>
                    <a:pt x="157120" y="591762"/>
                  </a:cubicBezTo>
                  <a:cubicBezTo>
                    <a:pt x="162588" y="574943"/>
                    <a:pt x="168160" y="558123"/>
                    <a:pt x="173871" y="541407"/>
                  </a:cubicBezTo>
                  <a:cubicBezTo>
                    <a:pt x="175774" y="535836"/>
                    <a:pt x="177712" y="530264"/>
                    <a:pt x="179650" y="524692"/>
                  </a:cubicBezTo>
                  <a:cubicBezTo>
                    <a:pt x="203010" y="457518"/>
                    <a:pt x="228620" y="391036"/>
                    <a:pt x="256411" y="325488"/>
                  </a:cubicBezTo>
                  <a:cubicBezTo>
                    <a:pt x="263367" y="309084"/>
                    <a:pt x="270461" y="292784"/>
                    <a:pt x="277660" y="276449"/>
                  </a:cubicBezTo>
                  <a:cubicBezTo>
                    <a:pt x="281259" y="268281"/>
                    <a:pt x="284928" y="260183"/>
                    <a:pt x="288596" y="252085"/>
                  </a:cubicBezTo>
                  <a:cubicBezTo>
                    <a:pt x="303304" y="219622"/>
                    <a:pt x="318567" y="187368"/>
                    <a:pt x="334382" y="155390"/>
                  </a:cubicBezTo>
                  <a:cubicBezTo>
                    <a:pt x="342273" y="139366"/>
                    <a:pt x="350302" y="123412"/>
                    <a:pt x="358504" y="107596"/>
                  </a:cubicBezTo>
                  <a:cubicBezTo>
                    <a:pt x="370755" y="83786"/>
                    <a:pt x="383318" y="60114"/>
                    <a:pt x="396192" y="36581"/>
                  </a:cubicBezTo>
                  <a:cubicBezTo>
                    <a:pt x="400449" y="28759"/>
                    <a:pt x="404810" y="20903"/>
                    <a:pt x="409136" y="13116"/>
                  </a:cubicBezTo>
                  <a:cubicBezTo>
                    <a:pt x="411558" y="8756"/>
                    <a:pt x="414015" y="4395"/>
                    <a:pt x="416507" y="35"/>
                  </a:cubicBezTo>
                  <a:close/>
                </a:path>
              </a:pathLst>
            </a:custGeom>
            <a:solidFill>
              <a:schemeClr val="tx2"/>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endParaRPr lang="en-GB" sz="1500" b="1" dirty="0">
                <a:solidFill>
                  <a:schemeClr val="bg1"/>
                </a:solidFill>
              </a:endParaRPr>
            </a:p>
          </p:txBody>
        </p:sp>
        <p:sp>
          <p:nvSpPr>
            <p:cNvPr id="54" name="TextBox 56">
              <a:extLst>
                <a:ext uri="{FF2B5EF4-FFF2-40B4-BE49-F238E27FC236}">
                  <a16:creationId xmlns:a16="http://schemas.microsoft.com/office/drawing/2014/main" id="{64AEDEEC-C9C7-F2B3-CD2E-241C730D1D62}"/>
                </a:ext>
              </a:extLst>
            </p:cNvPr>
            <p:cNvSpPr txBox="1"/>
            <p:nvPr/>
          </p:nvSpPr>
          <p:spPr>
            <a:xfrm>
              <a:off x="2701107" y="2575958"/>
              <a:ext cx="1402402"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HelveticaNowDisplay ExtraBold" panose="020B0904030202020204" pitchFamily="34" charset="0"/>
                  <a:ea typeface="+mn-ea"/>
                  <a:cs typeface="HelveticaNowDisplay ExtraBold" panose="020B0904030202020204" pitchFamily="34" charset="0"/>
                </a:rPr>
                <a:t>CNI</a:t>
              </a:r>
              <a:endParaRPr kumimoji="0" lang="en-US" sz="1100" b="0" i="0" u="none" strike="noStrike" kern="1200" cap="none" spc="0" normalizeH="0" baseline="0" noProof="0" dirty="0">
                <a:ln>
                  <a:noFill/>
                </a:ln>
                <a:solidFill>
                  <a:srgbClr val="FFFFFF"/>
                </a:solidFill>
                <a:effectLst/>
                <a:uLnTx/>
                <a:uFillTx/>
                <a:latin typeface="HelveticaNowDisplay Bold" panose="020B0804030202020204" pitchFamily="34" charset="0"/>
                <a:ea typeface="+mn-ea"/>
                <a:cs typeface="HelveticaNowDisplay Bold" panose="020B0804030202020204" pitchFamily="34" charset="0"/>
              </a:endParaRPr>
            </a:p>
          </p:txBody>
        </p:sp>
      </p:grpSp>
      <p:grpSp>
        <p:nvGrpSpPr>
          <p:cNvPr id="55" name="Group 54">
            <a:extLst>
              <a:ext uri="{FF2B5EF4-FFF2-40B4-BE49-F238E27FC236}">
                <a16:creationId xmlns:a16="http://schemas.microsoft.com/office/drawing/2014/main" id="{13A2A158-0668-5BC4-A616-112ADC380515}"/>
              </a:ext>
            </a:extLst>
          </p:cNvPr>
          <p:cNvGrpSpPr/>
          <p:nvPr/>
        </p:nvGrpSpPr>
        <p:grpSpPr>
          <a:xfrm>
            <a:off x="2794919" y="2704653"/>
            <a:ext cx="2414221" cy="3137582"/>
            <a:chOff x="2642519" y="2552253"/>
            <a:chExt cx="2414221" cy="3137582"/>
          </a:xfrm>
        </p:grpSpPr>
        <p:sp>
          <p:nvSpPr>
            <p:cNvPr id="56" name="Free-form: Shape 55">
              <a:extLst>
                <a:ext uri="{FF2B5EF4-FFF2-40B4-BE49-F238E27FC236}">
                  <a16:creationId xmlns:a16="http://schemas.microsoft.com/office/drawing/2014/main" id="{92B2D0CF-E7F7-5D3F-C2B4-6CDC371AF50F}"/>
                </a:ext>
              </a:extLst>
            </p:cNvPr>
            <p:cNvSpPr/>
            <p:nvPr/>
          </p:nvSpPr>
          <p:spPr>
            <a:xfrm>
              <a:off x="2642519" y="2552253"/>
              <a:ext cx="2414221" cy="3137582"/>
            </a:xfrm>
            <a:custGeom>
              <a:avLst/>
              <a:gdLst>
                <a:gd name="connsiteX0" fmla="*/ 0 w 2626573"/>
                <a:gd name="connsiteY0" fmla="*/ 1516453 h 3413559"/>
                <a:gd name="connsiteX1" fmla="*/ 1944069 w 2626573"/>
                <a:gd name="connsiteY1" fmla="*/ 394047 h 3413559"/>
                <a:gd name="connsiteX2" fmla="*/ 2626573 w 2626573"/>
                <a:gd name="connsiteY2" fmla="*/ 0 h 3413559"/>
                <a:gd name="connsiteX3" fmla="*/ 2621071 w 2626573"/>
                <a:gd name="connsiteY3" fmla="*/ 3219 h 3413559"/>
                <a:gd name="connsiteX4" fmla="*/ 2610065 w 2626573"/>
                <a:gd name="connsiteY4" fmla="*/ 9759 h 3413559"/>
                <a:gd name="connsiteX5" fmla="*/ 2588366 w 2626573"/>
                <a:gd name="connsiteY5" fmla="*/ 23222 h 3413559"/>
                <a:gd name="connsiteX6" fmla="*/ 2580649 w 2626573"/>
                <a:gd name="connsiteY6" fmla="*/ 28171 h 3413559"/>
                <a:gd name="connsiteX7" fmla="*/ 2578987 w 2626573"/>
                <a:gd name="connsiteY7" fmla="*/ 29278 h 3413559"/>
                <a:gd name="connsiteX8" fmla="*/ 2577949 w 2626573"/>
                <a:gd name="connsiteY8" fmla="*/ 29936 h 3413559"/>
                <a:gd name="connsiteX9" fmla="*/ 2577326 w 2626573"/>
                <a:gd name="connsiteY9" fmla="*/ 30351 h 3413559"/>
                <a:gd name="connsiteX10" fmla="*/ 2566978 w 2626573"/>
                <a:gd name="connsiteY10" fmla="*/ 37238 h 3413559"/>
                <a:gd name="connsiteX11" fmla="*/ 2556388 w 2626573"/>
                <a:gd name="connsiteY11" fmla="*/ 44402 h 3413559"/>
                <a:gd name="connsiteX12" fmla="*/ 2546214 w 2626573"/>
                <a:gd name="connsiteY12" fmla="*/ 51462 h 3413559"/>
                <a:gd name="connsiteX13" fmla="*/ 2545314 w 2626573"/>
                <a:gd name="connsiteY13" fmla="*/ 52120 h 3413559"/>
                <a:gd name="connsiteX14" fmla="*/ 2543722 w 2626573"/>
                <a:gd name="connsiteY14" fmla="*/ 53227 h 3413559"/>
                <a:gd name="connsiteX15" fmla="*/ 2535451 w 2626573"/>
                <a:gd name="connsiteY15" fmla="*/ 59145 h 3413559"/>
                <a:gd name="connsiteX16" fmla="*/ 2526418 w 2626573"/>
                <a:gd name="connsiteY16" fmla="*/ 65755 h 3413559"/>
                <a:gd name="connsiteX17" fmla="*/ 2523961 w 2626573"/>
                <a:gd name="connsiteY17" fmla="*/ 67589 h 3413559"/>
                <a:gd name="connsiteX18" fmla="*/ 2523096 w 2626573"/>
                <a:gd name="connsiteY18" fmla="*/ 68247 h 3413559"/>
                <a:gd name="connsiteX19" fmla="*/ 2522334 w 2626573"/>
                <a:gd name="connsiteY19" fmla="*/ 68801 h 3413559"/>
                <a:gd name="connsiteX20" fmla="*/ 2514893 w 2626573"/>
                <a:gd name="connsiteY20" fmla="*/ 74407 h 3413559"/>
                <a:gd name="connsiteX21" fmla="*/ 2504857 w 2626573"/>
                <a:gd name="connsiteY21" fmla="*/ 82090 h 3413559"/>
                <a:gd name="connsiteX22" fmla="*/ 2494648 w 2626573"/>
                <a:gd name="connsiteY22" fmla="*/ 90119 h 3413559"/>
                <a:gd name="connsiteX23" fmla="*/ 2474783 w 2626573"/>
                <a:gd name="connsiteY23" fmla="*/ 106385 h 3413559"/>
                <a:gd name="connsiteX24" fmla="*/ 2455299 w 2626573"/>
                <a:gd name="connsiteY24" fmla="*/ 123101 h 3413559"/>
                <a:gd name="connsiteX25" fmla="*/ 2381203 w 2626573"/>
                <a:gd name="connsiteY25" fmla="*/ 194912 h 3413559"/>
                <a:gd name="connsiteX26" fmla="*/ 2361961 w 2626573"/>
                <a:gd name="connsiteY26" fmla="*/ 216058 h 3413559"/>
                <a:gd name="connsiteX27" fmla="*/ 2352513 w 2626573"/>
                <a:gd name="connsiteY27" fmla="*/ 226821 h 3413559"/>
                <a:gd name="connsiteX28" fmla="*/ 2341888 w 2626573"/>
                <a:gd name="connsiteY28" fmla="*/ 239314 h 3413559"/>
                <a:gd name="connsiteX29" fmla="*/ 2321193 w 2626573"/>
                <a:gd name="connsiteY29" fmla="*/ 264855 h 3413559"/>
                <a:gd name="connsiteX30" fmla="*/ 2311087 w 2626573"/>
                <a:gd name="connsiteY30" fmla="*/ 277902 h 3413559"/>
                <a:gd name="connsiteX31" fmla="*/ 2303162 w 2626573"/>
                <a:gd name="connsiteY31" fmla="*/ 288458 h 3413559"/>
                <a:gd name="connsiteX32" fmla="*/ 2287657 w 2626573"/>
                <a:gd name="connsiteY32" fmla="*/ 309880 h 3413559"/>
                <a:gd name="connsiteX33" fmla="*/ 2272638 w 2626573"/>
                <a:gd name="connsiteY33" fmla="*/ 331787 h 3413559"/>
                <a:gd name="connsiteX34" fmla="*/ 2258137 w 2626573"/>
                <a:gd name="connsiteY34" fmla="*/ 354143 h 3413559"/>
                <a:gd name="connsiteX35" fmla="*/ 2236091 w 2626573"/>
                <a:gd name="connsiteY35" fmla="*/ 390655 h 3413559"/>
                <a:gd name="connsiteX36" fmla="*/ 2222145 w 2626573"/>
                <a:gd name="connsiteY36" fmla="*/ 415607 h 3413559"/>
                <a:gd name="connsiteX37" fmla="*/ 2216227 w 2626573"/>
                <a:gd name="connsiteY37" fmla="*/ 426682 h 3413559"/>
                <a:gd name="connsiteX38" fmla="*/ 2210447 w 2626573"/>
                <a:gd name="connsiteY38" fmla="*/ 437826 h 3413559"/>
                <a:gd name="connsiteX39" fmla="*/ 2204771 w 2626573"/>
                <a:gd name="connsiteY39" fmla="*/ 449073 h 3413559"/>
                <a:gd name="connsiteX40" fmla="*/ 2199199 w 2626573"/>
                <a:gd name="connsiteY40" fmla="*/ 460425 h 3413559"/>
                <a:gd name="connsiteX41" fmla="*/ 2194181 w 2626573"/>
                <a:gd name="connsiteY41" fmla="*/ 470945 h 3413559"/>
                <a:gd name="connsiteX42" fmla="*/ 2194043 w 2626573"/>
                <a:gd name="connsiteY42" fmla="*/ 471222 h 3413559"/>
                <a:gd name="connsiteX43" fmla="*/ 2188402 w 2626573"/>
                <a:gd name="connsiteY43" fmla="*/ 483335 h 3413559"/>
                <a:gd name="connsiteX44" fmla="*/ 2178158 w 2626573"/>
                <a:gd name="connsiteY44" fmla="*/ 506626 h 3413559"/>
                <a:gd name="connsiteX45" fmla="*/ 2172517 w 2626573"/>
                <a:gd name="connsiteY45" fmla="*/ 520089 h 3413559"/>
                <a:gd name="connsiteX46" fmla="*/ 2156632 w 2626573"/>
                <a:gd name="connsiteY46" fmla="*/ 561203 h 3413559"/>
                <a:gd name="connsiteX47" fmla="*/ 1118461 w 2626573"/>
                <a:gd name="connsiteY47" fmla="*/ 3413559 h 3413559"/>
                <a:gd name="connsiteX48" fmla="*/ 1118461 w 2626573"/>
                <a:gd name="connsiteY48" fmla="*/ 3413559 h 3413559"/>
                <a:gd name="connsiteX49" fmla="*/ 978749 w 2626573"/>
                <a:gd name="connsiteY49" fmla="*/ 3291531 h 3413559"/>
                <a:gd name="connsiteX50" fmla="*/ 910398 w 2626573"/>
                <a:gd name="connsiteY50" fmla="*/ 3226330 h 3413559"/>
                <a:gd name="connsiteX51" fmla="*/ 910398 w 2626573"/>
                <a:gd name="connsiteY51" fmla="*/ 3226330 h 3413559"/>
                <a:gd name="connsiteX52" fmla="*/ 243606 w 2626573"/>
                <a:gd name="connsiteY52" fmla="*/ 2279282 h 3413559"/>
                <a:gd name="connsiteX53" fmla="*/ 231839 w 2626573"/>
                <a:gd name="connsiteY53" fmla="*/ 2253534 h 3413559"/>
                <a:gd name="connsiteX54" fmla="*/ 208963 w 2626573"/>
                <a:gd name="connsiteY54" fmla="*/ 2201795 h 3413559"/>
                <a:gd name="connsiteX55" fmla="*/ 195154 w 2626573"/>
                <a:gd name="connsiteY55" fmla="*/ 2169263 h 3413559"/>
                <a:gd name="connsiteX56" fmla="*/ 181692 w 2626573"/>
                <a:gd name="connsiteY56" fmla="*/ 2136559 h 3413559"/>
                <a:gd name="connsiteX57" fmla="*/ 162173 w 2626573"/>
                <a:gd name="connsiteY57" fmla="*/ 2087208 h 3413559"/>
                <a:gd name="connsiteX58" fmla="*/ 155840 w 2626573"/>
                <a:gd name="connsiteY58" fmla="*/ 2070700 h 3413559"/>
                <a:gd name="connsiteX59" fmla="*/ 86589 w 2626573"/>
                <a:gd name="connsiteY59" fmla="*/ 1868762 h 3413559"/>
                <a:gd name="connsiteX60" fmla="*/ 71362 w 2626573"/>
                <a:gd name="connsiteY60" fmla="*/ 1817542 h 3413559"/>
                <a:gd name="connsiteX61" fmla="*/ 64059 w 2626573"/>
                <a:gd name="connsiteY61" fmla="*/ 1791828 h 3413559"/>
                <a:gd name="connsiteX62" fmla="*/ 36996 w 2626573"/>
                <a:gd name="connsiteY62" fmla="*/ 1688316 h 3413559"/>
                <a:gd name="connsiteX63" fmla="*/ 24745 w 2626573"/>
                <a:gd name="connsiteY63" fmla="*/ 1636196 h 3413559"/>
                <a:gd name="connsiteX64" fmla="*/ 7960 w 2626573"/>
                <a:gd name="connsiteY64" fmla="*/ 1557567 h 3413559"/>
                <a:gd name="connsiteX65" fmla="*/ 2803 w 2626573"/>
                <a:gd name="connsiteY65" fmla="*/ 1531265 h 3413559"/>
                <a:gd name="connsiteX66" fmla="*/ 35 w 2626573"/>
                <a:gd name="connsiteY66" fmla="*/ 1516522 h 341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26573" h="3413559">
                  <a:moveTo>
                    <a:pt x="0" y="1516453"/>
                  </a:moveTo>
                  <a:lnTo>
                    <a:pt x="1944069" y="394047"/>
                  </a:lnTo>
                  <a:lnTo>
                    <a:pt x="2626573" y="0"/>
                  </a:lnTo>
                  <a:cubicBezTo>
                    <a:pt x="2624705" y="1073"/>
                    <a:pt x="2622870" y="2146"/>
                    <a:pt x="2621071" y="3219"/>
                  </a:cubicBezTo>
                  <a:cubicBezTo>
                    <a:pt x="2617402" y="5399"/>
                    <a:pt x="2613734" y="7545"/>
                    <a:pt x="2610065" y="9759"/>
                  </a:cubicBezTo>
                  <a:cubicBezTo>
                    <a:pt x="2602763" y="14120"/>
                    <a:pt x="2595530" y="18654"/>
                    <a:pt x="2588366" y="23222"/>
                  </a:cubicBezTo>
                  <a:cubicBezTo>
                    <a:pt x="2585771" y="24849"/>
                    <a:pt x="2583210" y="26510"/>
                    <a:pt x="2580649" y="28171"/>
                  </a:cubicBezTo>
                  <a:cubicBezTo>
                    <a:pt x="2580130" y="28517"/>
                    <a:pt x="2579541" y="28898"/>
                    <a:pt x="2578987" y="29278"/>
                  </a:cubicBezTo>
                  <a:cubicBezTo>
                    <a:pt x="2578607" y="29486"/>
                    <a:pt x="2578261" y="29728"/>
                    <a:pt x="2577949" y="29936"/>
                  </a:cubicBezTo>
                  <a:cubicBezTo>
                    <a:pt x="2577707" y="30074"/>
                    <a:pt x="2577499" y="30178"/>
                    <a:pt x="2577326" y="30351"/>
                  </a:cubicBezTo>
                  <a:cubicBezTo>
                    <a:pt x="2573831" y="32601"/>
                    <a:pt x="2570370" y="34885"/>
                    <a:pt x="2566978" y="37238"/>
                  </a:cubicBezTo>
                  <a:cubicBezTo>
                    <a:pt x="2563449" y="39592"/>
                    <a:pt x="2559918" y="41980"/>
                    <a:pt x="2556388" y="44402"/>
                  </a:cubicBezTo>
                  <a:cubicBezTo>
                    <a:pt x="2552997" y="46755"/>
                    <a:pt x="2549605" y="49074"/>
                    <a:pt x="2546214" y="51462"/>
                  </a:cubicBezTo>
                  <a:cubicBezTo>
                    <a:pt x="2545868" y="51670"/>
                    <a:pt x="2545591" y="51877"/>
                    <a:pt x="2545314" y="52120"/>
                  </a:cubicBezTo>
                  <a:cubicBezTo>
                    <a:pt x="2544795" y="52466"/>
                    <a:pt x="2544241" y="52881"/>
                    <a:pt x="2543722" y="53227"/>
                  </a:cubicBezTo>
                  <a:cubicBezTo>
                    <a:pt x="2540953" y="55165"/>
                    <a:pt x="2538219" y="57138"/>
                    <a:pt x="2535451" y="59145"/>
                  </a:cubicBezTo>
                  <a:cubicBezTo>
                    <a:pt x="2532405" y="61325"/>
                    <a:pt x="2529394" y="63540"/>
                    <a:pt x="2526418" y="65755"/>
                  </a:cubicBezTo>
                  <a:cubicBezTo>
                    <a:pt x="2525587" y="66343"/>
                    <a:pt x="2524722" y="66932"/>
                    <a:pt x="2523961" y="67589"/>
                  </a:cubicBezTo>
                  <a:cubicBezTo>
                    <a:pt x="2523649" y="67797"/>
                    <a:pt x="2523372" y="68005"/>
                    <a:pt x="2523096" y="68247"/>
                  </a:cubicBezTo>
                  <a:cubicBezTo>
                    <a:pt x="2522853" y="68454"/>
                    <a:pt x="2522577" y="68627"/>
                    <a:pt x="2522334" y="68801"/>
                  </a:cubicBezTo>
                  <a:cubicBezTo>
                    <a:pt x="2519808" y="70635"/>
                    <a:pt x="2517281" y="72538"/>
                    <a:pt x="2514893" y="74407"/>
                  </a:cubicBezTo>
                  <a:cubicBezTo>
                    <a:pt x="2511502" y="76933"/>
                    <a:pt x="2508179" y="79529"/>
                    <a:pt x="2504857" y="82090"/>
                  </a:cubicBezTo>
                  <a:cubicBezTo>
                    <a:pt x="2501431" y="84755"/>
                    <a:pt x="2498005" y="87420"/>
                    <a:pt x="2494648" y="90119"/>
                  </a:cubicBezTo>
                  <a:cubicBezTo>
                    <a:pt x="2487969" y="95449"/>
                    <a:pt x="2481324" y="100882"/>
                    <a:pt x="2474783" y="106385"/>
                  </a:cubicBezTo>
                  <a:cubicBezTo>
                    <a:pt x="2468207" y="111887"/>
                    <a:pt x="2461736" y="117460"/>
                    <a:pt x="2455299" y="123101"/>
                  </a:cubicBezTo>
                  <a:cubicBezTo>
                    <a:pt x="2429550" y="145769"/>
                    <a:pt x="2404840" y="169683"/>
                    <a:pt x="2381203" y="194912"/>
                  </a:cubicBezTo>
                  <a:cubicBezTo>
                    <a:pt x="2374696" y="201868"/>
                    <a:pt x="2368259" y="208894"/>
                    <a:pt x="2361961" y="216058"/>
                  </a:cubicBezTo>
                  <a:cubicBezTo>
                    <a:pt x="2358777" y="219622"/>
                    <a:pt x="2355628" y="223222"/>
                    <a:pt x="2352513" y="226821"/>
                  </a:cubicBezTo>
                  <a:cubicBezTo>
                    <a:pt x="2348948" y="230974"/>
                    <a:pt x="2345384" y="235127"/>
                    <a:pt x="2341888" y="239314"/>
                  </a:cubicBezTo>
                  <a:cubicBezTo>
                    <a:pt x="2334863" y="247689"/>
                    <a:pt x="2327976" y="256237"/>
                    <a:pt x="2321193" y="264855"/>
                  </a:cubicBezTo>
                  <a:cubicBezTo>
                    <a:pt x="2317801" y="269181"/>
                    <a:pt x="2314444" y="273507"/>
                    <a:pt x="2311087" y="277902"/>
                  </a:cubicBezTo>
                  <a:cubicBezTo>
                    <a:pt x="2308422" y="281398"/>
                    <a:pt x="2305757" y="284927"/>
                    <a:pt x="2303162" y="288458"/>
                  </a:cubicBezTo>
                  <a:cubicBezTo>
                    <a:pt x="2297901" y="295517"/>
                    <a:pt x="2292745" y="302681"/>
                    <a:pt x="2287657" y="309880"/>
                  </a:cubicBezTo>
                  <a:cubicBezTo>
                    <a:pt x="2282605" y="317113"/>
                    <a:pt x="2277586" y="324415"/>
                    <a:pt x="2272638" y="331787"/>
                  </a:cubicBezTo>
                  <a:cubicBezTo>
                    <a:pt x="2267723" y="339158"/>
                    <a:pt x="2262878" y="346634"/>
                    <a:pt x="2258137" y="354143"/>
                  </a:cubicBezTo>
                  <a:cubicBezTo>
                    <a:pt x="2250558" y="366118"/>
                    <a:pt x="2243221" y="378300"/>
                    <a:pt x="2236091" y="390655"/>
                  </a:cubicBezTo>
                  <a:cubicBezTo>
                    <a:pt x="2231350" y="398926"/>
                    <a:pt x="2226713" y="407198"/>
                    <a:pt x="2222145" y="415607"/>
                  </a:cubicBezTo>
                  <a:cubicBezTo>
                    <a:pt x="2220137" y="419276"/>
                    <a:pt x="2218165" y="422979"/>
                    <a:pt x="2216227" y="426682"/>
                  </a:cubicBezTo>
                  <a:cubicBezTo>
                    <a:pt x="2214254" y="430385"/>
                    <a:pt x="2212350" y="434123"/>
                    <a:pt x="2210447" y="437826"/>
                  </a:cubicBezTo>
                  <a:cubicBezTo>
                    <a:pt x="2208509" y="441529"/>
                    <a:pt x="2206606" y="445301"/>
                    <a:pt x="2204771" y="449073"/>
                  </a:cubicBezTo>
                  <a:cubicBezTo>
                    <a:pt x="2202868" y="452845"/>
                    <a:pt x="2201034" y="456618"/>
                    <a:pt x="2199199" y="460425"/>
                  </a:cubicBezTo>
                  <a:cubicBezTo>
                    <a:pt x="2197469" y="463885"/>
                    <a:pt x="2195808" y="467416"/>
                    <a:pt x="2194181" y="470945"/>
                  </a:cubicBezTo>
                  <a:cubicBezTo>
                    <a:pt x="2194112" y="471015"/>
                    <a:pt x="2194077" y="471119"/>
                    <a:pt x="2194043" y="471222"/>
                  </a:cubicBezTo>
                  <a:cubicBezTo>
                    <a:pt x="2192139" y="475237"/>
                    <a:pt x="2190271" y="479286"/>
                    <a:pt x="2188402" y="483335"/>
                  </a:cubicBezTo>
                  <a:cubicBezTo>
                    <a:pt x="2184906" y="491053"/>
                    <a:pt x="2181480" y="498805"/>
                    <a:pt x="2178158" y="506626"/>
                  </a:cubicBezTo>
                  <a:cubicBezTo>
                    <a:pt x="2176254" y="511091"/>
                    <a:pt x="2174385" y="515555"/>
                    <a:pt x="2172517" y="520089"/>
                  </a:cubicBezTo>
                  <a:cubicBezTo>
                    <a:pt x="2166979" y="533621"/>
                    <a:pt x="2161684" y="547325"/>
                    <a:pt x="2156632" y="561203"/>
                  </a:cubicBezTo>
                  <a:lnTo>
                    <a:pt x="1118461" y="3413559"/>
                  </a:lnTo>
                  <a:lnTo>
                    <a:pt x="1118461" y="3413559"/>
                  </a:lnTo>
                  <a:cubicBezTo>
                    <a:pt x="1070564" y="3374141"/>
                    <a:pt x="1024016" y="3333476"/>
                    <a:pt x="978749" y="3291531"/>
                  </a:cubicBezTo>
                  <a:cubicBezTo>
                    <a:pt x="955596" y="3270109"/>
                    <a:pt x="932824" y="3248375"/>
                    <a:pt x="910398" y="3226330"/>
                  </a:cubicBezTo>
                  <a:lnTo>
                    <a:pt x="910398" y="3226330"/>
                  </a:lnTo>
                  <a:cubicBezTo>
                    <a:pt x="631042" y="2951958"/>
                    <a:pt x="405952" y="2630138"/>
                    <a:pt x="243606" y="2279282"/>
                  </a:cubicBezTo>
                  <a:cubicBezTo>
                    <a:pt x="239660" y="2270699"/>
                    <a:pt x="235750" y="2262117"/>
                    <a:pt x="231839" y="2253534"/>
                  </a:cubicBezTo>
                  <a:cubicBezTo>
                    <a:pt x="224052" y="2236334"/>
                    <a:pt x="216438" y="2219099"/>
                    <a:pt x="208963" y="2201795"/>
                  </a:cubicBezTo>
                  <a:cubicBezTo>
                    <a:pt x="204291" y="2190963"/>
                    <a:pt x="199688" y="2180130"/>
                    <a:pt x="195154" y="2169263"/>
                  </a:cubicBezTo>
                  <a:cubicBezTo>
                    <a:pt x="190621" y="2158362"/>
                    <a:pt x="186122" y="2147495"/>
                    <a:pt x="181692" y="2136559"/>
                  </a:cubicBezTo>
                  <a:cubicBezTo>
                    <a:pt x="175082" y="2120155"/>
                    <a:pt x="168541" y="2103716"/>
                    <a:pt x="162173" y="2087208"/>
                  </a:cubicBezTo>
                  <a:cubicBezTo>
                    <a:pt x="160062" y="2081705"/>
                    <a:pt x="157916" y="2076202"/>
                    <a:pt x="155840" y="2070700"/>
                  </a:cubicBezTo>
                  <a:cubicBezTo>
                    <a:pt x="130576" y="2004218"/>
                    <a:pt x="107423" y="1936836"/>
                    <a:pt x="86589" y="1868762"/>
                  </a:cubicBezTo>
                  <a:cubicBezTo>
                    <a:pt x="81363" y="1851735"/>
                    <a:pt x="76311" y="1834673"/>
                    <a:pt x="71362" y="1817542"/>
                  </a:cubicBezTo>
                  <a:cubicBezTo>
                    <a:pt x="68870" y="1808994"/>
                    <a:pt x="66482" y="1800412"/>
                    <a:pt x="64059" y="1791828"/>
                  </a:cubicBezTo>
                  <a:cubicBezTo>
                    <a:pt x="54438" y="1757498"/>
                    <a:pt x="45440" y="1722993"/>
                    <a:pt x="36996" y="1688316"/>
                  </a:cubicBezTo>
                  <a:cubicBezTo>
                    <a:pt x="32739" y="1670978"/>
                    <a:pt x="28621" y="1653604"/>
                    <a:pt x="24745" y="1636196"/>
                  </a:cubicBezTo>
                  <a:cubicBezTo>
                    <a:pt x="18827" y="1610068"/>
                    <a:pt x="13220" y="1583869"/>
                    <a:pt x="7960" y="1557567"/>
                  </a:cubicBezTo>
                  <a:cubicBezTo>
                    <a:pt x="6195" y="1548811"/>
                    <a:pt x="4464" y="1540021"/>
                    <a:pt x="2803" y="1531265"/>
                  </a:cubicBezTo>
                  <a:cubicBezTo>
                    <a:pt x="1869" y="1526351"/>
                    <a:pt x="934" y="1521436"/>
                    <a:pt x="35" y="1516522"/>
                  </a:cubicBezTo>
                  <a:close/>
                </a:path>
              </a:pathLst>
            </a:custGeom>
            <a:solidFill>
              <a:schemeClr val="accent4"/>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endParaRPr lang="en-GB" sz="1500" b="1" dirty="0">
                <a:solidFill>
                  <a:schemeClr val="bg1"/>
                </a:solidFill>
              </a:endParaRPr>
            </a:p>
          </p:txBody>
        </p:sp>
        <p:sp>
          <p:nvSpPr>
            <p:cNvPr id="57" name="TextBox 55">
              <a:extLst>
                <a:ext uri="{FF2B5EF4-FFF2-40B4-BE49-F238E27FC236}">
                  <a16:creationId xmlns:a16="http://schemas.microsoft.com/office/drawing/2014/main" id="{CE4F1EF0-DF05-2072-E566-B58B276E1645}"/>
                </a:ext>
              </a:extLst>
            </p:cNvPr>
            <p:cNvSpPr txBox="1"/>
            <p:nvPr/>
          </p:nvSpPr>
          <p:spPr>
            <a:xfrm>
              <a:off x="2690968" y="4072618"/>
              <a:ext cx="1534315" cy="49244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HelveticaNowDisplay ExtraBold" panose="020B0904030202020204" pitchFamily="34" charset="0"/>
                  <a:ea typeface="+mn-ea"/>
                  <a:cs typeface="HelveticaNowDisplay ExtraBold" panose="020B0904030202020204" pitchFamily="34" charset="0"/>
                </a:rPr>
                <a:t>Professional Services</a:t>
              </a:r>
              <a:endParaRPr kumimoji="0" lang="en-US" sz="1300" b="0" i="0" u="none" strike="noStrike" kern="1200" cap="none" spc="0" normalizeH="0" baseline="0" noProof="0" dirty="0">
                <a:ln>
                  <a:noFill/>
                </a:ln>
                <a:solidFill>
                  <a:srgbClr val="FFFFFF"/>
                </a:solidFill>
                <a:effectLst/>
                <a:uLnTx/>
                <a:uFillTx/>
                <a:latin typeface="HelveticaNowDisplay Bold" panose="020B0804030202020204" pitchFamily="34" charset="0"/>
                <a:ea typeface="+mn-ea"/>
                <a:cs typeface="HelveticaNowDisplay Bold" panose="020B0804030202020204" pitchFamily="34" charset="0"/>
              </a:endParaRPr>
            </a:p>
          </p:txBody>
        </p:sp>
      </p:grpSp>
      <p:sp>
        <p:nvSpPr>
          <p:cNvPr id="58" name="Free-form: Shape 57">
            <a:extLst>
              <a:ext uri="{FF2B5EF4-FFF2-40B4-BE49-F238E27FC236}">
                <a16:creationId xmlns:a16="http://schemas.microsoft.com/office/drawing/2014/main" id="{6A699556-D546-0AA4-CCC3-92AF0EDD425A}"/>
              </a:ext>
            </a:extLst>
          </p:cNvPr>
          <p:cNvSpPr/>
          <p:nvPr/>
        </p:nvSpPr>
        <p:spPr>
          <a:xfrm>
            <a:off x="6401092" y="4221069"/>
            <a:ext cx="32383" cy="33941"/>
          </a:xfrm>
          <a:custGeom>
            <a:avLst/>
            <a:gdLst>
              <a:gd name="connsiteX0" fmla="*/ 26579 w 35231"/>
              <a:gd name="connsiteY0" fmla="*/ 9379 h 36926"/>
              <a:gd name="connsiteX1" fmla="*/ 35231 w 35231"/>
              <a:gd name="connsiteY1" fmla="*/ 0 h 36926"/>
              <a:gd name="connsiteX2" fmla="*/ 34262 w 35231"/>
              <a:gd name="connsiteY2" fmla="*/ 1107 h 36926"/>
              <a:gd name="connsiteX3" fmla="*/ 32601 w 35231"/>
              <a:gd name="connsiteY3" fmla="*/ 2907 h 36926"/>
              <a:gd name="connsiteX4" fmla="*/ 30940 w 35231"/>
              <a:gd name="connsiteY4" fmla="*/ 4707 h 36926"/>
              <a:gd name="connsiteX5" fmla="*/ 28759 w 35231"/>
              <a:gd name="connsiteY5" fmla="*/ 7060 h 36926"/>
              <a:gd name="connsiteX6" fmla="*/ 24364 w 35231"/>
              <a:gd name="connsiteY6" fmla="*/ 11836 h 36926"/>
              <a:gd name="connsiteX7" fmla="*/ 7891 w 35231"/>
              <a:gd name="connsiteY7" fmla="*/ 29070 h 36926"/>
              <a:gd name="connsiteX8" fmla="*/ 6783 w 35231"/>
              <a:gd name="connsiteY8" fmla="*/ 30213 h 36926"/>
              <a:gd name="connsiteX9" fmla="*/ 35 w 35231"/>
              <a:gd name="connsiteY9" fmla="*/ 36926 h 36926"/>
              <a:gd name="connsiteX10" fmla="*/ 0 w 35231"/>
              <a:gd name="connsiteY10" fmla="*/ 36926 h 36926"/>
              <a:gd name="connsiteX11" fmla="*/ 8964 w 35231"/>
              <a:gd name="connsiteY11" fmla="*/ 27859 h 36926"/>
              <a:gd name="connsiteX12" fmla="*/ 16301 w 35231"/>
              <a:gd name="connsiteY12" fmla="*/ 20246 h 36926"/>
              <a:gd name="connsiteX13" fmla="*/ 18066 w 35231"/>
              <a:gd name="connsiteY13" fmla="*/ 18411 h 36926"/>
              <a:gd name="connsiteX14" fmla="*/ 18862 w 35231"/>
              <a:gd name="connsiteY14" fmla="*/ 17581 h 36926"/>
              <a:gd name="connsiteX15" fmla="*/ 26579 w 35231"/>
              <a:gd name="connsiteY15" fmla="*/ 9379 h 3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231" h="36926">
                <a:moveTo>
                  <a:pt x="26579" y="9379"/>
                </a:moveTo>
                <a:cubicBezTo>
                  <a:pt x="29486" y="6264"/>
                  <a:pt x="32358" y="3149"/>
                  <a:pt x="35231" y="0"/>
                </a:cubicBezTo>
                <a:cubicBezTo>
                  <a:pt x="34920" y="381"/>
                  <a:pt x="34608" y="727"/>
                  <a:pt x="34262" y="1107"/>
                </a:cubicBezTo>
                <a:cubicBezTo>
                  <a:pt x="33708" y="1696"/>
                  <a:pt x="33155" y="2318"/>
                  <a:pt x="32601" y="2907"/>
                </a:cubicBezTo>
                <a:cubicBezTo>
                  <a:pt x="32082" y="3495"/>
                  <a:pt x="31528" y="4118"/>
                  <a:pt x="30940" y="4707"/>
                </a:cubicBezTo>
                <a:cubicBezTo>
                  <a:pt x="30247" y="5503"/>
                  <a:pt x="29521" y="6298"/>
                  <a:pt x="28759" y="7060"/>
                </a:cubicBezTo>
                <a:cubicBezTo>
                  <a:pt x="27340" y="8652"/>
                  <a:pt x="25852" y="10244"/>
                  <a:pt x="24364" y="11836"/>
                </a:cubicBezTo>
                <a:cubicBezTo>
                  <a:pt x="18931" y="17685"/>
                  <a:pt x="13428" y="23430"/>
                  <a:pt x="7891" y="29070"/>
                </a:cubicBezTo>
                <a:cubicBezTo>
                  <a:pt x="7510" y="29451"/>
                  <a:pt x="7164" y="29832"/>
                  <a:pt x="6783" y="30213"/>
                </a:cubicBezTo>
                <a:lnTo>
                  <a:pt x="35" y="36926"/>
                </a:lnTo>
                <a:lnTo>
                  <a:pt x="0" y="36926"/>
                </a:lnTo>
                <a:cubicBezTo>
                  <a:pt x="3011" y="33916"/>
                  <a:pt x="5987" y="30905"/>
                  <a:pt x="8964" y="27859"/>
                </a:cubicBezTo>
                <a:cubicBezTo>
                  <a:pt x="11455" y="25333"/>
                  <a:pt x="13912" y="22807"/>
                  <a:pt x="16301" y="20246"/>
                </a:cubicBezTo>
                <a:cubicBezTo>
                  <a:pt x="16923" y="19622"/>
                  <a:pt x="17512" y="19034"/>
                  <a:pt x="18066" y="18411"/>
                </a:cubicBezTo>
                <a:cubicBezTo>
                  <a:pt x="18342" y="18135"/>
                  <a:pt x="18619" y="17857"/>
                  <a:pt x="18862" y="17581"/>
                </a:cubicBezTo>
                <a:cubicBezTo>
                  <a:pt x="21492" y="14881"/>
                  <a:pt x="24018" y="12113"/>
                  <a:pt x="26579" y="9379"/>
                </a:cubicBezTo>
                <a:close/>
              </a:path>
            </a:pathLst>
          </a:custGeom>
          <a:solidFill>
            <a:srgbClr val="FFFFFF"/>
          </a:solidFill>
          <a:ln w="34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81A2F"/>
              </a:solidFill>
              <a:effectLst/>
              <a:uLnTx/>
              <a:uFillTx/>
              <a:latin typeface="HelveticaNowDisplay Bold" panose="020B0804030202020204" pitchFamily="34" charset="0"/>
              <a:ea typeface="+mn-ea"/>
              <a:cs typeface="+mn-cs"/>
            </a:endParaRPr>
          </a:p>
        </p:txBody>
      </p:sp>
      <p:sp>
        <p:nvSpPr>
          <p:cNvPr id="59" name="Free-form: Shape 58">
            <a:extLst>
              <a:ext uri="{FF2B5EF4-FFF2-40B4-BE49-F238E27FC236}">
                <a16:creationId xmlns:a16="http://schemas.microsoft.com/office/drawing/2014/main" id="{32154827-B0E6-1C2C-8BCF-839E3A03A522}"/>
              </a:ext>
            </a:extLst>
          </p:cNvPr>
          <p:cNvSpPr/>
          <p:nvPr/>
        </p:nvSpPr>
        <p:spPr>
          <a:xfrm>
            <a:off x="6433475" y="4203542"/>
            <a:ext cx="15555" cy="17527"/>
          </a:xfrm>
          <a:custGeom>
            <a:avLst/>
            <a:gdLst>
              <a:gd name="connsiteX0" fmla="*/ 12044 w 16923"/>
              <a:gd name="connsiteY0" fmla="*/ 5572 h 19069"/>
              <a:gd name="connsiteX1" fmla="*/ 16923 w 16923"/>
              <a:gd name="connsiteY1" fmla="*/ 0 h 19069"/>
              <a:gd name="connsiteX2" fmla="*/ 8548 w 16923"/>
              <a:gd name="connsiteY2" fmla="*/ 9586 h 19069"/>
              <a:gd name="connsiteX3" fmla="*/ 0 w 16923"/>
              <a:gd name="connsiteY3" fmla="*/ 19069 h 19069"/>
              <a:gd name="connsiteX4" fmla="*/ 12044 w 16923"/>
              <a:gd name="connsiteY4" fmla="*/ 5572 h 19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3" h="19069">
                <a:moveTo>
                  <a:pt x="12044" y="5572"/>
                </a:moveTo>
                <a:cubicBezTo>
                  <a:pt x="13670" y="3703"/>
                  <a:pt x="15331" y="1869"/>
                  <a:pt x="16923" y="0"/>
                </a:cubicBezTo>
                <a:cubicBezTo>
                  <a:pt x="14189" y="3218"/>
                  <a:pt x="11386" y="6402"/>
                  <a:pt x="8548" y="9586"/>
                </a:cubicBezTo>
                <a:cubicBezTo>
                  <a:pt x="5745" y="12770"/>
                  <a:pt x="2872" y="15954"/>
                  <a:pt x="0" y="19069"/>
                </a:cubicBezTo>
                <a:cubicBezTo>
                  <a:pt x="4049" y="14604"/>
                  <a:pt x="8064" y="10105"/>
                  <a:pt x="12044" y="5572"/>
                </a:cubicBezTo>
                <a:close/>
              </a:path>
            </a:pathLst>
          </a:custGeom>
          <a:solidFill>
            <a:srgbClr val="FFFFFF"/>
          </a:solidFill>
          <a:ln w="34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81A2F"/>
              </a:solidFill>
              <a:effectLst/>
              <a:uLnTx/>
              <a:uFillTx/>
              <a:latin typeface="HelveticaNowDisplay Bold" panose="020B0804030202020204" pitchFamily="34" charset="0"/>
              <a:ea typeface="+mn-ea"/>
              <a:cs typeface="+mn-cs"/>
            </a:endParaRPr>
          </a:p>
        </p:txBody>
      </p:sp>
      <p:sp>
        <p:nvSpPr>
          <p:cNvPr id="60" name="Free-form: Shape 59">
            <a:extLst>
              <a:ext uri="{FF2B5EF4-FFF2-40B4-BE49-F238E27FC236}">
                <a16:creationId xmlns:a16="http://schemas.microsoft.com/office/drawing/2014/main" id="{4C686DFF-E163-46DF-C7B4-423CAB78A362}"/>
              </a:ext>
            </a:extLst>
          </p:cNvPr>
          <p:cNvSpPr/>
          <p:nvPr/>
        </p:nvSpPr>
        <p:spPr>
          <a:xfrm>
            <a:off x="6401125" y="4227557"/>
            <a:ext cx="26402" cy="27451"/>
          </a:xfrm>
          <a:custGeom>
            <a:avLst/>
            <a:gdLst>
              <a:gd name="connsiteX0" fmla="*/ 26544 w 28724"/>
              <a:gd name="connsiteY0" fmla="*/ 2319 h 29866"/>
              <a:gd name="connsiteX1" fmla="*/ 28725 w 28724"/>
              <a:gd name="connsiteY1" fmla="*/ 0 h 29866"/>
              <a:gd name="connsiteX2" fmla="*/ 24330 w 28724"/>
              <a:gd name="connsiteY2" fmla="*/ 4776 h 29866"/>
              <a:gd name="connsiteX3" fmla="*/ 7856 w 28724"/>
              <a:gd name="connsiteY3" fmla="*/ 22011 h 29866"/>
              <a:gd name="connsiteX4" fmla="*/ 6749 w 28724"/>
              <a:gd name="connsiteY4" fmla="*/ 23153 h 29866"/>
              <a:gd name="connsiteX5" fmla="*/ 0 w 28724"/>
              <a:gd name="connsiteY5" fmla="*/ 29867 h 29866"/>
              <a:gd name="connsiteX6" fmla="*/ 8929 w 28724"/>
              <a:gd name="connsiteY6" fmla="*/ 20799 h 29866"/>
              <a:gd name="connsiteX7" fmla="*/ 16266 w 28724"/>
              <a:gd name="connsiteY7" fmla="*/ 13186 h 29866"/>
              <a:gd name="connsiteX8" fmla="*/ 18031 w 28724"/>
              <a:gd name="connsiteY8" fmla="*/ 11352 h 29866"/>
              <a:gd name="connsiteX9" fmla="*/ 18827 w 28724"/>
              <a:gd name="connsiteY9" fmla="*/ 10521 h 29866"/>
              <a:gd name="connsiteX10" fmla="*/ 26544 w 28724"/>
              <a:gd name="connsiteY10" fmla="*/ 2319 h 2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724" h="29866">
                <a:moveTo>
                  <a:pt x="26544" y="2319"/>
                </a:moveTo>
                <a:cubicBezTo>
                  <a:pt x="27271" y="1558"/>
                  <a:pt x="27998" y="796"/>
                  <a:pt x="28725" y="0"/>
                </a:cubicBezTo>
                <a:cubicBezTo>
                  <a:pt x="27306" y="1592"/>
                  <a:pt x="25818" y="3184"/>
                  <a:pt x="24330" y="4776"/>
                </a:cubicBezTo>
                <a:cubicBezTo>
                  <a:pt x="18896" y="10625"/>
                  <a:pt x="13393" y="16370"/>
                  <a:pt x="7856" y="22011"/>
                </a:cubicBezTo>
                <a:cubicBezTo>
                  <a:pt x="7475" y="22392"/>
                  <a:pt x="7129" y="22772"/>
                  <a:pt x="6749" y="23153"/>
                </a:cubicBezTo>
                <a:lnTo>
                  <a:pt x="0" y="29867"/>
                </a:lnTo>
                <a:cubicBezTo>
                  <a:pt x="3011" y="26856"/>
                  <a:pt x="5987" y="23845"/>
                  <a:pt x="8929" y="20799"/>
                </a:cubicBezTo>
                <a:cubicBezTo>
                  <a:pt x="11421" y="18273"/>
                  <a:pt x="13878" y="15747"/>
                  <a:pt x="16266" y="13186"/>
                </a:cubicBezTo>
                <a:cubicBezTo>
                  <a:pt x="16889" y="12563"/>
                  <a:pt x="17477" y="11975"/>
                  <a:pt x="18031" y="11352"/>
                </a:cubicBezTo>
                <a:cubicBezTo>
                  <a:pt x="18308" y="11075"/>
                  <a:pt x="18584" y="10798"/>
                  <a:pt x="18827" y="10521"/>
                </a:cubicBezTo>
                <a:cubicBezTo>
                  <a:pt x="21457" y="7821"/>
                  <a:pt x="23984" y="5053"/>
                  <a:pt x="26544" y="2319"/>
                </a:cubicBezTo>
                <a:close/>
              </a:path>
            </a:pathLst>
          </a:custGeom>
          <a:solidFill>
            <a:srgbClr val="F8981D"/>
          </a:solidFill>
          <a:ln w="34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81A2F"/>
              </a:solidFill>
              <a:effectLst/>
              <a:uLnTx/>
              <a:uFillTx/>
              <a:latin typeface="HelveticaNowDisplay Bold" panose="020B0804030202020204" pitchFamily="34" charset="0"/>
              <a:ea typeface="+mn-ea"/>
              <a:cs typeface="+mn-cs"/>
            </a:endParaRPr>
          </a:p>
        </p:txBody>
      </p:sp>
      <p:grpSp>
        <p:nvGrpSpPr>
          <p:cNvPr id="61" name="Group 60">
            <a:extLst>
              <a:ext uri="{FF2B5EF4-FFF2-40B4-BE49-F238E27FC236}">
                <a16:creationId xmlns:a16="http://schemas.microsoft.com/office/drawing/2014/main" id="{B6A32633-FD11-3B04-6EF6-637EB69F6BFA}"/>
              </a:ext>
            </a:extLst>
          </p:cNvPr>
          <p:cNvGrpSpPr/>
          <p:nvPr/>
        </p:nvGrpSpPr>
        <p:grpSpPr>
          <a:xfrm>
            <a:off x="6460450" y="767741"/>
            <a:ext cx="1791922" cy="3422408"/>
            <a:chOff x="6308050" y="615341"/>
            <a:chExt cx="1791922" cy="3422408"/>
          </a:xfrm>
        </p:grpSpPr>
        <p:sp>
          <p:nvSpPr>
            <p:cNvPr id="62" name="Free-form: Shape 61">
              <a:extLst>
                <a:ext uri="{FF2B5EF4-FFF2-40B4-BE49-F238E27FC236}">
                  <a16:creationId xmlns:a16="http://schemas.microsoft.com/office/drawing/2014/main" id="{3DEB5EC1-EB47-D87F-E1B4-B01628E4CE76}"/>
                </a:ext>
              </a:extLst>
            </p:cNvPr>
            <p:cNvSpPr/>
            <p:nvPr/>
          </p:nvSpPr>
          <p:spPr>
            <a:xfrm>
              <a:off x="6308050" y="615341"/>
              <a:ext cx="1791922" cy="3422408"/>
            </a:xfrm>
            <a:custGeom>
              <a:avLst/>
              <a:gdLst>
                <a:gd name="connsiteX0" fmla="*/ 1949537 w 1949537"/>
                <a:gd name="connsiteY0" fmla="*/ 1400101 h 3723438"/>
                <a:gd name="connsiteX1" fmla="*/ 506592 w 1949537"/>
                <a:gd name="connsiteY1" fmla="*/ 3119737 h 3723438"/>
                <a:gd name="connsiteX2" fmla="*/ 0 w 1949537"/>
                <a:gd name="connsiteY2" fmla="*/ 3723439 h 3723438"/>
                <a:gd name="connsiteX3" fmla="*/ 4084 w 1949537"/>
                <a:gd name="connsiteY3" fmla="*/ 3718525 h 3723438"/>
                <a:gd name="connsiteX4" fmla="*/ 12182 w 1949537"/>
                <a:gd name="connsiteY4" fmla="*/ 3708627 h 3723438"/>
                <a:gd name="connsiteX5" fmla="*/ 27963 w 1949537"/>
                <a:gd name="connsiteY5" fmla="*/ 3688554 h 3723438"/>
                <a:gd name="connsiteX6" fmla="*/ 33535 w 1949537"/>
                <a:gd name="connsiteY6" fmla="*/ 3681252 h 3723438"/>
                <a:gd name="connsiteX7" fmla="*/ 34712 w 1949537"/>
                <a:gd name="connsiteY7" fmla="*/ 3679660 h 3723438"/>
                <a:gd name="connsiteX8" fmla="*/ 35473 w 1949537"/>
                <a:gd name="connsiteY8" fmla="*/ 3678691 h 3723438"/>
                <a:gd name="connsiteX9" fmla="*/ 35923 w 1949537"/>
                <a:gd name="connsiteY9" fmla="*/ 3678103 h 3723438"/>
                <a:gd name="connsiteX10" fmla="*/ 43295 w 1949537"/>
                <a:gd name="connsiteY10" fmla="*/ 3668101 h 3723438"/>
                <a:gd name="connsiteX11" fmla="*/ 50805 w 1949537"/>
                <a:gd name="connsiteY11" fmla="*/ 3657753 h 3723438"/>
                <a:gd name="connsiteX12" fmla="*/ 57934 w 1949537"/>
                <a:gd name="connsiteY12" fmla="*/ 3647648 h 3723438"/>
                <a:gd name="connsiteX13" fmla="*/ 58557 w 1949537"/>
                <a:gd name="connsiteY13" fmla="*/ 3646713 h 3723438"/>
                <a:gd name="connsiteX14" fmla="*/ 59664 w 1949537"/>
                <a:gd name="connsiteY14" fmla="*/ 3645121 h 3723438"/>
                <a:gd name="connsiteX15" fmla="*/ 65409 w 1949537"/>
                <a:gd name="connsiteY15" fmla="*/ 3636746 h 3723438"/>
                <a:gd name="connsiteX16" fmla="*/ 71638 w 1949537"/>
                <a:gd name="connsiteY16" fmla="*/ 3627436 h 3723438"/>
                <a:gd name="connsiteX17" fmla="*/ 73334 w 1949537"/>
                <a:gd name="connsiteY17" fmla="*/ 3624875 h 3723438"/>
                <a:gd name="connsiteX18" fmla="*/ 73923 w 1949537"/>
                <a:gd name="connsiteY18" fmla="*/ 3623976 h 3723438"/>
                <a:gd name="connsiteX19" fmla="*/ 74442 w 1949537"/>
                <a:gd name="connsiteY19" fmla="*/ 3623180 h 3723438"/>
                <a:gd name="connsiteX20" fmla="*/ 79529 w 1949537"/>
                <a:gd name="connsiteY20" fmla="*/ 3615358 h 3723438"/>
                <a:gd name="connsiteX21" fmla="*/ 86312 w 1949537"/>
                <a:gd name="connsiteY21" fmla="*/ 3604699 h 3723438"/>
                <a:gd name="connsiteX22" fmla="*/ 93165 w 1949537"/>
                <a:gd name="connsiteY22" fmla="*/ 3593659 h 3723438"/>
                <a:gd name="connsiteX23" fmla="*/ 106281 w 1949537"/>
                <a:gd name="connsiteY23" fmla="*/ 3571579 h 3723438"/>
                <a:gd name="connsiteX24" fmla="*/ 118878 w 1949537"/>
                <a:gd name="connsiteY24" fmla="*/ 3549188 h 3723438"/>
                <a:gd name="connsiteX25" fmla="*/ 163938 w 1949537"/>
                <a:gd name="connsiteY25" fmla="*/ 3456369 h 3723438"/>
                <a:gd name="connsiteX26" fmla="*/ 174805 w 1949537"/>
                <a:gd name="connsiteY26" fmla="*/ 3429929 h 3723438"/>
                <a:gd name="connsiteX27" fmla="*/ 179996 w 1949537"/>
                <a:gd name="connsiteY27" fmla="*/ 3416570 h 3723438"/>
                <a:gd name="connsiteX28" fmla="*/ 185707 w 1949537"/>
                <a:gd name="connsiteY28" fmla="*/ 3401204 h 3723438"/>
                <a:gd name="connsiteX29" fmla="*/ 196435 w 1949537"/>
                <a:gd name="connsiteY29" fmla="*/ 3370126 h 3723438"/>
                <a:gd name="connsiteX30" fmla="*/ 201453 w 1949537"/>
                <a:gd name="connsiteY30" fmla="*/ 3354414 h 3723438"/>
                <a:gd name="connsiteX31" fmla="*/ 205294 w 1949537"/>
                <a:gd name="connsiteY31" fmla="*/ 3341782 h 3723438"/>
                <a:gd name="connsiteX32" fmla="*/ 212528 w 1949537"/>
                <a:gd name="connsiteY32" fmla="*/ 3316345 h 3723438"/>
                <a:gd name="connsiteX33" fmla="*/ 219138 w 1949537"/>
                <a:gd name="connsiteY33" fmla="*/ 3290632 h 3723438"/>
                <a:gd name="connsiteX34" fmla="*/ 225125 w 1949537"/>
                <a:gd name="connsiteY34" fmla="*/ 3264676 h 3723438"/>
                <a:gd name="connsiteX35" fmla="*/ 233362 w 1949537"/>
                <a:gd name="connsiteY35" fmla="*/ 3222834 h 3723438"/>
                <a:gd name="connsiteX36" fmla="*/ 237930 w 1949537"/>
                <a:gd name="connsiteY36" fmla="*/ 3194629 h 3723438"/>
                <a:gd name="connsiteX37" fmla="*/ 239695 w 1949537"/>
                <a:gd name="connsiteY37" fmla="*/ 3182205 h 3723438"/>
                <a:gd name="connsiteX38" fmla="*/ 241321 w 1949537"/>
                <a:gd name="connsiteY38" fmla="*/ 3169746 h 3723438"/>
                <a:gd name="connsiteX39" fmla="*/ 242810 w 1949537"/>
                <a:gd name="connsiteY39" fmla="*/ 3157218 h 3723438"/>
                <a:gd name="connsiteX40" fmla="*/ 244160 w 1949537"/>
                <a:gd name="connsiteY40" fmla="*/ 3144655 h 3723438"/>
                <a:gd name="connsiteX41" fmla="*/ 245267 w 1949537"/>
                <a:gd name="connsiteY41" fmla="*/ 3133061 h 3723438"/>
                <a:gd name="connsiteX42" fmla="*/ 245267 w 1949537"/>
                <a:gd name="connsiteY42" fmla="*/ 3132750 h 3723438"/>
                <a:gd name="connsiteX43" fmla="*/ 246409 w 1949537"/>
                <a:gd name="connsiteY43" fmla="*/ 3119426 h 3723438"/>
                <a:gd name="connsiteX44" fmla="*/ 248070 w 1949537"/>
                <a:gd name="connsiteY44" fmla="*/ 3094024 h 3723438"/>
                <a:gd name="connsiteX45" fmla="*/ 248762 w 1949537"/>
                <a:gd name="connsiteY45" fmla="*/ 3079454 h 3723438"/>
                <a:gd name="connsiteX46" fmla="*/ 249627 w 1949537"/>
                <a:gd name="connsiteY46" fmla="*/ 3035398 h 3723438"/>
                <a:gd name="connsiteX47" fmla="*/ 249627 w 1949537"/>
                <a:gd name="connsiteY47" fmla="*/ 0 h 3723438"/>
                <a:gd name="connsiteX48" fmla="*/ 249627 w 1949537"/>
                <a:gd name="connsiteY48" fmla="*/ 0 h 3723438"/>
                <a:gd name="connsiteX49" fmla="*/ 422633 w 1949537"/>
                <a:gd name="connsiteY49" fmla="*/ 66863 h 3723438"/>
                <a:gd name="connsiteX50" fmla="*/ 509153 w 1949537"/>
                <a:gd name="connsiteY50" fmla="*/ 104758 h 3723438"/>
                <a:gd name="connsiteX51" fmla="*/ 509153 w 1949537"/>
                <a:gd name="connsiteY51" fmla="*/ 104758 h 3723438"/>
                <a:gd name="connsiteX52" fmla="*/ 1459627 w 1949537"/>
                <a:gd name="connsiteY52" fmla="*/ 766636 h 3723438"/>
                <a:gd name="connsiteX53" fmla="*/ 1479492 w 1949537"/>
                <a:gd name="connsiteY53" fmla="*/ 786813 h 3723438"/>
                <a:gd name="connsiteX54" fmla="*/ 1518668 w 1949537"/>
                <a:gd name="connsiteY54" fmla="*/ 827616 h 3723438"/>
                <a:gd name="connsiteX55" fmla="*/ 1542790 w 1949537"/>
                <a:gd name="connsiteY55" fmla="*/ 853468 h 3723438"/>
                <a:gd name="connsiteX56" fmla="*/ 1566635 w 1949537"/>
                <a:gd name="connsiteY56" fmla="*/ 879597 h 3723438"/>
                <a:gd name="connsiteX57" fmla="*/ 1601865 w 1949537"/>
                <a:gd name="connsiteY57" fmla="*/ 919292 h 3723438"/>
                <a:gd name="connsiteX58" fmla="*/ 1613459 w 1949537"/>
                <a:gd name="connsiteY58" fmla="*/ 932651 h 3723438"/>
                <a:gd name="connsiteX59" fmla="*/ 1747600 w 1949537"/>
                <a:gd name="connsiteY59" fmla="*/ 1098735 h 3723438"/>
                <a:gd name="connsiteX60" fmla="*/ 1779439 w 1949537"/>
                <a:gd name="connsiteY60" fmla="*/ 1141648 h 3723438"/>
                <a:gd name="connsiteX61" fmla="*/ 1795082 w 1949537"/>
                <a:gd name="connsiteY61" fmla="*/ 1163313 h 3723438"/>
                <a:gd name="connsiteX62" fmla="*/ 1855923 w 1949537"/>
                <a:gd name="connsiteY62" fmla="*/ 1251321 h 3723438"/>
                <a:gd name="connsiteX63" fmla="*/ 1885270 w 1949537"/>
                <a:gd name="connsiteY63" fmla="*/ 1296104 h 3723438"/>
                <a:gd name="connsiteX64" fmla="*/ 1927942 w 1949537"/>
                <a:gd name="connsiteY64" fmla="*/ 1364247 h 3723438"/>
                <a:gd name="connsiteX65" fmla="*/ 1941785 w 1949537"/>
                <a:gd name="connsiteY65" fmla="*/ 1387192 h 3723438"/>
                <a:gd name="connsiteX66" fmla="*/ 1949434 w 1949537"/>
                <a:gd name="connsiteY66" fmla="*/ 1400101 h 372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49537" h="3723438">
                  <a:moveTo>
                    <a:pt x="1949537" y="1400101"/>
                  </a:moveTo>
                  <a:lnTo>
                    <a:pt x="506592" y="3119737"/>
                  </a:lnTo>
                  <a:lnTo>
                    <a:pt x="0" y="3723439"/>
                  </a:lnTo>
                  <a:cubicBezTo>
                    <a:pt x="1384" y="3721812"/>
                    <a:pt x="2734" y="3720151"/>
                    <a:pt x="4084" y="3718525"/>
                  </a:cubicBezTo>
                  <a:cubicBezTo>
                    <a:pt x="6783" y="3715237"/>
                    <a:pt x="9483" y="3711949"/>
                    <a:pt x="12182" y="3708627"/>
                  </a:cubicBezTo>
                  <a:cubicBezTo>
                    <a:pt x="17546" y="3702017"/>
                    <a:pt x="22807" y="3695303"/>
                    <a:pt x="27963" y="3688554"/>
                  </a:cubicBezTo>
                  <a:cubicBezTo>
                    <a:pt x="29832" y="3686132"/>
                    <a:pt x="31701" y="3683709"/>
                    <a:pt x="33535" y="3681252"/>
                  </a:cubicBezTo>
                  <a:cubicBezTo>
                    <a:pt x="33916" y="3680733"/>
                    <a:pt x="34331" y="3680179"/>
                    <a:pt x="34712" y="3679660"/>
                  </a:cubicBezTo>
                  <a:cubicBezTo>
                    <a:pt x="34989" y="3679348"/>
                    <a:pt x="35231" y="3679002"/>
                    <a:pt x="35473" y="3678691"/>
                  </a:cubicBezTo>
                  <a:cubicBezTo>
                    <a:pt x="35646" y="3678483"/>
                    <a:pt x="35819" y="3678310"/>
                    <a:pt x="35923" y="3678103"/>
                  </a:cubicBezTo>
                  <a:cubicBezTo>
                    <a:pt x="38449" y="3674780"/>
                    <a:pt x="40906" y="3671458"/>
                    <a:pt x="43295" y="3668101"/>
                  </a:cubicBezTo>
                  <a:cubicBezTo>
                    <a:pt x="45821" y="3664675"/>
                    <a:pt x="48313" y="3661214"/>
                    <a:pt x="50805" y="3657753"/>
                  </a:cubicBezTo>
                  <a:cubicBezTo>
                    <a:pt x="53192" y="3654396"/>
                    <a:pt x="55581" y="3651039"/>
                    <a:pt x="57934" y="3647648"/>
                  </a:cubicBezTo>
                  <a:cubicBezTo>
                    <a:pt x="58176" y="3647336"/>
                    <a:pt x="58384" y="3647025"/>
                    <a:pt x="58557" y="3646713"/>
                  </a:cubicBezTo>
                  <a:cubicBezTo>
                    <a:pt x="58938" y="3646194"/>
                    <a:pt x="59318" y="3645640"/>
                    <a:pt x="59664" y="3645121"/>
                  </a:cubicBezTo>
                  <a:cubicBezTo>
                    <a:pt x="61602" y="3642353"/>
                    <a:pt x="63506" y="3639549"/>
                    <a:pt x="65409" y="3636746"/>
                  </a:cubicBezTo>
                  <a:cubicBezTo>
                    <a:pt x="67520" y="3633666"/>
                    <a:pt x="69597" y="3630551"/>
                    <a:pt x="71638" y="3627436"/>
                  </a:cubicBezTo>
                  <a:cubicBezTo>
                    <a:pt x="72227" y="3626606"/>
                    <a:pt x="72815" y="3625741"/>
                    <a:pt x="73334" y="3624875"/>
                  </a:cubicBezTo>
                  <a:cubicBezTo>
                    <a:pt x="73542" y="3624564"/>
                    <a:pt x="73750" y="3624287"/>
                    <a:pt x="73923" y="3623976"/>
                  </a:cubicBezTo>
                  <a:cubicBezTo>
                    <a:pt x="74096" y="3623699"/>
                    <a:pt x="74269" y="3623457"/>
                    <a:pt x="74442" y="3623180"/>
                  </a:cubicBezTo>
                  <a:cubicBezTo>
                    <a:pt x="76172" y="3620584"/>
                    <a:pt x="77903" y="3617954"/>
                    <a:pt x="79529" y="3615358"/>
                  </a:cubicBezTo>
                  <a:cubicBezTo>
                    <a:pt x="81848" y="3611828"/>
                    <a:pt x="84098" y="3608264"/>
                    <a:pt x="86312" y="3604699"/>
                  </a:cubicBezTo>
                  <a:cubicBezTo>
                    <a:pt x="88631" y="3601030"/>
                    <a:pt x="90915" y="3597362"/>
                    <a:pt x="93165" y="3593659"/>
                  </a:cubicBezTo>
                  <a:cubicBezTo>
                    <a:pt x="97629" y="3586357"/>
                    <a:pt x="101990" y="3578985"/>
                    <a:pt x="106281" y="3571579"/>
                  </a:cubicBezTo>
                  <a:cubicBezTo>
                    <a:pt x="110572" y="3564173"/>
                    <a:pt x="114760" y="3556698"/>
                    <a:pt x="118878" y="3549188"/>
                  </a:cubicBezTo>
                  <a:cubicBezTo>
                    <a:pt x="135317" y="3519079"/>
                    <a:pt x="150372" y="3488139"/>
                    <a:pt x="163938" y="3456369"/>
                  </a:cubicBezTo>
                  <a:cubicBezTo>
                    <a:pt x="167676" y="3447613"/>
                    <a:pt x="171310" y="3438788"/>
                    <a:pt x="174805" y="3429929"/>
                  </a:cubicBezTo>
                  <a:cubicBezTo>
                    <a:pt x="176570" y="3425499"/>
                    <a:pt x="178300" y="3421034"/>
                    <a:pt x="179996" y="3416570"/>
                  </a:cubicBezTo>
                  <a:cubicBezTo>
                    <a:pt x="181934" y="3411448"/>
                    <a:pt x="183838" y="3406326"/>
                    <a:pt x="185707" y="3401204"/>
                  </a:cubicBezTo>
                  <a:cubicBezTo>
                    <a:pt x="189444" y="3390925"/>
                    <a:pt x="193009" y="3380543"/>
                    <a:pt x="196435" y="3370126"/>
                  </a:cubicBezTo>
                  <a:cubicBezTo>
                    <a:pt x="198131" y="3364900"/>
                    <a:pt x="199827" y="3359675"/>
                    <a:pt x="201453" y="3354414"/>
                  </a:cubicBezTo>
                  <a:cubicBezTo>
                    <a:pt x="202768" y="3350226"/>
                    <a:pt x="204049" y="3346004"/>
                    <a:pt x="205294" y="3341782"/>
                  </a:cubicBezTo>
                  <a:cubicBezTo>
                    <a:pt x="207821" y="3333338"/>
                    <a:pt x="210209" y="3324859"/>
                    <a:pt x="212528" y="3316345"/>
                  </a:cubicBezTo>
                  <a:cubicBezTo>
                    <a:pt x="214812" y="3307832"/>
                    <a:pt x="217027" y="3299249"/>
                    <a:pt x="219138" y="3290632"/>
                  </a:cubicBezTo>
                  <a:cubicBezTo>
                    <a:pt x="221214" y="3282014"/>
                    <a:pt x="223222" y="3273362"/>
                    <a:pt x="225125" y="3264676"/>
                  </a:cubicBezTo>
                  <a:cubicBezTo>
                    <a:pt x="228136" y="3250832"/>
                    <a:pt x="230870" y="3236885"/>
                    <a:pt x="233362" y="3222834"/>
                  </a:cubicBezTo>
                  <a:cubicBezTo>
                    <a:pt x="234988" y="3213456"/>
                    <a:pt x="236511" y="3204077"/>
                    <a:pt x="237930" y="3194629"/>
                  </a:cubicBezTo>
                  <a:cubicBezTo>
                    <a:pt x="238553" y="3190511"/>
                    <a:pt x="239141" y="3186358"/>
                    <a:pt x="239695" y="3182205"/>
                  </a:cubicBezTo>
                  <a:cubicBezTo>
                    <a:pt x="240283" y="3178052"/>
                    <a:pt x="240802" y="3173899"/>
                    <a:pt x="241321" y="3169746"/>
                  </a:cubicBezTo>
                  <a:cubicBezTo>
                    <a:pt x="241875" y="3165593"/>
                    <a:pt x="242360" y="3161405"/>
                    <a:pt x="242810" y="3157218"/>
                  </a:cubicBezTo>
                  <a:cubicBezTo>
                    <a:pt x="243294" y="3153030"/>
                    <a:pt x="243744" y="3148843"/>
                    <a:pt x="244160" y="3144655"/>
                  </a:cubicBezTo>
                  <a:cubicBezTo>
                    <a:pt x="244609" y="3140813"/>
                    <a:pt x="244955" y="3136937"/>
                    <a:pt x="245267" y="3133061"/>
                  </a:cubicBezTo>
                  <a:cubicBezTo>
                    <a:pt x="245267" y="3132958"/>
                    <a:pt x="245267" y="3132854"/>
                    <a:pt x="245267" y="3132750"/>
                  </a:cubicBezTo>
                  <a:cubicBezTo>
                    <a:pt x="245682" y="3128320"/>
                    <a:pt x="246063" y="3123890"/>
                    <a:pt x="246409" y="3119426"/>
                  </a:cubicBezTo>
                  <a:cubicBezTo>
                    <a:pt x="247066" y="3110981"/>
                    <a:pt x="247620" y="3102537"/>
                    <a:pt x="248070" y="3094024"/>
                  </a:cubicBezTo>
                  <a:cubicBezTo>
                    <a:pt x="248347" y="3089178"/>
                    <a:pt x="248554" y="3084333"/>
                    <a:pt x="248762" y="3079454"/>
                  </a:cubicBezTo>
                  <a:cubicBezTo>
                    <a:pt x="249351" y="3064849"/>
                    <a:pt x="249627" y="3050141"/>
                    <a:pt x="249627" y="3035398"/>
                  </a:cubicBezTo>
                  <a:lnTo>
                    <a:pt x="249627" y="0"/>
                  </a:lnTo>
                  <a:lnTo>
                    <a:pt x="249627" y="0"/>
                  </a:lnTo>
                  <a:cubicBezTo>
                    <a:pt x="308115" y="20661"/>
                    <a:pt x="365772" y="42949"/>
                    <a:pt x="422633" y="66863"/>
                  </a:cubicBezTo>
                  <a:cubicBezTo>
                    <a:pt x="451704" y="79079"/>
                    <a:pt x="480532" y="91711"/>
                    <a:pt x="509153" y="104758"/>
                  </a:cubicBezTo>
                  <a:lnTo>
                    <a:pt x="509153" y="104758"/>
                  </a:lnTo>
                  <a:cubicBezTo>
                    <a:pt x="865511" y="267035"/>
                    <a:pt x="1187089" y="492437"/>
                    <a:pt x="1459627" y="766636"/>
                  </a:cubicBezTo>
                  <a:cubicBezTo>
                    <a:pt x="1466272" y="773350"/>
                    <a:pt x="1472881" y="780064"/>
                    <a:pt x="1479492" y="786813"/>
                  </a:cubicBezTo>
                  <a:cubicBezTo>
                    <a:pt x="1492677" y="800310"/>
                    <a:pt x="1505759" y="813911"/>
                    <a:pt x="1518668" y="827616"/>
                  </a:cubicBezTo>
                  <a:cubicBezTo>
                    <a:pt x="1526766" y="836198"/>
                    <a:pt x="1534795" y="844816"/>
                    <a:pt x="1542790" y="853468"/>
                  </a:cubicBezTo>
                  <a:cubicBezTo>
                    <a:pt x="1550784" y="862154"/>
                    <a:pt x="1558709" y="870841"/>
                    <a:pt x="1566635" y="879597"/>
                  </a:cubicBezTo>
                  <a:cubicBezTo>
                    <a:pt x="1578470" y="892748"/>
                    <a:pt x="1590237" y="905968"/>
                    <a:pt x="1601865" y="919292"/>
                  </a:cubicBezTo>
                  <a:cubicBezTo>
                    <a:pt x="1605741" y="923722"/>
                    <a:pt x="1609618" y="928186"/>
                    <a:pt x="1613459" y="932651"/>
                  </a:cubicBezTo>
                  <a:cubicBezTo>
                    <a:pt x="1659938" y="986466"/>
                    <a:pt x="1704720" y="1041874"/>
                    <a:pt x="1747600" y="1098735"/>
                  </a:cubicBezTo>
                  <a:cubicBezTo>
                    <a:pt x="1758328" y="1112958"/>
                    <a:pt x="1768918" y="1127251"/>
                    <a:pt x="1779439" y="1141648"/>
                  </a:cubicBezTo>
                  <a:cubicBezTo>
                    <a:pt x="1784699" y="1148847"/>
                    <a:pt x="1789890" y="1156080"/>
                    <a:pt x="1795082" y="1163313"/>
                  </a:cubicBezTo>
                  <a:cubicBezTo>
                    <a:pt x="1815846" y="1192280"/>
                    <a:pt x="1836127" y="1221628"/>
                    <a:pt x="1855923" y="1251321"/>
                  </a:cubicBezTo>
                  <a:cubicBezTo>
                    <a:pt x="1865855" y="1266168"/>
                    <a:pt x="1875649" y="1281084"/>
                    <a:pt x="1885270" y="1296104"/>
                  </a:cubicBezTo>
                  <a:cubicBezTo>
                    <a:pt x="1899771" y="1318634"/>
                    <a:pt x="1913995" y="1341337"/>
                    <a:pt x="1927942" y="1364247"/>
                  </a:cubicBezTo>
                  <a:cubicBezTo>
                    <a:pt x="1932580" y="1371861"/>
                    <a:pt x="1937217" y="1379544"/>
                    <a:pt x="1941785" y="1387192"/>
                  </a:cubicBezTo>
                  <a:cubicBezTo>
                    <a:pt x="1944346" y="1391483"/>
                    <a:pt x="1946907" y="1395775"/>
                    <a:pt x="1949434" y="1400101"/>
                  </a:cubicBezTo>
                  <a:close/>
                </a:path>
              </a:pathLst>
            </a:custGeom>
            <a:solidFill>
              <a:schemeClr val="accent1">
                <a:lumMod val="75000"/>
              </a:schemeClr>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endParaRPr lang="en-GB" sz="1500" b="1" dirty="0">
                <a:solidFill>
                  <a:schemeClr val="bg1"/>
                </a:solidFill>
              </a:endParaRPr>
            </a:p>
          </p:txBody>
        </p:sp>
        <p:sp>
          <p:nvSpPr>
            <p:cNvPr id="63" name="TextBox 50">
              <a:extLst>
                <a:ext uri="{FF2B5EF4-FFF2-40B4-BE49-F238E27FC236}">
                  <a16:creationId xmlns:a16="http://schemas.microsoft.com/office/drawing/2014/main" id="{A0C91B5E-39B6-0EBC-E1EC-D4A79099E1DF}"/>
                </a:ext>
              </a:extLst>
            </p:cNvPr>
            <p:cNvSpPr txBox="1"/>
            <p:nvPr/>
          </p:nvSpPr>
          <p:spPr>
            <a:xfrm>
              <a:off x="6463766" y="1596588"/>
              <a:ext cx="1528211" cy="49244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sz="1300" dirty="0">
                  <a:solidFill>
                    <a:schemeClr val="tx2"/>
                  </a:solidFill>
                  <a:latin typeface="HelveticaNowDisplay ExtraBold" panose="020B0904030202020204" pitchFamily="34" charset="0"/>
                  <a:cs typeface="HelveticaNowDisplay ExtraBold" panose="020B0904030202020204" pitchFamily="34" charset="0"/>
                </a:rPr>
                <a:t>UC </a:t>
              </a:r>
            </a:p>
            <a:p>
              <a:pPr lvl="0" algn="ctr">
                <a:defRPr/>
              </a:pPr>
              <a:r>
                <a:rPr lang="en-US" sz="1300" dirty="0">
                  <a:solidFill>
                    <a:schemeClr val="tx2"/>
                  </a:solidFill>
                  <a:latin typeface="HelveticaNowDisplay ExtraBold" panose="020B0904030202020204" pitchFamily="34" charset="0"/>
                  <a:cs typeface="HelveticaNowDisplay ExtraBold" panose="020B0904030202020204" pitchFamily="34" charset="0"/>
                </a:rPr>
                <a:t>&amp; CX</a:t>
              </a:r>
              <a:endParaRPr lang="en-US" sz="1300" dirty="0">
                <a:solidFill>
                  <a:schemeClr val="tx2"/>
                </a:solidFill>
                <a:latin typeface="HelveticaNowDisplay Bold" panose="020B0804030202020204" pitchFamily="34" charset="0"/>
                <a:cs typeface="HelveticaNowDisplay Bold" panose="020B0804030202020204" pitchFamily="34" charset="0"/>
              </a:endParaRPr>
            </a:p>
          </p:txBody>
        </p:sp>
      </p:grpSp>
      <p:grpSp>
        <p:nvGrpSpPr>
          <p:cNvPr id="64" name="Group 63">
            <a:extLst>
              <a:ext uri="{FF2B5EF4-FFF2-40B4-BE49-F238E27FC236}">
                <a16:creationId xmlns:a16="http://schemas.microsoft.com/office/drawing/2014/main" id="{30F55C73-5C10-EAA3-8569-6CBC7B26565E}"/>
              </a:ext>
            </a:extLst>
          </p:cNvPr>
          <p:cNvGrpSpPr/>
          <p:nvPr/>
        </p:nvGrpSpPr>
        <p:grpSpPr>
          <a:xfrm>
            <a:off x="5876927" y="2054393"/>
            <a:ext cx="2840031" cy="2474183"/>
            <a:chOff x="5724527" y="1901993"/>
            <a:chExt cx="2840031" cy="2474183"/>
          </a:xfrm>
        </p:grpSpPr>
        <p:sp>
          <p:nvSpPr>
            <p:cNvPr id="65" name="Free-form: Shape 64">
              <a:extLst>
                <a:ext uri="{FF2B5EF4-FFF2-40B4-BE49-F238E27FC236}">
                  <a16:creationId xmlns:a16="http://schemas.microsoft.com/office/drawing/2014/main" id="{123EEA89-6864-30B8-6340-F51AC044D999}"/>
                </a:ext>
              </a:extLst>
            </p:cNvPr>
            <p:cNvSpPr/>
            <p:nvPr/>
          </p:nvSpPr>
          <p:spPr>
            <a:xfrm>
              <a:off x="5724527" y="1901993"/>
              <a:ext cx="2785392" cy="2474183"/>
            </a:xfrm>
            <a:custGeom>
              <a:avLst/>
              <a:gdLst>
                <a:gd name="connsiteX0" fmla="*/ 2986843 w 3030392"/>
                <a:gd name="connsiteY0" fmla="*/ 2165145 h 2691809"/>
                <a:gd name="connsiteX1" fmla="*/ 776119 w 3030392"/>
                <a:gd name="connsiteY1" fmla="*/ 2554970 h 2691809"/>
                <a:gd name="connsiteX2" fmla="*/ 0 w 3030392"/>
                <a:gd name="connsiteY2" fmla="*/ 2691809 h 2691809"/>
                <a:gd name="connsiteX3" fmla="*/ 6299 w 3030392"/>
                <a:gd name="connsiteY3" fmla="*/ 2690667 h 2691809"/>
                <a:gd name="connsiteX4" fmla="*/ 18861 w 3030392"/>
                <a:gd name="connsiteY4" fmla="*/ 2688279 h 2691809"/>
                <a:gd name="connsiteX5" fmla="*/ 43848 w 3030392"/>
                <a:gd name="connsiteY5" fmla="*/ 2683054 h 2691809"/>
                <a:gd name="connsiteX6" fmla="*/ 52812 w 3030392"/>
                <a:gd name="connsiteY6" fmla="*/ 2681046 h 2691809"/>
                <a:gd name="connsiteX7" fmla="*/ 54750 w 3030392"/>
                <a:gd name="connsiteY7" fmla="*/ 2680596 h 2691809"/>
                <a:gd name="connsiteX8" fmla="*/ 55961 w 3030392"/>
                <a:gd name="connsiteY8" fmla="*/ 2680354 h 2691809"/>
                <a:gd name="connsiteX9" fmla="*/ 56688 w 3030392"/>
                <a:gd name="connsiteY9" fmla="*/ 2680181 h 2691809"/>
                <a:gd name="connsiteX10" fmla="*/ 68766 w 3030392"/>
                <a:gd name="connsiteY10" fmla="*/ 2677274 h 2691809"/>
                <a:gd name="connsiteX11" fmla="*/ 81156 w 3030392"/>
                <a:gd name="connsiteY11" fmla="*/ 2674159 h 2691809"/>
                <a:gd name="connsiteX12" fmla="*/ 93130 w 3030392"/>
                <a:gd name="connsiteY12" fmla="*/ 2671010 h 2691809"/>
                <a:gd name="connsiteX13" fmla="*/ 94203 w 3030392"/>
                <a:gd name="connsiteY13" fmla="*/ 2670699 h 2691809"/>
                <a:gd name="connsiteX14" fmla="*/ 96072 w 3030392"/>
                <a:gd name="connsiteY14" fmla="*/ 2670179 h 2691809"/>
                <a:gd name="connsiteX15" fmla="*/ 105866 w 3030392"/>
                <a:gd name="connsiteY15" fmla="*/ 2667446 h 2691809"/>
                <a:gd name="connsiteX16" fmla="*/ 116629 w 3030392"/>
                <a:gd name="connsiteY16" fmla="*/ 2664331 h 2691809"/>
                <a:gd name="connsiteX17" fmla="*/ 119571 w 3030392"/>
                <a:gd name="connsiteY17" fmla="*/ 2663466 h 2691809"/>
                <a:gd name="connsiteX18" fmla="*/ 120609 w 3030392"/>
                <a:gd name="connsiteY18" fmla="*/ 2663154 h 2691809"/>
                <a:gd name="connsiteX19" fmla="*/ 121509 w 3030392"/>
                <a:gd name="connsiteY19" fmla="*/ 2662877 h 2691809"/>
                <a:gd name="connsiteX20" fmla="*/ 130438 w 3030392"/>
                <a:gd name="connsiteY20" fmla="*/ 2660143 h 2691809"/>
                <a:gd name="connsiteX21" fmla="*/ 142481 w 3030392"/>
                <a:gd name="connsiteY21" fmla="*/ 2656336 h 2691809"/>
                <a:gd name="connsiteX22" fmla="*/ 154836 w 3030392"/>
                <a:gd name="connsiteY22" fmla="*/ 2652287 h 2691809"/>
                <a:gd name="connsiteX23" fmla="*/ 179062 w 3030392"/>
                <a:gd name="connsiteY23" fmla="*/ 2643808 h 2691809"/>
                <a:gd name="connsiteX24" fmla="*/ 203114 w 3030392"/>
                <a:gd name="connsiteY24" fmla="*/ 2634741 h 2691809"/>
                <a:gd name="connsiteX25" fmla="*/ 297283 w 3030392"/>
                <a:gd name="connsiteY25" fmla="*/ 2592589 h 2691809"/>
                <a:gd name="connsiteX26" fmla="*/ 322616 w 3030392"/>
                <a:gd name="connsiteY26" fmla="*/ 2579333 h 2691809"/>
                <a:gd name="connsiteX27" fmla="*/ 335179 w 3030392"/>
                <a:gd name="connsiteY27" fmla="*/ 2572446 h 2691809"/>
                <a:gd name="connsiteX28" fmla="*/ 349437 w 3030392"/>
                <a:gd name="connsiteY28" fmla="*/ 2564348 h 2691809"/>
                <a:gd name="connsiteX29" fmla="*/ 377643 w 3030392"/>
                <a:gd name="connsiteY29" fmla="*/ 2547425 h 2691809"/>
                <a:gd name="connsiteX30" fmla="*/ 391589 w 3030392"/>
                <a:gd name="connsiteY30" fmla="*/ 2538600 h 2691809"/>
                <a:gd name="connsiteX31" fmla="*/ 402664 w 3030392"/>
                <a:gd name="connsiteY31" fmla="*/ 2531401 h 2691809"/>
                <a:gd name="connsiteX32" fmla="*/ 424571 w 3030392"/>
                <a:gd name="connsiteY32" fmla="*/ 2516554 h 2691809"/>
                <a:gd name="connsiteX33" fmla="*/ 446166 w 3030392"/>
                <a:gd name="connsiteY33" fmla="*/ 2501119 h 2691809"/>
                <a:gd name="connsiteX34" fmla="*/ 467450 w 3030392"/>
                <a:gd name="connsiteY34" fmla="*/ 2485096 h 2691809"/>
                <a:gd name="connsiteX35" fmla="*/ 500639 w 3030392"/>
                <a:gd name="connsiteY35" fmla="*/ 2458344 h 2691809"/>
                <a:gd name="connsiteX36" fmla="*/ 522269 w 3030392"/>
                <a:gd name="connsiteY36" fmla="*/ 2439690 h 2691809"/>
                <a:gd name="connsiteX37" fmla="*/ 531614 w 3030392"/>
                <a:gd name="connsiteY37" fmla="*/ 2431315 h 2691809"/>
                <a:gd name="connsiteX38" fmla="*/ 540854 w 3030392"/>
                <a:gd name="connsiteY38" fmla="*/ 2422802 h 2691809"/>
                <a:gd name="connsiteX39" fmla="*/ 550059 w 3030392"/>
                <a:gd name="connsiteY39" fmla="*/ 2414150 h 2691809"/>
                <a:gd name="connsiteX40" fmla="*/ 559161 w 3030392"/>
                <a:gd name="connsiteY40" fmla="*/ 2405394 h 2691809"/>
                <a:gd name="connsiteX41" fmla="*/ 567467 w 3030392"/>
                <a:gd name="connsiteY41" fmla="*/ 2397226 h 2691809"/>
                <a:gd name="connsiteX42" fmla="*/ 567709 w 3030392"/>
                <a:gd name="connsiteY42" fmla="*/ 2397019 h 2691809"/>
                <a:gd name="connsiteX43" fmla="*/ 577157 w 3030392"/>
                <a:gd name="connsiteY43" fmla="*/ 2387536 h 2691809"/>
                <a:gd name="connsiteX44" fmla="*/ 594773 w 3030392"/>
                <a:gd name="connsiteY44" fmla="*/ 2369159 h 2691809"/>
                <a:gd name="connsiteX45" fmla="*/ 604671 w 3030392"/>
                <a:gd name="connsiteY45" fmla="*/ 2358431 h 2691809"/>
                <a:gd name="connsiteX46" fmla="*/ 633638 w 3030392"/>
                <a:gd name="connsiteY46" fmla="*/ 2325242 h 2691809"/>
                <a:gd name="connsiteX47" fmla="*/ 2584767 w 3030392"/>
                <a:gd name="connsiteY47" fmla="*/ 0 h 2691809"/>
                <a:gd name="connsiteX48" fmla="*/ 2584767 w 3030392"/>
                <a:gd name="connsiteY48" fmla="*/ 0 h 2691809"/>
                <a:gd name="connsiteX49" fmla="*/ 2674333 w 3030392"/>
                <a:gd name="connsiteY49" fmla="*/ 162450 h 2691809"/>
                <a:gd name="connsiteX50" fmla="*/ 2716243 w 3030392"/>
                <a:gd name="connsiteY50" fmla="*/ 247101 h 2691809"/>
                <a:gd name="connsiteX51" fmla="*/ 2716243 w 3030392"/>
                <a:gd name="connsiteY51" fmla="*/ 247101 h 2691809"/>
                <a:gd name="connsiteX52" fmla="*/ 3018890 w 3030392"/>
                <a:gd name="connsiteY52" fmla="*/ 1365112 h 2691809"/>
                <a:gd name="connsiteX53" fmla="*/ 3021139 w 3030392"/>
                <a:gd name="connsiteY53" fmla="*/ 1393352 h 2691809"/>
                <a:gd name="connsiteX54" fmla="*/ 3024911 w 3030392"/>
                <a:gd name="connsiteY54" fmla="*/ 1449798 h 2691809"/>
                <a:gd name="connsiteX55" fmla="*/ 3026780 w 3030392"/>
                <a:gd name="connsiteY55" fmla="*/ 1485098 h 2691809"/>
                <a:gd name="connsiteX56" fmla="*/ 3028268 w 3030392"/>
                <a:gd name="connsiteY56" fmla="*/ 1520433 h 2691809"/>
                <a:gd name="connsiteX57" fmla="*/ 3029757 w 3030392"/>
                <a:gd name="connsiteY57" fmla="*/ 1573487 h 2691809"/>
                <a:gd name="connsiteX58" fmla="*/ 3030068 w 3030392"/>
                <a:gd name="connsiteY58" fmla="*/ 1591172 h 2691809"/>
                <a:gd name="connsiteX59" fmla="*/ 3026053 w 3030392"/>
                <a:gd name="connsiteY59" fmla="*/ 1804634 h 2691809"/>
                <a:gd name="connsiteX60" fmla="*/ 3022870 w 3030392"/>
                <a:gd name="connsiteY60" fmla="*/ 1857965 h 2691809"/>
                <a:gd name="connsiteX61" fmla="*/ 3020931 w 3030392"/>
                <a:gd name="connsiteY61" fmla="*/ 1884613 h 2691809"/>
                <a:gd name="connsiteX62" fmla="*/ 3010964 w 3030392"/>
                <a:gd name="connsiteY62" fmla="*/ 1991136 h 2691809"/>
                <a:gd name="connsiteX63" fmla="*/ 3004666 w 3030392"/>
                <a:gd name="connsiteY63" fmla="*/ 2044294 h 2691809"/>
                <a:gd name="connsiteX64" fmla="*/ 2993557 w 3030392"/>
                <a:gd name="connsiteY64" fmla="*/ 2123927 h 2691809"/>
                <a:gd name="connsiteX65" fmla="*/ 2989404 w 3030392"/>
                <a:gd name="connsiteY65" fmla="*/ 2150402 h 2691809"/>
                <a:gd name="connsiteX66" fmla="*/ 2986981 w 3030392"/>
                <a:gd name="connsiteY66" fmla="*/ 2165215 h 269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30392" h="2691809">
                  <a:moveTo>
                    <a:pt x="2986843" y="2165145"/>
                  </a:moveTo>
                  <a:lnTo>
                    <a:pt x="776119" y="2554970"/>
                  </a:lnTo>
                  <a:lnTo>
                    <a:pt x="0" y="2691809"/>
                  </a:lnTo>
                  <a:cubicBezTo>
                    <a:pt x="2111" y="2691463"/>
                    <a:pt x="4222" y="2691048"/>
                    <a:pt x="6299" y="2690667"/>
                  </a:cubicBezTo>
                  <a:cubicBezTo>
                    <a:pt x="10486" y="2689872"/>
                    <a:pt x="14674" y="2689110"/>
                    <a:pt x="18861" y="2688279"/>
                  </a:cubicBezTo>
                  <a:cubicBezTo>
                    <a:pt x="27202" y="2686653"/>
                    <a:pt x="35577" y="2684888"/>
                    <a:pt x="43848" y="2683054"/>
                  </a:cubicBezTo>
                  <a:cubicBezTo>
                    <a:pt x="46825" y="2682396"/>
                    <a:pt x="49836" y="2681739"/>
                    <a:pt x="52812" y="2681046"/>
                  </a:cubicBezTo>
                  <a:cubicBezTo>
                    <a:pt x="53435" y="2680908"/>
                    <a:pt x="54127" y="2680735"/>
                    <a:pt x="54750" y="2680596"/>
                  </a:cubicBezTo>
                  <a:cubicBezTo>
                    <a:pt x="55165" y="2680527"/>
                    <a:pt x="55580" y="2680424"/>
                    <a:pt x="55961" y="2680354"/>
                  </a:cubicBezTo>
                  <a:cubicBezTo>
                    <a:pt x="56238" y="2680320"/>
                    <a:pt x="56480" y="2680285"/>
                    <a:pt x="56688" y="2680181"/>
                  </a:cubicBezTo>
                  <a:cubicBezTo>
                    <a:pt x="60772" y="2679247"/>
                    <a:pt x="64786" y="2678278"/>
                    <a:pt x="68766" y="2677274"/>
                  </a:cubicBezTo>
                  <a:cubicBezTo>
                    <a:pt x="72919" y="2676270"/>
                    <a:pt x="77037" y="2675232"/>
                    <a:pt x="81156" y="2674159"/>
                  </a:cubicBezTo>
                  <a:cubicBezTo>
                    <a:pt x="85136" y="2673121"/>
                    <a:pt x="89116" y="2672083"/>
                    <a:pt x="93130" y="2671010"/>
                  </a:cubicBezTo>
                  <a:cubicBezTo>
                    <a:pt x="93511" y="2670941"/>
                    <a:pt x="93891" y="2670837"/>
                    <a:pt x="94203" y="2670699"/>
                  </a:cubicBezTo>
                  <a:cubicBezTo>
                    <a:pt x="94826" y="2670560"/>
                    <a:pt x="95484" y="2670353"/>
                    <a:pt x="96072" y="2670179"/>
                  </a:cubicBezTo>
                  <a:cubicBezTo>
                    <a:pt x="99325" y="2669314"/>
                    <a:pt x="102613" y="2668380"/>
                    <a:pt x="105866" y="2667446"/>
                  </a:cubicBezTo>
                  <a:cubicBezTo>
                    <a:pt x="109465" y="2666442"/>
                    <a:pt x="113064" y="2665403"/>
                    <a:pt x="116629" y="2664331"/>
                  </a:cubicBezTo>
                  <a:cubicBezTo>
                    <a:pt x="117598" y="2664088"/>
                    <a:pt x="118636" y="2663777"/>
                    <a:pt x="119571" y="2663466"/>
                  </a:cubicBezTo>
                  <a:cubicBezTo>
                    <a:pt x="119917" y="2663362"/>
                    <a:pt x="120263" y="2663292"/>
                    <a:pt x="120609" y="2663154"/>
                  </a:cubicBezTo>
                  <a:cubicBezTo>
                    <a:pt x="120920" y="2663050"/>
                    <a:pt x="121197" y="2662981"/>
                    <a:pt x="121509" y="2662877"/>
                  </a:cubicBezTo>
                  <a:cubicBezTo>
                    <a:pt x="124519" y="2662012"/>
                    <a:pt x="127530" y="2661112"/>
                    <a:pt x="130438" y="2660143"/>
                  </a:cubicBezTo>
                  <a:cubicBezTo>
                    <a:pt x="134487" y="2658932"/>
                    <a:pt x="138501" y="2657651"/>
                    <a:pt x="142481" y="2656336"/>
                  </a:cubicBezTo>
                  <a:cubicBezTo>
                    <a:pt x="146600" y="2655021"/>
                    <a:pt x="150718" y="2653671"/>
                    <a:pt x="154836" y="2652287"/>
                  </a:cubicBezTo>
                  <a:cubicBezTo>
                    <a:pt x="162934" y="2649553"/>
                    <a:pt x="171033" y="2646715"/>
                    <a:pt x="179062" y="2643808"/>
                  </a:cubicBezTo>
                  <a:cubicBezTo>
                    <a:pt x="187125" y="2640901"/>
                    <a:pt x="195120" y="2637856"/>
                    <a:pt x="203114" y="2634741"/>
                  </a:cubicBezTo>
                  <a:cubicBezTo>
                    <a:pt x="235057" y="2622247"/>
                    <a:pt x="266482" y="2608231"/>
                    <a:pt x="297283" y="2592589"/>
                  </a:cubicBezTo>
                  <a:cubicBezTo>
                    <a:pt x="305762" y="2588297"/>
                    <a:pt x="314241" y="2583867"/>
                    <a:pt x="322616" y="2579333"/>
                  </a:cubicBezTo>
                  <a:cubicBezTo>
                    <a:pt x="326803" y="2577084"/>
                    <a:pt x="331025" y="2574765"/>
                    <a:pt x="335179" y="2572446"/>
                  </a:cubicBezTo>
                  <a:cubicBezTo>
                    <a:pt x="339954" y="2569782"/>
                    <a:pt x="344696" y="2567082"/>
                    <a:pt x="349437" y="2564348"/>
                  </a:cubicBezTo>
                  <a:cubicBezTo>
                    <a:pt x="358920" y="2558880"/>
                    <a:pt x="368298" y="2553205"/>
                    <a:pt x="377643" y="2547425"/>
                  </a:cubicBezTo>
                  <a:cubicBezTo>
                    <a:pt x="382315" y="2544518"/>
                    <a:pt x="386952" y="2541611"/>
                    <a:pt x="391589" y="2538600"/>
                  </a:cubicBezTo>
                  <a:cubicBezTo>
                    <a:pt x="395293" y="2536247"/>
                    <a:pt x="398995" y="2533824"/>
                    <a:pt x="402664" y="2531401"/>
                  </a:cubicBezTo>
                  <a:cubicBezTo>
                    <a:pt x="410036" y="2526556"/>
                    <a:pt x="417303" y="2521608"/>
                    <a:pt x="424571" y="2516554"/>
                  </a:cubicBezTo>
                  <a:cubicBezTo>
                    <a:pt x="431804" y="2511502"/>
                    <a:pt x="439002" y="2506345"/>
                    <a:pt x="446166" y="2501119"/>
                  </a:cubicBezTo>
                  <a:cubicBezTo>
                    <a:pt x="453296" y="2495859"/>
                    <a:pt x="460390" y="2490530"/>
                    <a:pt x="467450" y="2485096"/>
                  </a:cubicBezTo>
                  <a:cubicBezTo>
                    <a:pt x="478663" y="2476444"/>
                    <a:pt x="489703" y="2467515"/>
                    <a:pt x="500639" y="2458344"/>
                  </a:cubicBezTo>
                  <a:cubicBezTo>
                    <a:pt x="507907" y="2452218"/>
                    <a:pt x="515105" y="2445989"/>
                    <a:pt x="522269" y="2439690"/>
                  </a:cubicBezTo>
                  <a:cubicBezTo>
                    <a:pt x="525384" y="2436922"/>
                    <a:pt x="528499" y="2434118"/>
                    <a:pt x="531614" y="2431315"/>
                  </a:cubicBezTo>
                  <a:cubicBezTo>
                    <a:pt x="534728" y="2428512"/>
                    <a:pt x="537808" y="2425674"/>
                    <a:pt x="540854" y="2422802"/>
                  </a:cubicBezTo>
                  <a:cubicBezTo>
                    <a:pt x="543934" y="2419964"/>
                    <a:pt x="547014" y="2417091"/>
                    <a:pt x="550059" y="2414150"/>
                  </a:cubicBezTo>
                  <a:cubicBezTo>
                    <a:pt x="553105" y="2411243"/>
                    <a:pt x="556150" y="2408336"/>
                    <a:pt x="559161" y="2405394"/>
                  </a:cubicBezTo>
                  <a:cubicBezTo>
                    <a:pt x="561964" y="2402729"/>
                    <a:pt x="564733" y="2399995"/>
                    <a:pt x="567467" y="2397226"/>
                  </a:cubicBezTo>
                  <a:cubicBezTo>
                    <a:pt x="567571" y="2397157"/>
                    <a:pt x="567640" y="2397088"/>
                    <a:pt x="567709" y="2397019"/>
                  </a:cubicBezTo>
                  <a:cubicBezTo>
                    <a:pt x="570859" y="2393904"/>
                    <a:pt x="574008" y="2390755"/>
                    <a:pt x="577157" y="2387536"/>
                  </a:cubicBezTo>
                  <a:cubicBezTo>
                    <a:pt x="583076" y="2381480"/>
                    <a:pt x="588924" y="2375389"/>
                    <a:pt x="594773" y="2369159"/>
                  </a:cubicBezTo>
                  <a:cubicBezTo>
                    <a:pt x="598095" y="2365629"/>
                    <a:pt x="601383" y="2362065"/>
                    <a:pt x="604671" y="2358431"/>
                  </a:cubicBezTo>
                  <a:cubicBezTo>
                    <a:pt x="614499" y="2347633"/>
                    <a:pt x="624190" y="2336524"/>
                    <a:pt x="633638" y="2325242"/>
                  </a:cubicBezTo>
                  <a:lnTo>
                    <a:pt x="2584767" y="0"/>
                  </a:lnTo>
                  <a:lnTo>
                    <a:pt x="2584767" y="0"/>
                  </a:lnTo>
                  <a:cubicBezTo>
                    <a:pt x="2616295" y="53435"/>
                    <a:pt x="2646127" y="107562"/>
                    <a:pt x="2674333" y="162450"/>
                  </a:cubicBezTo>
                  <a:cubicBezTo>
                    <a:pt x="2688764" y="190482"/>
                    <a:pt x="2702711" y="218688"/>
                    <a:pt x="2716243" y="247101"/>
                  </a:cubicBezTo>
                  <a:lnTo>
                    <a:pt x="2716243" y="247101"/>
                  </a:lnTo>
                  <a:cubicBezTo>
                    <a:pt x="2884922" y="600483"/>
                    <a:pt x="2986393" y="979856"/>
                    <a:pt x="3018890" y="1365112"/>
                  </a:cubicBezTo>
                  <a:cubicBezTo>
                    <a:pt x="3019651" y="1374526"/>
                    <a:pt x="3020413" y="1383904"/>
                    <a:pt x="3021139" y="1393352"/>
                  </a:cubicBezTo>
                  <a:cubicBezTo>
                    <a:pt x="3022558" y="1412179"/>
                    <a:pt x="3023839" y="1431006"/>
                    <a:pt x="3024911" y="1449798"/>
                  </a:cubicBezTo>
                  <a:cubicBezTo>
                    <a:pt x="3025604" y="1461565"/>
                    <a:pt x="3026192" y="1473331"/>
                    <a:pt x="3026780" y="1485098"/>
                  </a:cubicBezTo>
                  <a:cubicBezTo>
                    <a:pt x="3027334" y="1496899"/>
                    <a:pt x="3027818" y="1508632"/>
                    <a:pt x="3028268" y="1520433"/>
                  </a:cubicBezTo>
                  <a:cubicBezTo>
                    <a:pt x="3028891" y="1538117"/>
                    <a:pt x="3029411" y="1555802"/>
                    <a:pt x="3029757" y="1573487"/>
                  </a:cubicBezTo>
                  <a:cubicBezTo>
                    <a:pt x="3029861" y="1579370"/>
                    <a:pt x="3029964" y="1585288"/>
                    <a:pt x="3030068" y="1591172"/>
                  </a:cubicBezTo>
                  <a:cubicBezTo>
                    <a:pt x="3031072" y="1662256"/>
                    <a:pt x="3029757" y="1733514"/>
                    <a:pt x="3026053" y="1804634"/>
                  </a:cubicBezTo>
                  <a:cubicBezTo>
                    <a:pt x="3025119" y="1822422"/>
                    <a:pt x="3024046" y="1840176"/>
                    <a:pt x="3022870" y="1857965"/>
                  </a:cubicBezTo>
                  <a:cubicBezTo>
                    <a:pt x="3022281" y="1866859"/>
                    <a:pt x="3021589" y="1875753"/>
                    <a:pt x="3020931" y="1884613"/>
                  </a:cubicBezTo>
                  <a:cubicBezTo>
                    <a:pt x="3018232" y="1920155"/>
                    <a:pt x="3014875" y="1955663"/>
                    <a:pt x="3010964" y="1991136"/>
                  </a:cubicBezTo>
                  <a:cubicBezTo>
                    <a:pt x="3009026" y="2008890"/>
                    <a:pt x="3006950" y="2026609"/>
                    <a:pt x="3004666" y="2044294"/>
                  </a:cubicBezTo>
                  <a:cubicBezTo>
                    <a:pt x="3001309" y="2070873"/>
                    <a:pt x="2997606" y="2097417"/>
                    <a:pt x="2993557" y="2123927"/>
                  </a:cubicBezTo>
                  <a:cubicBezTo>
                    <a:pt x="2992207" y="2132752"/>
                    <a:pt x="2990823" y="2141612"/>
                    <a:pt x="2989404" y="2150402"/>
                  </a:cubicBezTo>
                  <a:cubicBezTo>
                    <a:pt x="2988608" y="2155351"/>
                    <a:pt x="2987812" y="2160265"/>
                    <a:pt x="2986981" y="2165215"/>
                  </a:cubicBezTo>
                  <a:close/>
                </a:path>
              </a:pathLst>
            </a:custGeom>
            <a:solidFill>
              <a:schemeClr val="accent2">
                <a:lumMod val="75000"/>
              </a:schemeClr>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endParaRPr lang="en-GB" sz="1500" b="1" dirty="0">
                <a:solidFill>
                  <a:schemeClr val="bg1"/>
                </a:solidFill>
              </a:endParaRPr>
            </a:p>
          </p:txBody>
        </p:sp>
        <p:sp>
          <p:nvSpPr>
            <p:cNvPr id="66" name="TextBox 51">
              <a:extLst>
                <a:ext uri="{FF2B5EF4-FFF2-40B4-BE49-F238E27FC236}">
                  <a16:creationId xmlns:a16="http://schemas.microsoft.com/office/drawing/2014/main" id="{15039425-1EBA-4DA4-3068-E46FCBDE088C}"/>
                </a:ext>
              </a:extLst>
            </p:cNvPr>
            <p:cNvSpPr txBox="1"/>
            <p:nvPr/>
          </p:nvSpPr>
          <p:spPr>
            <a:xfrm>
              <a:off x="6881588" y="3195139"/>
              <a:ext cx="1682970" cy="29238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300" dirty="0">
                  <a:solidFill>
                    <a:schemeClr val="tx2"/>
                  </a:solidFill>
                  <a:latin typeface="HelveticaNowDisplay ExtraBold" panose="020B0904030202020204" pitchFamily="34" charset="0"/>
                  <a:cs typeface="HelveticaNowDisplay ExtraBold" panose="020B0904030202020204" pitchFamily="34" charset="0"/>
                </a:rPr>
                <a:t>Cloud</a:t>
              </a:r>
            </a:p>
          </p:txBody>
        </p:sp>
      </p:grpSp>
      <p:grpSp>
        <p:nvGrpSpPr>
          <p:cNvPr id="67" name="Group 66">
            <a:extLst>
              <a:ext uri="{FF2B5EF4-FFF2-40B4-BE49-F238E27FC236}">
                <a16:creationId xmlns:a16="http://schemas.microsoft.com/office/drawing/2014/main" id="{AC6C42A7-BDFA-E60B-AD3A-3569E327BB7D}"/>
              </a:ext>
            </a:extLst>
          </p:cNvPr>
          <p:cNvGrpSpPr/>
          <p:nvPr/>
        </p:nvGrpSpPr>
        <p:grpSpPr>
          <a:xfrm>
            <a:off x="5212416" y="4044491"/>
            <a:ext cx="3410192" cy="1762179"/>
            <a:chOff x="5060016" y="3892091"/>
            <a:chExt cx="3410192" cy="1762179"/>
          </a:xfrm>
        </p:grpSpPr>
        <p:sp>
          <p:nvSpPr>
            <p:cNvPr id="68" name="Free-form: Shape 67">
              <a:extLst>
                <a:ext uri="{FF2B5EF4-FFF2-40B4-BE49-F238E27FC236}">
                  <a16:creationId xmlns:a16="http://schemas.microsoft.com/office/drawing/2014/main" id="{F2ADB23A-8129-9E6C-CE63-0066D7DD5DDE}"/>
                </a:ext>
              </a:extLst>
            </p:cNvPr>
            <p:cNvSpPr/>
            <p:nvPr/>
          </p:nvSpPr>
          <p:spPr>
            <a:xfrm>
              <a:off x="5060016" y="3892091"/>
              <a:ext cx="3410192" cy="1762179"/>
            </a:xfrm>
            <a:custGeom>
              <a:avLst/>
              <a:gdLst>
                <a:gd name="connsiteX0" fmla="*/ 2626574 w 3710149"/>
                <a:gd name="connsiteY0" fmla="*/ 1917040 h 1917178"/>
                <a:gd name="connsiteX1" fmla="*/ 682504 w 3710149"/>
                <a:gd name="connsiteY1" fmla="*/ 794634 h 1917178"/>
                <a:gd name="connsiteX2" fmla="*/ 0 w 3710149"/>
                <a:gd name="connsiteY2" fmla="*/ 400587 h 1917178"/>
                <a:gd name="connsiteX3" fmla="*/ 5537 w 3710149"/>
                <a:gd name="connsiteY3" fmla="*/ 403771 h 1917178"/>
                <a:gd name="connsiteX4" fmla="*/ 16681 w 3710149"/>
                <a:gd name="connsiteY4" fmla="*/ 410035 h 1917178"/>
                <a:gd name="connsiteX5" fmla="*/ 39176 w 3710149"/>
                <a:gd name="connsiteY5" fmla="*/ 422079 h 1917178"/>
                <a:gd name="connsiteX6" fmla="*/ 47344 w 3710149"/>
                <a:gd name="connsiteY6" fmla="*/ 426301 h 1917178"/>
                <a:gd name="connsiteX7" fmla="*/ 49109 w 3710149"/>
                <a:gd name="connsiteY7" fmla="*/ 427166 h 1917178"/>
                <a:gd name="connsiteX8" fmla="*/ 50182 w 3710149"/>
                <a:gd name="connsiteY8" fmla="*/ 427755 h 1917178"/>
                <a:gd name="connsiteX9" fmla="*/ 50839 w 3710149"/>
                <a:gd name="connsiteY9" fmla="*/ 428101 h 1917178"/>
                <a:gd name="connsiteX10" fmla="*/ 61983 w 3710149"/>
                <a:gd name="connsiteY10" fmla="*/ 433638 h 1917178"/>
                <a:gd name="connsiteX11" fmla="*/ 73473 w 3710149"/>
                <a:gd name="connsiteY11" fmla="*/ 439244 h 1917178"/>
                <a:gd name="connsiteX12" fmla="*/ 84651 w 3710149"/>
                <a:gd name="connsiteY12" fmla="*/ 444505 h 1917178"/>
                <a:gd name="connsiteX13" fmla="*/ 85689 w 3710149"/>
                <a:gd name="connsiteY13" fmla="*/ 444955 h 1917178"/>
                <a:gd name="connsiteX14" fmla="*/ 87454 w 3710149"/>
                <a:gd name="connsiteY14" fmla="*/ 445785 h 1917178"/>
                <a:gd name="connsiteX15" fmla="*/ 96695 w 3710149"/>
                <a:gd name="connsiteY15" fmla="*/ 449973 h 1917178"/>
                <a:gd name="connsiteX16" fmla="*/ 106939 w 3710149"/>
                <a:gd name="connsiteY16" fmla="*/ 454507 h 1917178"/>
                <a:gd name="connsiteX17" fmla="*/ 109742 w 3710149"/>
                <a:gd name="connsiteY17" fmla="*/ 455718 h 1917178"/>
                <a:gd name="connsiteX18" fmla="*/ 110746 w 3710149"/>
                <a:gd name="connsiteY18" fmla="*/ 456133 h 1917178"/>
                <a:gd name="connsiteX19" fmla="*/ 111611 w 3710149"/>
                <a:gd name="connsiteY19" fmla="*/ 456514 h 1917178"/>
                <a:gd name="connsiteX20" fmla="*/ 120194 w 3710149"/>
                <a:gd name="connsiteY20" fmla="*/ 460182 h 1917178"/>
                <a:gd name="connsiteX21" fmla="*/ 131857 w 3710149"/>
                <a:gd name="connsiteY21" fmla="*/ 465028 h 1917178"/>
                <a:gd name="connsiteX22" fmla="*/ 143935 w 3710149"/>
                <a:gd name="connsiteY22" fmla="*/ 469873 h 1917178"/>
                <a:gd name="connsiteX23" fmla="*/ 167953 w 3710149"/>
                <a:gd name="connsiteY23" fmla="*/ 478940 h 1917178"/>
                <a:gd name="connsiteX24" fmla="*/ 192178 w 3710149"/>
                <a:gd name="connsiteY24" fmla="*/ 487453 h 1917178"/>
                <a:gd name="connsiteX25" fmla="*/ 291399 w 3710149"/>
                <a:gd name="connsiteY25" fmla="*/ 515694 h 1917178"/>
                <a:gd name="connsiteX26" fmla="*/ 319328 w 3710149"/>
                <a:gd name="connsiteY26" fmla="*/ 521819 h 1917178"/>
                <a:gd name="connsiteX27" fmla="*/ 333379 w 3710149"/>
                <a:gd name="connsiteY27" fmla="*/ 524622 h 1917178"/>
                <a:gd name="connsiteX28" fmla="*/ 349506 w 3710149"/>
                <a:gd name="connsiteY28" fmla="*/ 527564 h 1917178"/>
                <a:gd name="connsiteX29" fmla="*/ 381969 w 3710149"/>
                <a:gd name="connsiteY29" fmla="*/ 532721 h 1917178"/>
                <a:gd name="connsiteX30" fmla="*/ 398303 w 3710149"/>
                <a:gd name="connsiteY30" fmla="*/ 534936 h 1917178"/>
                <a:gd name="connsiteX31" fmla="*/ 411420 w 3710149"/>
                <a:gd name="connsiteY31" fmla="*/ 536528 h 1917178"/>
                <a:gd name="connsiteX32" fmla="*/ 437722 w 3710149"/>
                <a:gd name="connsiteY32" fmla="*/ 539227 h 1917178"/>
                <a:gd name="connsiteX33" fmla="*/ 464197 w 3710149"/>
                <a:gd name="connsiteY33" fmla="*/ 541269 h 1917178"/>
                <a:gd name="connsiteX34" fmla="*/ 490811 w 3710149"/>
                <a:gd name="connsiteY34" fmla="*/ 542653 h 1917178"/>
                <a:gd name="connsiteX35" fmla="*/ 533448 w 3710149"/>
                <a:gd name="connsiteY35" fmla="*/ 543484 h 1917178"/>
                <a:gd name="connsiteX36" fmla="*/ 562034 w 3710149"/>
                <a:gd name="connsiteY36" fmla="*/ 543103 h 1917178"/>
                <a:gd name="connsiteX37" fmla="*/ 574562 w 3710149"/>
                <a:gd name="connsiteY37" fmla="*/ 542688 h 1917178"/>
                <a:gd name="connsiteX38" fmla="*/ 587125 w 3710149"/>
                <a:gd name="connsiteY38" fmla="*/ 542134 h 1917178"/>
                <a:gd name="connsiteX39" fmla="*/ 599722 w 3710149"/>
                <a:gd name="connsiteY39" fmla="*/ 541442 h 1917178"/>
                <a:gd name="connsiteX40" fmla="*/ 612319 w 3710149"/>
                <a:gd name="connsiteY40" fmla="*/ 540577 h 1917178"/>
                <a:gd name="connsiteX41" fmla="*/ 623913 w 3710149"/>
                <a:gd name="connsiteY41" fmla="*/ 539642 h 1917178"/>
                <a:gd name="connsiteX42" fmla="*/ 624225 w 3710149"/>
                <a:gd name="connsiteY42" fmla="*/ 539642 h 1917178"/>
                <a:gd name="connsiteX43" fmla="*/ 637549 w 3710149"/>
                <a:gd name="connsiteY43" fmla="*/ 538466 h 1917178"/>
                <a:gd name="connsiteX44" fmla="*/ 662847 w 3710149"/>
                <a:gd name="connsiteY44" fmla="*/ 535697 h 1917178"/>
                <a:gd name="connsiteX45" fmla="*/ 677313 w 3710149"/>
                <a:gd name="connsiteY45" fmla="*/ 533863 h 1917178"/>
                <a:gd name="connsiteX46" fmla="*/ 720850 w 3710149"/>
                <a:gd name="connsiteY46" fmla="*/ 527079 h 1917178"/>
                <a:gd name="connsiteX47" fmla="*/ 3710150 w 3710149"/>
                <a:gd name="connsiteY47" fmla="*/ 0 h 1917178"/>
                <a:gd name="connsiteX48" fmla="*/ 3710150 w 3710149"/>
                <a:gd name="connsiteY48" fmla="*/ 0 h 1917178"/>
                <a:gd name="connsiteX49" fmla="*/ 3674330 w 3710149"/>
                <a:gd name="connsiteY49" fmla="*/ 182038 h 1917178"/>
                <a:gd name="connsiteX50" fmla="*/ 3652043 w 3710149"/>
                <a:gd name="connsiteY50" fmla="*/ 273818 h 1917178"/>
                <a:gd name="connsiteX51" fmla="*/ 3652043 w 3710149"/>
                <a:gd name="connsiteY51" fmla="*/ 273818 h 1917178"/>
                <a:gd name="connsiteX52" fmla="*/ 3165282 w 3710149"/>
                <a:gd name="connsiteY52" fmla="*/ 1324828 h 1917178"/>
                <a:gd name="connsiteX53" fmla="*/ 3148877 w 3710149"/>
                <a:gd name="connsiteY53" fmla="*/ 1347877 h 1917178"/>
                <a:gd name="connsiteX54" fmla="*/ 3115515 w 3710149"/>
                <a:gd name="connsiteY54" fmla="*/ 1393560 h 1917178"/>
                <a:gd name="connsiteX55" fmla="*/ 3094231 w 3710149"/>
                <a:gd name="connsiteY55" fmla="*/ 1421800 h 1917178"/>
                <a:gd name="connsiteX56" fmla="*/ 3072636 w 3710149"/>
                <a:gd name="connsiteY56" fmla="*/ 1449832 h 1917178"/>
                <a:gd name="connsiteX57" fmla="*/ 3039654 w 3710149"/>
                <a:gd name="connsiteY57" fmla="*/ 1491431 h 1917178"/>
                <a:gd name="connsiteX58" fmla="*/ 3028511 w 3710149"/>
                <a:gd name="connsiteY58" fmla="*/ 1505170 h 1917178"/>
                <a:gd name="connsiteX59" fmla="*/ 2888244 w 3710149"/>
                <a:gd name="connsiteY59" fmla="*/ 1666098 h 1917178"/>
                <a:gd name="connsiteX60" fmla="*/ 2851525 w 3710149"/>
                <a:gd name="connsiteY60" fmla="*/ 1704893 h 1917178"/>
                <a:gd name="connsiteX61" fmla="*/ 2832906 w 3710149"/>
                <a:gd name="connsiteY61" fmla="*/ 1724066 h 1917178"/>
                <a:gd name="connsiteX62" fmla="*/ 2756803 w 3710149"/>
                <a:gd name="connsiteY62" fmla="*/ 1799270 h 1917178"/>
                <a:gd name="connsiteX63" fmla="*/ 2717800 w 3710149"/>
                <a:gd name="connsiteY63" fmla="*/ 1835954 h 1917178"/>
                <a:gd name="connsiteX64" fmla="*/ 2658101 w 3710149"/>
                <a:gd name="connsiteY64" fmla="*/ 1889804 h 1917178"/>
                <a:gd name="connsiteX65" fmla="*/ 2637925 w 3710149"/>
                <a:gd name="connsiteY65" fmla="*/ 1907419 h 1917178"/>
                <a:gd name="connsiteX66" fmla="*/ 2626539 w 3710149"/>
                <a:gd name="connsiteY66" fmla="*/ 1917179 h 191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710149" h="1917178">
                  <a:moveTo>
                    <a:pt x="2626574" y="1917040"/>
                  </a:moveTo>
                  <a:lnTo>
                    <a:pt x="682504" y="794634"/>
                  </a:lnTo>
                  <a:lnTo>
                    <a:pt x="0" y="400587"/>
                  </a:lnTo>
                  <a:cubicBezTo>
                    <a:pt x="1834" y="401660"/>
                    <a:pt x="3703" y="402699"/>
                    <a:pt x="5537" y="403771"/>
                  </a:cubicBezTo>
                  <a:cubicBezTo>
                    <a:pt x="9240" y="405848"/>
                    <a:pt x="12944" y="407959"/>
                    <a:pt x="16681" y="410035"/>
                  </a:cubicBezTo>
                  <a:cubicBezTo>
                    <a:pt x="24122" y="414154"/>
                    <a:pt x="31632" y="418168"/>
                    <a:pt x="39176" y="422079"/>
                  </a:cubicBezTo>
                  <a:cubicBezTo>
                    <a:pt x="41876" y="423498"/>
                    <a:pt x="44610" y="424917"/>
                    <a:pt x="47344" y="426301"/>
                  </a:cubicBezTo>
                  <a:cubicBezTo>
                    <a:pt x="47932" y="426578"/>
                    <a:pt x="48555" y="426889"/>
                    <a:pt x="49109" y="427166"/>
                  </a:cubicBezTo>
                  <a:cubicBezTo>
                    <a:pt x="49455" y="427374"/>
                    <a:pt x="49836" y="427547"/>
                    <a:pt x="50182" y="427755"/>
                  </a:cubicBezTo>
                  <a:cubicBezTo>
                    <a:pt x="50424" y="427893"/>
                    <a:pt x="50632" y="428031"/>
                    <a:pt x="50839" y="428101"/>
                  </a:cubicBezTo>
                  <a:cubicBezTo>
                    <a:pt x="54542" y="430004"/>
                    <a:pt x="58245" y="431839"/>
                    <a:pt x="61983" y="433638"/>
                  </a:cubicBezTo>
                  <a:cubicBezTo>
                    <a:pt x="65790" y="435541"/>
                    <a:pt x="69631" y="437376"/>
                    <a:pt x="73473" y="439244"/>
                  </a:cubicBezTo>
                  <a:cubicBezTo>
                    <a:pt x="77210" y="441009"/>
                    <a:pt x="80913" y="442774"/>
                    <a:pt x="84651" y="444505"/>
                  </a:cubicBezTo>
                  <a:cubicBezTo>
                    <a:pt x="84997" y="444678"/>
                    <a:pt x="85343" y="444851"/>
                    <a:pt x="85689" y="444955"/>
                  </a:cubicBezTo>
                  <a:cubicBezTo>
                    <a:pt x="86278" y="445232"/>
                    <a:pt x="86866" y="445509"/>
                    <a:pt x="87454" y="445785"/>
                  </a:cubicBezTo>
                  <a:cubicBezTo>
                    <a:pt x="90500" y="447204"/>
                    <a:pt x="93615" y="448589"/>
                    <a:pt x="96695" y="449973"/>
                  </a:cubicBezTo>
                  <a:cubicBezTo>
                    <a:pt x="100086" y="451530"/>
                    <a:pt x="103513" y="453019"/>
                    <a:pt x="106939" y="454507"/>
                  </a:cubicBezTo>
                  <a:cubicBezTo>
                    <a:pt x="107873" y="454957"/>
                    <a:pt x="108808" y="455372"/>
                    <a:pt x="109742" y="455718"/>
                  </a:cubicBezTo>
                  <a:cubicBezTo>
                    <a:pt x="110088" y="455856"/>
                    <a:pt x="110400" y="456030"/>
                    <a:pt x="110746" y="456133"/>
                  </a:cubicBezTo>
                  <a:cubicBezTo>
                    <a:pt x="111057" y="456272"/>
                    <a:pt x="111299" y="456376"/>
                    <a:pt x="111611" y="456514"/>
                  </a:cubicBezTo>
                  <a:cubicBezTo>
                    <a:pt x="114483" y="457760"/>
                    <a:pt x="117356" y="459006"/>
                    <a:pt x="120194" y="460182"/>
                  </a:cubicBezTo>
                  <a:cubicBezTo>
                    <a:pt x="124070" y="461843"/>
                    <a:pt x="127980" y="463435"/>
                    <a:pt x="131857" y="465028"/>
                  </a:cubicBezTo>
                  <a:cubicBezTo>
                    <a:pt x="135871" y="466689"/>
                    <a:pt x="139886" y="468280"/>
                    <a:pt x="143935" y="469873"/>
                  </a:cubicBezTo>
                  <a:cubicBezTo>
                    <a:pt x="151895" y="472987"/>
                    <a:pt x="159924" y="475998"/>
                    <a:pt x="167953" y="478940"/>
                  </a:cubicBezTo>
                  <a:cubicBezTo>
                    <a:pt x="175982" y="481882"/>
                    <a:pt x="184080" y="484719"/>
                    <a:pt x="192178" y="487453"/>
                  </a:cubicBezTo>
                  <a:cubicBezTo>
                    <a:pt x="224675" y="498424"/>
                    <a:pt x="257760" y="507872"/>
                    <a:pt x="291399" y="515694"/>
                  </a:cubicBezTo>
                  <a:cubicBezTo>
                    <a:pt x="300674" y="517839"/>
                    <a:pt x="309984" y="519916"/>
                    <a:pt x="319328" y="521819"/>
                  </a:cubicBezTo>
                  <a:cubicBezTo>
                    <a:pt x="324000" y="522788"/>
                    <a:pt x="328707" y="523723"/>
                    <a:pt x="333379" y="524622"/>
                  </a:cubicBezTo>
                  <a:cubicBezTo>
                    <a:pt x="338743" y="525626"/>
                    <a:pt x="344142" y="526630"/>
                    <a:pt x="349506" y="527564"/>
                  </a:cubicBezTo>
                  <a:cubicBezTo>
                    <a:pt x="360269" y="529468"/>
                    <a:pt x="371136" y="531163"/>
                    <a:pt x="381969" y="532721"/>
                  </a:cubicBezTo>
                  <a:cubicBezTo>
                    <a:pt x="387402" y="533482"/>
                    <a:pt x="392835" y="534244"/>
                    <a:pt x="398303" y="534936"/>
                  </a:cubicBezTo>
                  <a:cubicBezTo>
                    <a:pt x="402664" y="535489"/>
                    <a:pt x="407025" y="536043"/>
                    <a:pt x="411420" y="536528"/>
                  </a:cubicBezTo>
                  <a:cubicBezTo>
                    <a:pt x="420176" y="537566"/>
                    <a:pt x="428931" y="538431"/>
                    <a:pt x="437722" y="539227"/>
                  </a:cubicBezTo>
                  <a:cubicBezTo>
                    <a:pt x="446512" y="539989"/>
                    <a:pt x="455337" y="540681"/>
                    <a:pt x="464197" y="541269"/>
                  </a:cubicBezTo>
                  <a:cubicBezTo>
                    <a:pt x="473057" y="541822"/>
                    <a:pt x="481916" y="542307"/>
                    <a:pt x="490811" y="542653"/>
                  </a:cubicBezTo>
                  <a:cubicBezTo>
                    <a:pt x="504965" y="543207"/>
                    <a:pt x="519189" y="543484"/>
                    <a:pt x="533448" y="543484"/>
                  </a:cubicBezTo>
                  <a:cubicBezTo>
                    <a:pt x="542965" y="543484"/>
                    <a:pt x="552482" y="543345"/>
                    <a:pt x="562034" y="543103"/>
                  </a:cubicBezTo>
                  <a:cubicBezTo>
                    <a:pt x="566187" y="542999"/>
                    <a:pt x="570374" y="542861"/>
                    <a:pt x="574562" y="542688"/>
                  </a:cubicBezTo>
                  <a:cubicBezTo>
                    <a:pt x="578750" y="542550"/>
                    <a:pt x="582937" y="542342"/>
                    <a:pt x="587125" y="542134"/>
                  </a:cubicBezTo>
                  <a:cubicBezTo>
                    <a:pt x="591312" y="541961"/>
                    <a:pt x="595534" y="541719"/>
                    <a:pt x="599722" y="541442"/>
                  </a:cubicBezTo>
                  <a:cubicBezTo>
                    <a:pt x="603944" y="541200"/>
                    <a:pt x="608132" y="540923"/>
                    <a:pt x="612319" y="540577"/>
                  </a:cubicBezTo>
                  <a:cubicBezTo>
                    <a:pt x="616195" y="540369"/>
                    <a:pt x="620072" y="540023"/>
                    <a:pt x="623913" y="539642"/>
                  </a:cubicBezTo>
                  <a:cubicBezTo>
                    <a:pt x="624017" y="539642"/>
                    <a:pt x="624121" y="539642"/>
                    <a:pt x="624225" y="539642"/>
                  </a:cubicBezTo>
                  <a:cubicBezTo>
                    <a:pt x="628654" y="539296"/>
                    <a:pt x="633084" y="538881"/>
                    <a:pt x="637549" y="538466"/>
                  </a:cubicBezTo>
                  <a:cubicBezTo>
                    <a:pt x="645993" y="537635"/>
                    <a:pt x="654403" y="536735"/>
                    <a:pt x="662847" y="535697"/>
                  </a:cubicBezTo>
                  <a:cubicBezTo>
                    <a:pt x="667658" y="535143"/>
                    <a:pt x="672468" y="534486"/>
                    <a:pt x="677313" y="533863"/>
                  </a:cubicBezTo>
                  <a:cubicBezTo>
                    <a:pt x="691814" y="531890"/>
                    <a:pt x="706349" y="529640"/>
                    <a:pt x="720850" y="527079"/>
                  </a:cubicBezTo>
                  <a:lnTo>
                    <a:pt x="3710150" y="0"/>
                  </a:lnTo>
                  <a:lnTo>
                    <a:pt x="3710150" y="0"/>
                  </a:lnTo>
                  <a:cubicBezTo>
                    <a:pt x="3699975" y="61221"/>
                    <a:pt x="3688035" y="121855"/>
                    <a:pt x="3674330" y="182038"/>
                  </a:cubicBezTo>
                  <a:cubicBezTo>
                    <a:pt x="3667340" y="212804"/>
                    <a:pt x="3659899" y="243363"/>
                    <a:pt x="3652043" y="273818"/>
                  </a:cubicBezTo>
                  <a:lnTo>
                    <a:pt x="3652043" y="273818"/>
                  </a:lnTo>
                  <a:cubicBezTo>
                    <a:pt x="3554102" y="652983"/>
                    <a:pt x="3387984" y="1008823"/>
                    <a:pt x="3165282" y="1324828"/>
                  </a:cubicBezTo>
                  <a:cubicBezTo>
                    <a:pt x="3159813" y="1332546"/>
                    <a:pt x="3154345" y="1340229"/>
                    <a:pt x="3148877" y="1347877"/>
                  </a:cubicBezTo>
                  <a:cubicBezTo>
                    <a:pt x="3137872" y="1363209"/>
                    <a:pt x="3126763" y="1378436"/>
                    <a:pt x="3115515" y="1393560"/>
                  </a:cubicBezTo>
                  <a:cubicBezTo>
                    <a:pt x="3108455" y="1403008"/>
                    <a:pt x="3101361" y="1412421"/>
                    <a:pt x="3094231" y="1421800"/>
                  </a:cubicBezTo>
                  <a:cubicBezTo>
                    <a:pt x="3087068" y="1431179"/>
                    <a:pt x="3079904" y="1440488"/>
                    <a:pt x="3072636" y="1449832"/>
                  </a:cubicBezTo>
                  <a:cubicBezTo>
                    <a:pt x="3061734" y="1463779"/>
                    <a:pt x="3050764" y="1477657"/>
                    <a:pt x="3039654" y="1491431"/>
                  </a:cubicBezTo>
                  <a:cubicBezTo>
                    <a:pt x="3035952" y="1496000"/>
                    <a:pt x="3032248" y="1500602"/>
                    <a:pt x="3028511" y="1505170"/>
                  </a:cubicBezTo>
                  <a:cubicBezTo>
                    <a:pt x="2983590" y="1560301"/>
                    <a:pt x="2936800" y="1614013"/>
                    <a:pt x="2888244" y="1666098"/>
                  </a:cubicBezTo>
                  <a:cubicBezTo>
                    <a:pt x="2876097" y="1679145"/>
                    <a:pt x="2863846" y="1692054"/>
                    <a:pt x="2851525" y="1704893"/>
                  </a:cubicBezTo>
                  <a:cubicBezTo>
                    <a:pt x="2845365" y="1711330"/>
                    <a:pt x="2839136" y="1717698"/>
                    <a:pt x="2832906" y="1724066"/>
                  </a:cubicBezTo>
                  <a:cubicBezTo>
                    <a:pt x="2807989" y="1749538"/>
                    <a:pt x="2782621" y="1774629"/>
                    <a:pt x="2756803" y="1799270"/>
                  </a:cubicBezTo>
                  <a:cubicBezTo>
                    <a:pt x="2743895" y="1811624"/>
                    <a:pt x="2730917" y="1823876"/>
                    <a:pt x="2717800" y="1835954"/>
                  </a:cubicBezTo>
                  <a:cubicBezTo>
                    <a:pt x="2698143" y="1854158"/>
                    <a:pt x="2678243" y="1872084"/>
                    <a:pt x="2658101" y="1889804"/>
                  </a:cubicBezTo>
                  <a:cubicBezTo>
                    <a:pt x="2651422" y="1895687"/>
                    <a:pt x="2644639" y="1901605"/>
                    <a:pt x="2637925" y="1907419"/>
                  </a:cubicBezTo>
                  <a:cubicBezTo>
                    <a:pt x="2634153" y="1910672"/>
                    <a:pt x="2630346" y="1913960"/>
                    <a:pt x="2626539" y="1917179"/>
                  </a:cubicBezTo>
                  <a:close/>
                </a:path>
              </a:pathLst>
            </a:custGeom>
            <a:solidFill>
              <a:schemeClr val="accent2"/>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endParaRPr lang="en-GB" sz="1500" b="1" dirty="0">
                <a:solidFill>
                  <a:schemeClr val="bg1"/>
                </a:solidFill>
              </a:endParaRPr>
            </a:p>
          </p:txBody>
        </p:sp>
        <p:sp>
          <p:nvSpPr>
            <p:cNvPr id="69" name="TextBox 52">
              <a:extLst>
                <a:ext uri="{FF2B5EF4-FFF2-40B4-BE49-F238E27FC236}">
                  <a16:creationId xmlns:a16="http://schemas.microsoft.com/office/drawing/2014/main" id="{7D571327-F13D-C68C-276F-04E87B3A36AB}"/>
                </a:ext>
              </a:extLst>
            </p:cNvPr>
            <p:cNvSpPr txBox="1"/>
            <p:nvPr/>
          </p:nvSpPr>
          <p:spPr>
            <a:xfrm>
              <a:off x="6533869" y="4622470"/>
              <a:ext cx="1524717" cy="29238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300" dirty="0">
                  <a:solidFill>
                    <a:schemeClr val="tx2"/>
                  </a:solidFill>
                  <a:latin typeface="HelveticaNowDisplay ExtraBold" panose="020B0904030202020204" pitchFamily="34" charset="0"/>
                  <a:cs typeface="HelveticaNowDisplay ExtraBold" panose="020B0904030202020204" pitchFamily="34" charset="0"/>
                </a:rPr>
                <a:t>DC</a:t>
              </a:r>
            </a:p>
          </p:txBody>
        </p:sp>
      </p:grpSp>
      <p:grpSp>
        <p:nvGrpSpPr>
          <p:cNvPr id="70" name="Group 69">
            <a:extLst>
              <a:ext uri="{FF2B5EF4-FFF2-40B4-BE49-F238E27FC236}">
                <a16:creationId xmlns:a16="http://schemas.microsoft.com/office/drawing/2014/main" id="{BFEDA613-4EE7-F0B6-12BE-BADEFBD94BB7}"/>
              </a:ext>
            </a:extLst>
          </p:cNvPr>
          <p:cNvGrpSpPr/>
          <p:nvPr/>
        </p:nvGrpSpPr>
        <p:grpSpPr>
          <a:xfrm>
            <a:off x="4777827" y="3896765"/>
            <a:ext cx="2849159" cy="2619619"/>
            <a:chOff x="4625427" y="3744365"/>
            <a:chExt cx="2849159" cy="2619619"/>
          </a:xfrm>
        </p:grpSpPr>
        <p:sp>
          <p:nvSpPr>
            <p:cNvPr id="71" name="Free-form: Shape 70">
              <a:extLst>
                <a:ext uri="{FF2B5EF4-FFF2-40B4-BE49-F238E27FC236}">
                  <a16:creationId xmlns:a16="http://schemas.microsoft.com/office/drawing/2014/main" id="{C539138E-EE1A-4024-31A8-4211D97A087C}"/>
                </a:ext>
              </a:extLst>
            </p:cNvPr>
            <p:cNvSpPr/>
            <p:nvPr/>
          </p:nvSpPr>
          <p:spPr>
            <a:xfrm>
              <a:off x="4625427" y="3744365"/>
              <a:ext cx="2849159" cy="2619619"/>
            </a:xfrm>
            <a:custGeom>
              <a:avLst/>
              <a:gdLst>
                <a:gd name="connsiteX0" fmla="*/ 1037305 w 3099768"/>
                <a:gd name="connsiteY0" fmla="*/ 2850037 h 2850037"/>
                <a:gd name="connsiteX1" fmla="*/ 269527 w 3099768"/>
                <a:gd name="connsiteY1" fmla="*/ 740576 h 2850037"/>
                <a:gd name="connsiteX2" fmla="*/ 0 w 3099768"/>
                <a:gd name="connsiteY2" fmla="*/ 0 h 2850037"/>
                <a:gd name="connsiteX3" fmla="*/ 2215 w 3099768"/>
                <a:gd name="connsiteY3" fmla="*/ 5987 h 2850037"/>
                <a:gd name="connsiteX4" fmla="*/ 6749 w 3099768"/>
                <a:gd name="connsiteY4" fmla="*/ 17962 h 2850037"/>
                <a:gd name="connsiteX5" fmla="*/ 16231 w 3099768"/>
                <a:gd name="connsiteY5" fmla="*/ 41668 h 2850037"/>
                <a:gd name="connsiteX6" fmla="*/ 19761 w 3099768"/>
                <a:gd name="connsiteY6" fmla="*/ 50147 h 2850037"/>
                <a:gd name="connsiteX7" fmla="*/ 20557 w 3099768"/>
                <a:gd name="connsiteY7" fmla="*/ 51947 h 2850037"/>
                <a:gd name="connsiteX8" fmla="*/ 21007 w 3099768"/>
                <a:gd name="connsiteY8" fmla="*/ 53089 h 2850037"/>
                <a:gd name="connsiteX9" fmla="*/ 21284 w 3099768"/>
                <a:gd name="connsiteY9" fmla="*/ 53781 h 2850037"/>
                <a:gd name="connsiteX10" fmla="*/ 26268 w 3099768"/>
                <a:gd name="connsiteY10" fmla="*/ 65167 h 2850037"/>
                <a:gd name="connsiteX11" fmla="*/ 31459 w 3099768"/>
                <a:gd name="connsiteY11" fmla="*/ 76830 h 2850037"/>
                <a:gd name="connsiteX12" fmla="*/ 36650 w 3099768"/>
                <a:gd name="connsiteY12" fmla="*/ 88043 h 2850037"/>
                <a:gd name="connsiteX13" fmla="*/ 37135 w 3099768"/>
                <a:gd name="connsiteY13" fmla="*/ 89046 h 2850037"/>
                <a:gd name="connsiteX14" fmla="*/ 37965 w 3099768"/>
                <a:gd name="connsiteY14" fmla="*/ 90811 h 2850037"/>
                <a:gd name="connsiteX15" fmla="*/ 42360 w 3099768"/>
                <a:gd name="connsiteY15" fmla="*/ 99983 h 2850037"/>
                <a:gd name="connsiteX16" fmla="*/ 47309 w 3099768"/>
                <a:gd name="connsiteY16" fmla="*/ 110019 h 2850037"/>
                <a:gd name="connsiteX17" fmla="*/ 48693 w 3099768"/>
                <a:gd name="connsiteY17" fmla="*/ 112753 h 2850037"/>
                <a:gd name="connsiteX18" fmla="*/ 49178 w 3099768"/>
                <a:gd name="connsiteY18" fmla="*/ 113722 h 2850037"/>
                <a:gd name="connsiteX19" fmla="*/ 49593 w 3099768"/>
                <a:gd name="connsiteY19" fmla="*/ 114552 h 2850037"/>
                <a:gd name="connsiteX20" fmla="*/ 53816 w 3099768"/>
                <a:gd name="connsiteY20" fmla="*/ 122858 h 2850037"/>
                <a:gd name="connsiteX21" fmla="*/ 59664 w 3099768"/>
                <a:gd name="connsiteY21" fmla="*/ 134071 h 2850037"/>
                <a:gd name="connsiteX22" fmla="*/ 65790 w 3099768"/>
                <a:gd name="connsiteY22" fmla="*/ 145527 h 2850037"/>
                <a:gd name="connsiteX23" fmla="*/ 78353 w 3099768"/>
                <a:gd name="connsiteY23" fmla="*/ 167918 h 2850037"/>
                <a:gd name="connsiteX24" fmla="*/ 91434 w 3099768"/>
                <a:gd name="connsiteY24" fmla="*/ 190033 h 2850037"/>
                <a:gd name="connsiteX25" fmla="*/ 149299 w 3099768"/>
                <a:gd name="connsiteY25" fmla="*/ 275480 h 2850037"/>
                <a:gd name="connsiteX26" fmla="*/ 166776 w 3099768"/>
                <a:gd name="connsiteY26" fmla="*/ 298113 h 2850037"/>
                <a:gd name="connsiteX27" fmla="*/ 175739 w 3099768"/>
                <a:gd name="connsiteY27" fmla="*/ 309292 h 2850037"/>
                <a:gd name="connsiteX28" fmla="*/ 186191 w 3099768"/>
                <a:gd name="connsiteY28" fmla="*/ 321924 h 2850037"/>
                <a:gd name="connsiteX29" fmla="*/ 207752 w 3099768"/>
                <a:gd name="connsiteY29" fmla="*/ 346738 h 2850037"/>
                <a:gd name="connsiteX30" fmla="*/ 218861 w 3099768"/>
                <a:gd name="connsiteY30" fmla="*/ 358954 h 2850037"/>
                <a:gd name="connsiteX31" fmla="*/ 227894 w 3099768"/>
                <a:gd name="connsiteY31" fmla="*/ 368610 h 2850037"/>
                <a:gd name="connsiteX32" fmla="*/ 246305 w 3099768"/>
                <a:gd name="connsiteY32" fmla="*/ 387609 h 2850037"/>
                <a:gd name="connsiteX33" fmla="*/ 265270 w 3099768"/>
                <a:gd name="connsiteY33" fmla="*/ 406194 h 2850037"/>
                <a:gd name="connsiteX34" fmla="*/ 284755 w 3099768"/>
                <a:gd name="connsiteY34" fmla="*/ 424363 h 2850037"/>
                <a:gd name="connsiteX35" fmla="*/ 316871 w 3099768"/>
                <a:gd name="connsiteY35" fmla="*/ 452430 h 2850037"/>
                <a:gd name="connsiteX36" fmla="*/ 339020 w 3099768"/>
                <a:gd name="connsiteY36" fmla="*/ 470496 h 2850037"/>
                <a:gd name="connsiteX37" fmla="*/ 348883 w 3099768"/>
                <a:gd name="connsiteY37" fmla="*/ 478248 h 2850037"/>
                <a:gd name="connsiteX38" fmla="*/ 358850 w 3099768"/>
                <a:gd name="connsiteY38" fmla="*/ 485896 h 2850037"/>
                <a:gd name="connsiteX39" fmla="*/ 368956 w 3099768"/>
                <a:gd name="connsiteY39" fmla="*/ 493441 h 2850037"/>
                <a:gd name="connsiteX40" fmla="*/ 379165 w 3099768"/>
                <a:gd name="connsiteY40" fmla="*/ 500881 h 2850037"/>
                <a:gd name="connsiteX41" fmla="*/ 388648 w 3099768"/>
                <a:gd name="connsiteY41" fmla="*/ 507630 h 2850037"/>
                <a:gd name="connsiteX42" fmla="*/ 388890 w 3099768"/>
                <a:gd name="connsiteY42" fmla="*/ 507803 h 2850037"/>
                <a:gd name="connsiteX43" fmla="*/ 399861 w 3099768"/>
                <a:gd name="connsiteY43" fmla="*/ 515452 h 2850037"/>
                <a:gd name="connsiteX44" fmla="*/ 421041 w 3099768"/>
                <a:gd name="connsiteY44" fmla="*/ 529606 h 2850037"/>
                <a:gd name="connsiteX45" fmla="*/ 433327 w 3099768"/>
                <a:gd name="connsiteY45" fmla="*/ 537497 h 2850037"/>
                <a:gd name="connsiteX46" fmla="*/ 471050 w 3099768"/>
                <a:gd name="connsiteY46" fmla="*/ 560269 h 2850037"/>
                <a:gd name="connsiteX47" fmla="*/ 3099768 w 3099768"/>
                <a:gd name="connsiteY47" fmla="*/ 2077968 h 2850037"/>
                <a:gd name="connsiteX48" fmla="*/ 3099768 w 3099768"/>
                <a:gd name="connsiteY48" fmla="*/ 2077968 h 2850037"/>
                <a:gd name="connsiteX49" fmla="*/ 2955349 w 3099768"/>
                <a:gd name="connsiteY49" fmla="*/ 2194389 h 2850037"/>
                <a:gd name="connsiteX50" fmla="*/ 2879281 w 3099768"/>
                <a:gd name="connsiteY50" fmla="*/ 2250385 h 2850037"/>
                <a:gd name="connsiteX51" fmla="*/ 2879281 w 3099768"/>
                <a:gd name="connsiteY51" fmla="*/ 2250385 h 2850037"/>
                <a:gd name="connsiteX52" fmla="*/ 1830832 w 3099768"/>
                <a:gd name="connsiteY52" fmla="*/ 2742614 h 2850037"/>
                <a:gd name="connsiteX53" fmla="*/ 1803423 w 3099768"/>
                <a:gd name="connsiteY53" fmla="*/ 2749743 h 2850037"/>
                <a:gd name="connsiteX54" fmla="*/ 1748500 w 3099768"/>
                <a:gd name="connsiteY54" fmla="*/ 2763275 h 2850037"/>
                <a:gd name="connsiteX55" fmla="*/ 1714064 w 3099768"/>
                <a:gd name="connsiteY55" fmla="*/ 2771235 h 2850037"/>
                <a:gd name="connsiteX56" fmla="*/ 1679526 w 3099768"/>
                <a:gd name="connsiteY56" fmla="*/ 2778814 h 2850037"/>
                <a:gd name="connsiteX57" fmla="*/ 1627544 w 3099768"/>
                <a:gd name="connsiteY57" fmla="*/ 2789473 h 2850037"/>
                <a:gd name="connsiteX58" fmla="*/ 1610172 w 3099768"/>
                <a:gd name="connsiteY58" fmla="*/ 2792830 h 2850037"/>
                <a:gd name="connsiteX59" fmla="*/ 1399270 w 3099768"/>
                <a:gd name="connsiteY59" fmla="*/ 2825950 h 2850037"/>
                <a:gd name="connsiteX60" fmla="*/ 1346182 w 3099768"/>
                <a:gd name="connsiteY60" fmla="*/ 2832076 h 2850037"/>
                <a:gd name="connsiteX61" fmla="*/ 1319603 w 3099768"/>
                <a:gd name="connsiteY61" fmla="*/ 2834775 h 2850037"/>
                <a:gd name="connsiteX62" fmla="*/ 1212976 w 3099768"/>
                <a:gd name="connsiteY62" fmla="*/ 2843462 h 2850037"/>
                <a:gd name="connsiteX63" fmla="*/ 1159506 w 3099768"/>
                <a:gd name="connsiteY63" fmla="*/ 2846473 h 2850037"/>
                <a:gd name="connsiteX64" fmla="*/ 1079146 w 3099768"/>
                <a:gd name="connsiteY64" fmla="*/ 2849345 h 2850037"/>
                <a:gd name="connsiteX65" fmla="*/ 1052360 w 3099768"/>
                <a:gd name="connsiteY65" fmla="*/ 2849865 h 2850037"/>
                <a:gd name="connsiteX66" fmla="*/ 1037340 w 3099768"/>
                <a:gd name="connsiteY66" fmla="*/ 2850037 h 28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99768" h="2850037">
                  <a:moveTo>
                    <a:pt x="1037305" y="2850037"/>
                  </a:moveTo>
                  <a:lnTo>
                    <a:pt x="269527" y="740576"/>
                  </a:lnTo>
                  <a:lnTo>
                    <a:pt x="0" y="0"/>
                  </a:lnTo>
                  <a:cubicBezTo>
                    <a:pt x="727" y="2008"/>
                    <a:pt x="1488" y="4015"/>
                    <a:pt x="2215" y="5987"/>
                  </a:cubicBezTo>
                  <a:cubicBezTo>
                    <a:pt x="3703" y="9967"/>
                    <a:pt x="5226" y="13947"/>
                    <a:pt x="6749" y="17962"/>
                  </a:cubicBezTo>
                  <a:cubicBezTo>
                    <a:pt x="9794" y="25921"/>
                    <a:pt x="12978" y="33812"/>
                    <a:pt x="16231" y="41668"/>
                  </a:cubicBezTo>
                  <a:cubicBezTo>
                    <a:pt x="17408" y="44506"/>
                    <a:pt x="18550" y="47344"/>
                    <a:pt x="19761" y="50147"/>
                  </a:cubicBezTo>
                  <a:cubicBezTo>
                    <a:pt x="20038" y="50735"/>
                    <a:pt x="20280" y="51359"/>
                    <a:pt x="20557" y="51947"/>
                  </a:cubicBezTo>
                  <a:cubicBezTo>
                    <a:pt x="20696" y="52327"/>
                    <a:pt x="20869" y="52708"/>
                    <a:pt x="21007" y="53089"/>
                  </a:cubicBezTo>
                  <a:cubicBezTo>
                    <a:pt x="21111" y="53331"/>
                    <a:pt x="21180" y="53573"/>
                    <a:pt x="21284" y="53781"/>
                  </a:cubicBezTo>
                  <a:cubicBezTo>
                    <a:pt x="22910" y="57622"/>
                    <a:pt x="24537" y="61429"/>
                    <a:pt x="26268" y="65167"/>
                  </a:cubicBezTo>
                  <a:cubicBezTo>
                    <a:pt x="27963" y="69078"/>
                    <a:pt x="29728" y="72954"/>
                    <a:pt x="31459" y="76830"/>
                  </a:cubicBezTo>
                  <a:cubicBezTo>
                    <a:pt x="33155" y="80568"/>
                    <a:pt x="34885" y="84340"/>
                    <a:pt x="36650" y="88043"/>
                  </a:cubicBezTo>
                  <a:cubicBezTo>
                    <a:pt x="36788" y="88424"/>
                    <a:pt x="36961" y="88735"/>
                    <a:pt x="37135" y="89046"/>
                  </a:cubicBezTo>
                  <a:cubicBezTo>
                    <a:pt x="37377" y="89635"/>
                    <a:pt x="37688" y="90258"/>
                    <a:pt x="37965" y="90811"/>
                  </a:cubicBezTo>
                  <a:cubicBezTo>
                    <a:pt x="39384" y="93857"/>
                    <a:pt x="40872" y="96937"/>
                    <a:pt x="42360" y="99983"/>
                  </a:cubicBezTo>
                  <a:cubicBezTo>
                    <a:pt x="43987" y="103339"/>
                    <a:pt x="45648" y="106697"/>
                    <a:pt x="47309" y="110019"/>
                  </a:cubicBezTo>
                  <a:cubicBezTo>
                    <a:pt x="47725" y="110953"/>
                    <a:pt x="48174" y="111888"/>
                    <a:pt x="48693" y="112753"/>
                  </a:cubicBezTo>
                  <a:cubicBezTo>
                    <a:pt x="48866" y="113099"/>
                    <a:pt x="49005" y="113410"/>
                    <a:pt x="49178" y="113722"/>
                  </a:cubicBezTo>
                  <a:cubicBezTo>
                    <a:pt x="49316" y="113999"/>
                    <a:pt x="49455" y="114276"/>
                    <a:pt x="49593" y="114552"/>
                  </a:cubicBezTo>
                  <a:cubicBezTo>
                    <a:pt x="50978" y="117356"/>
                    <a:pt x="52397" y="120159"/>
                    <a:pt x="53816" y="122858"/>
                  </a:cubicBezTo>
                  <a:cubicBezTo>
                    <a:pt x="55719" y="126631"/>
                    <a:pt x="57692" y="130368"/>
                    <a:pt x="59664" y="134071"/>
                  </a:cubicBezTo>
                  <a:cubicBezTo>
                    <a:pt x="61671" y="137913"/>
                    <a:pt x="63713" y="141720"/>
                    <a:pt x="65790" y="145527"/>
                  </a:cubicBezTo>
                  <a:cubicBezTo>
                    <a:pt x="69874" y="153037"/>
                    <a:pt x="74096" y="160512"/>
                    <a:pt x="78353" y="167918"/>
                  </a:cubicBezTo>
                  <a:cubicBezTo>
                    <a:pt x="82609" y="175324"/>
                    <a:pt x="87005" y="182696"/>
                    <a:pt x="91434" y="190033"/>
                  </a:cubicBezTo>
                  <a:cubicBezTo>
                    <a:pt x="109292" y="219311"/>
                    <a:pt x="128569" y="247828"/>
                    <a:pt x="149299" y="275480"/>
                  </a:cubicBezTo>
                  <a:cubicBezTo>
                    <a:pt x="155009" y="283094"/>
                    <a:pt x="160823" y="290638"/>
                    <a:pt x="166776" y="298113"/>
                  </a:cubicBezTo>
                  <a:cubicBezTo>
                    <a:pt x="169718" y="301851"/>
                    <a:pt x="172729" y="305589"/>
                    <a:pt x="175739" y="309292"/>
                  </a:cubicBezTo>
                  <a:cubicBezTo>
                    <a:pt x="179200" y="313548"/>
                    <a:pt x="182696" y="317736"/>
                    <a:pt x="186191" y="321924"/>
                  </a:cubicBezTo>
                  <a:cubicBezTo>
                    <a:pt x="193216" y="330299"/>
                    <a:pt x="200415" y="338570"/>
                    <a:pt x="207752" y="346738"/>
                  </a:cubicBezTo>
                  <a:cubicBezTo>
                    <a:pt x="211420" y="350821"/>
                    <a:pt x="215123" y="354905"/>
                    <a:pt x="218861" y="358954"/>
                  </a:cubicBezTo>
                  <a:cubicBezTo>
                    <a:pt x="221837" y="362173"/>
                    <a:pt x="224848" y="365391"/>
                    <a:pt x="227894" y="368610"/>
                  </a:cubicBezTo>
                  <a:cubicBezTo>
                    <a:pt x="233950" y="375012"/>
                    <a:pt x="240076" y="381346"/>
                    <a:pt x="246305" y="387609"/>
                  </a:cubicBezTo>
                  <a:cubicBezTo>
                    <a:pt x="252535" y="393839"/>
                    <a:pt x="258868" y="400068"/>
                    <a:pt x="265270" y="406194"/>
                  </a:cubicBezTo>
                  <a:cubicBezTo>
                    <a:pt x="271707" y="412285"/>
                    <a:pt x="278179" y="418376"/>
                    <a:pt x="284755" y="424363"/>
                  </a:cubicBezTo>
                  <a:cubicBezTo>
                    <a:pt x="295241" y="433880"/>
                    <a:pt x="305935" y="443225"/>
                    <a:pt x="316871" y="452430"/>
                  </a:cubicBezTo>
                  <a:cubicBezTo>
                    <a:pt x="324173" y="458521"/>
                    <a:pt x="331545" y="464543"/>
                    <a:pt x="339020" y="470496"/>
                  </a:cubicBezTo>
                  <a:cubicBezTo>
                    <a:pt x="342273" y="473091"/>
                    <a:pt x="345561" y="475687"/>
                    <a:pt x="348883" y="478248"/>
                  </a:cubicBezTo>
                  <a:cubicBezTo>
                    <a:pt x="352171" y="480844"/>
                    <a:pt x="355528" y="483370"/>
                    <a:pt x="358850" y="485896"/>
                  </a:cubicBezTo>
                  <a:cubicBezTo>
                    <a:pt x="362173" y="488457"/>
                    <a:pt x="365564" y="490949"/>
                    <a:pt x="368956" y="493441"/>
                  </a:cubicBezTo>
                  <a:cubicBezTo>
                    <a:pt x="372347" y="495967"/>
                    <a:pt x="375739" y="498424"/>
                    <a:pt x="379165" y="500881"/>
                  </a:cubicBezTo>
                  <a:cubicBezTo>
                    <a:pt x="382280" y="503200"/>
                    <a:pt x="385464" y="505415"/>
                    <a:pt x="388648" y="507630"/>
                  </a:cubicBezTo>
                  <a:cubicBezTo>
                    <a:pt x="388717" y="507699"/>
                    <a:pt x="388821" y="507769"/>
                    <a:pt x="388890" y="507803"/>
                  </a:cubicBezTo>
                  <a:cubicBezTo>
                    <a:pt x="392524" y="510364"/>
                    <a:pt x="396158" y="512925"/>
                    <a:pt x="399861" y="515452"/>
                  </a:cubicBezTo>
                  <a:cubicBezTo>
                    <a:pt x="406852" y="520228"/>
                    <a:pt x="413877" y="524934"/>
                    <a:pt x="421041" y="529606"/>
                  </a:cubicBezTo>
                  <a:cubicBezTo>
                    <a:pt x="425090" y="532271"/>
                    <a:pt x="429174" y="534867"/>
                    <a:pt x="433327" y="537497"/>
                  </a:cubicBezTo>
                  <a:cubicBezTo>
                    <a:pt x="445682" y="545318"/>
                    <a:pt x="458279" y="552897"/>
                    <a:pt x="471050" y="560269"/>
                  </a:cubicBezTo>
                  <a:lnTo>
                    <a:pt x="3099768" y="2077968"/>
                  </a:lnTo>
                  <a:lnTo>
                    <a:pt x="3099768" y="2077968"/>
                  </a:lnTo>
                  <a:cubicBezTo>
                    <a:pt x="3052632" y="2118321"/>
                    <a:pt x="3004493" y="2157116"/>
                    <a:pt x="2955349" y="2194389"/>
                  </a:cubicBezTo>
                  <a:cubicBezTo>
                    <a:pt x="2930224" y="2213458"/>
                    <a:pt x="2904891" y="2232112"/>
                    <a:pt x="2879281" y="2250385"/>
                  </a:cubicBezTo>
                  <a:lnTo>
                    <a:pt x="2879281" y="2250385"/>
                  </a:lnTo>
                  <a:cubicBezTo>
                    <a:pt x="2560576" y="2477898"/>
                    <a:pt x="2204564" y="2643670"/>
                    <a:pt x="1830832" y="2742614"/>
                  </a:cubicBezTo>
                  <a:cubicBezTo>
                    <a:pt x="1821696" y="2745002"/>
                    <a:pt x="1812559" y="2747390"/>
                    <a:pt x="1803423" y="2749743"/>
                  </a:cubicBezTo>
                  <a:cubicBezTo>
                    <a:pt x="1785149" y="2754415"/>
                    <a:pt x="1766807" y="2758949"/>
                    <a:pt x="1748500" y="2763275"/>
                  </a:cubicBezTo>
                  <a:cubicBezTo>
                    <a:pt x="1737010" y="2766009"/>
                    <a:pt x="1725555" y="2768639"/>
                    <a:pt x="1714064" y="2771235"/>
                  </a:cubicBezTo>
                  <a:cubicBezTo>
                    <a:pt x="1702540" y="2773830"/>
                    <a:pt x="1691050" y="2776323"/>
                    <a:pt x="1679526" y="2778814"/>
                  </a:cubicBezTo>
                  <a:cubicBezTo>
                    <a:pt x="1662222" y="2782482"/>
                    <a:pt x="1644883" y="2786082"/>
                    <a:pt x="1627544" y="2789473"/>
                  </a:cubicBezTo>
                  <a:cubicBezTo>
                    <a:pt x="1621765" y="2790615"/>
                    <a:pt x="1615951" y="2791723"/>
                    <a:pt x="1610172" y="2792830"/>
                  </a:cubicBezTo>
                  <a:cubicBezTo>
                    <a:pt x="1540333" y="2806189"/>
                    <a:pt x="1469940" y="2817264"/>
                    <a:pt x="1399270" y="2825950"/>
                  </a:cubicBezTo>
                  <a:cubicBezTo>
                    <a:pt x="1381586" y="2828131"/>
                    <a:pt x="1363901" y="2830138"/>
                    <a:pt x="1346182" y="2832076"/>
                  </a:cubicBezTo>
                  <a:cubicBezTo>
                    <a:pt x="1337322" y="2833045"/>
                    <a:pt x="1328462" y="2833910"/>
                    <a:pt x="1319603" y="2834775"/>
                  </a:cubicBezTo>
                  <a:cubicBezTo>
                    <a:pt x="1284130" y="2838271"/>
                    <a:pt x="1248587" y="2841178"/>
                    <a:pt x="1212976" y="2843462"/>
                  </a:cubicBezTo>
                  <a:cubicBezTo>
                    <a:pt x="1195152" y="2844639"/>
                    <a:pt x="1177329" y="2845677"/>
                    <a:pt x="1159506" y="2846473"/>
                  </a:cubicBezTo>
                  <a:cubicBezTo>
                    <a:pt x="1132754" y="2847753"/>
                    <a:pt x="1105968" y="2848722"/>
                    <a:pt x="1079146" y="2849345"/>
                  </a:cubicBezTo>
                  <a:cubicBezTo>
                    <a:pt x="1070218" y="2849553"/>
                    <a:pt x="1061254" y="2849726"/>
                    <a:pt x="1052360" y="2849865"/>
                  </a:cubicBezTo>
                  <a:cubicBezTo>
                    <a:pt x="1047376" y="2849933"/>
                    <a:pt x="1042358" y="2850003"/>
                    <a:pt x="1037340" y="2850037"/>
                  </a:cubicBezTo>
                  <a:close/>
                </a:path>
              </a:pathLst>
            </a:custGeom>
            <a:solidFill>
              <a:schemeClr val="accent3"/>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endParaRPr lang="en-GB" sz="1500" b="1" dirty="0">
                <a:solidFill>
                  <a:schemeClr val="bg1"/>
                </a:solidFill>
              </a:endParaRPr>
            </a:p>
          </p:txBody>
        </p:sp>
        <p:sp>
          <p:nvSpPr>
            <p:cNvPr id="72" name="TextBox 53">
              <a:extLst>
                <a:ext uri="{FF2B5EF4-FFF2-40B4-BE49-F238E27FC236}">
                  <a16:creationId xmlns:a16="http://schemas.microsoft.com/office/drawing/2014/main" id="{F1CB83D0-A795-EFAA-A45E-A2C7E60FBC85}"/>
                </a:ext>
              </a:extLst>
            </p:cNvPr>
            <p:cNvSpPr txBox="1"/>
            <p:nvPr/>
          </p:nvSpPr>
          <p:spPr>
            <a:xfrm>
              <a:off x="5650317" y="5324075"/>
              <a:ext cx="1002031" cy="49244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300" dirty="0">
                  <a:solidFill>
                    <a:schemeClr val="tx2"/>
                  </a:solidFill>
                  <a:latin typeface="HelveticaNowDisplay ExtraBold" panose="020B0904030202020204" pitchFamily="34" charset="0"/>
                  <a:cs typeface="HelveticaNowDisplay ExtraBold" panose="020B0904030202020204" pitchFamily="34" charset="0"/>
                </a:rPr>
                <a:t>Managed IT</a:t>
              </a:r>
            </a:p>
          </p:txBody>
        </p:sp>
      </p:grpSp>
      <p:grpSp>
        <p:nvGrpSpPr>
          <p:cNvPr id="73" name="Group 72">
            <a:extLst>
              <a:ext uri="{FF2B5EF4-FFF2-40B4-BE49-F238E27FC236}">
                <a16:creationId xmlns:a16="http://schemas.microsoft.com/office/drawing/2014/main" id="{1EB886FF-10BC-CB04-F658-0146BCAA750E}"/>
              </a:ext>
            </a:extLst>
          </p:cNvPr>
          <p:cNvGrpSpPr/>
          <p:nvPr/>
        </p:nvGrpSpPr>
        <p:grpSpPr>
          <a:xfrm>
            <a:off x="3823081" y="3222202"/>
            <a:ext cx="1908442" cy="3294569"/>
            <a:chOff x="3670681" y="3069802"/>
            <a:chExt cx="1908442" cy="3294569"/>
          </a:xfrm>
        </p:grpSpPr>
        <p:sp>
          <p:nvSpPr>
            <p:cNvPr id="74" name="Free-form: Shape 73">
              <a:extLst>
                <a:ext uri="{FF2B5EF4-FFF2-40B4-BE49-F238E27FC236}">
                  <a16:creationId xmlns:a16="http://schemas.microsoft.com/office/drawing/2014/main" id="{8DAD5FE9-051E-81F6-CA34-A76E6BBB27E9}"/>
                </a:ext>
              </a:extLst>
            </p:cNvPr>
            <p:cNvSpPr/>
            <p:nvPr/>
          </p:nvSpPr>
          <p:spPr>
            <a:xfrm>
              <a:off x="3670681" y="3069802"/>
              <a:ext cx="1908442" cy="3294569"/>
            </a:xfrm>
            <a:custGeom>
              <a:avLst/>
              <a:gdLst>
                <a:gd name="connsiteX0" fmla="*/ 0 w 2076306"/>
                <a:gd name="connsiteY0" fmla="*/ 2850037 h 3584355"/>
                <a:gd name="connsiteX1" fmla="*/ 767778 w 2076306"/>
                <a:gd name="connsiteY1" fmla="*/ 740576 h 3584355"/>
                <a:gd name="connsiteX2" fmla="*/ 1037340 w 2076306"/>
                <a:gd name="connsiteY2" fmla="*/ 0 h 3584355"/>
                <a:gd name="connsiteX3" fmla="*/ 1035194 w 2076306"/>
                <a:gd name="connsiteY3" fmla="*/ 6022 h 3584355"/>
                <a:gd name="connsiteX4" fmla="*/ 1030972 w 2076306"/>
                <a:gd name="connsiteY4" fmla="*/ 18100 h 3584355"/>
                <a:gd name="connsiteX5" fmla="*/ 1023012 w 2076306"/>
                <a:gd name="connsiteY5" fmla="*/ 42360 h 3584355"/>
                <a:gd name="connsiteX6" fmla="*/ 1020278 w 2076306"/>
                <a:gd name="connsiteY6" fmla="*/ 51116 h 3584355"/>
                <a:gd name="connsiteX7" fmla="*/ 1019724 w 2076306"/>
                <a:gd name="connsiteY7" fmla="*/ 53019 h 3584355"/>
                <a:gd name="connsiteX8" fmla="*/ 1019344 w 2076306"/>
                <a:gd name="connsiteY8" fmla="*/ 54196 h 3584355"/>
                <a:gd name="connsiteX9" fmla="*/ 1019136 w 2076306"/>
                <a:gd name="connsiteY9" fmla="*/ 54888 h 3584355"/>
                <a:gd name="connsiteX10" fmla="*/ 1015641 w 2076306"/>
                <a:gd name="connsiteY10" fmla="*/ 66793 h 3584355"/>
                <a:gd name="connsiteX11" fmla="*/ 1012111 w 2076306"/>
                <a:gd name="connsiteY11" fmla="*/ 79079 h 3584355"/>
                <a:gd name="connsiteX12" fmla="*/ 1008857 w 2076306"/>
                <a:gd name="connsiteY12" fmla="*/ 91019 h 3584355"/>
                <a:gd name="connsiteX13" fmla="*/ 1008581 w 2076306"/>
                <a:gd name="connsiteY13" fmla="*/ 92126 h 3584355"/>
                <a:gd name="connsiteX14" fmla="*/ 1008096 w 2076306"/>
                <a:gd name="connsiteY14" fmla="*/ 93995 h 3584355"/>
                <a:gd name="connsiteX15" fmla="*/ 1005570 w 2076306"/>
                <a:gd name="connsiteY15" fmla="*/ 103824 h 3584355"/>
                <a:gd name="connsiteX16" fmla="*/ 1002905 w 2076306"/>
                <a:gd name="connsiteY16" fmla="*/ 114691 h 3584355"/>
                <a:gd name="connsiteX17" fmla="*/ 1002178 w 2076306"/>
                <a:gd name="connsiteY17" fmla="*/ 117667 h 3584355"/>
                <a:gd name="connsiteX18" fmla="*/ 1001936 w 2076306"/>
                <a:gd name="connsiteY18" fmla="*/ 118705 h 3584355"/>
                <a:gd name="connsiteX19" fmla="*/ 1001728 w 2076306"/>
                <a:gd name="connsiteY19" fmla="*/ 119640 h 3584355"/>
                <a:gd name="connsiteX20" fmla="*/ 999617 w 2076306"/>
                <a:gd name="connsiteY20" fmla="*/ 128742 h 3584355"/>
                <a:gd name="connsiteX21" fmla="*/ 996883 w 2076306"/>
                <a:gd name="connsiteY21" fmla="*/ 141062 h 3584355"/>
                <a:gd name="connsiteX22" fmla="*/ 994218 w 2076306"/>
                <a:gd name="connsiteY22" fmla="*/ 153763 h 3584355"/>
                <a:gd name="connsiteX23" fmla="*/ 989442 w 2076306"/>
                <a:gd name="connsiteY23" fmla="*/ 178992 h 3584355"/>
                <a:gd name="connsiteX24" fmla="*/ 985255 w 2076306"/>
                <a:gd name="connsiteY24" fmla="*/ 204326 h 3584355"/>
                <a:gd name="connsiteX25" fmla="*/ 974665 w 2076306"/>
                <a:gd name="connsiteY25" fmla="*/ 306973 h 3584355"/>
                <a:gd name="connsiteX26" fmla="*/ 973488 w 2076306"/>
                <a:gd name="connsiteY26" fmla="*/ 335524 h 3584355"/>
                <a:gd name="connsiteX27" fmla="*/ 973177 w 2076306"/>
                <a:gd name="connsiteY27" fmla="*/ 349852 h 3584355"/>
                <a:gd name="connsiteX28" fmla="*/ 973073 w 2076306"/>
                <a:gd name="connsiteY28" fmla="*/ 366256 h 3584355"/>
                <a:gd name="connsiteX29" fmla="*/ 973627 w 2076306"/>
                <a:gd name="connsiteY29" fmla="*/ 399134 h 3584355"/>
                <a:gd name="connsiteX30" fmla="*/ 974284 w 2076306"/>
                <a:gd name="connsiteY30" fmla="*/ 415607 h 3584355"/>
                <a:gd name="connsiteX31" fmla="*/ 975011 w 2076306"/>
                <a:gd name="connsiteY31" fmla="*/ 428793 h 3584355"/>
                <a:gd name="connsiteX32" fmla="*/ 976914 w 2076306"/>
                <a:gd name="connsiteY32" fmla="*/ 455164 h 3584355"/>
                <a:gd name="connsiteX33" fmla="*/ 979510 w 2076306"/>
                <a:gd name="connsiteY33" fmla="*/ 481605 h 3584355"/>
                <a:gd name="connsiteX34" fmla="*/ 982763 w 2076306"/>
                <a:gd name="connsiteY34" fmla="*/ 508045 h 3584355"/>
                <a:gd name="connsiteX35" fmla="*/ 989339 w 2076306"/>
                <a:gd name="connsiteY35" fmla="*/ 550163 h 3584355"/>
                <a:gd name="connsiteX36" fmla="*/ 994703 w 2076306"/>
                <a:gd name="connsiteY36" fmla="*/ 578230 h 3584355"/>
                <a:gd name="connsiteX37" fmla="*/ 997299 w 2076306"/>
                <a:gd name="connsiteY37" fmla="*/ 590516 h 3584355"/>
                <a:gd name="connsiteX38" fmla="*/ 1000032 w 2076306"/>
                <a:gd name="connsiteY38" fmla="*/ 602767 h 3584355"/>
                <a:gd name="connsiteX39" fmla="*/ 1002905 w 2076306"/>
                <a:gd name="connsiteY39" fmla="*/ 615053 h 3584355"/>
                <a:gd name="connsiteX40" fmla="*/ 1005951 w 2076306"/>
                <a:gd name="connsiteY40" fmla="*/ 627304 h 3584355"/>
                <a:gd name="connsiteX41" fmla="*/ 1008857 w 2076306"/>
                <a:gd name="connsiteY41" fmla="*/ 638587 h 3584355"/>
                <a:gd name="connsiteX42" fmla="*/ 1008927 w 2076306"/>
                <a:gd name="connsiteY42" fmla="*/ 638898 h 3584355"/>
                <a:gd name="connsiteX43" fmla="*/ 1012422 w 2076306"/>
                <a:gd name="connsiteY43" fmla="*/ 651807 h 3584355"/>
                <a:gd name="connsiteX44" fmla="*/ 1019551 w 2076306"/>
                <a:gd name="connsiteY44" fmla="*/ 676240 h 3584355"/>
                <a:gd name="connsiteX45" fmla="*/ 1023877 w 2076306"/>
                <a:gd name="connsiteY45" fmla="*/ 690152 h 3584355"/>
                <a:gd name="connsiteX46" fmla="*/ 1038136 w 2076306"/>
                <a:gd name="connsiteY46" fmla="*/ 731855 h 3584355"/>
                <a:gd name="connsiteX47" fmla="*/ 2076306 w 2076306"/>
                <a:gd name="connsiteY47" fmla="*/ 3584211 h 3584355"/>
                <a:gd name="connsiteX48" fmla="*/ 2076306 w 2076306"/>
                <a:gd name="connsiteY48" fmla="*/ 3584211 h 3584355"/>
                <a:gd name="connsiteX49" fmla="*/ 1890877 w 2076306"/>
                <a:gd name="connsiteY49" fmla="*/ 3580577 h 3584355"/>
                <a:gd name="connsiteX50" fmla="*/ 1796605 w 2076306"/>
                <a:gd name="connsiteY50" fmla="*/ 3574555 h 3584355"/>
                <a:gd name="connsiteX51" fmla="*/ 1796605 w 2076306"/>
                <a:gd name="connsiteY51" fmla="*/ 3574555 h 3584355"/>
                <a:gd name="connsiteX52" fmla="*/ 677071 w 2076306"/>
                <a:gd name="connsiteY52" fmla="*/ 3277688 h 3584355"/>
                <a:gd name="connsiteX53" fmla="*/ 651496 w 2076306"/>
                <a:gd name="connsiteY53" fmla="*/ 3265506 h 3584355"/>
                <a:gd name="connsiteX54" fmla="*/ 600725 w 2076306"/>
                <a:gd name="connsiteY54" fmla="*/ 3240554 h 3584355"/>
                <a:gd name="connsiteX55" fmla="*/ 569232 w 2076306"/>
                <a:gd name="connsiteY55" fmla="*/ 3224496 h 3584355"/>
                <a:gd name="connsiteX56" fmla="*/ 537877 w 2076306"/>
                <a:gd name="connsiteY56" fmla="*/ 3208091 h 3584355"/>
                <a:gd name="connsiteX57" fmla="*/ 491191 w 2076306"/>
                <a:gd name="connsiteY57" fmla="*/ 3182827 h 3584355"/>
                <a:gd name="connsiteX58" fmla="*/ 475721 w 2076306"/>
                <a:gd name="connsiteY58" fmla="*/ 3174245 h 3584355"/>
                <a:gd name="connsiteX59" fmla="*/ 292853 w 2076306"/>
                <a:gd name="connsiteY59" fmla="*/ 3064053 h 3584355"/>
                <a:gd name="connsiteX60" fmla="*/ 248243 w 2076306"/>
                <a:gd name="connsiteY60" fmla="*/ 3034602 h 3584355"/>
                <a:gd name="connsiteX61" fmla="*/ 226129 w 2076306"/>
                <a:gd name="connsiteY61" fmla="*/ 3019582 h 3584355"/>
                <a:gd name="connsiteX62" fmla="*/ 138847 w 2076306"/>
                <a:gd name="connsiteY62" fmla="*/ 2957703 h 3584355"/>
                <a:gd name="connsiteX63" fmla="*/ 95968 w 2076306"/>
                <a:gd name="connsiteY63" fmla="*/ 2925656 h 3584355"/>
                <a:gd name="connsiteX64" fmla="*/ 32566 w 2076306"/>
                <a:gd name="connsiteY64" fmla="*/ 2876201 h 3584355"/>
                <a:gd name="connsiteX65" fmla="*/ 11698 w 2076306"/>
                <a:gd name="connsiteY65" fmla="*/ 2859381 h 3584355"/>
                <a:gd name="connsiteX66" fmla="*/ 104 w 2076306"/>
                <a:gd name="connsiteY66" fmla="*/ 2849864 h 358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76306" h="3584355">
                  <a:moveTo>
                    <a:pt x="0" y="2850037"/>
                  </a:moveTo>
                  <a:lnTo>
                    <a:pt x="767778" y="740576"/>
                  </a:lnTo>
                  <a:lnTo>
                    <a:pt x="1037340" y="0"/>
                  </a:lnTo>
                  <a:cubicBezTo>
                    <a:pt x="1036613" y="2007"/>
                    <a:pt x="1035886" y="4014"/>
                    <a:pt x="1035194" y="6022"/>
                  </a:cubicBezTo>
                  <a:cubicBezTo>
                    <a:pt x="1033775" y="10036"/>
                    <a:pt x="1032356" y="14051"/>
                    <a:pt x="1030972" y="18100"/>
                  </a:cubicBezTo>
                  <a:cubicBezTo>
                    <a:pt x="1028203" y="26129"/>
                    <a:pt x="1025539" y="34262"/>
                    <a:pt x="1023012" y="42360"/>
                  </a:cubicBezTo>
                  <a:cubicBezTo>
                    <a:pt x="1022078" y="45267"/>
                    <a:pt x="1021143" y="48174"/>
                    <a:pt x="1020278" y="51116"/>
                  </a:cubicBezTo>
                  <a:cubicBezTo>
                    <a:pt x="1020105" y="51739"/>
                    <a:pt x="1019897" y="52396"/>
                    <a:pt x="1019724" y="53019"/>
                  </a:cubicBezTo>
                  <a:cubicBezTo>
                    <a:pt x="1019586" y="53400"/>
                    <a:pt x="1019447" y="53815"/>
                    <a:pt x="1019344" y="54196"/>
                  </a:cubicBezTo>
                  <a:cubicBezTo>
                    <a:pt x="1019240" y="54438"/>
                    <a:pt x="1019136" y="54681"/>
                    <a:pt x="1019136" y="54888"/>
                  </a:cubicBezTo>
                  <a:cubicBezTo>
                    <a:pt x="1017890" y="58868"/>
                    <a:pt x="1016714" y="62848"/>
                    <a:pt x="1015641" y="66793"/>
                  </a:cubicBezTo>
                  <a:cubicBezTo>
                    <a:pt x="1014430" y="70877"/>
                    <a:pt x="1013287" y="74995"/>
                    <a:pt x="1012111" y="79079"/>
                  </a:cubicBezTo>
                  <a:cubicBezTo>
                    <a:pt x="1011003" y="83059"/>
                    <a:pt x="1009930" y="87039"/>
                    <a:pt x="1008857" y="91019"/>
                  </a:cubicBezTo>
                  <a:cubicBezTo>
                    <a:pt x="1008754" y="91400"/>
                    <a:pt x="1008650" y="91746"/>
                    <a:pt x="1008581" y="92126"/>
                  </a:cubicBezTo>
                  <a:cubicBezTo>
                    <a:pt x="1008408" y="92749"/>
                    <a:pt x="1008235" y="93407"/>
                    <a:pt x="1008096" y="93995"/>
                  </a:cubicBezTo>
                  <a:cubicBezTo>
                    <a:pt x="1007231" y="97248"/>
                    <a:pt x="1006400" y="100536"/>
                    <a:pt x="1005570" y="103824"/>
                  </a:cubicBezTo>
                  <a:cubicBezTo>
                    <a:pt x="1004635" y="107423"/>
                    <a:pt x="1003770" y="111092"/>
                    <a:pt x="1002905" y="114691"/>
                  </a:cubicBezTo>
                  <a:cubicBezTo>
                    <a:pt x="1002628" y="115660"/>
                    <a:pt x="1002386" y="116698"/>
                    <a:pt x="1002178" y="117667"/>
                  </a:cubicBezTo>
                  <a:cubicBezTo>
                    <a:pt x="1002074" y="118048"/>
                    <a:pt x="1002005" y="118359"/>
                    <a:pt x="1001936" y="118705"/>
                  </a:cubicBezTo>
                  <a:cubicBezTo>
                    <a:pt x="1001867" y="119017"/>
                    <a:pt x="1001798" y="119328"/>
                    <a:pt x="1001728" y="119640"/>
                  </a:cubicBezTo>
                  <a:cubicBezTo>
                    <a:pt x="1001002" y="122685"/>
                    <a:pt x="1000275" y="125731"/>
                    <a:pt x="999617" y="128742"/>
                  </a:cubicBezTo>
                  <a:cubicBezTo>
                    <a:pt x="998648" y="132860"/>
                    <a:pt x="997748" y="136978"/>
                    <a:pt x="996883" y="141062"/>
                  </a:cubicBezTo>
                  <a:cubicBezTo>
                    <a:pt x="995949" y="145319"/>
                    <a:pt x="995084" y="149541"/>
                    <a:pt x="994218" y="153763"/>
                  </a:cubicBezTo>
                  <a:cubicBezTo>
                    <a:pt x="992523" y="162138"/>
                    <a:pt x="990931" y="170583"/>
                    <a:pt x="989442" y="178992"/>
                  </a:cubicBezTo>
                  <a:cubicBezTo>
                    <a:pt x="987954" y="187402"/>
                    <a:pt x="986570" y="195881"/>
                    <a:pt x="985255" y="204326"/>
                  </a:cubicBezTo>
                  <a:cubicBezTo>
                    <a:pt x="980098" y="238241"/>
                    <a:pt x="976534" y="272469"/>
                    <a:pt x="974665" y="306973"/>
                  </a:cubicBezTo>
                  <a:cubicBezTo>
                    <a:pt x="974146" y="316490"/>
                    <a:pt x="973765" y="326007"/>
                    <a:pt x="973488" y="335524"/>
                  </a:cubicBezTo>
                  <a:cubicBezTo>
                    <a:pt x="973350" y="340300"/>
                    <a:pt x="973246" y="345076"/>
                    <a:pt x="973177" y="349852"/>
                  </a:cubicBezTo>
                  <a:cubicBezTo>
                    <a:pt x="973108" y="355320"/>
                    <a:pt x="973073" y="360788"/>
                    <a:pt x="973073" y="366256"/>
                  </a:cubicBezTo>
                  <a:cubicBezTo>
                    <a:pt x="973073" y="377192"/>
                    <a:pt x="973281" y="388163"/>
                    <a:pt x="973627" y="399134"/>
                  </a:cubicBezTo>
                  <a:cubicBezTo>
                    <a:pt x="973834" y="404637"/>
                    <a:pt x="974007" y="410105"/>
                    <a:pt x="974284" y="415607"/>
                  </a:cubicBezTo>
                  <a:cubicBezTo>
                    <a:pt x="974492" y="420003"/>
                    <a:pt x="974734" y="424398"/>
                    <a:pt x="975011" y="428793"/>
                  </a:cubicBezTo>
                  <a:cubicBezTo>
                    <a:pt x="975530" y="437583"/>
                    <a:pt x="976188" y="446374"/>
                    <a:pt x="976914" y="455164"/>
                  </a:cubicBezTo>
                  <a:cubicBezTo>
                    <a:pt x="977676" y="463955"/>
                    <a:pt x="978541" y="472780"/>
                    <a:pt x="979510" y="481605"/>
                  </a:cubicBezTo>
                  <a:cubicBezTo>
                    <a:pt x="980514" y="490430"/>
                    <a:pt x="981587" y="499220"/>
                    <a:pt x="982763" y="508045"/>
                  </a:cubicBezTo>
                  <a:cubicBezTo>
                    <a:pt x="984667" y="522096"/>
                    <a:pt x="986881" y="536112"/>
                    <a:pt x="989339" y="550163"/>
                  </a:cubicBezTo>
                  <a:cubicBezTo>
                    <a:pt x="991000" y="559542"/>
                    <a:pt x="992800" y="568852"/>
                    <a:pt x="994703" y="578230"/>
                  </a:cubicBezTo>
                  <a:cubicBezTo>
                    <a:pt x="995533" y="582314"/>
                    <a:pt x="996399" y="586432"/>
                    <a:pt x="997299" y="590516"/>
                  </a:cubicBezTo>
                  <a:cubicBezTo>
                    <a:pt x="998164" y="594634"/>
                    <a:pt x="999098" y="598684"/>
                    <a:pt x="1000032" y="602767"/>
                  </a:cubicBezTo>
                  <a:cubicBezTo>
                    <a:pt x="1000932" y="606851"/>
                    <a:pt x="1001901" y="610969"/>
                    <a:pt x="1002905" y="615053"/>
                  </a:cubicBezTo>
                  <a:cubicBezTo>
                    <a:pt x="1003874" y="619137"/>
                    <a:pt x="1004878" y="623255"/>
                    <a:pt x="1005951" y="627304"/>
                  </a:cubicBezTo>
                  <a:cubicBezTo>
                    <a:pt x="1006850" y="631077"/>
                    <a:pt x="1007854" y="634814"/>
                    <a:pt x="1008857" y="638587"/>
                  </a:cubicBezTo>
                  <a:cubicBezTo>
                    <a:pt x="1008857" y="638690"/>
                    <a:pt x="1008892" y="638794"/>
                    <a:pt x="1008927" y="638898"/>
                  </a:cubicBezTo>
                  <a:cubicBezTo>
                    <a:pt x="1010034" y="643189"/>
                    <a:pt x="1011211" y="647481"/>
                    <a:pt x="1012422" y="651807"/>
                  </a:cubicBezTo>
                  <a:cubicBezTo>
                    <a:pt x="1014706" y="659974"/>
                    <a:pt x="1017060" y="668107"/>
                    <a:pt x="1019551" y="676240"/>
                  </a:cubicBezTo>
                  <a:cubicBezTo>
                    <a:pt x="1020936" y="680878"/>
                    <a:pt x="1022424" y="685515"/>
                    <a:pt x="1023877" y="690152"/>
                  </a:cubicBezTo>
                  <a:cubicBezTo>
                    <a:pt x="1028307" y="704065"/>
                    <a:pt x="1033083" y="717977"/>
                    <a:pt x="1038136" y="731855"/>
                  </a:cubicBezTo>
                  <a:lnTo>
                    <a:pt x="2076306" y="3584211"/>
                  </a:lnTo>
                  <a:lnTo>
                    <a:pt x="2076306" y="3584211"/>
                  </a:lnTo>
                  <a:cubicBezTo>
                    <a:pt x="2014289" y="3584799"/>
                    <a:pt x="1952479" y="3583588"/>
                    <a:pt x="1890877" y="3580577"/>
                  </a:cubicBezTo>
                  <a:cubicBezTo>
                    <a:pt x="1859383" y="3579054"/>
                    <a:pt x="1827960" y="3577013"/>
                    <a:pt x="1796605" y="3574555"/>
                  </a:cubicBezTo>
                  <a:lnTo>
                    <a:pt x="1796605" y="3574555"/>
                  </a:lnTo>
                  <a:cubicBezTo>
                    <a:pt x="1406226" y="3543962"/>
                    <a:pt x="1026958" y="3442145"/>
                    <a:pt x="677071" y="3277688"/>
                  </a:cubicBezTo>
                  <a:cubicBezTo>
                    <a:pt x="668523" y="3273639"/>
                    <a:pt x="660009" y="3269590"/>
                    <a:pt x="651496" y="3265506"/>
                  </a:cubicBezTo>
                  <a:cubicBezTo>
                    <a:pt x="634503" y="3257339"/>
                    <a:pt x="617545" y="3249033"/>
                    <a:pt x="600725" y="3240554"/>
                  </a:cubicBezTo>
                  <a:cubicBezTo>
                    <a:pt x="590170" y="3235259"/>
                    <a:pt x="579684" y="3229895"/>
                    <a:pt x="569232" y="3224496"/>
                  </a:cubicBezTo>
                  <a:cubicBezTo>
                    <a:pt x="558746" y="3219062"/>
                    <a:pt x="548329" y="3213629"/>
                    <a:pt x="537877" y="3208091"/>
                  </a:cubicBezTo>
                  <a:cubicBezTo>
                    <a:pt x="522269" y="3199785"/>
                    <a:pt x="506696" y="3191376"/>
                    <a:pt x="491191" y="3182827"/>
                  </a:cubicBezTo>
                  <a:cubicBezTo>
                    <a:pt x="486035" y="3179990"/>
                    <a:pt x="480878" y="3177117"/>
                    <a:pt x="475721" y="3174245"/>
                  </a:cubicBezTo>
                  <a:cubicBezTo>
                    <a:pt x="413635" y="3139567"/>
                    <a:pt x="352621" y="3102814"/>
                    <a:pt x="292853" y="3064053"/>
                  </a:cubicBezTo>
                  <a:cubicBezTo>
                    <a:pt x="277902" y="3054363"/>
                    <a:pt x="263055" y="3044534"/>
                    <a:pt x="248243" y="3034602"/>
                  </a:cubicBezTo>
                  <a:cubicBezTo>
                    <a:pt x="240837" y="3029652"/>
                    <a:pt x="233500" y="3024600"/>
                    <a:pt x="226129" y="3019582"/>
                  </a:cubicBezTo>
                  <a:cubicBezTo>
                    <a:pt x="196712" y="2999474"/>
                    <a:pt x="167606" y="2978814"/>
                    <a:pt x="138847" y="2957703"/>
                  </a:cubicBezTo>
                  <a:cubicBezTo>
                    <a:pt x="124450" y="2947147"/>
                    <a:pt x="110123" y="2936488"/>
                    <a:pt x="95968" y="2925656"/>
                  </a:cubicBezTo>
                  <a:cubicBezTo>
                    <a:pt x="74649" y="2909459"/>
                    <a:pt x="53504" y="2892986"/>
                    <a:pt x="32566" y="2876201"/>
                  </a:cubicBezTo>
                  <a:cubicBezTo>
                    <a:pt x="25610" y="2870629"/>
                    <a:pt x="18619" y="2864988"/>
                    <a:pt x="11698" y="2859381"/>
                  </a:cubicBezTo>
                  <a:cubicBezTo>
                    <a:pt x="7821" y="2856232"/>
                    <a:pt x="3945" y="2853083"/>
                    <a:pt x="104" y="2849864"/>
                  </a:cubicBezTo>
                  <a:close/>
                </a:path>
              </a:pathLst>
            </a:custGeom>
            <a:solidFill>
              <a:schemeClr val="accent3">
                <a:lumMod val="75000"/>
              </a:schemeClr>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endParaRPr lang="en-GB" sz="1500" b="1" dirty="0">
                <a:solidFill>
                  <a:schemeClr val="bg1"/>
                </a:solidFill>
              </a:endParaRPr>
            </a:p>
          </p:txBody>
        </p:sp>
        <p:sp>
          <p:nvSpPr>
            <p:cNvPr id="75" name="TextBox 57">
              <a:extLst>
                <a:ext uri="{FF2B5EF4-FFF2-40B4-BE49-F238E27FC236}">
                  <a16:creationId xmlns:a16="http://schemas.microsoft.com/office/drawing/2014/main" id="{F3D8F496-386E-E149-4FEE-4EB410AED17B}"/>
                </a:ext>
              </a:extLst>
            </p:cNvPr>
            <p:cNvSpPr txBox="1"/>
            <p:nvPr/>
          </p:nvSpPr>
          <p:spPr>
            <a:xfrm>
              <a:off x="3905361" y="5197392"/>
              <a:ext cx="1297743" cy="49244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1300" dirty="0">
                  <a:solidFill>
                    <a:prstClr val="white"/>
                  </a:solidFill>
                  <a:latin typeface="HelveticaNowDisplay ExtraBold" panose="020B0904030202020204" pitchFamily="34" charset="0"/>
                  <a:cs typeface="HelveticaNowDisplay ExtraBold" panose="020B0904030202020204" pitchFamily="34" charset="0"/>
                </a:rPr>
                <a:t>Cyber </a:t>
              </a:r>
            </a:p>
            <a:p>
              <a:pPr lvl="0" algn="ctr">
                <a:defRPr/>
              </a:pPr>
              <a:r>
                <a:rPr lang="en-GB" sz="1300" dirty="0">
                  <a:solidFill>
                    <a:prstClr val="white"/>
                  </a:solidFill>
                  <a:latin typeface="HelveticaNowDisplay ExtraBold" panose="020B0904030202020204" pitchFamily="34" charset="0"/>
                  <a:cs typeface="HelveticaNowDisplay ExtraBold" panose="020B0904030202020204" pitchFamily="34" charset="0"/>
                </a:rPr>
                <a:t>Security </a:t>
              </a:r>
              <a:endParaRPr lang="en-US" sz="1300" dirty="0">
                <a:solidFill>
                  <a:prstClr val="white"/>
                </a:solidFill>
                <a:latin typeface="HelveticaNowDisplay Bold" panose="020B0804030202020204" pitchFamily="34" charset="0"/>
                <a:cs typeface="HelveticaNowDisplay Bold" panose="020B0804030202020204" pitchFamily="34" charset="0"/>
              </a:endParaRPr>
            </a:p>
          </p:txBody>
        </p:sp>
      </p:grpSp>
      <p:sp>
        <p:nvSpPr>
          <p:cNvPr id="22" name="Title 4">
            <a:extLst>
              <a:ext uri="{FF2B5EF4-FFF2-40B4-BE49-F238E27FC236}">
                <a16:creationId xmlns:a16="http://schemas.microsoft.com/office/drawing/2014/main" id="{B1EF8597-FD18-CFE4-380F-DC3FAFF3B108}"/>
              </a:ext>
            </a:extLst>
          </p:cNvPr>
          <p:cNvSpPr txBox="1">
            <a:spLocks/>
          </p:cNvSpPr>
          <p:nvPr/>
        </p:nvSpPr>
        <p:spPr>
          <a:xfrm>
            <a:off x="3225800" y="87182"/>
            <a:ext cx="8966200" cy="749300"/>
          </a:xfrm>
          <a:prstGeom prst="rect">
            <a:avLst/>
          </a:prstGeom>
          <a:ln>
            <a:noFill/>
          </a:ln>
        </p:spPr>
        <p:txBody>
          <a:bodyPr vert="horz" lIns="91440" tIns="45720" rIns="91440" bIns="45720" anchor="ctr"/>
          <a:lstStyle>
            <a:lvl1pPr marL="0" algn="r" defTabSz="609585" rtl="0" eaLnBrk="1" latinLnBrk="0" hangingPunct="1">
              <a:spcBef>
                <a:spcPct val="0"/>
              </a:spcBef>
              <a:buNone/>
              <a:defRPr lang="en-US" sz="2800" kern="1200" dirty="0">
                <a:solidFill>
                  <a:schemeClr val="bg1"/>
                </a:solidFill>
                <a:latin typeface="Helvetica" pitchFamily="2" charset="0"/>
                <a:ea typeface="+mj-ea"/>
                <a:cs typeface="Helvetica" pitchFamily="2" charset="0"/>
              </a:defRPr>
            </a:lvl1pPr>
          </a:lstStyle>
          <a:p>
            <a:r>
              <a:rPr lang="en-GB" dirty="0" err="1">
                <a:latin typeface="Helvetica"/>
                <a:cs typeface="Helvetica"/>
              </a:rPr>
              <a:t>EXPO.e’s</a:t>
            </a:r>
            <a:r>
              <a:rPr lang="en-GB" dirty="0">
                <a:latin typeface="Helvetica"/>
                <a:cs typeface="Helvetica"/>
              </a:rPr>
              <a:t> Service Portfolio </a:t>
            </a:r>
            <a:br>
              <a:rPr lang="en-GB" dirty="0">
                <a:latin typeface="Helvetica"/>
                <a:cs typeface="Helvetica"/>
              </a:rPr>
            </a:br>
            <a:endParaRPr lang="en-GB" sz="2000" b="1" dirty="0">
              <a:latin typeface="Helvetica"/>
              <a:cs typeface="Helvetica"/>
            </a:endParaRPr>
          </a:p>
        </p:txBody>
      </p:sp>
      <p:grpSp>
        <p:nvGrpSpPr>
          <p:cNvPr id="45" name="Group 44">
            <a:extLst>
              <a:ext uri="{FF2B5EF4-FFF2-40B4-BE49-F238E27FC236}">
                <a16:creationId xmlns:a16="http://schemas.microsoft.com/office/drawing/2014/main" id="{E3078FFE-764C-D532-3702-2FF8A8552FD0}"/>
              </a:ext>
            </a:extLst>
          </p:cNvPr>
          <p:cNvGrpSpPr/>
          <p:nvPr/>
        </p:nvGrpSpPr>
        <p:grpSpPr>
          <a:xfrm>
            <a:off x="4499545" y="2367216"/>
            <a:ext cx="2407653" cy="2407654"/>
            <a:chOff x="4347145" y="2214816"/>
            <a:chExt cx="2407653" cy="2407654"/>
          </a:xfrm>
        </p:grpSpPr>
        <p:grpSp>
          <p:nvGrpSpPr>
            <p:cNvPr id="34" name="Group 33">
              <a:extLst>
                <a:ext uri="{FF2B5EF4-FFF2-40B4-BE49-F238E27FC236}">
                  <a16:creationId xmlns:a16="http://schemas.microsoft.com/office/drawing/2014/main" id="{C957B342-5A3D-368B-F92B-1D5AE2F80057}"/>
                </a:ext>
              </a:extLst>
            </p:cNvPr>
            <p:cNvGrpSpPr/>
            <p:nvPr/>
          </p:nvGrpSpPr>
          <p:grpSpPr>
            <a:xfrm>
              <a:off x="4347145" y="2214816"/>
              <a:ext cx="2407653" cy="2407654"/>
              <a:chOff x="4347145" y="2214816"/>
              <a:chExt cx="2407653" cy="2407654"/>
            </a:xfrm>
          </p:grpSpPr>
          <p:pic>
            <p:nvPicPr>
              <p:cNvPr id="35" name="01">
                <a:extLst>
                  <a:ext uri="{FF2B5EF4-FFF2-40B4-BE49-F238E27FC236}">
                    <a16:creationId xmlns:a16="http://schemas.microsoft.com/office/drawing/2014/main" id="{05E789D7-2F83-6764-0559-F95FE2257A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47145" y="2214816"/>
                <a:ext cx="2407653" cy="2407654"/>
              </a:xfrm>
              <a:prstGeom prst="rect">
                <a:avLst/>
              </a:prstGeom>
            </p:spPr>
          </p:pic>
          <p:sp>
            <p:nvSpPr>
              <p:cNvPr id="36" name="01">
                <a:extLst>
                  <a:ext uri="{FF2B5EF4-FFF2-40B4-BE49-F238E27FC236}">
                    <a16:creationId xmlns:a16="http://schemas.microsoft.com/office/drawing/2014/main" id="{4686956D-15B6-048B-32B7-F71BBDC1E694}"/>
                  </a:ext>
                </a:extLst>
              </p:cNvPr>
              <p:cNvSpPr/>
              <p:nvPr/>
            </p:nvSpPr>
            <p:spPr>
              <a:xfrm>
                <a:off x="4554233" y="2421904"/>
                <a:ext cx="1993477" cy="1993478"/>
              </a:xfrm>
              <a:prstGeom prst="ellipse">
                <a:avLst/>
              </a:prstGeom>
              <a:solidFill>
                <a:schemeClr val="tx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NowDisplay Black" panose="020B0A04030202020204" pitchFamily="34" charset="0"/>
                  <a:ea typeface="+mn-ea"/>
                  <a:cs typeface="HelveticaNowDisplay Black" panose="020B0A04030202020204" pitchFamily="34" charset="0"/>
                </a:endParaRPr>
              </a:p>
            </p:txBody>
          </p:sp>
        </p:grpSp>
        <p:grpSp>
          <p:nvGrpSpPr>
            <p:cNvPr id="38" name="Expo.e Logo">
              <a:extLst>
                <a:ext uri="{FF2B5EF4-FFF2-40B4-BE49-F238E27FC236}">
                  <a16:creationId xmlns:a16="http://schemas.microsoft.com/office/drawing/2014/main" id="{258ACF6C-303A-BDF1-B54D-300DBE0A5603}"/>
                </a:ext>
              </a:extLst>
            </p:cNvPr>
            <p:cNvGrpSpPr/>
            <p:nvPr/>
          </p:nvGrpSpPr>
          <p:grpSpPr>
            <a:xfrm>
              <a:off x="4894637" y="3314985"/>
              <a:ext cx="1312670" cy="207316"/>
              <a:chOff x="368300" y="241303"/>
              <a:chExt cx="2057353" cy="324928"/>
            </a:xfrm>
            <a:solidFill>
              <a:schemeClr val="accent5"/>
            </a:solidFill>
          </p:grpSpPr>
          <p:sp>
            <p:nvSpPr>
              <p:cNvPr id="39" name="Free-form: Shape 38">
                <a:extLst>
                  <a:ext uri="{FF2B5EF4-FFF2-40B4-BE49-F238E27FC236}">
                    <a16:creationId xmlns:a16="http://schemas.microsoft.com/office/drawing/2014/main" id="{2351AE42-A219-B796-1FA1-7DE480135C94}"/>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latin typeface="Helvetica" pitchFamily="2" charset="0"/>
                </a:endParaRPr>
              </a:p>
            </p:txBody>
          </p:sp>
          <p:sp>
            <p:nvSpPr>
              <p:cNvPr id="40" name="Free-form: Shape 39">
                <a:extLst>
                  <a:ext uri="{FF2B5EF4-FFF2-40B4-BE49-F238E27FC236}">
                    <a16:creationId xmlns:a16="http://schemas.microsoft.com/office/drawing/2014/main" id="{278CBD73-BBC5-909A-35D1-E3982AC7EBE9}"/>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latin typeface="Helvetica" pitchFamily="2" charset="0"/>
                </a:endParaRPr>
              </a:p>
            </p:txBody>
          </p:sp>
          <p:sp>
            <p:nvSpPr>
              <p:cNvPr id="41" name="Free-form: Shape 40">
                <a:extLst>
                  <a:ext uri="{FF2B5EF4-FFF2-40B4-BE49-F238E27FC236}">
                    <a16:creationId xmlns:a16="http://schemas.microsoft.com/office/drawing/2014/main" id="{7A4E9E6D-8D28-5511-E358-767728DBFCF1}"/>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latin typeface="Helvetica" pitchFamily="2" charset="0"/>
                </a:endParaRPr>
              </a:p>
            </p:txBody>
          </p:sp>
          <p:sp>
            <p:nvSpPr>
              <p:cNvPr id="42" name="Free-form: Shape 41">
                <a:extLst>
                  <a:ext uri="{FF2B5EF4-FFF2-40B4-BE49-F238E27FC236}">
                    <a16:creationId xmlns:a16="http://schemas.microsoft.com/office/drawing/2014/main" id="{A8167F92-BBD3-3BE0-B4B5-FC6D69C3B849}"/>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latin typeface="Helvetica" pitchFamily="2" charset="0"/>
                </a:endParaRPr>
              </a:p>
            </p:txBody>
          </p:sp>
          <p:sp>
            <p:nvSpPr>
              <p:cNvPr id="43" name="Free-form: Shape 42">
                <a:extLst>
                  <a:ext uri="{FF2B5EF4-FFF2-40B4-BE49-F238E27FC236}">
                    <a16:creationId xmlns:a16="http://schemas.microsoft.com/office/drawing/2014/main" id="{D1AD1EB2-F60C-DAC6-F3D1-32B8665BC1FE}"/>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latin typeface="Helvetica" pitchFamily="2" charset="0"/>
                </a:endParaRPr>
              </a:p>
            </p:txBody>
          </p:sp>
          <p:sp>
            <p:nvSpPr>
              <p:cNvPr id="44" name="Free-form: Shape 43">
                <a:extLst>
                  <a:ext uri="{FF2B5EF4-FFF2-40B4-BE49-F238E27FC236}">
                    <a16:creationId xmlns:a16="http://schemas.microsoft.com/office/drawing/2014/main" id="{9E23F5AE-C86C-E640-1912-B35FEA47DCF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latin typeface="Helvetica" pitchFamily="2" charset="0"/>
                </a:endParaRPr>
              </a:p>
            </p:txBody>
          </p:sp>
        </p:grpSp>
      </p:grpSp>
    </p:spTree>
    <p:extLst>
      <p:ext uri="{BB962C8B-B14F-4D97-AF65-F5344CB8AC3E}">
        <p14:creationId xmlns:p14="http://schemas.microsoft.com/office/powerpoint/2010/main" val="381230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 calcmode="lin" valueType="num">
                                      <p:cBhvr>
                                        <p:cTn id="9" dur="500" fill="hold"/>
                                        <p:tgtEl>
                                          <p:spTgt spid="45"/>
                                        </p:tgtEl>
                                        <p:attrNameLst>
                                          <p:attrName>style.rotation</p:attrName>
                                        </p:attrNameLst>
                                      </p:cBhvr>
                                      <p:tavLst>
                                        <p:tav tm="0">
                                          <p:val>
                                            <p:fltVal val="90"/>
                                          </p:val>
                                        </p:tav>
                                        <p:tav tm="100000">
                                          <p:val>
                                            <p:fltVal val="0"/>
                                          </p:val>
                                        </p:tav>
                                      </p:tavLst>
                                    </p:anim>
                                    <p:animEffect transition="in" filter="fade">
                                      <p:cBhvr>
                                        <p:cTn id="10" dur="500"/>
                                        <p:tgtEl>
                                          <p:spTgt spid="45"/>
                                        </p:tgtEl>
                                      </p:cBhvr>
                                    </p:animEffect>
                                  </p:childTnLst>
                                </p:cTn>
                              </p:par>
                              <p:par>
                                <p:cTn id="11" presetID="10" presetClass="entr" presetSubtype="0" fill="hold" nodeType="withEffect">
                                  <p:stCondLst>
                                    <p:cond delay="50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par>
                                <p:cTn id="14" presetID="10" presetClass="entr" presetSubtype="0" fill="hold" nodeType="withEffect">
                                  <p:stCondLst>
                                    <p:cond delay="75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par>
                                <p:cTn id="17" presetID="10" presetClass="entr" presetSubtype="0" fill="hold" nodeType="withEffect">
                                  <p:stCondLst>
                                    <p:cond delay="100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10" presetClass="entr" presetSubtype="0" fill="hold" nodeType="withEffect">
                                  <p:stCondLst>
                                    <p:cond delay="125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500"/>
                                        <p:tgtEl>
                                          <p:spTgt spid="64"/>
                                        </p:tgtEl>
                                      </p:cBhvr>
                                    </p:animEffect>
                                  </p:childTnLst>
                                </p:cTn>
                              </p:par>
                              <p:par>
                                <p:cTn id="23" presetID="10" presetClass="entr" presetSubtype="0" fill="hold" nodeType="withEffect">
                                  <p:stCondLst>
                                    <p:cond delay="150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500"/>
                                        <p:tgtEl>
                                          <p:spTgt spid="67"/>
                                        </p:tgtEl>
                                      </p:cBhvr>
                                    </p:animEffect>
                                  </p:childTnLst>
                                </p:cTn>
                              </p:par>
                              <p:par>
                                <p:cTn id="26" presetID="10" presetClass="entr" presetSubtype="0" fill="hold" nodeType="withEffect">
                                  <p:stCondLst>
                                    <p:cond delay="1750"/>
                                  </p:stCondLst>
                                  <p:childTnLst>
                                    <p:set>
                                      <p:cBhvr>
                                        <p:cTn id="27" dur="1" fill="hold">
                                          <p:stCondLst>
                                            <p:cond delay="0"/>
                                          </p:stCondLst>
                                        </p:cTn>
                                        <p:tgtEl>
                                          <p:spTgt spid="70"/>
                                        </p:tgtEl>
                                        <p:attrNameLst>
                                          <p:attrName>style.visibility</p:attrName>
                                        </p:attrNameLst>
                                      </p:cBhvr>
                                      <p:to>
                                        <p:strVal val="visible"/>
                                      </p:to>
                                    </p:set>
                                    <p:animEffect transition="in" filter="fade">
                                      <p:cBhvr>
                                        <p:cTn id="28" dur="500"/>
                                        <p:tgtEl>
                                          <p:spTgt spid="70"/>
                                        </p:tgtEl>
                                      </p:cBhvr>
                                    </p:animEffect>
                                  </p:childTnLst>
                                </p:cTn>
                              </p:par>
                              <p:par>
                                <p:cTn id="29" presetID="10" presetClass="entr" presetSubtype="0" fill="hold" nodeType="withEffect">
                                  <p:stCondLst>
                                    <p:cond delay="2000"/>
                                  </p:stCondLst>
                                  <p:childTnLst>
                                    <p:set>
                                      <p:cBhvr>
                                        <p:cTn id="30" dur="1" fill="hold">
                                          <p:stCondLst>
                                            <p:cond delay="0"/>
                                          </p:stCondLst>
                                        </p:cTn>
                                        <p:tgtEl>
                                          <p:spTgt spid="73"/>
                                        </p:tgtEl>
                                        <p:attrNameLst>
                                          <p:attrName>style.visibility</p:attrName>
                                        </p:attrNameLst>
                                      </p:cBhvr>
                                      <p:to>
                                        <p:strVal val="visible"/>
                                      </p:to>
                                    </p:set>
                                    <p:animEffect transition="in" filter="fade">
                                      <p:cBhvr>
                                        <p:cTn id="31" dur="500"/>
                                        <p:tgtEl>
                                          <p:spTgt spid="73"/>
                                        </p:tgtEl>
                                      </p:cBhvr>
                                    </p:animEffect>
                                  </p:childTnLst>
                                </p:cTn>
                              </p:par>
                              <p:par>
                                <p:cTn id="32" presetID="10" presetClass="entr" presetSubtype="0" fill="hold" nodeType="withEffect">
                                  <p:stCondLst>
                                    <p:cond delay="225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par>
                                <p:cTn id="35" presetID="10" presetClass="entr" presetSubtype="0" fill="hold" nodeType="withEffect">
                                  <p:stCondLst>
                                    <p:cond delay="250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500"/>
                                        <p:tgtEl>
                                          <p:spTgt spid="52"/>
                                        </p:tgtEl>
                                      </p:cBhvr>
                                    </p:animEffect>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80"/>
                                        </p:tgtEl>
                                        <p:attrNameLst>
                                          <p:attrName>style.visibility</p:attrName>
                                        </p:attrNameLst>
                                      </p:cBhvr>
                                      <p:to>
                                        <p:strVal val="visible"/>
                                      </p:to>
                                    </p:set>
                                    <p:animEffect transition="in" filter="fade">
                                      <p:cBhvr>
                                        <p:cTn id="41"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DEEE1-3A3E-1505-C290-9963C213BC1F}"/>
            </a:ext>
          </a:extLst>
        </p:cNvPr>
        <p:cNvGrpSpPr/>
        <p:nvPr/>
      </p:nvGrpSpPr>
      <p:grpSpPr>
        <a:xfrm>
          <a:off x="0" y="0"/>
          <a:ext cx="0" cy="0"/>
          <a:chOff x="0" y="0"/>
          <a:chExt cx="0" cy="0"/>
        </a:xfrm>
      </p:grpSpPr>
      <p:sp>
        <p:nvSpPr>
          <p:cNvPr id="86" name="Rectangle 85">
            <a:extLst>
              <a:ext uri="{FF2B5EF4-FFF2-40B4-BE49-F238E27FC236}">
                <a16:creationId xmlns:a16="http://schemas.microsoft.com/office/drawing/2014/main" id="{F250D804-26F5-9ADF-95A9-0359DC76FC18}"/>
              </a:ext>
            </a:extLst>
          </p:cNvPr>
          <p:cNvSpPr/>
          <p:nvPr/>
        </p:nvSpPr>
        <p:spPr>
          <a:xfrm>
            <a:off x="0" y="5822221"/>
            <a:ext cx="12192000" cy="1035779"/>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2" name="Title 4">
            <a:extLst>
              <a:ext uri="{FF2B5EF4-FFF2-40B4-BE49-F238E27FC236}">
                <a16:creationId xmlns:a16="http://schemas.microsoft.com/office/drawing/2014/main" id="{9699BB6C-17D8-7A6A-6638-E0001A22C406}"/>
              </a:ext>
            </a:extLst>
          </p:cNvPr>
          <p:cNvSpPr txBox="1">
            <a:spLocks/>
          </p:cNvSpPr>
          <p:nvPr/>
        </p:nvSpPr>
        <p:spPr>
          <a:xfrm>
            <a:off x="3110412" y="105446"/>
            <a:ext cx="8966200" cy="749300"/>
          </a:xfrm>
          <a:prstGeom prst="rect">
            <a:avLst/>
          </a:prstGeom>
          <a:ln>
            <a:noFill/>
          </a:ln>
        </p:spPr>
        <p:txBody>
          <a:bodyPr vert="horz" lIns="91440" tIns="45720" rIns="91440" bIns="45720" anchor="ctr"/>
          <a:lstStyle>
            <a:lvl1pPr marL="0" algn="r" defTabSz="609585" rtl="0" eaLnBrk="1" latinLnBrk="0" hangingPunct="1">
              <a:spcBef>
                <a:spcPct val="0"/>
              </a:spcBef>
              <a:buNone/>
              <a:defRPr lang="en-US" sz="2800" kern="1200" dirty="0">
                <a:solidFill>
                  <a:schemeClr val="bg1"/>
                </a:solidFill>
                <a:latin typeface="Helvetica" pitchFamily="2" charset="0"/>
                <a:ea typeface="+mj-ea"/>
                <a:cs typeface="Helvetica" pitchFamily="2" charset="0"/>
              </a:defRPr>
            </a:lvl1pPr>
          </a:lstStyle>
          <a:p>
            <a:r>
              <a:rPr lang="en-GB" dirty="0">
                <a:latin typeface="+mj-lt"/>
                <a:cs typeface="Helvetica"/>
              </a:rPr>
              <a:t>Our portfolio is your portfolio </a:t>
            </a:r>
            <a:br>
              <a:rPr lang="en-GB" dirty="0">
                <a:latin typeface="+mj-lt"/>
                <a:cs typeface="Helvetica"/>
              </a:rPr>
            </a:br>
            <a:endParaRPr lang="en-GB" sz="2000" b="1" dirty="0">
              <a:latin typeface="+mj-lt"/>
              <a:cs typeface="Helvetica"/>
            </a:endParaRPr>
          </a:p>
        </p:txBody>
      </p:sp>
      <p:grpSp>
        <p:nvGrpSpPr>
          <p:cNvPr id="77" name="Group 76" hidden="1">
            <a:extLst>
              <a:ext uri="{FF2B5EF4-FFF2-40B4-BE49-F238E27FC236}">
                <a16:creationId xmlns:a16="http://schemas.microsoft.com/office/drawing/2014/main" id="{F7B9D387-EFFE-7A31-B765-347151610C4F}"/>
              </a:ext>
            </a:extLst>
          </p:cNvPr>
          <p:cNvGrpSpPr/>
          <p:nvPr/>
        </p:nvGrpSpPr>
        <p:grpSpPr>
          <a:xfrm>
            <a:off x="687322" y="6858000"/>
            <a:ext cx="10817354" cy="3380333"/>
            <a:chOff x="687322" y="6858000"/>
            <a:chExt cx="10817354" cy="3380333"/>
          </a:xfrm>
        </p:grpSpPr>
        <p:sp>
          <p:nvSpPr>
            <p:cNvPr id="17" name="Shape 16">
              <a:extLst>
                <a:ext uri="{FF2B5EF4-FFF2-40B4-BE49-F238E27FC236}">
                  <a16:creationId xmlns:a16="http://schemas.microsoft.com/office/drawing/2014/main" id="{DC53BF02-D2C5-21B7-7F90-0BC48CBE23B3}"/>
                </a:ext>
              </a:extLst>
            </p:cNvPr>
            <p:cNvSpPr/>
            <p:nvPr/>
          </p:nvSpPr>
          <p:spPr>
            <a:xfrm>
              <a:off x="9565674" y="8322653"/>
              <a:ext cx="1939002" cy="1903422"/>
            </a:xfrm>
            <a:prstGeom prst="roundRect">
              <a:avLst/>
            </a:prstGeom>
            <a:solidFill>
              <a:srgbClr val="F5F6F8"/>
            </a:solidFill>
            <a:ln w="12700">
              <a:solidFill>
                <a:srgbClr val="E6E8EC"/>
              </a:solidFill>
              <a:prstDash val="solid"/>
            </a:ln>
          </p:spPr>
          <p:txBody>
            <a:bodyPr/>
            <a:lstStyle/>
            <a:p>
              <a:endParaRPr lang="en-GB">
                <a:latin typeface="+mj-lt"/>
              </a:endParaRPr>
            </a:p>
          </p:txBody>
        </p:sp>
        <p:sp>
          <p:nvSpPr>
            <p:cNvPr id="18" name="Shape 16">
              <a:extLst>
                <a:ext uri="{FF2B5EF4-FFF2-40B4-BE49-F238E27FC236}">
                  <a16:creationId xmlns:a16="http://schemas.microsoft.com/office/drawing/2014/main" id="{8C7F9DEF-F2A6-F960-C221-623D44889E68}"/>
                </a:ext>
              </a:extLst>
            </p:cNvPr>
            <p:cNvSpPr/>
            <p:nvPr/>
          </p:nvSpPr>
          <p:spPr>
            <a:xfrm>
              <a:off x="5147454" y="8310395"/>
              <a:ext cx="4308493" cy="1915680"/>
            </a:xfrm>
            <a:prstGeom prst="roundRect">
              <a:avLst/>
            </a:prstGeom>
            <a:solidFill>
              <a:srgbClr val="F5F6F8"/>
            </a:solidFill>
            <a:ln w="12700">
              <a:solidFill>
                <a:srgbClr val="E6E8EC"/>
              </a:solidFill>
              <a:prstDash val="solid"/>
            </a:ln>
          </p:spPr>
          <p:txBody>
            <a:bodyPr/>
            <a:lstStyle/>
            <a:p>
              <a:endParaRPr lang="en-GB">
                <a:latin typeface="+mj-lt"/>
              </a:endParaRPr>
            </a:p>
          </p:txBody>
        </p:sp>
        <p:sp>
          <p:nvSpPr>
            <p:cNvPr id="11" name="Free-form: Shape 10">
              <a:extLst>
                <a:ext uri="{FF2B5EF4-FFF2-40B4-BE49-F238E27FC236}">
                  <a16:creationId xmlns:a16="http://schemas.microsoft.com/office/drawing/2014/main" id="{3A63E1C2-881C-6680-8FD4-E436F1B466C8}"/>
                </a:ext>
              </a:extLst>
            </p:cNvPr>
            <p:cNvSpPr/>
            <p:nvPr/>
          </p:nvSpPr>
          <p:spPr>
            <a:xfrm>
              <a:off x="1646148" y="8409475"/>
              <a:ext cx="249263" cy="109756"/>
            </a:xfrm>
            <a:custGeom>
              <a:avLst/>
              <a:gdLst>
                <a:gd name="connsiteX0" fmla="*/ 124611 w 249263"/>
                <a:gd name="connsiteY0" fmla="*/ 109756 h 109756"/>
                <a:gd name="connsiteX1" fmla="*/ 117530 w 249263"/>
                <a:gd name="connsiteY1" fmla="*/ 103641 h 109756"/>
                <a:gd name="connsiteX2" fmla="*/ 4569 w 249263"/>
                <a:gd name="connsiteY2" fmla="*/ 5799 h 109756"/>
                <a:gd name="connsiteX3" fmla="*/ 0 w 249263"/>
                <a:gd name="connsiteY3" fmla="*/ 0 h 109756"/>
                <a:gd name="connsiteX4" fmla="*/ 249263 w 249263"/>
                <a:gd name="connsiteY4" fmla="*/ 0 h 109756"/>
                <a:gd name="connsiteX5" fmla="*/ 244117 w 249263"/>
                <a:gd name="connsiteY5" fmla="*/ 5925 h 109756"/>
                <a:gd name="connsiteX6" fmla="*/ 131692 w 249263"/>
                <a:gd name="connsiteY6" fmla="*/ 103620 h 109756"/>
                <a:gd name="connsiteX7" fmla="*/ 124611 w 249263"/>
                <a:gd name="connsiteY7" fmla="*/ 109756 h 109756"/>
                <a:gd name="connsiteX8" fmla="*/ 26511 w 249263"/>
                <a:gd name="connsiteY8" fmla="*/ 8435 h 109756"/>
                <a:gd name="connsiteX9" fmla="*/ 124570 w 249263"/>
                <a:gd name="connsiteY9" fmla="*/ 93203 h 109756"/>
                <a:gd name="connsiteX10" fmla="*/ 222217 w 249263"/>
                <a:gd name="connsiteY10" fmla="*/ 8435 h 109756"/>
                <a:gd name="connsiteX11" fmla="*/ 26511 w 249263"/>
                <a:gd name="connsiteY11" fmla="*/ 8435 h 10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263" h="109756">
                  <a:moveTo>
                    <a:pt x="124611" y="109756"/>
                  </a:moveTo>
                  <a:lnTo>
                    <a:pt x="117530" y="103641"/>
                  </a:lnTo>
                  <a:cubicBezTo>
                    <a:pt x="5599" y="7085"/>
                    <a:pt x="4858" y="6199"/>
                    <a:pt x="4569" y="5799"/>
                  </a:cubicBezTo>
                  <a:lnTo>
                    <a:pt x="0" y="0"/>
                  </a:lnTo>
                  <a:lnTo>
                    <a:pt x="249263" y="0"/>
                  </a:lnTo>
                  <a:lnTo>
                    <a:pt x="244117" y="5925"/>
                  </a:lnTo>
                  <a:cubicBezTo>
                    <a:pt x="243870" y="6221"/>
                    <a:pt x="243129" y="7085"/>
                    <a:pt x="131692" y="103620"/>
                  </a:cubicBezTo>
                  <a:lnTo>
                    <a:pt x="124611" y="109756"/>
                  </a:lnTo>
                  <a:close/>
                  <a:moveTo>
                    <a:pt x="26511" y="8435"/>
                  </a:moveTo>
                  <a:cubicBezTo>
                    <a:pt x="45242" y="24735"/>
                    <a:pt x="96618" y="69080"/>
                    <a:pt x="124570" y="93203"/>
                  </a:cubicBezTo>
                  <a:cubicBezTo>
                    <a:pt x="156227" y="65769"/>
                    <a:pt x="204268" y="24081"/>
                    <a:pt x="222217" y="8435"/>
                  </a:cubicBezTo>
                  <a:lnTo>
                    <a:pt x="26511" y="8435"/>
                  </a:lnTo>
                  <a:close/>
                </a:path>
              </a:pathLst>
            </a:custGeom>
            <a:solidFill>
              <a:srgbClr val="000000"/>
            </a:solidFill>
            <a:ln w="4069" cap="flat">
              <a:noFill/>
              <a:prstDash val="solid"/>
              <a:miter/>
            </a:ln>
          </p:spPr>
          <p:txBody>
            <a:bodyPr rtlCol="0" anchor="ctr"/>
            <a:lstStyle/>
            <a:p>
              <a:endParaRPr lang="en-GB">
                <a:latin typeface="+mj-lt"/>
              </a:endParaRPr>
            </a:p>
          </p:txBody>
        </p:sp>
        <p:sp>
          <p:nvSpPr>
            <p:cNvPr id="12" name="Free-form: Shape 11">
              <a:extLst>
                <a:ext uri="{FF2B5EF4-FFF2-40B4-BE49-F238E27FC236}">
                  <a16:creationId xmlns:a16="http://schemas.microsoft.com/office/drawing/2014/main" id="{BF5AC763-996A-3D35-4CD0-544A413D0902}"/>
                </a:ext>
              </a:extLst>
            </p:cNvPr>
            <p:cNvSpPr/>
            <p:nvPr/>
          </p:nvSpPr>
          <p:spPr>
            <a:xfrm>
              <a:off x="1647383" y="8364433"/>
              <a:ext cx="246628" cy="38841"/>
            </a:xfrm>
            <a:custGeom>
              <a:avLst/>
              <a:gdLst>
                <a:gd name="connsiteX0" fmla="*/ 246629 w 246628"/>
                <a:gd name="connsiteY0" fmla="*/ 38842 h 38841"/>
                <a:gd name="connsiteX1" fmla="*/ 0 w 246628"/>
                <a:gd name="connsiteY1" fmla="*/ 38842 h 38841"/>
                <a:gd name="connsiteX2" fmla="*/ 370 w 246628"/>
                <a:gd name="connsiteY2" fmla="*/ 34435 h 38841"/>
                <a:gd name="connsiteX3" fmla="*/ 72000 w 246628"/>
                <a:gd name="connsiteY3" fmla="*/ 0 h 38841"/>
                <a:gd name="connsiteX4" fmla="*/ 123788 w 246628"/>
                <a:gd name="connsiteY4" fmla="*/ 11556 h 38841"/>
                <a:gd name="connsiteX5" fmla="*/ 175616 w 246628"/>
                <a:gd name="connsiteY5" fmla="*/ 0 h 38841"/>
                <a:gd name="connsiteX6" fmla="*/ 246217 w 246628"/>
                <a:gd name="connsiteY6" fmla="*/ 34435 h 38841"/>
                <a:gd name="connsiteX7" fmla="*/ 246587 w 246628"/>
                <a:gd name="connsiteY7" fmla="*/ 38842 h 38841"/>
                <a:gd name="connsiteX8" fmla="*/ 17907 w 246628"/>
                <a:gd name="connsiteY8" fmla="*/ 30407 h 38841"/>
                <a:gd name="connsiteX9" fmla="*/ 228721 w 246628"/>
                <a:gd name="connsiteY9" fmla="*/ 30407 h 38841"/>
                <a:gd name="connsiteX10" fmla="*/ 175616 w 246628"/>
                <a:gd name="connsiteY10" fmla="*/ 8435 h 38841"/>
                <a:gd name="connsiteX11" fmla="*/ 130662 w 246628"/>
                <a:gd name="connsiteY11" fmla="*/ 20686 h 38841"/>
                <a:gd name="connsiteX12" fmla="*/ 123829 w 246628"/>
                <a:gd name="connsiteY12" fmla="*/ 25937 h 38841"/>
                <a:gd name="connsiteX13" fmla="*/ 116995 w 246628"/>
                <a:gd name="connsiteY13" fmla="*/ 20686 h 38841"/>
                <a:gd name="connsiteX14" fmla="*/ 72041 w 246628"/>
                <a:gd name="connsiteY14" fmla="*/ 8435 h 38841"/>
                <a:gd name="connsiteX15" fmla="*/ 17949 w 246628"/>
                <a:gd name="connsiteY15" fmla="*/ 30407 h 3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6628" h="38841">
                  <a:moveTo>
                    <a:pt x="246629" y="38842"/>
                  </a:moveTo>
                  <a:lnTo>
                    <a:pt x="0" y="38842"/>
                  </a:lnTo>
                  <a:lnTo>
                    <a:pt x="370" y="34435"/>
                  </a:lnTo>
                  <a:cubicBezTo>
                    <a:pt x="2017" y="15119"/>
                    <a:pt x="33510" y="0"/>
                    <a:pt x="72000" y="0"/>
                  </a:cubicBezTo>
                  <a:cubicBezTo>
                    <a:pt x="91925" y="0"/>
                    <a:pt x="110573" y="4238"/>
                    <a:pt x="123788" y="11556"/>
                  </a:cubicBezTo>
                  <a:cubicBezTo>
                    <a:pt x="137002" y="4238"/>
                    <a:pt x="155692" y="0"/>
                    <a:pt x="175616" y="0"/>
                  </a:cubicBezTo>
                  <a:cubicBezTo>
                    <a:pt x="213572" y="0"/>
                    <a:pt x="244611" y="15119"/>
                    <a:pt x="246217" y="34435"/>
                  </a:cubicBezTo>
                  <a:lnTo>
                    <a:pt x="246587" y="38842"/>
                  </a:lnTo>
                  <a:close/>
                  <a:moveTo>
                    <a:pt x="17907" y="30407"/>
                  </a:moveTo>
                  <a:lnTo>
                    <a:pt x="228721" y="30407"/>
                  </a:lnTo>
                  <a:cubicBezTo>
                    <a:pt x="223658" y="17797"/>
                    <a:pt x="201798" y="8435"/>
                    <a:pt x="175616" y="8435"/>
                  </a:cubicBezTo>
                  <a:cubicBezTo>
                    <a:pt x="157215" y="8435"/>
                    <a:pt x="140831" y="12905"/>
                    <a:pt x="130662" y="20686"/>
                  </a:cubicBezTo>
                  <a:lnTo>
                    <a:pt x="123829" y="25937"/>
                  </a:lnTo>
                  <a:lnTo>
                    <a:pt x="116995" y="20686"/>
                  </a:lnTo>
                  <a:cubicBezTo>
                    <a:pt x="106827" y="12905"/>
                    <a:pt x="90443" y="8435"/>
                    <a:pt x="72041" y="8435"/>
                  </a:cubicBezTo>
                  <a:cubicBezTo>
                    <a:pt x="45365" y="8435"/>
                    <a:pt x="23094" y="17776"/>
                    <a:pt x="17949" y="30407"/>
                  </a:cubicBezTo>
                  <a:close/>
                </a:path>
              </a:pathLst>
            </a:custGeom>
            <a:solidFill>
              <a:srgbClr val="000000"/>
            </a:solidFill>
            <a:ln w="4069" cap="flat">
              <a:noFill/>
              <a:prstDash val="solid"/>
              <a:miter/>
            </a:ln>
          </p:spPr>
          <p:txBody>
            <a:bodyPr rtlCol="0" anchor="ctr"/>
            <a:lstStyle/>
            <a:p>
              <a:endParaRPr lang="en-GB">
                <a:latin typeface="+mj-lt"/>
              </a:endParaRPr>
            </a:p>
          </p:txBody>
        </p:sp>
        <p:sp>
          <p:nvSpPr>
            <p:cNvPr id="96" name="Shape 11">
              <a:extLst>
                <a:ext uri="{FF2B5EF4-FFF2-40B4-BE49-F238E27FC236}">
                  <a16:creationId xmlns:a16="http://schemas.microsoft.com/office/drawing/2014/main" id="{19B3F604-C8C7-B149-E623-F933A8D1B13F}"/>
                </a:ext>
              </a:extLst>
            </p:cNvPr>
            <p:cNvSpPr/>
            <p:nvPr/>
          </p:nvSpPr>
          <p:spPr>
            <a:xfrm>
              <a:off x="6205521" y="6879348"/>
              <a:ext cx="1995885" cy="1371600"/>
            </a:xfrm>
            <a:prstGeom prst="roundRect">
              <a:avLst/>
            </a:prstGeom>
            <a:solidFill>
              <a:srgbClr val="F5F6F8"/>
            </a:solidFill>
            <a:ln w="12700">
              <a:solidFill>
                <a:srgbClr val="E6E8EC"/>
              </a:solidFill>
              <a:prstDash val="solid"/>
            </a:ln>
          </p:spPr>
          <p:txBody>
            <a:bodyPr/>
            <a:lstStyle/>
            <a:p>
              <a:endParaRPr lang="en-GB">
                <a:latin typeface="+mj-lt"/>
              </a:endParaRPr>
            </a:p>
          </p:txBody>
        </p:sp>
        <p:sp>
          <p:nvSpPr>
            <p:cNvPr id="97" name="Shape 12">
              <a:extLst>
                <a:ext uri="{FF2B5EF4-FFF2-40B4-BE49-F238E27FC236}">
                  <a16:creationId xmlns:a16="http://schemas.microsoft.com/office/drawing/2014/main" id="{247E6B09-BDD6-1B84-3E44-6C2FD89D5EF9}"/>
                </a:ext>
              </a:extLst>
            </p:cNvPr>
            <p:cNvSpPr/>
            <p:nvPr/>
          </p:nvSpPr>
          <p:spPr>
            <a:xfrm>
              <a:off x="6205521" y="6880846"/>
              <a:ext cx="1995885" cy="457200"/>
            </a:xfrm>
            <a:prstGeom prst="roundRect">
              <a:avLst/>
            </a:prstGeom>
            <a:solidFill>
              <a:schemeClr val="bg2"/>
            </a:solidFill>
            <a:ln w="12700">
              <a:solidFill>
                <a:srgbClr val="1A1C2B"/>
              </a:solidFill>
              <a:prstDash val="solid"/>
            </a:ln>
          </p:spPr>
          <p:txBody>
            <a:bodyPr/>
            <a:lstStyle/>
            <a:p>
              <a:endParaRPr lang="en-GB">
                <a:latin typeface="+mj-lt"/>
              </a:endParaRPr>
            </a:p>
          </p:txBody>
        </p:sp>
        <p:sp>
          <p:nvSpPr>
            <p:cNvPr id="98" name="Text 14">
              <a:extLst>
                <a:ext uri="{FF2B5EF4-FFF2-40B4-BE49-F238E27FC236}">
                  <a16:creationId xmlns:a16="http://schemas.microsoft.com/office/drawing/2014/main" id="{FABE2EFB-79E7-E3A6-73B7-163D4E18E85B}"/>
                </a:ext>
              </a:extLst>
            </p:cNvPr>
            <p:cNvSpPr/>
            <p:nvPr/>
          </p:nvSpPr>
          <p:spPr>
            <a:xfrm>
              <a:off x="6278673" y="6968958"/>
              <a:ext cx="1854775" cy="274320"/>
            </a:xfrm>
            <a:prstGeom prst="rect">
              <a:avLst/>
            </a:prstGeom>
            <a:noFill/>
            <a:ln/>
          </p:spPr>
          <p:txBody>
            <a:bodyPr wrap="square" rtlCol="0" anchor="ctr"/>
            <a:lstStyle/>
            <a:p>
              <a:pPr marL="0" indent="0" algn="ctr">
                <a:buNone/>
              </a:pPr>
              <a:r>
                <a:rPr lang="en-US" sz="1350" b="1" dirty="0">
                  <a:latin typeface="+mj-lt"/>
                  <a:ea typeface="Helvetica" pitchFamily="34" charset="-122"/>
                  <a:cs typeface="Helvetica" pitchFamily="34" charset="-120"/>
                </a:rPr>
                <a:t>Managed Network</a:t>
              </a:r>
              <a:endParaRPr lang="en-US" sz="1350" dirty="0">
                <a:latin typeface="+mj-lt"/>
              </a:endParaRPr>
            </a:p>
          </p:txBody>
        </p:sp>
        <p:sp>
          <p:nvSpPr>
            <p:cNvPr id="99" name="Text 15">
              <a:extLst>
                <a:ext uri="{FF2B5EF4-FFF2-40B4-BE49-F238E27FC236}">
                  <a16:creationId xmlns:a16="http://schemas.microsoft.com/office/drawing/2014/main" id="{6B080B9E-C16E-FF38-083F-CB3597AD4AC1}"/>
                </a:ext>
              </a:extLst>
            </p:cNvPr>
            <p:cNvSpPr/>
            <p:nvPr/>
          </p:nvSpPr>
          <p:spPr>
            <a:xfrm>
              <a:off x="6246873" y="7411986"/>
              <a:ext cx="2096262" cy="731520"/>
            </a:xfrm>
            <a:prstGeom prst="rect">
              <a:avLst/>
            </a:prstGeom>
            <a:noFill/>
            <a:ln/>
          </p:spPr>
          <p:txBody>
            <a:bodyPr wrap="square" rtlCol="0" anchor="t"/>
            <a:lstStyle/>
            <a:p>
              <a:pPr marL="114300" indent="-114300">
                <a:buSzPct val="100000"/>
                <a:buChar char="•"/>
              </a:pPr>
              <a:r>
                <a:rPr lang="en-US" sz="860" dirty="0">
                  <a:solidFill>
                    <a:srgbClr val="1A1C2B"/>
                  </a:solidFill>
                  <a:latin typeface="+mj-lt"/>
                  <a:ea typeface="Helvetica" pitchFamily="34" charset="-122"/>
                  <a:cs typeface="Helvetica" pitchFamily="34" charset="-120"/>
                </a:rPr>
                <a:t>Network Monitoring</a:t>
              </a:r>
              <a:endParaRPr lang="en-US" sz="860" dirty="0">
                <a:latin typeface="+mj-lt"/>
              </a:endParaRPr>
            </a:p>
            <a:p>
              <a:pPr marL="114300" indent="-114300">
                <a:buSzPct val="100000"/>
                <a:buChar char="•"/>
              </a:pPr>
              <a:r>
                <a:rPr lang="en-US" sz="860" dirty="0">
                  <a:solidFill>
                    <a:srgbClr val="1A1C2B"/>
                  </a:solidFill>
                  <a:latin typeface="+mj-lt"/>
                  <a:ea typeface="Helvetica" pitchFamily="34" charset="-122"/>
                  <a:cs typeface="Helvetica" pitchFamily="34" charset="-120"/>
                </a:rPr>
                <a:t>SD-WAN</a:t>
              </a:r>
              <a:endParaRPr lang="en-US" sz="860" dirty="0">
                <a:latin typeface="+mj-lt"/>
              </a:endParaRPr>
            </a:p>
            <a:p>
              <a:pPr marL="114300" indent="-114300">
                <a:buSzPct val="100000"/>
                <a:buChar char="•"/>
              </a:pPr>
              <a:r>
                <a:rPr lang="en-US" sz="860" dirty="0">
                  <a:solidFill>
                    <a:srgbClr val="1A1C2B"/>
                  </a:solidFill>
                  <a:latin typeface="+mj-lt"/>
                  <a:ea typeface="Helvetica" pitchFamily="34" charset="-122"/>
                  <a:cs typeface="Helvetica" pitchFamily="34" charset="-120"/>
                </a:rPr>
                <a:t>Managed LAN &amp; WiFi</a:t>
              </a:r>
              <a:endParaRPr lang="en-US" sz="860" dirty="0">
                <a:latin typeface="+mj-lt"/>
              </a:endParaRPr>
            </a:p>
            <a:p>
              <a:pPr marL="114300" indent="-114300">
                <a:buSzPct val="100000"/>
                <a:buChar char="•"/>
              </a:pPr>
              <a:r>
                <a:rPr lang="en-US" sz="860" dirty="0">
                  <a:solidFill>
                    <a:srgbClr val="1A1C2B"/>
                  </a:solidFill>
                  <a:latin typeface="+mj-lt"/>
                  <a:ea typeface="Helvetica" pitchFamily="34" charset="-122"/>
                  <a:cs typeface="Helvetica" pitchFamily="34" charset="-120"/>
                </a:rPr>
                <a:t>HSCN</a:t>
              </a:r>
              <a:endParaRPr lang="en-US" sz="860" dirty="0">
                <a:latin typeface="+mj-lt"/>
              </a:endParaRPr>
            </a:p>
          </p:txBody>
        </p:sp>
        <p:sp>
          <p:nvSpPr>
            <p:cNvPr id="100" name="Shape 16">
              <a:extLst>
                <a:ext uri="{FF2B5EF4-FFF2-40B4-BE49-F238E27FC236}">
                  <a16:creationId xmlns:a16="http://schemas.microsoft.com/office/drawing/2014/main" id="{DAE7B93C-E05B-B1FA-F323-09528B9CB0AE}"/>
                </a:ext>
              </a:extLst>
            </p:cNvPr>
            <p:cNvSpPr/>
            <p:nvPr/>
          </p:nvSpPr>
          <p:spPr>
            <a:xfrm>
              <a:off x="4090351" y="6868144"/>
              <a:ext cx="1995885" cy="1371599"/>
            </a:xfrm>
            <a:prstGeom prst="roundRect">
              <a:avLst/>
            </a:prstGeom>
            <a:solidFill>
              <a:srgbClr val="F5F6F8"/>
            </a:solidFill>
            <a:ln w="12700">
              <a:solidFill>
                <a:srgbClr val="E6E8EC"/>
              </a:solidFill>
              <a:prstDash val="solid"/>
            </a:ln>
          </p:spPr>
          <p:txBody>
            <a:bodyPr/>
            <a:lstStyle/>
            <a:p>
              <a:endParaRPr lang="en-GB">
                <a:latin typeface="+mj-lt"/>
              </a:endParaRPr>
            </a:p>
          </p:txBody>
        </p:sp>
        <p:sp>
          <p:nvSpPr>
            <p:cNvPr id="101" name="Shape 17">
              <a:extLst>
                <a:ext uri="{FF2B5EF4-FFF2-40B4-BE49-F238E27FC236}">
                  <a16:creationId xmlns:a16="http://schemas.microsoft.com/office/drawing/2014/main" id="{80C5021C-8819-9A14-738D-311524546BD4}"/>
                </a:ext>
              </a:extLst>
            </p:cNvPr>
            <p:cNvSpPr/>
            <p:nvPr/>
          </p:nvSpPr>
          <p:spPr>
            <a:xfrm>
              <a:off x="4090351" y="6868144"/>
              <a:ext cx="1995884" cy="457200"/>
            </a:xfrm>
            <a:prstGeom prst="roundRect">
              <a:avLst/>
            </a:prstGeom>
            <a:solidFill>
              <a:schemeClr val="bg2"/>
            </a:solidFill>
            <a:ln w="12700">
              <a:solidFill>
                <a:srgbClr val="1A1C2B"/>
              </a:solidFill>
              <a:prstDash val="solid"/>
            </a:ln>
          </p:spPr>
          <p:txBody>
            <a:bodyPr/>
            <a:lstStyle/>
            <a:p>
              <a:endParaRPr lang="en-GB">
                <a:latin typeface="+mj-lt"/>
              </a:endParaRPr>
            </a:p>
          </p:txBody>
        </p:sp>
        <p:sp>
          <p:nvSpPr>
            <p:cNvPr id="102" name="Text 19">
              <a:extLst>
                <a:ext uri="{FF2B5EF4-FFF2-40B4-BE49-F238E27FC236}">
                  <a16:creationId xmlns:a16="http://schemas.microsoft.com/office/drawing/2014/main" id="{2EFBBC58-48F4-B844-3237-38EFA1DF55A6}"/>
                </a:ext>
              </a:extLst>
            </p:cNvPr>
            <p:cNvSpPr/>
            <p:nvPr/>
          </p:nvSpPr>
          <p:spPr>
            <a:xfrm>
              <a:off x="4232080" y="6949073"/>
              <a:ext cx="1712425" cy="274320"/>
            </a:xfrm>
            <a:prstGeom prst="rect">
              <a:avLst/>
            </a:prstGeom>
            <a:noFill/>
            <a:ln/>
          </p:spPr>
          <p:txBody>
            <a:bodyPr wrap="square" rtlCol="0" anchor="ctr"/>
            <a:lstStyle/>
            <a:p>
              <a:pPr marL="0" indent="0" algn="ctr">
                <a:buNone/>
              </a:pPr>
              <a:r>
                <a:rPr lang="en-US" sz="1350" b="1" dirty="0">
                  <a:latin typeface="+mj-lt"/>
                  <a:ea typeface="Helvetica" pitchFamily="34" charset="-122"/>
                  <a:cs typeface="Helvetica" pitchFamily="34" charset="-120"/>
                </a:rPr>
                <a:t>Data Centre</a:t>
              </a:r>
              <a:endParaRPr lang="en-US" sz="1350" dirty="0">
                <a:latin typeface="+mj-lt"/>
              </a:endParaRPr>
            </a:p>
          </p:txBody>
        </p:sp>
        <p:sp>
          <p:nvSpPr>
            <p:cNvPr id="103" name="Text 20">
              <a:extLst>
                <a:ext uri="{FF2B5EF4-FFF2-40B4-BE49-F238E27FC236}">
                  <a16:creationId xmlns:a16="http://schemas.microsoft.com/office/drawing/2014/main" id="{20F144AA-F5AF-7B14-A963-2BC9A6915184}"/>
                </a:ext>
              </a:extLst>
            </p:cNvPr>
            <p:cNvSpPr/>
            <p:nvPr/>
          </p:nvSpPr>
          <p:spPr>
            <a:xfrm>
              <a:off x="4146621" y="7405017"/>
              <a:ext cx="2096262" cy="731520"/>
            </a:xfrm>
            <a:prstGeom prst="rect">
              <a:avLst/>
            </a:prstGeom>
            <a:noFill/>
            <a:ln/>
          </p:spPr>
          <p:txBody>
            <a:bodyPr wrap="square" rtlCol="0" anchor="t"/>
            <a:lstStyle/>
            <a:p>
              <a:pPr marL="114300" indent="-114300">
                <a:buSzPct val="100000"/>
                <a:buChar char="•"/>
              </a:pPr>
              <a:r>
                <a:rPr lang="en-US" sz="860" dirty="0">
                  <a:solidFill>
                    <a:srgbClr val="1A1C2B"/>
                  </a:solidFill>
                  <a:latin typeface="+mj-lt"/>
                  <a:ea typeface="Helvetica" pitchFamily="34" charset="-122"/>
                  <a:cs typeface="Helvetica" pitchFamily="34" charset="-120"/>
                </a:rPr>
                <a:t>Colocation</a:t>
              </a:r>
              <a:endParaRPr lang="en-US" sz="860" dirty="0">
                <a:latin typeface="+mj-lt"/>
              </a:endParaRPr>
            </a:p>
            <a:p>
              <a:pPr marL="114300" indent="-114300">
                <a:buSzPct val="100000"/>
                <a:buChar char="•"/>
              </a:pPr>
              <a:r>
                <a:rPr lang="en-US" sz="860" dirty="0">
                  <a:solidFill>
                    <a:srgbClr val="1A1C2B"/>
                  </a:solidFill>
                  <a:latin typeface="+mj-lt"/>
                  <a:ea typeface="Helvetica" pitchFamily="34" charset="-122"/>
                  <a:cs typeface="Helvetica" pitchFamily="34" charset="-120"/>
                </a:rPr>
                <a:t>Shared Colocation</a:t>
              </a:r>
              <a:endParaRPr lang="en-US" sz="860" dirty="0">
                <a:latin typeface="+mj-lt"/>
              </a:endParaRPr>
            </a:p>
            <a:p>
              <a:pPr marL="114300" indent="-114300">
                <a:buSzPct val="100000"/>
                <a:buChar char="•"/>
              </a:pPr>
              <a:r>
                <a:rPr lang="en-US" sz="860" dirty="0">
                  <a:solidFill>
                    <a:srgbClr val="1A1C2B"/>
                  </a:solidFill>
                  <a:latin typeface="+mj-lt"/>
                  <a:ea typeface="Helvetica" pitchFamily="34" charset="-122"/>
                  <a:cs typeface="Helvetica" pitchFamily="34" charset="-120"/>
                </a:rPr>
                <a:t>Smart Hands</a:t>
              </a:r>
              <a:endParaRPr lang="en-US" sz="860" dirty="0">
                <a:latin typeface="+mj-lt"/>
              </a:endParaRPr>
            </a:p>
            <a:p>
              <a:pPr marL="114300" indent="-114300">
                <a:buSzPct val="100000"/>
                <a:buChar char="•"/>
              </a:pPr>
              <a:r>
                <a:rPr lang="en-US" sz="860" dirty="0">
                  <a:solidFill>
                    <a:srgbClr val="1A1C2B"/>
                  </a:solidFill>
                  <a:latin typeface="+mj-lt"/>
                  <a:ea typeface="Helvetica" pitchFamily="34" charset="-122"/>
                  <a:cs typeface="Helvetica" pitchFamily="34" charset="-120"/>
                </a:rPr>
                <a:t>Remote Hands</a:t>
              </a:r>
              <a:endParaRPr lang="en-US" sz="860" dirty="0">
                <a:latin typeface="+mj-lt"/>
              </a:endParaRPr>
            </a:p>
          </p:txBody>
        </p:sp>
        <p:sp>
          <p:nvSpPr>
            <p:cNvPr id="104" name="Shape 21">
              <a:extLst>
                <a:ext uri="{FF2B5EF4-FFF2-40B4-BE49-F238E27FC236}">
                  <a16:creationId xmlns:a16="http://schemas.microsoft.com/office/drawing/2014/main" id="{9A71EA66-28C6-E4DE-0218-351C08C1623E}"/>
                </a:ext>
              </a:extLst>
            </p:cNvPr>
            <p:cNvSpPr/>
            <p:nvPr/>
          </p:nvSpPr>
          <p:spPr>
            <a:xfrm>
              <a:off x="8293169" y="6858000"/>
              <a:ext cx="3211507" cy="1371600"/>
            </a:xfrm>
            <a:prstGeom prst="roundRect">
              <a:avLst/>
            </a:prstGeom>
            <a:solidFill>
              <a:srgbClr val="F5F6F8"/>
            </a:solidFill>
            <a:ln w="12700">
              <a:solidFill>
                <a:srgbClr val="E6E8EC"/>
              </a:solidFill>
              <a:prstDash val="solid"/>
            </a:ln>
          </p:spPr>
          <p:txBody>
            <a:bodyPr/>
            <a:lstStyle/>
            <a:p>
              <a:endParaRPr lang="en-GB">
                <a:latin typeface="+mj-lt"/>
              </a:endParaRPr>
            </a:p>
          </p:txBody>
        </p:sp>
        <p:sp>
          <p:nvSpPr>
            <p:cNvPr id="105" name="Shape 22">
              <a:extLst>
                <a:ext uri="{FF2B5EF4-FFF2-40B4-BE49-F238E27FC236}">
                  <a16:creationId xmlns:a16="http://schemas.microsoft.com/office/drawing/2014/main" id="{6F69609B-7381-5A9A-BABE-BC8487538CEC}"/>
                </a:ext>
              </a:extLst>
            </p:cNvPr>
            <p:cNvSpPr/>
            <p:nvPr/>
          </p:nvSpPr>
          <p:spPr>
            <a:xfrm>
              <a:off x="8275179" y="6858001"/>
              <a:ext cx="3229497" cy="457200"/>
            </a:xfrm>
            <a:prstGeom prst="roundRect">
              <a:avLst/>
            </a:prstGeom>
            <a:solidFill>
              <a:schemeClr val="bg2"/>
            </a:solidFill>
            <a:ln w="12700">
              <a:solidFill>
                <a:srgbClr val="1A1C2B"/>
              </a:solidFill>
              <a:prstDash val="solid"/>
            </a:ln>
          </p:spPr>
          <p:txBody>
            <a:bodyPr/>
            <a:lstStyle/>
            <a:p>
              <a:endParaRPr lang="en-GB">
                <a:latin typeface="+mj-lt"/>
              </a:endParaRPr>
            </a:p>
          </p:txBody>
        </p:sp>
        <p:sp>
          <p:nvSpPr>
            <p:cNvPr id="106" name="Text 24">
              <a:extLst>
                <a:ext uri="{FF2B5EF4-FFF2-40B4-BE49-F238E27FC236}">
                  <a16:creationId xmlns:a16="http://schemas.microsoft.com/office/drawing/2014/main" id="{07814A42-A354-3E92-680A-F5AB62FA33D5}"/>
                </a:ext>
              </a:extLst>
            </p:cNvPr>
            <p:cNvSpPr/>
            <p:nvPr/>
          </p:nvSpPr>
          <p:spPr>
            <a:xfrm>
              <a:off x="8374935" y="6967728"/>
              <a:ext cx="3020013" cy="274320"/>
            </a:xfrm>
            <a:prstGeom prst="rect">
              <a:avLst/>
            </a:prstGeom>
            <a:noFill/>
            <a:ln/>
          </p:spPr>
          <p:txBody>
            <a:bodyPr wrap="square" rtlCol="0" anchor="ctr"/>
            <a:lstStyle/>
            <a:p>
              <a:pPr marL="0" indent="0" algn="ctr">
                <a:buNone/>
              </a:pPr>
              <a:r>
                <a:rPr lang="en-US" sz="1350" b="1" dirty="0">
                  <a:latin typeface="+mj-lt"/>
                  <a:ea typeface="Helvetica" pitchFamily="34" charset="-122"/>
                  <a:cs typeface="Helvetica" pitchFamily="34" charset="-120"/>
                </a:rPr>
                <a:t>Managed IT</a:t>
              </a:r>
              <a:endParaRPr lang="en-US" sz="1350" dirty="0">
                <a:latin typeface="+mj-lt"/>
              </a:endParaRPr>
            </a:p>
          </p:txBody>
        </p:sp>
        <p:sp>
          <p:nvSpPr>
            <p:cNvPr id="107" name="Text 25">
              <a:extLst>
                <a:ext uri="{FF2B5EF4-FFF2-40B4-BE49-F238E27FC236}">
                  <a16:creationId xmlns:a16="http://schemas.microsoft.com/office/drawing/2014/main" id="{1DAE4D78-F80C-BCB3-80FD-073852766B3D}"/>
                </a:ext>
              </a:extLst>
            </p:cNvPr>
            <p:cNvSpPr/>
            <p:nvPr/>
          </p:nvSpPr>
          <p:spPr>
            <a:xfrm>
              <a:off x="8412743" y="7383781"/>
              <a:ext cx="1252949" cy="731520"/>
            </a:xfrm>
            <a:prstGeom prst="rect">
              <a:avLst/>
            </a:prstGeom>
            <a:noFill/>
            <a:ln/>
          </p:spPr>
          <p:txBody>
            <a:bodyPr wrap="square" rtlCol="0" anchor="t"/>
            <a:lstStyle/>
            <a:p>
              <a:pPr marL="101600" indent="-101600">
                <a:buSzPct val="100000"/>
                <a:buChar char="•"/>
              </a:pPr>
              <a:r>
                <a:rPr lang="en-US" sz="860" dirty="0">
                  <a:solidFill>
                    <a:srgbClr val="1A1C2B"/>
                  </a:solidFill>
                  <a:latin typeface="+mj-lt"/>
                  <a:ea typeface="Helvetica" pitchFamily="34" charset="-122"/>
                  <a:cs typeface="Helvetica" pitchFamily="34" charset="-120"/>
                </a:rPr>
                <a:t>PCaaS</a:t>
              </a:r>
              <a:endParaRPr lang="en-US" sz="860" dirty="0">
                <a:latin typeface="+mj-lt"/>
              </a:endParaRPr>
            </a:p>
            <a:p>
              <a:pPr marL="101600" indent="-101600">
                <a:buSzPct val="100000"/>
                <a:buChar char="•"/>
              </a:pPr>
              <a:r>
                <a:rPr lang="en-US" sz="860" dirty="0">
                  <a:solidFill>
                    <a:srgbClr val="1A1C2B"/>
                  </a:solidFill>
                  <a:latin typeface="+mj-lt"/>
                  <a:ea typeface="Helvetica" pitchFamily="34" charset="-122"/>
                  <a:cs typeface="Helvetica" pitchFamily="34" charset="-120"/>
                </a:rPr>
                <a:t>App Mgmt</a:t>
              </a:r>
              <a:endParaRPr lang="en-US" sz="860" dirty="0">
                <a:latin typeface="+mj-lt"/>
              </a:endParaRPr>
            </a:p>
            <a:p>
              <a:pPr marL="101600" indent="-101600">
                <a:buSzPct val="100000"/>
                <a:buChar char="•"/>
              </a:pPr>
              <a:r>
                <a:rPr lang="en-US" sz="860" dirty="0">
                  <a:solidFill>
                    <a:srgbClr val="1A1C2B"/>
                  </a:solidFill>
                  <a:latin typeface="+mj-lt"/>
                  <a:ea typeface="Helvetica" pitchFamily="34" charset="-122"/>
                  <a:cs typeface="Helvetica" pitchFamily="34" charset="-120"/>
                </a:rPr>
                <a:t>Data Mgmt</a:t>
              </a:r>
              <a:endParaRPr lang="en-US" sz="860" dirty="0">
                <a:latin typeface="+mj-lt"/>
              </a:endParaRPr>
            </a:p>
            <a:p>
              <a:pPr marL="101600" indent="-101600">
                <a:buSzPct val="100000"/>
                <a:buChar char="•"/>
              </a:pPr>
              <a:r>
                <a:rPr lang="en-US" sz="860" dirty="0">
                  <a:solidFill>
                    <a:srgbClr val="1A1C2B"/>
                  </a:solidFill>
                  <a:latin typeface="+mj-lt"/>
                  <a:ea typeface="Helvetica" pitchFamily="34" charset="-122"/>
                  <a:cs typeface="Helvetica" pitchFamily="34" charset="-120"/>
                </a:rPr>
                <a:t>Test / Rel Mgmt</a:t>
              </a:r>
              <a:endParaRPr lang="en-US" sz="860" dirty="0">
                <a:latin typeface="+mj-lt"/>
              </a:endParaRPr>
            </a:p>
            <a:p>
              <a:pPr marL="101600" indent="-101600">
                <a:buSzPct val="100000"/>
                <a:buChar char="•"/>
              </a:pPr>
              <a:r>
                <a:rPr lang="en-US" sz="860" dirty="0">
                  <a:solidFill>
                    <a:srgbClr val="1A1C2B"/>
                  </a:solidFill>
                  <a:latin typeface="+mj-lt"/>
                  <a:ea typeface="Helvetica" pitchFamily="34" charset="-122"/>
                  <a:cs typeface="Helvetica" pitchFamily="34" charset="-120"/>
                </a:rPr>
                <a:t>Active Directory</a:t>
              </a:r>
              <a:endParaRPr lang="en-US" sz="860" dirty="0">
                <a:latin typeface="+mj-lt"/>
              </a:endParaRPr>
            </a:p>
          </p:txBody>
        </p:sp>
        <p:sp>
          <p:nvSpPr>
            <p:cNvPr id="108" name="Text 26">
              <a:extLst>
                <a:ext uri="{FF2B5EF4-FFF2-40B4-BE49-F238E27FC236}">
                  <a16:creationId xmlns:a16="http://schemas.microsoft.com/office/drawing/2014/main" id="{D65AE34D-97A6-EEB1-8D34-DD0C967A6424}"/>
                </a:ext>
              </a:extLst>
            </p:cNvPr>
            <p:cNvSpPr/>
            <p:nvPr/>
          </p:nvSpPr>
          <p:spPr>
            <a:xfrm>
              <a:off x="9994746" y="7384063"/>
              <a:ext cx="1489869" cy="731520"/>
            </a:xfrm>
            <a:prstGeom prst="rect">
              <a:avLst/>
            </a:prstGeom>
            <a:noFill/>
            <a:ln/>
          </p:spPr>
          <p:txBody>
            <a:bodyPr wrap="square" rtlCol="0" anchor="t"/>
            <a:lstStyle/>
            <a:p>
              <a:pPr marL="101600" indent="-101600">
                <a:buSzPct val="100000"/>
                <a:buChar char="•"/>
              </a:pPr>
              <a:r>
                <a:rPr lang="en-US" sz="860" dirty="0">
                  <a:solidFill>
                    <a:srgbClr val="1A1C2B"/>
                  </a:solidFill>
                  <a:latin typeface="+mj-lt"/>
                  <a:ea typeface="Helvetica" pitchFamily="34" charset="-122"/>
                  <a:cs typeface="Helvetica" pitchFamily="34" charset="-120"/>
                </a:rPr>
                <a:t>SQLaaS</a:t>
              </a:r>
              <a:endParaRPr lang="en-US" sz="860" dirty="0">
                <a:latin typeface="+mj-lt"/>
              </a:endParaRPr>
            </a:p>
            <a:p>
              <a:pPr marL="101600" indent="-101600">
                <a:buSzPct val="100000"/>
                <a:buChar char="•"/>
              </a:pPr>
              <a:r>
                <a:rPr lang="en-US" sz="860" dirty="0">
                  <a:solidFill>
                    <a:srgbClr val="1A1C2B"/>
                  </a:solidFill>
                  <a:latin typeface="+mj-lt"/>
                  <a:ea typeface="Helvetica" pitchFamily="34" charset="-122"/>
                  <a:cs typeface="Helvetica" pitchFamily="34" charset="-120"/>
                </a:rPr>
                <a:t>User Mgmt</a:t>
              </a:r>
              <a:endParaRPr lang="en-US" sz="860" dirty="0">
                <a:latin typeface="+mj-lt"/>
              </a:endParaRPr>
            </a:p>
            <a:p>
              <a:pPr marL="101600" indent="-101600">
                <a:buSzPct val="100000"/>
                <a:buChar char="•"/>
              </a:pPr>
              <a:r>
                <a:rPr lang="en-US" sz="860" dirty="0">
                  <a:solidFill>
                    <a:srgbClr val="1A1C2B"/>
                  </a:solidFill>
                  <a:latin typeface="+mj-lt"/>
                  <a:ea typeface="Helvetica" pitchFamily="34" charset="-122"/>
                  <a:cs typeface="Helvetica" pitchFamily="34" charset="-120"/>
                </a:rPr>
                <a:t>Storage </a:t>
              </a:r>
              <a:r>
                <a:rPr lang="en-US" sz="860" dirty="0" err="1">
                  <a:solidFill>
                    <a:srgbClr val="1A1C2B"/>
                  </a:solidFill>
                  <a:latin typeface="+mj-lt"/>
                  <a:ea typeface="Helvetica" pitchFamily="34" charset="-122"/>
                  <a:cs typeface="Helvetica" pitchFamily="34" charset="-120"/>
                </a:rPr>
                <a:t>Mgmt</a:t>
              </a:r>
              <a:endParaRPr lang="en-US" sz="860" dirty="0">
                <a:solidFill>
                  <a:srgbClr val="1A1C2B"/>
                </a:solidFill>
                <a:latin typeface="+mj-lt"/>
                <a:ea typeface="Helvetica" pitchFamily="34" charset="-122"/>
                <a:cs typeface="Helvetica" pitchFamily="34" charset="-120"/>
              </a:endParaRPr>
            </a:p>
            <a:p>
              <a:pPr marL="101600" indent="-101600">
                <a:buSzPct val="100000"/>
                <a:buChar char="•"/>
              </a:pPr>
              <a:r>
                <a:rPr lang="en-US" sz="860" dirty="0">
                  <a:solidFill>
                    <a:srgbClr val="1A1C2B"/>
                  </a:solidFill>
                  <a:latin typeface="+mj-lt"/>
                  <a:ea typeface="Helvetica" pitchFamily="34" charset="-122"/>
                  <a:cs typeface="Helvetica" pitchFamily="34" charset="-120"/>
                </a:rPr>
                <a:t>Server Mgmt</a:t>
              </a:r>
              <a:endParaRPr lang="en-US" sz="860" dirty="0">
                <a:latin typeface="+mj-lt"/>
              </a:endParaRPr>
            </a:p>
            <a:p>
              <a:pPr marL="101600" indent="-101600">
                <a:buSzPct val="100000"/>
                <a:buChar char="•"/>
              </a:pPr>
              <a:r>
                <a:rPr lang="en-US" sz="860" dirty="0">
                  <a:solidFill>
                    <a:srgbClr val="1A1C2B"/>
                  </a:solidFill>
                  <a:latin typeface="+mj-lt"/>
                  <a:ea typeface="Helvetica" pitchFamily="34" charset="-122"/>
                  <a:cs typeface="Helvetica" pitchFamily="34" charset="-120"/>
                </a:rPr>
                <a:t>Peripheral Print</a:t>
              </a:r>
              <a:endParaRPr lang="en-US" sz="860" dirty="0">
                <a:latin typeface="+mj-lt"/>
              </a:endParaRPr>
            </a:p>
            <a:p>
              <a:pPr marL="101600" indent="-101600">
                <a:buSzPct val="100000"/>
                <a:buChar char="•"/>
              </a:pPr>
              <a:r>
                <a:rPr lang="en-US" sz="860" dirty="0">
                  <a:solidFill>
                    <a:srgbClr val="1A1C2B"/>
                  </a:solidFill>
                  <a:latin typeface="+mj-lt"/>
                  <a:ea typeface="Helvetica" pitchFamily="34" charset="-122"/>
                  <a:cs typeface="Helvetica" pitchFamily="34" charset="-120"/>
                </a:rPr>
                <a:t>Mobile Mgmt</a:t>
              </a:r>
              <a:endParaRPr lang="en-US" sz="860" dirty="0">
                <a:latin typeface="+mj-lt"/>
              </a:endParaRPr>
            </a:p>
          </p:txBody>
        </p:sp>
        <p:sp>
          <p:nvSpPr>
            <p:cNvPr id="109" name="Shape 27">
              <a:extLst>
                <a:ext uri="{FF2B5EF4-FFF2-40B4-BE49-F238E27FC236}">
                  <a16:creationId xmlns:a16="http://schemas.microsoft.com/office/drawing/2014/main" id="{C985522E-C105-931F-AEA2-9D6FF6F702C9}"/>
                </a:ext>
              </a:extLst>
            </p:cNvPr>
            <p:cNvSpPr/>
            <p:nvPr/>
          </p:nvSpPr>
          <p:spPr>
            <a:xfrm>
              <a:off x="687324" y="6861060"/>
              <a:ext cx="3229498" cy="1371600"/>
            </a:xfrm>
            <a:prstGeom prst="roundRect">
              <a:avLst/>
            </a:prstGeom>
            <a:solidFill>
              <a:srgbClr val="F5F6F8"/>
            </a:solidFill>
            <a:ln w="12700">
              <a:solidFill>
                <a:srgbClr val="E6E8EC"/>
              </a:solidFill>
              <a:prstDash val="solid"/>
            </a:ln>
          </p:spPr>
          <p:txBody>
            <a:bodyPr/>
            <a:lstStyle/>
            <a:p>
              <a:endParaRPr lang="en-GB">
                <a:latin typeface="+mj-lt"/>
              </a:endParaRPr>
            </a:p>
          </p:txBody>
        </p:sp>
        <p:sp>
          <p:nvSpPr>
            <p:cNvPr id="110" name="Shape 28">
              <a:extLst>
                <a:ext uri="{FF2B5EF4-FFF2-40B4-BE49-F238E27FC236}">
                  <a16:creationId xmlns:a16="http://schemas.microsoft.com/office/drawing/2014/main" id="{CC2281B3-AA37-4CC4-C1A9-6A62382DE44A}"/>
                </a:ext>
              </a:extLst>
            </p:cNvPr>
            <p:cNvSpPr/>
            <p:nvPr/>
          </p:nvSpPr>
          <p:spPr>
            <a:xfrm>
              <a:off x="687324" y="6861060"/>
              <a:ext cx="3229498" cy="457200"/>
            </a:xfrm>
            <a:prstGeom prst="roundRect">
              <a:avLst/>
            </a:prstGeom>
            <a:solidFill>
              <a:schemeClr val="bg2"/>
            </a:solidFill>
            <a:ln w="12700">
              <a:solidFill>
                <a:srgbClr val="1A1C2B"/>
              </a:solidFill>
              <a:prstDash val="solid"/>
            </a:ln>
          </p:spPr>
          <p:txBody>
            <a:bodyPr/>
            <a:lstStyle/>
            <a:p>
              <a:endParaRPr lang="en-GB">
                <a:latin typeface="+mj-lt"/>
              </a:endParaRPr>
            </a:p>
          </p:txBody>
        </p:sp>
        <p:sp>
          <p:nvSpPr>
            <p:cNvPr id="111" name="Text 30">
              <a:extLst>
                <a:ext uri="{FF2B5EF4-FFF2-40B4-BE49-F238E27FC236}">
                  <a16:creationId xmlns:a16="http://schemas.microsoft.com/office/drawing/2014/main" id="{E76FBC2D-36B0-3932-CF8A-EC2142BE8681}"/>
                </a:ext>
              </a:extLst>
            </p:cNvPr>
            <p:cNvSpPr/>
            <p:nvPr/>
          </p:nvSpPr>
          <p:spPr>
            <a:xfrm>
              <a:off x="797052" y="6970788"/>
              <a:ext cx="3074257" cy="274320"/>
            </a:xfrm>
            <a:prstGeom prst="rect">
              <a:avLst/>
            </a:prstGeom>
            <a:noFill/>
            <a:ln/>
          </p:spPr>
          <p:txBody>
            <a:bodyPr wrap="square" rtlCol="0" anchor="ctr"/>
            <a:lstStyle/>
            <a:p>
              <a:pPr marL="0" indent="0" algn="ctr">
                <a:buNone/>
              </a:pPr>
              <a:r>
                <a:rPr lang="en-US" sz="1350" b="1" dirty="0">
                  <a:latin typeface="+mj-lt"/>
                  <a:ea typeface="Helvetica" pitchFamily="34" charset="-122"/>
                  <a:cs typeface="Helvetica" pitchFamily="34" charset="-120"/>
                </a:rPr>
                <a:t>UCC &amp; Contact Centre</a:t>
              </a:r>
              <a:endParaRPr lang="en-US" sz="1350" dirty="0">
                <a:latin typeface="+mj-lt"/>
              </a:endParaRPr>
            </a:p>
          </p:txBody>
        </p:sp>
        <p:sp>
          <p:nvSpPr>
            <p:cNvPr id="112" name="Text 31">
              <a:extLst>
                <a:ext uri="{FF2B5EF4-FFF2-40B4-BE49-F238E27FC236}">
                  <a16:creationId xmlns:a16="http://schemas.microsoft.com/office/drawing/2014/main" id="{21937DFE-1F0F-3DE0-64A4-990744EDE6BF}"/>
                </a:ext>
              </a:extLst>
            </p:cNvPr>
            <p:cNvSpPr/>
            <p:nvPr/>
          </p:nvSpPr>
          <p:spPr>
            <a:xfrm>
              <a:off x="801597" y="7386840"/>
              <a:ext cx="1375645" cy="731520"/>
            </a:xfrm>
            <a:prstGeom prst="rect">
              <a:avLst/>
            </a:prstGeom>
            <a:noFill/>
            <a:ln/>
          </p:spPr>
          <p:txBody>
            <a:bodyPr wrap="square" rtlCol="0" anchor="t"/>
            <a:lstStyle/>
            <a:p>
              <a:pPr marL="127000" indent="-127000">
                <a:buSzPct val="100000"/>
                <a:buChar char="•"/>
              </a:pPr>
              <a:r>
                <a:rPr lang="en-US" sz="860" dirty="0">
                  <a:solidFill>
                    <a:srgbClr val="1A1C2B"/>
                  </a:solidFill>
                  <a:latin typeface="+mj-lt"/>
                  <a:ea typeface="Helvetica" pitchFamily="34" charset="-122"/>
                  <a:cs typeface="Helvetica" pitchFamily="34" charset="-120"/>
                </a:rPr>
                <a:t>UCaaS</a:t>
              </a:r>
              <a:endParaRPr lang="en-US" sz="860" dirty="0">
                <a:latin typeface="+mj-lt"/>
              </a:endParaRPr>
            </a:p>
            <a:p>
              <a:pPr marL="127000" indent="-127000">
                <a:buSzPct val="100000"/>
                <a:buChar char="•"/>
              </a:pPr>
              <a:r>
                <a:rPr lang="en-US" sz="860" dirty="0">
                  <a:solidFill>
                    <a:srgbClr val="1A1C2B"/>
                  </a:solidFill>
                  <a:latin typeface="+mj-lt"/>
                  <a:ea typeface="Helvetica" pitchFamily="34" charset="-122"/>
                  <a:cs typeface="Helvetica" pitchFamily="34" charset="-120"/>
                </a:rPr>
                <a:t>Teams Direct Routing</a:t>
              </a:r>
              <a:endParaRPr lang="en-US" sz="860" dirty="0">
                <a:latin typeface="+mj-lt"/>
              </a:endParaRPr>
            </a:p>
            <a:p>
              <a:pPr marL="127000" indent="-127000">
                <a:buSzPct val="100000"/>
                <a:buChar char="•"/>
              </a:pPr>
              <a:r>
                <a:rPr lang="en-US" sz="860" dirty="0">
                  <a:solidFill>
                    <a:srgbClr val="1A1C2B"/>
                  </a:solidFill>
                  <a:latin typeface="+mj-lt"/>
                  <a:ea typeface="Helvetica" pitchFamily="34" charset="-122"/>
                  <a:cs typeface="Helvetica" pitchFamily="34" charset="-120"/>
                </a:rPr>
                <a:t>SIP Trunking</a:t>
              </a:r>
              <a:endParaRPr lang="en-US" sz="860" dirty="0">
                <a:latin typeface="+mj-lt"/>
              </a:endParaRPr>
            </a:p>
            <a:p>
              <a:pPr marL="127000" indent="-127000">
                <a:buSzPct val="100000"/>
                <a:buChar char="•"/>
              </a:pPr>
              <a:r>
                <a:rPr lang="en-US" sz="860" dirty="0">
                  <a:solidFill>
                    <a:srgbClr val="1A1C2B"/>
                  </a:solidFill>
                  <a:latin typeface="+mj-lt"/>
                  <a:ea typeface="Helvetica" pitchFamily="34" charset="-122"/>
                  <a:cs typeface="Helvetica" pitchFamily="34" charset="-120"/>
                </a:rPr>
                <a:t>Collaboration Rooms</a:t>
              </a:r>
              <a:endParaRPr lang="en-US" sz="860" dirty="0">
                <a:latin typeface="+mj-lt"/>
              </a:endParaRPr>
            </a:p>
            <a:p>
              <a:pPr marL="127000" indent="-127000">
                <a:buSzPct val="100000"/>
                <a:buChar char="•"/>
              </a:pPr>
              <a:r>
                <a:rPr lang="en-US" sz="860" dirty="0">
                  <a:solidFill>
                    <a:srgbClr val="1A1C2B"/>
                  </a:solidFill>
                  <a:latin typeface="+mj-lt"/>
                  <a:ea typeface="Helvetica" pitchFamily="34" charset="-122"/>
                  <a:cs typeface="Helvetica" pitchFamily="34" charset="-120"/>
                </a:rPr>
                <a:t>WLR</a:t>
              </a:r>
              <a:endParaRPr lang="en-US" sz="860" dirty="0">
                <a:latin typeface="+mj-lt"/>
              </a:endParaRPr>
            </a:p>
          </p:txBody>
        </p:sp>
        <p:sp>
          <p:nvSpPr>
            <p:cNvPr id="113" name="Text 32">
              <a:extLst>
                <a:ext uri="{FF2B5EF4-FFF2-40B4-BE49-F238E27FC236}">
                  <a16:creationId xmlns:a16="http://schemas.microsoft.com/office/drawing/2014/main" id="{3F567C99-24F0-953C-9997-4DB00E6D66C2}"/>
                </a:ext>
              </a:extLst>
            </p:cNvPr>
            <p:cNvSpPr/>
            <p:nvPr/>
          </p:nvSpPr>
          <p:spPr>
            <a:xfrm>
              <a:off x="2230050" y="7386840"/>
              <a:ext cx="1679067" cy="731520"/>
            </a:xfrm>
            <a:prstGeom prst="rect">
              <a:avLst/>
            </a:prstGeom>
            <a:noFill/>
            <a:ln/>
          </p:spPr>
          <p:txBody>
            <a:bodyPr wrap="square" rtlCol="0" anchor="t"/>
            <a:lstStyle/>
            <a:p>
              <a:pPr marL="127000" indent="-127000">
                <a:buSzPct val="100000"/>
                <a:buChar char="•"/>
              </a:pPr>
              <a:r>
                <a:rPr lang="en-US" sz="860" dirty="0">
                  <a:solidFill>
                    <a:srgbClr val="1A1C2B"/>
                  </a:solidFill>
                  <a:latin typeface="+mj-lt"/>
                  <a:ea typeface="Helvetica" pitchFamily="34" charset="-122"/>
                  <a:cs typeface="Helvetica" pitchFamily="34" charset="-120"/>
                </a:rPr>
                <a:t>Call Reporting</a:t>
              </a:r>
              <a:endParaRPr lang="en-US" sz="860" dirty="0">
                <a:latin typeface="+mj-lt"/>
              </a:endParaRPr>
            </a:p>
            <a:p>
              <a:pPr marL="127000" indent="-127000">
                <a:buSzPct val="100000"/>
                <a:buChar char="•"/>
              </a:pPr>
              <a:r>
                <a:rPr lang="en-US" sz="860" dirty="0">
                  <a:solidFill>
                    <a:srgbClr val="1A1C2B"/>
                  </a:solidFill>
                  <a:latin typeface="+mj-lt"/>
                  <a:ea typeface="Helvetica" pitchFamily="34" charset="-122"/>
                  <a:cs typeface="Helvetica" pitchFamily="34" charset="-120"/>
                </a:rPr>
                <a:t>Multi-channel Recording</a:t>
              </a:r>
              <a:endParaRPr lang="en-US" sz="860" dirty="0">
                <a:latin typeface="+mj-lt"/>
              </a:endParaRPr>
            </a:p>
            <a:p>
              <a:pPr marL="127000" indent="-127000">
                <a:buSzPct val="100000"/>
                <a:buChar char="•"/>
              </a:pPr>
              <a:r>
                <a:rPr lang="en-US" sz="860" dirty="0">
                  <a:solidFill>
                    <a:srgbClr val="1A1C2B"/>
                  </a:solidFill>
                  <a:latin typeface="+mj-lt"/>
                  <a:ea typeface="Helvetica" pitchFamily="34" charset="-122"/>
                  <a:cs typeface="Helvetica" pitchFamily="34" charset="-120"/>
                </a:rPr>
                <a:t>In bound call Management</a:t>
              </a:r>
              <a:endParaRPr lang="en-US" sz="860" dirty="0">
                <a:latin typeface="+mj-lt"/>
              </a:endParaRPr>
            </a:p>
            <a:p>
              <a:pPr marL="127000" indent="-127000">
                <a:buSzPct val="100000"/>
                <a:buChar char="•"/>
              </a:pPr>
              <a:r>
                <a:rPr lang="en-US" sz="860" dirty="0">
                  <a:solidFill>
                    <a:srgbClr val="1A1C2B"/>
                  </a:solidFill>
                  <a:latin typeface="+mj-lt"/>
                  <a:ea typeface="Helvetica" pitchFamily="34" charset="-122"/>
                  <a:cs typeface="Helvetica" pitchFamily="34" charset="-120"/>
                </a:rPr>
                <a:t>Contact Centre as a Service</a:t>
              </a:r>
              <a:endParaRPr lang="en-US" sz="860" dirty="0">
                <a:latin typeface="+mj-lt"/>
              </a:endParaRPr>
            </a:p>
            <a:p>
              <a:pPr marL="127000" indent="-127000">
                <a:buSzPct val="100000"/>
                <a:buChar char="•"/>
              </a:pPr>
              <a:r>
                <a:rPr lang="en-US" sz="860" dirty="0">
                  <a:solidFill>
                    <a:srgbClr val="1A1C2B"/>
                  </a:solidFill>
                  <a:latin typeface="+mj-lt"/>
                  <a:ea typeface="Helvetica" pitchFamily="34" charset="-122"/>
                  <a:cs typeface="Helvetica" pitchFamily="34" charset="-120"/>
                </a:rPr>
                <a:t>Enterprise Contact Centre</a:t>
              </a:r>
              <a:endParaRPr lang="en-US" sz="860" dirty="0">
                <a:latin typeface="+mj-lt"/>
              </a:endParaRPr>
            </a:p>
          </p:txBody>
        </p:sp>
        <p:sp>
          <p:nvSpPr>
            <p:cNvPr id="119" name="Shape 39">
              <a:extLst>
                <a:ext uri="{FF2B5EF4-FFF2-40B4-BE49-F238E27FC236}">
                  <a16:creationId xmlns:a16="http://schemas.microsoft.com/office/drawing/2014/main" id="{247111CB-C9B0-D248-19B3-46164E0F6C53}"/>
                </a:ext>
              </a:extLst>
            </p:cNvPr>
            <p:cNvSpPr/>
            <p:nvPr/>
          </p:nvSpPr>
          <p:spPr>
            <a:xfrm>
              <a:off x="687323" y="8322653"/>
              <a:ext cx="4308493" cy="1915680"/>
            </a:xfrm>
            <a:prstGeom prst="roundRect">
              <a:avLst/>
            </a:prstGeom>
            <a:solidFill>
              <a:srgbClr val="F5F6F8"/>
            </a:solidFill>
            <a:ln w="12700">
              <a:solidFill>
                <a:srgbClr val="E6E8EC"/>
              </a:solidFill>
              <a:prstDash val="solid"/>
            </a:ln>
            <a:effectLst>
              <a:outerShdw blurRad="25400" dist="12700" dir="2700000" algn="bl" rotWithShape="0">
                <a:srgbClr val="000000">
                  <a:alpha val="5000"/>
                </a:srgbClr>
              </a:outerShdw>
            </a:effectLst>
          </p:spPr>
          <p:txBody>
            <a:bodyPr/>
            <a:lstStyle/>
            <a:p>
              <a:endParaRPr lang="en-GB">
                <a:latin typeface="+mj-lt"/>
              </a:endParaRPr>
            </a:p>
          </p:txBody>
        </p:sp>
        <p:sp>
          <p:nvSpPr>
            <p:cNvPr id="120" name="Shape 40">
              <a:extLst>
                <a:ext uri="{FF2B5EF4-FFF2-40B4-BE49-F238E27FC236}">
                  <a16:creationId xmlns:a16="http://schemas.microsoft.com/office/drawing/2014/main" id="{F1FD6365-FC86-0B90-2E4F-62EB19ED7166}"/>
                </a:ext>
              </a:extLst>
            </p:cNvPr>
            <p:cNvSpPr/>
            <p:nvPr/>
          </p:nvSpPr>
          <p:spPr>
            <a:xfrm>
              <a:off x="687322" y="8313975"/>
              <a:ext cx="4308495" cy="416052"/>
            </a:xfrm>
            <a:prstGeom prst="roundRect">
              <a:avLst/>
            </a:prstGeom>
            <a:solidFill>
              <a:schemeClr val="bg2"/>
            </a:solidFill>
            <a:ln w="12700">
              <a:solidFill>
                <a:srgbClr val="1A1C2B"/>
              </a:solidFill>
              <a:prstDash val="solid"/>
            </a:ln>
          </p:spPr>
          <p:txBody>
            <a:bodyPr/>
            <a:lstStyle/>
            <a:p>
              <a:endParaRPr lang="en-GB" dirty="0">
                <a:latin typeface="+mj-lt"/>
              </a:endParaRPr>
            </a:p>
          </p:txBody>
        </p:sp>
        <p:sp>
          <p:nvSpPr>
            <p:cNvPr id="121" name="Text 42">
              <a:extLst>
                <a:ext uri="{FF2B5EF4-FFF2-40B4-BE49-F238E27FC236}">
                  <a16:creationId xmlns:a16="http://schemas.microsoft.com/office/drawing/2014/main" id="{6CCA4BDD-33CC-498E-D521-E81D7E0B1D98}"/>
                </a:ext>
              </a:extLst>
            </p:cNvPr>
            <p:cNvSpPr/>
            <p:nvPr/>
          </p:nvSpPr>
          <p:spPr>
            <a:xfrm>
              <a:off x="797052" y="8391233"/>
              <a:ext cx="3716905" cy="274320"/>
            </a:xfrm>
            <a:prstGeom prst="rect">
              <a:avLst/>
            </a:prstGeom>
            <a:noFill/>
            <a:ln/>
          </p:spPr>
          <p:txBody>
            <a:bodyPr wrap="square" rtlCol="0" anchor="ctr"/>
            <a:lstStyle/>
            <a:p>
              <a:pPr marL="0" indent="0" algn="ctr">
                <a:buNone/>
              </a:pPr>
              <a:r>
                <a:rPr lang="en-US" sz="1350" b="1" dirty="0">
                  <a:latin typeface="+mj-lt"/>
                  <a:ea typeface="Helvetica" pitchFamily="34" charset="-122"/>
                  <a:cs typeface="Helvetica" pitchFamily="34" charset="-120"/>
                </a:rPr>
                <a:t>Cyber Security (full NIST coverage) </a:t>
              </a:r>
              <a:endParaRPr lang="en-US" sz="1350" dirty="0">
                <a:latin typeface="+mj-lt"/>
              </a:endParaRPr>
            </a:p>
          </p:txBody>
        </p:sp>
        <p:sp>
          <p:nvSpPr>
            <p:cNvPr id="122" name="Text 44">
              <a:extLst>
                <a:ext uri="{FF2B5EF4-FFF2-40B4-BE49-F238E27FC236}">
                  <a16:creationId xmlns:a16="http://schemas.microsoft.com/office/drawing/2014/main" id="{A967112B-5694-9CF2-DA43-B2048B91BC6E}"/>
                </a:ext>
              </a:extLst>
            </p:cNvPr>
            <p:cNvSpPr/>
            <p:nvPr/>
          </p:nvSpPr>
          <p:spPr>
            <a:xfrm>
              <a:off x="888492" y="8848433"/>
              <a:ext cx="3232404" cy="960120"/>
            </a:xfrm>
            <a:prstGeom prst="rect">
              <a:avLst/>
            </a:prstGeom>
            <a:noFill/>
            <a:ln/>
          </p:spPr>
          <p:txBody>
            <a:bodyPr wrap="square" rtlCol="0" anchor="t"/>
            <a:lstStyle/>
            <a:p>
              <a:pPr marL="127000" indent="-127000">
                <a:buSzPct val="100000"/>
                <a:buChar char="•"/>
              </a:pPr>
              <a:r>
                <a:rPr lang="en-US" sz="860" dirty="0">
                  <a:solidFill>
                    <a:srgbClr val="1A1C2B"/>
                  </a:solidFill>
                  <a:latin typeface="+mj-lt"/>
                  <a:ea typeface="Helvetica" pitchFamily="34" charset="-122"/>
                  <a:cs typeface="Helvetica" pitchFamily="34" charset="-120"/>
                </a:rPr>
                <a:t>CSOC</a:t>
              </a:r>
              <a:endParaRPr lang="en-US" sz="860" dirty="0">
                <a:latin typeface="+mj-lt"/>
              </a:endParaRPr>
            </a:p>
            <a:p>
              <a:pPr marL="127000" indent="-127000">
                <a:buSzPct val="100000"/>
                <a:buChar char="•"/>
              </a:pPr>
              <a:r>
                <a:rPr lang="en-US" sz="860" dirty="0">
                  <a:solidFill>
                    <a:srgbClr val="1A1C2B"/>
                  </a:solidFill>
                  <a:latin typeface="+mj-lt"/>
                  <a:ea typeface="Helvetica" pitchFamily="34" charset="-122"/>
                  <a:cs typeface="Helvetica" pitchFamily="34" charset="-120"/>
                </a:rPr>
                <a:t>SIEM</a:t>
              </a:r>
              <a:endParaRPr lang="en-US" sz="860" dirty="0">
                <a:latin typeface="+mj-lt"/>
              </a:endParaRPr>
            </a:p>
            <a:p>
              <a:pPr marL="127000" indent="-127000">
                <a:buSzPct val="100000"/>
                <a:buChar char="•"/>
              </a:pPr>
              <a:r>
                <a:rPr lang="en-US" sz="860" dirty="0" err="1">
                  <a:solidFill>
                    <a:srgbClr val="1A1C2B"/>
                  </a:solidFill>
                  <a:latin typeface="+mj-lt"/>
                  <a:ea typeface="Helvetica" pitchFamily="34" charset="-122"/>
                  <a:cs typeface="Helvetica" pitchFamily="34" charset="-120"/>
                </a:rPr>
                <a:t>Centralised</a:t>
              </a:r>
              <a:r>
                <a:rPr lang="en-US" sz="860" dirty="0">
                  <a:solidFill>
                    <a:srgbClr val="1A1C2B"/>
                  </a:solidFill>
                  <a:latin typeface="+mj-lt"/>
                  <a:ea typeface="Helvetica" pitchFamily="34" charset="-122"/>
                  <a:cs typeface="Helvetica" pitchFamily="34" charset="-120"/>
                </a:rPr>
                <a:t> Firewall</a:t>
              </a:r>
              <a:endParaRPr lang="en-US" sz="860" dirty="0">
                <a:latin typeface="+mj-lt"/>
              </a:endParaRPr>
            </a:p>
            <a:p>
              <a:pPr marL="127000" indent="-127000">
                <a:buSzPct val="100000"/>
                <a:buChar char="•"/>
              </a:pPr>
              <a:r>
                <a:rPr lang="en-US" sz="860" dirty="0">
                  <a:solidFill>
                    <a:srgbClr val="1A1C2B"/>
                  </a:solidFill>
                  <a:latin typeface="+mj-lt"/>
                  <a:ea typeface="Helvetica" pitchFamily="34" charset="-122"/>
                  <a:cs typeface="Helvetica" pitchFamily="34" charset="-120"/>
                </a:rPr>
                <a:t>Dedicated Firewall Management</a:t>
              </a:r>
              <a:endParaRPr lang="en-US" sz="860" dirty="0">
                <a:latin typeface="+mj-lt"/>
              </a:endParaRPr>
            </a:p>
            <a:p>
              <a:pPr marL="127000" indent="-127000">
                <a:buSzPct val="100000"/>
                <a:buChar char="•"/>
              </a:pPr>
              <a:r>
                <a:rPr lang="en-US" sz="860" dirty="0">
                  <a:solidFill>
                    <a:srgbClr val="1A1C2B"/>
                  </a:solidFill>
                  <a:latin typeface="+mj-lt"/>
                  <a:ea typeface="Helvetica" pitchFamily="34" charset="-122"/>
                  <a:cs typeface="Helvetica" pitchFamily="34" charset="-120"/>
                </a:rPr>
                <a:t>SSE</a:t>
              </a:r>
            </a:p>
            <a:p>
              <a:pPr marL="127000" indent="-127000">
                <a:buSzPct val="100000"/>
                <a:buChar char="•"/>
              </a:pPr>
              <a:r>
                <a:rPr lang="en-US" sz="860" dirty="0">
                  <a:solidFill>
                    <a:srgbClr val="1A1C2B"/>
                  </a:solidFill>
                  <a:latin typeface="+mj-lt"/>
                  <a:ea typeface="Helvetica" pitchFamily="34" charset="-122"/>
                  <a:cs typeface="Helvetica" pitchFamily="34" charset="-120"/>
                </a:rPr>
                <a:t>SASE</a:t>
              </a:r>
              <a:endParaRPr lang="en-US" sz="860" dirty="0">
                <a:latin typeface="+mj-lt"/>
              </a:endParaRPr>
            </a:p>
            <a:p>
              <a:pPr marL="127000" indent="-127000">
                <a:buSzPct val="100000"/>
                <a:buChar char="•"/>
              </a:pPr>
              <a:r>
                <a:rPr lang="en-US" sz="860" dirty="0">
                  <a:solidFill>
                    <a:srgbClr val="1A1C2B"/>
                  </a:solidFill>
                  <a:latin typeface="+mj-lt"/>
                  <a:ea typeface="Helvetica" pitchFamily="34" charset="-122"/>
                  <a:cs typeface="Helvetica" pitchFamily="34" charset="-120"/>
                </a:rPr>
                <a:t>DDoS Mitigation</a:t>
              </a:r>
              <a:endParaRPr lang="en-US" sz="860" dirty="0">
                <a:latin typeface="+mj-lt"/>
              </a:endParaRPr>
            </a:p>
            <a:p>
              <a:pPr marL="127000" indent="-127000">
                <a:buSzPct val="100000"/>
                <a:buChar char="•"/>
              </a:pPr>
              <a:r>
                <a:rPr lang="en-US" sz="860" dirty="0">
                  <a:solidFill>
                    <a:srgbClr val="1A1C2B"/>
                  </a:solidFill>
                  <a:latin typeface="+mj-lt"/>
                  <a:ea typeface="Helvetica" pitchFamily="34" charset="-122"/>
                  <a:cs typeface="Helvetica" pitchFamily="34" charset="-120"/>
                </a:rPr>
                <a:t>End Point Threat Detection</a:t>
              </a:r>
              <a:endParaRPr lang="en-US" sz="860" dirty="0">
                <a:latin typeface="+mj-lt"/>
              </a:endParaRPr>
            </a:p>
            <a:p>
              <a:pPr marL="127000" indent="-127000">
                <a:buSzPct val="100000"/>
                <a:buChar char="•"/>
              </a:pPr>
              <a:r>
                <a:rPr lang="en-US" sz="860" dirty="0">
                  <a:solidFill>
                    <a:srgbClr val="1A1C2B"/>
                  </a:solidFill>
                  <a:latin typeface="+mj-lt"/>
                  <a:ea typeface="Helvetica" pitchFamily="34" charset="-122"/>
                  <a:cs typeface="Helvetica" pitchFamily="34" charset="-120"/>
                </a:rPr>
                <a:t>VCISO</a:t>
              </a:r>
              <a:endParaRPr lang="en-US" sz="860" dirty="0">
                <a:latin typeface="+mj-lt"/>
              </a:endParaRPr>
            </a:p>
          </p:txBody>
        </p:sp>
        <p:sp>
          <p:nvSpPr>
            <p:cNvPr id="123" name="Text 45">
              <a:extLst>
                <a:ext uri="{FF2B5EF4-FFF2-40B4-BE49-F238E27FC236}">
                  <a16:creationId xmlns:a16="http://schemas.microsoft.com/office/drawing/2014/main" id="{24E8137F-018B-75BC-FB69-5A50926D6AD9}"/>
                </a:ext>
              </a:extLst>
            </p:cNvPr>
            <p:cNvSpPr/>
            <p:nvPr/>
          </p:nvSpPr>
          <p:spPr>
            <a:xfrm>
              <a:off x="2897755" y="8857240"/>
              <a:ext cx="3232404" cy="960120"/>
            </a:xfrm>
            <a:prstGeom prst="rect">
              <a:avLst/>
            </a:prstGeom>
            <a:noFill/>
            <a:ln/>
          </p:spPr>
          <p:txBody>
            <a:bodyPr wrap="square" rtlCol="0" anchor="t"/>
            <a:lstStyle/>
            <a:p>
              <a:pPr marL="127000" indent="-127000">
                <a:buSzPct val="100000"/>
                <a:buChar char="•"/>
              </a:pPr>
              <a:r>
                <a:rPr lang="en-US" sz="860" dirty="0">
                  <a:solidFill>
                    <a:srgbClr val="1A1C2B"/>
                  </a:solidFill>
                  <a:latin typeface="+mj-lt"/>
                  <a:ea typeface="Helvetica" pitchFamily="34" charset="-122"/>
                  <a:cs typeface="Helvetica" pitchFamily="34" charset="-120"/>
                </a:rPr>
                <a:t>DLP</a:t>
              </a:r>
              <a:endParaRPr lang="en-US" sz="860" dirty="0">
                <a:latin typeface="+mj-lt"/>
              </a:endParaRPr>
            </a:p>
            <a:p>
              <a:pPr marL="127000" indent="-127000">
                <a:buSzPct val="100000"/>
                <a:buChar char="•"/>
              </a:pPr>
              <a:r>
                <a:rPr lang="en-US" sz="860" dirty="0">
                  <a:solidFill>
                    <a:srgbClr val="1A1C2B"/>
                  </a:solidFill>
                  <a:latin typeface="+mj-lt"/>
                  <a:ea typeface="Helvetica" pitchFamily="34" charset="-122"/>
                  <a:cs typeface="Helvetica" pitchFamily="34" charset="-120"/>
                </a:rPr>
                <a:t>Cyber Security Consultancy</a:t>
              </a:r>
              <a:endParaRPr lang="en-US" sz="860" dirty="0">
                <a:latin typeface="+mj-lt"/>
              </a:endParaRPr>
            </a:p>
            <a:p>
              <a:pPr marL="127000" indent="-127000">
                <a:buSzPct val="100000"/>
                <a:buChar char="•"/>
              </a:pPr>
              <a:r>
                <a:rPr lang="en-US" sz="860" dirty="0">
                  <a:solidFill>
                    <a:srgbClr val="1A1C2B"/>
                  </a:solidFill>
                  <a:latin typeface="+mj-lt"/>
                  <a:ea typeface="Helvetica" pitchFamily="34" charset="-122"/>
                  <a:cs typeface="Helvetica" pitchFamily="34" charset="-120"/>
                </a:rPr>
                <a:t>Cyber Security Audit</a:t>
              </a:r>
              <a:endParaRPr lang="en-US" sz="860" dirty="0">
                <a:latin typeface="+mj-lt"/>
              </a:endParaRPr>
            </a:p>
            <a:p>
              <a:pPr marL="127000" indent="-127000">
                <a:buSzPct val="100000"/>
                <a:buChar char="•"/>
              </a:pPr>
              <a:r>
                <a:rPr lang="en-US" sz="860" dirty="0">
                  <a:solidFill>
                    <a:srgbClr val="1A1C2B"/>
                  </a:solidFill>
                  <a:latin typeface="+mj-lt"/>
                  <a:ea typeface="Helvetica" pitchFamily="34" charset="-122"/>
                  <a:cs typeface="Helvetica" pitchFamily="34" charset="-120"/>
                </a:rPr>
                <a:t>Vulnerability Scanning</a:t>
              </a:r>
              <a:endParaRPr lang="en-US" sz="860" dirty="0">
                <a:latin typeface="+mj-lt"/>
              </a:endParaRPr>
            </a:p>
            <a:p>
              <a:pPr marL="127000" indent="-127000">
                <a:buSzPct val="100000"/>
                <a:buChar char="•"/>
              </a:pPr>
              <a:r>
                <a:rPr lang="en-US" sz="860" dirty="0">
                  <a:solidFill>
                    <a:srgbClr val="1A1C2B"/>
                  </a:solidFill>
                  <a:latin typeface="+mj-lt"/>
                  <a:ea typeface="Helvetica" pitchFamily="34" charset="-122"/>
                  <a:cs typeface="Helvetica" pitchFamily="34" charset="-120"/>
                </a:rPr>
                <a:t>Email Security</a:t>
              </a:r>
              <a:endParaRPr lang="en-US" sz="860" dirty="0">
                <a:latin typeface="+mj-lt"/>
              </a:endParaRPr>
            </a:p>
            <a:p>
              <a:pPr marL="127000" indent="-127000">
                <a:buSzPct val="100000"/>
                <a:buChar char="•"/>
              </a:pPr>
              <a:r>
                <a:rPr lang="en-US" sz="860" dirty="0">
                  <a:solidFill>
                    <a:srgbClr val="1A1C2B"/>
                  </a:solidFill>
                  <a:latin typeface="+mj-lt"/>
                  <a:ea typeface="Helvetica" pitchFamily="34" charset="-122"/>
                  <a:cs typeface="Helvetica" pitchFamily="34" charset="-120"/>
                </a:rPr>
                <a:t>MFA</a:t>
              </a:r>
              <a:endParaRPr lang="en-US" sz="860" dirty="0">
                <a:latin typeface="+mj-lt"/>
              </a:endParaRPr>
            </a:p>
            <a:p>
              <a:pPr marL="127000" indent="-127000">
                <a:buSzPct val="100000"/>
                <a:buChar char="•"/>
              </a:pPr>
              <a:r>
                <a:rPr lang="en-US" sz="860" dirty="0">
                  <a:solidFill>
                    <a:srgbClr val="1A1C2B"/>
                  </a:solidFill>
                  <a:latin typeface="+mj-lt"/>
                  <a:ea typeface="Helvetica" pitchFamily="34" charset="-122"/>
                  <a:cs typeface="Helvetica" pitchFamily="34" charset="-120"/>
                </a:rPr>
                <a:t>Incident Response</a:t>
              </a:r>
              <a:endParaRPr lang="en-US" sz="860" dirty="0">
                <a:latin typeface="+mj-lt"/>
              </a:endParaRPr>
            </a:p>
            <a:p>
              <a:pPr marL="127000" indent="-127000">
                <a:buSzPct val="100000"/>
                <a:buChar char="•"/>
              </a:pPr>
              <a:r>
                <a:rPr lang="en-US" sz="860" dirty="0">
                  <a:solidFill>
                    <a:srgbClr val="1A1C2B"/>
                  </a:solidFill>
                  <a:latin typeface="+mj-lt"/>
                  <a:ea typeface="Helvetica" pitchFamily="34" charset="-122"/>
                  <a:cs typeface="Helvetica" pitchFamily="34" charset="-120"/>
                </a:rPr>
                <a:t>Cyber Vault</a:t>
              </a:r>
              <a:endParaRPr lang="en-US" sz="860" dirty="0">
                <a:latin typeface="+mj-lt"/>
              </a:endParaRPr>
            </a:p>
            <a:p>
              <a:pPr marL="127000" indent="-127000">
                <a:buSzPct val="100000"/>
                <a:buChar char="•"/>
              </a:pPr>
              <a:r>
                <a:rPr lang="en-US" sz="860" dirty="0">
                  <a:solidFill>
                    <a:srgbClr val="1A1C2B"/>
                  </a:solidFill>
                  <a:latin typeface="+mj-lt"/>
                  <a:ea typeface="Helvetica" pitchFamily="34" charset="-122"/>
                  <a:cs typeface="Helvetica" pitchFamily="34" charset="-120"/>
                </a:rPr>
                <a:t>PAM</a:t>
              </a:r>
              <a:endParaRPr lang="en-US" sz="860" dirty="0">
                <a:latin typeface="+mj-lt"/>
              </a:endParaRPr>
            </a:p>
          </p:txBody>
        </p:sp>
        <p:sp>
          <p:nvSpPr>
            <p:cNvPr id="10" name="Text 46">
              <a:extLst>
                <a:ext uri="{FF2B5EF4-FFF2-40B4-BE49-F238E27FC236}">
                  <a16:creationId xmlns:a16="http://schemas.microsoft.com/office/drawing/2014/main" id="{259AD3CE-4F9B-F233-5F29-559346520A6D}"/>
                </a:ext>
              </a:extLst>
            </p:cNvPr>
            <p:cNvSpPr/>
            <p:nvPr/>
          </p:nvSpPr>
          <p:spPr>
            <a:xfrm>
              <a:off x="9665692" y="8701474"/>
              <a:ext cx="1485939" cy="1224898"/>
            </a:xfrm>
            <a:prstGeom prst="rect">
              <a:avLst/>
            </a:prstGeom>
            <a:noFill/>
            <a:ln/>
          </p:spPr>
          <p:txBody>
            <a:bodyPr wrap="square" rtlCol="0" anchor="t"/>
            <a:lstStyle/>
            <a:p>
              <a:pPr marL="0" indent="0">
                <a:buNone/>
              </a:pPr>
              <a:endParaRPr lang="en-US" sz="860" dirty="0">
                <a:latin typeface="+mj-lt"/>
              </a:endParaRPr>
            </a:p>
            <a:p>
              <a:pPr marL="0" indent="0">
                <a:buNone/>
              </a:pPr>
              <a:r>
                <a:rPr lang="en-US" sz="860" dirty="0">
                  <a:solidFill>
                    <a:srgbClr val="1A1C2B"/>
                  </a:solidFill>
                  <a:latin typeface="+mj-lt"/>
                  <a:ea typeface="Helvetica" pitchFamily="34" charset="-122"/>
                  <a:cs typeface="Helvetica" pitchFamily="34" charset="-120"/>
                </a:rPr>
                <a:t>• Automated Control</a:t>
              </a:r>
              <a:endParaRPr lang="en-US" sz="860" dirty="0">
                <a:latin typeface="+mj-lt"/>
              </a:endParaRPr>
            </a:p>
            <a:p>
              <a:pPr marL="0" indent="0">
                <a:buNone/>
              </a:pPr>
              <a:r>
                <a:rPr lang="en-US" sz="860" dirty="0">
                  <a:solidFill>
                    <a:srgbClr val="1A1C2B"/>
                  </a:solidFill>
                  <a:latin typeface="+mj-lt"/>
                  <a:ea typeface="Helvetica" pitchFamily="34" charset="-122"/>
                  <a:cs typeface="Helvetica" pitchFamily="34" charset="-120"/>
                </a:rPr>
                <a:t>• SCADA Networks</a:t>
              </a:r>
              <a:endParaRPr lang="en-US" sz="860" dirty="0">
                <a:latin typeface="+mj-lt"/>
              </a:endParaRPr>
            </a:p>
            <a:p>
              <a:pPr marL="0" indent="0">
                <a:buNone/>
              </a:pPr>
              <a:r>
                <a:rPr lang="en-US" sz="860" dirty="0">
                  <a:solidFill>
                    <a:srgbClr val="1A1C2B"/>
                  </a:solidFill>
                  <a:latin typeface="+mj-lt"/>
                  <a:ea typeface="Helvetica" pitchFamily="34" charset="-122"/>
                  <a:cs typeface="Helvetica" pitchFamily="34" charset="-120"/>
                </a:rPr>
                <a:t>• Ops Control Rooms</a:t>
              </a:r>
              <a:endParaRPr lang="en-US" sz="860" dirty="0">
                <a:latin typeface="+mj-lt"/>
              </a:endParaRPr>
            </a:p>
            <a:p>
              <a:pPr marL="0" indent="0">
                <a:buNone/>
              </a:pPr>
              <a:r>
                <a:rPr lang="en-US" sz="860" dirty="0">
                  <a:solidFill>
                    <a:srgbClr val="1A1C2B"/>
                  </a:solidFill>
                  <a:latin typeface="+mj-lt"/>
                  <a:ea typeface="Helvetica" pitchFamily="34" charset="-122"/>
                  <a:cs typeface="Helvetica" pitchFamily="34" charset="-120"/>
                </a:rPr>
                <a:t>• CCTV &amp; Sec Comms</a:t>
              </a:r>
              <a:endParaRPr lang="en-US" sz="860" dirty="0">
                <a:latin typeface="+mj-lt"/>
              </a:endParaRPr>
            </a:p>
            <a:p>
              <a:pPr marL="0" indent="0">
                <a:buNone/>
              </a:pPr>
              <a:r>
                <a:rPr lang="en-US" sz="860" dirty="0">
                  <a:solidFill>
                    <a:srgbClr val="1A1C2B"/>
                  </a:solidFill>
                  <a:latin typeface="+mj-lt"/>
                  <a:ea typeface="Helvetica" pitchFamily="34" charset="-122"/>
                  <a:cs typeface="Helvetica" pitchFamily="34" charset="-120"/>
                </a:rPr>
                <a:t>• IDS Monitoring</a:t>
              </a:r>
              <a:endParaRPr lang="en-US" sz="860" dirty="0">
                <a:latin typeface="+mj-lt"/>
              </a:endParaRPr>
            </a:p>
            <a:p>
              <a:pPr marL="0" indent="0">
                <a:buNone/>
              </a:pPr>
              <a:r>
                <a:rPr lang="en-US" sz="860" dirty="0">
                  <a:solidFill>
                    <a:srgbClr val="1A1C2B"/>
                  </a:solidFill>
                  <a:latin typeface="+mj-lt"/>
                  <a:ea typeface="Helvetica" pitchFamily="34" charset="-122"/>
                  <a:cs typeface="Helvetica" pitchFamily="34" charset="-120"/>
                </a:rPr>
                <a:t>• OT Threat Intelligence</a:t>
              </a:r>
              <a:endParaRPr lang="en-US" sz="860" dirty="0">
                <a:latin typeface="+mj-lt"/>
              </a:endParaRPr>
            </a:p>
            <a:p>
              <a:pPr marL="0" indent="0">
                <a:buNone/>
              </a:pPr>
              <a:r>
                <a:rPr lang="en-US" sz="860" dirty="0">
                  <a:solidFill>
                    <a:srgbClr val="1A1C2B"/>
                  </a:solidFill>
                  <a:latin typeface="+mj-lt"/>
                  <a:ea typeface="Helvetica" pitchFamily="34" charset="-122"/>
                  <a:cs typeface="Helvetica" pitchFamily="34" charset="-120"/>
                </a:rPr>
                <a:t>• CNI Field Engineering</a:t>
              </a:r>
              <a:endParaRPr lang="en-US" sz="860" dirty="0">
                <a:latin typeface="+mj-lt"/>
              </a:endParaRPr>
            </a:p>
          </p:txBody>
        </p:sp>
        <p:sp>
          <p:nvSpPr>
            <p:cNvPr id="13" name="Shape 40">
              <a:extLst>
                <a:ext uri="{FF2B5EF4-FFF2-40B4-BE49-F238E27FC236}">
                  <a16:creationId xmlns:a16="http://schemas.microsoft.com/office/drawing/2014/main" id="{E3EA727F-CD79-8B45-D129-72AA6B24B672}"/>
                </a:ext>
              </a:extLst>
            </p:cNvPr>
            <p:cNvSpPr/>
            <p:nvPr/>
          </p:nvSpPr>
          <p:spPr>
            <a:xfrm>
              <a:off x="5140100" y="8307245"/>
              <a:ext cx="4315847" cy="416052"/>
            </a:xfrm>
            <a:prstGeom prst="roundRect">
              <a:avLst/>
            </a:prstGeom>
            <a:solidFill>
              <a:schemeClr val="bg2"/>
            </a:solidFill>
            <a:ln w="12700">
              <a:solidFill>
                <a:srgbClr val="1A1C2B"/>
              </a:solidFill>
              <a:prstDash val="solid"/>
            </a:ln>
          </p:spPr>
          <p:txBody>
            <a:bodyPr/>
            <a:lstStyle/>
            <a:p>
              <a:endParaRPr lang="en-GB">
                <a:latin typeface="+mj-lt"/>
              </a:endParaRPr>
            </a:p>
          </p:txBody>
        </p:sp>
        <p:sp>
          <p:nvSpPr>
            <p:cNvPr id="14" name="Shape 40">
              <a:extLst>
                <a:ext uri="{FF2B5EF4-FFF2-40B4-BE49-F238E27FC236}">
                  <a16:creationId xmlns:a16="http://schemas.microsoft.com/office/drawing/2014/main" id="{A6EC166F-E94C-C9FF-40E4-EDA3545978DC}"/>
                </a:ext>
              </a:extLst>
            </p:cNvPr>
            <p:cNvSpPr/>
            <p:nvPr/>
          </p:nvSpPr>
          <p:spPr>
            <a:xfrm>
              <a:off x="9565674" y="8302908"/>
              <a:ext cx="1939001" cy="416052"/>
            </a:xfrm>
            <a:prstGeom prst="roundRect">
              <a:avLst/>
            </a:prstGeom>
            <a:solidFill>
              <a:schemeClr val="bg2"/>
            </a:solidFill>
            <a:ln w="12700">
              <a:solidFill>
                <a:srgbClr val="1A1C2B"/>
              </a:solidFill>
              <a:prstDash val="solid"/>
            </a:ln>
          </p:spPr>
          <p:txBody>
            <a:bodyPr/>
            <a:lstStyle/>
            <a:p>
              <a:endParaRPr lang="en-GB">
                <a:latin typeface="+mj-lt"/>
              </a:endParaRPr>
            </a:p>
          </p:txBody>
        </p:sp>
        <p:sp>
          <p:nvSpPr>
            <p:cNvPr id="15" name="Text 19">
              <a:extLst>
                <a:ext uri="{FF2B5EF4-FFF2-40B4-BE49-F238E27FC236}">
                  <a16:creationId xmlns:a16="http://schemas.microsoft.com/office/drawing/2014/main" id="{039C2DB1-3E0E-6A85-D466-30DE924B9F00}"/>
                </a:ext>
              </a:extLst>
            </p:cNvPr>
            <p:cNvSpPr/>
            <p:nvPr/>
          </p:nvSpPr>
          <p:spPr>
            <a:xfrm>
              <a:off x="8662737" y="8364433"/>
              <a:ext cx="2732211" cy="274320"/>
            </a:xfrm>
            <a:prstGeom prst="rect">
              <a:avLst/>
            </a:prstGeom>
            <a:noFill/>
            <a:ln/>
          </p:spPr>
          <p:txBody>
            <a:bodyPr wrap="square" rtlCol="0" anchor="ctr"/>
            <a:lstStyle/>
            <a:p>
              <a:pPr marL="0" indent="0" algn="ctr">
                <a:buNone/>
              </a:pPr>
              <a:r>
                <a:rPr lang="en-US" sz="1350" b="1" dirty="0">
                  <a:latin typeface="+mj-lt"/>
                  <a:cs typeface="Helvetica" pitchFamily="34" charset="-120"/>
                </a:rPr>
                <a:t>CNI</a:t>
              </a:r>
              <a:endParaRPr lang="en-US" sz="1350" dirty="0">
                <a:latin typeface="+mj-lt"/>
              </a:endParaRPr>
            </a:p>
          </p:txBody>
        </p:sp>
        <p:sp>
          <p:nvSpPr>
            <p:cNvPr id="16" name="Text 19">
              <a:extLst>
                <a:ext uri="{FF2B5EF4-FFF2-40B4-BE49-F238E27FC236}">
                  <a16:creationId xmlns:a16="http://schemas.microsoft.com/office/drawing/2014/main" id="{C7F35594-423D-CD51-4381-4F8F9487C8BD}"/>
                </a:ext>
              </a:extLst>
            </p:cNvPr>
            <p:cNvSpPr/>
            <p:nvPr/>
          </p:nvSpPr>
          <p:spPr>
            <a:xfrm>
              <a:off x="4770630" y="8386661"/>
              <a:ext cx="3782380" cy="274320"/>
            </a:xfrm>
            <a:prstGeom prst="rect">
              <a:avLst/>
            </a:prstGeom>
            <a:noFill/>
            <a:ln/>
          </p:spPr>
          <p:txBody>
            <a:bodyPr wrap="square" rtlCol="0" anchor="ctr"/>
            <a:lstStyle/>
            <a:p>
              <a:pPr marL="0" indent="0" algn="ctr">
                <a:buNone/>
              </a:pPr>
              <a:r>
                <a:rPr lang="en-US" sz="1350" b="1" dirty="0">
                  <a:latin typeface="+mj-lt"/>
                  <a:cs typeface="Helvetica" pitchFamily="34" charset="-120"/>
                </a:rPr>
                <a:t>Professional Services</a:t>
              </a:r>
              <a:endParaRPr lang="en-US" sz="1350" dirty="0">
                <a:latin typeface="+mj-lt"/>
              </a:endParaRPr>
            </a:p>
          </p:txBody>
        </p:sp>
        <p:sp>
          <p:nvSpPr>
            <p:cNvPr id="20" name="Text 25">
              <a:extLst>
                <a:ext uri="{FF2B5EF4-FFF2-40B4-BE49-F238E27FC236}">
                  <a16:creationId xmlns:a16="http://schemas.microsoft.com/office/drawing/2014/main" id="{805E5199-2429-1A2D-0876-DA3A6C2CF57F}"/>
                </a:ext>
              </a:extLst>
            </p:cNvPr>
            <p:cNvSpPr/>
            <p:nvPr/>
          </p:nvSpPr>
          <p:spPr>
            <a:xfrm>
              <a:off x="5416299" y="8870240"/>
              <a:ext cx="1605767" cy="731520"/>
            </a:xfrm>
            <a:prstGeom prst="rect">
              <a:avLst/>
            </a:prstGeom>
            <a:noFill/>
            <a:ln/>
          </p:spPr>
          <p:txBody>
            <a:bodyPr wrap="square" rtlCol="0" anchor="t"/>
            <a:lstStyle/>
            <a:p>
              <a:pPr marL="101600" indent="-101600">
                <a:buSzPct val="100000"/>
                <a:buChar char="•"/>
              </a:pPr>
              <a:r>
                <a:rPr lang="en-US" sz="860" dirty="0">
                  <a:solidFill>
                    <a:srgbClr val="1A1C2B"/>
                  </a:solidFill>
                  <a:latin typeface="+mj-lt"/>
                  <a:cs typeface="Helvetica" pitchFamily="34" charset="-120"/>
                </a:rPr>
                <a:t>ITSM as a Service</a:t>
              </a:r>
            </a:p>
            <a:p>
              <a:pPr marL="101600" indent="-101600">
                <a:buSzPct val="100000"/>
                <a:buChar char="•"/>
              </a:pPr>
              <a:r>
                <a:rPr lang="en-US" sz="860" dirty="0">
                  <a:solidFill>
                    <a:srgbClr val="1A1C2B"/>
                  </a:solidFill>
                  <a:latin typeface="+mj-lt"/>
                  <a:cs typeface="Helvetica" pitchFamily="34" charset="-120"/>
                </a:rPr>
                <a:t>Service Desk</a:t>
              </a:r>
              <a:endParaRPr lang="en-US" sz="860" dirty="0">
                <a:latin typeface="+mj-lt"/>
              </a:endParaRPr>
            </a:p>
            <a:p>
              <a:pPr marL="101600" indent="-101600">
                <a:buSzPct val="100000"/>
                <a:buChar char="•"/>
              </a:pPr>
              <a:r>
                <a:rPr lang="en-US" sz="860" dirty="0">
                  <a:solidFill>
                    <a:srgbClr val="1A1C2B"/>
                  </a:solidFill>
                  <a:latin typeface="+mj-lt"/>
                  <a:cs typeface="Helvetica" pitchFamily="34" charset="-120"/>
                </a:rPr>
                <a:t>Onsite Install</a:t>
              </a:r>
            </a:p>
            <a:p>
              <a:pPr marL="101600" indent="-101600">
                <a:buSzPct val="100000"/>
                <a:buChar char="•"/>
              </a:pPr>
              <a:r>
                <a:rPr lang="en-US" sz="860" dirty="0">
                  <a:latin typeface="+mj-lt"/>
                </a:rPr>
                <a:t>Break-fix Management</a:t>
              </a:r>
            </a:p>
            <a:p>
              <a:pPr marL="101600" indent="-101600">
                <a:buSzPct val="100000"/>
                <a:buChar char="•"/>
              </a:pPr>
              <a:r>
                <a:rPr lang="en-US" sz="860" dirty="0">
                  <a:solidFill>
                    <a:srgbClr val="1A1C2B"/>
                  </a:solidFill>
                  <a:latin typeface="+mj-lt"/>
                  <a:cs typeface="Helvetica" pitchFamily="34" charset="-120"/>
                </a:rPr>
                <a:t>IT Delivery</a:t>
              </a:r>
              <a:endParaRPr lang="en-US" sz="860" dirty="0">
                <a:latin typeface="+mj-lt"/>
              </a:endParaRPr>
            </a:p>
            <a:p>
              <a:pPr marL="101600" indent="-101600">
                <a:buSzPct val="100000"/>
                <a:buChar char="•"/>
              </a:pPr>
              <a:r>
                <a:rPr lang="en-US" sz="860" dirty="0">
                  <a:solidFill>
                    <a:srgbClr val="1A1C2B"/>
                  </a:solidFill>
                  <a:latin typeface="+mj-lt"/>
                  <a:cs typeface="Helvetica" pitchFamily="34" charset="-120"/>
                </a:rPr>
                <a:t>Staff Augmentation</a:t>
              </a:r>
            </a:p>
            <a:p>
              <a:pPr marL="101600" indent="-101600">
                <a:buSzPct val="100000"/>
                <a:buFontTx/>
                <a:buChar char="•"/>
              </a:pPr>
              <a:r>
                <a:rPr lang="en-US" sz="860" dirty="0">
                  <a:solidFill>
                    <a:srgbClr val="1A1C2B"/>
                  </a:solidFill>
                  <a:latin typeface="+mj-lt"/>
                  <a:cs typeface="Helvetica" pitchFamily="34" charset="-120"/>
                </a:rPr>
                <a:t>Server &amp; Application Migration </a:t>
              </a:r>
            </a:p>
            <a:p>
              <a:pPr marL="101600" indent="-101600">
                <a:buSzPct val="100000"/>
                <a:buChar char="•"/>
              </a:pPr>
              <a:endParaRPr lang="en-US" sz="860" dirty="0">
                <a:latin typeface="+mj-lt"/>
              </a:endParaRPr>
            </a:p>
          </p:txBody>
        </p:sp>
        <p:sp>
          <p:nvSpPr>
            <p:cNvPr id="21" name="Text 25">
              <a:extLst>
                <a:ext uri="{FF2B5EF4-FFF2-40B4-BE49-F238E27FC236}">
                  <a16:creationId xmlns:a16="http://schemas.microsoft.com/office/drawing/2014/main" id="{677521F9-779C-2D3A-5866-A51C74A57A32}"/>
                </a:ext>
              </a:extLst>
            </p:cNvPr>
            <p:cNvSpPr/>
            <p:nvPr/>
          </p:nvSpPr>
          <p:spPr>
            <a:xfrm>
              <a:off x="7375111" y="8848892"/>
              <a:ext cx="1999647" cy="731520"/>
            </a:xfrm>
            <a:prstGeom prst="rect">
              <a:avLst/>
            </a:prstGeom>
            <a:noFill/>
            <a:ln/>
          </p:spPr>
          <p:txBody>
            <a:bodyPr wrap="square" rtlCol="0" anchor="t"/>
            <a:lstStyle/>
            <a:p>
              <a:pPr marL="101600" indent="-101600">
                <a:buSzPct val="100000"/>
                <a:buChar char="•"/>
              </a:pPr>
              <a:r>
                <a:rPr lang="en-US" sz="860" dirty="0">
                  <a:solidFill>
                    <a:srgbClr val="1A1C2B"/>
                  </a:solidFill>
                  <a:latin typeface="+mj-lt"/>
                  <a:cs typeface="Helvetica" pitchFamily="34" charset="-120"/>
                </a:rPr>
                <a:t>Cloud Adoption and Migration - Azure, Hybrid &amp; Dedicated</a:t>
              </a:r>
            </a:p>
            <a:p>
              <a:pPr marL="101600" indent="-101600">
                <a:buSzPct val="100000"/>
                <a:buChar char="•"/>
              </a:pPr>
              <a:r>
                <a:rPr lang="en-US" sz="860" dirty="0">
                  <a:solidFill>
                    <a:srgbClr val="1A1C2B"/>
                  </a:solidFill>
                  <a:latin typeface="+mj-lt"/>
                  <a:cs typeface="Helvetica" pitchFamily="34" charset="-120"/>
                </a:rPr>
                <a:t>Server &amp; Application Migration </a:t>
              </a:r>
            </a:p>
            <a:p>
              <a:pPr marL="101600" indent="-101600">
                <a:buSzPct val="100000"/>
                <a:buChar char="•"/>
              </a:pPr>
              <a:r>
                <a:rPr lang="en-US" sz="860" dirty="0">
                  <a:solidFill>
                    <a:srgbClr val="1A1C2B"/>
                  </a:solidFill>
                  <a:latin typeface="+mj-lt"/>
                  <a:cs typeface="Helvetica" pitchFamily="34" charset="-120"/>
                </a:rPr>
                <a:t>EUD Refresh &amp; Rollouts</a:t>
              </a:r>
            </a:p>
            <a:p>
              <a:pPr marL="101600" indent="-101600">
                <a:buSzPct val="100000"/>
                <a:buChar char="•"/>
              </a:pPr>
              <a:r>
                <a:rPr lang="en-US" sz="860" dirty="0">
                  <a:solidFill>
                    <a:srgbClr val="1A1C2B"/>
                  </a:solidFill>
                  <a:latin typeface="+mj-lt"/>
                  <a:cs typeface="Helvetica" pitchFamily="34" charset="-120"/>
                </a:rPr>
                <a:t>M365 Consolidation and Migration - Zero Trust</a:t>
              </a:r>
            </a:p>
            <a:p>
              <a:pPr marL="101600" indent="-101600">
                <a:buSzPct val="100000"/>
                <a:buChar char="•"/>
              </a:pPr>
              <a:r>
                <a:rPr lang="en-US" sz="860" dirty="0">
                  <a:solidFill>
                    <a:srgbClr val="1A1C2B"/>
                  </a:solidFill>
                  <a:latin typeface="+mj-lt"/>
                  <a:cs typeface="Helvetica" pitchFamily="34" charset="-120"/>
                </a:rPr>
                <a:t>Data Consultancy, Cloud Readiness, Automation </a:t>
              </a:r>
            </a:p>
          </p:txBody>
        </p:sp>
      </p:grpSp>
      <p:grpSp>
        <p:nvGrpSpPr>
          <p:cNvPr id="145" name="Group 144">
            <a:extLst>
              <a:ext uri="{FF2B5EF4-FFF2-40B4-BE49-F238E27FC236}">
                <a16:creationId xmlns:a16="http://schemas.microsoft.com/office/drawing/2014/main" id="{EE242321-96A5-AC9B-0AAB-F0BCAC547D0D}"/>
              </a:ext>
            </a:extLst>
          </p:cNvPr>
          <p:cNvGrpSpPr/>
          <p:nvPr/>
        </p:nvGrpSpPr>
        <p:grpSpPr>
          <a:xfrm>
            <a:off x="307694" y="695631"/>
            <a:ext cx="5713191" cy="1872000"/>
            <a:chOff x="307694" y="695631"/>
            <a:chExt cx="5713191" cy="1872000"/>
          </a:xfrm>
        </p:grpSpPr>
        <p:sp>
          <p:nvSpPr>
            <p:cNvPr id="92" name="Shape 6">
              <a:extLst>
                <a:ext uri="{FF2B5EF4-FFF2-40B4-BE49-F238E27FC236}">
                  <a16:creationId xmlns:a16="http://schemas.microsoft.com/office/drawing/2014/main" id="{8D982AE6-5C8C-DEFE-9E2C-2E07CFF0F2B8}"/>
                </a:ext>
              </a:extLst>
            </p:cNvPr>
            <p:cNvSpPr/>
            <p:nvPr/>
          </p:nvSpPr>
          <p:spPr>
            <a:xfrm>
              <a:off x="307694" y="695631"/>
              <a:ext cx="5713191" cy="1872000"/>
            </a:xfrm>
            <a:prstGeom prst="roundRect">
              <a:avLst>
                <a:gd name="adj" fmla="val 5353"/>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108000" rIns="0" bIns="0" numCol="1" spcCol="0" rtlCol="0" fromWordArt="0" anchor="t" anchorCtr="0" forceAA="0" compatLnSpc="1">
              <a:prstTxWarp prst="textNoShape">
                <a:avLst/>
              </a:prstTxWarp>
              <a:noAutofit/>
            </a:bodyPr>
            <a:lstStyle/>
            <a:p>
              <a:pPr algn="ctr"/>
              <a:r>
                <a:rPr lang="en-US" sz="1400" b="1" dirty="0">
                  <a:solidFill>
                    <a:schemeClr val="accent5"/>
                  </a:solidFill>
                  <a:latin typeface="+mj-lt"/>
                  <a:ea typeface="Helvetica" pitchFamily="34" charset="-122"/>
                  <a:cs typeface="Helvetica" pitchFamily="34" charset="-120"/>
                </a:rPr>
                <a:t>Connectivity</a:t>
              </a:r>
              <a:endParaRPr lang="en-US" sz="1400" dirty="0">
                <a:solidFill>
                  <a:schemeClr val="accent5"/>
                </a:solidFill>
                <a:latin typeface="+mj-lt"/>
              </a:endParaRPr>
            </a:p>
          </p:txBody>
        </p:sp>
        <p:sp>
          <p:nvSpPr>
            <p:cNvPr id="94" name="Text 9">
              <a:extLst>
                <a:ext uri="{FF2B5EF4-FFF2-40B4-BE49-F238E27FC236}">
                  <a16:creationId xmlns:a16="http://schemas.microsoft.com/office/drawing/2014/main" id="{D25BE72C-B5AE-A8B0-7BFA-DB5279F352FC}"/>
                </a:ext>
              </a:extLst>
            </p:cNvPr>
            <p:cNvSpPr/>
            <p:nvPr/>
          </p:nvSpPr>
          <p:spPr>
            <a:xfrm>
              <a:off x="453688" y="1169356"/>
              <a:ext cx="2799506" cy="1033315"/>
            </a:xfrm>
            <a:prstGeom prst="rect">
              <a:avLst/>
            </a:prstGeom>
            <a:noFill/>
            <a:ln/>
          </p:spPr>
          <p:txBody>
            <a:bodyPr wrap="square" lIns="108000" tIns="180000" rIns="108000" bIns="108000" numCol="2" rtlCol="0" anchor="t"/>
            <a:lstStyle/>
            <a:p>
              <a:pPr marL="101600" indent="-101600">
                <a:spcAft>
                  <a:spcPts val="300"/>
                </a:spcAft>
                <a:buSzPct val="100000"/>
                <a:buChar char="•"/>
              </a:pPr>
              <a:r>
                <a:rPr lang="en-US" sz="860" dirty="0">
                  <a:solidFill>
                    <a:schemeClr val="bg1"/>
                  </a:solidFill>
                  <a:latin typeface="+mj-lt"/>
                  <a:ea typeface="Helvetica" pitchFamily="34" charset="-122"/>
                  <a:cs typeface="Helvetica" pitchFamily="34" charset="-120"/>
                </a:rPr>
                <a:t>Expo-e Fibre</a:t>
              </a:r>
              <a:endParaRPr lang="en-US" sz="860" dirty="0">
                <a:solidFill>
                  <a:schemeClr val="bg1"/>
                </a:solidFill>
                <a:latin typeface="+mj-lt"/>
              </a:endParaRPr>
            </a:p>
            <a:p>
              <a:pPr marL="101600" indent="-101600">
                <a:spcAft>
                  <a:spcPts val="300"/>
                </a:spcAft>
                <a:buSzPct val="100000"/>
                <a:buChar char="•"/>
              </a:pPr>
              <a:r>
                <a:rPr lang="en-US" sz="860" dirty="0">
                  <a:solidFill>
                    <a:schemeClr val="bg1"/>
                  </a:solidFill>
                  <a:latin typeface="+mj-lt"/>
                  <a:ea typeface="Helvetica" pitchFamily="34" charset="-122"/>
                  <a:cs typeface="Helvetica" pitchFamily="34" charset="-120"/>
                </a:rPr>
                <a:t>Fibre Access</a:t>
              </a:r>
              <a:endParaRPr lang="en-US" sz="860" dirty="0">
                <a:solidFill>
                  <a:schemeClr val="bg1"/>
                </a:solidFill>
                <a:latin typeface="+mj-lt"/>
              </a:endParaRPr>
            </a:p>
            <a:p>
              <a:pPr marL="101600" indent="-101600">
                <a:spcAft>
                  <a:spcPts val="300"/>
                </a:spcAft>
                <a:buSzPct val="100000"/>
                <a:buChar char="•"/>
              </a:pPr>
              <a:r>
                <a:rPr lang="en-US" sz="860" dirty="0">
                  <a:solidFill>
                    <a:schemeClr val="bg1"/>
                  </a:solidFill>
                  <a:latin typeface="+mj-lt"/>
                  <a:ea typeface="Helvetica" pitchFamily="34" charset="-122"/>
                  <a:cs typeface="Helvetica" pitchFamily="34" charset="-120"/>
                </a:rPr>
                <a:t>Broadband</a:t>
              </a:r>
              <a:endParaRPr lang="en-US" sz="860" dirty="0">
                <a:solidFill>
                  <a:schemeClr val="bg1"/>
                </a:solidFill>
                <a:latin typeface="+mj-lt"/>
              </a:endParaRPr>
            </a:p>
            <a:p>
              <a:pPr marL="101600" indent="-101600">
                <a:spcAft>
                  <a:spcPts val="300"/>
                </a:spcAft>
                <a:buSzPct val="100000"/>
                <a:buChar char="•"/>
              </a:pPr>
              <a:r>
                <a:rPr lang="en-US" sz="860" dirty="0">
                  <a:solidFill>
                    <a:schemeClr val="bg1"/>
                  </a:solidFill>
                  <a:latin typeface="+mj-lt"/>
                  <a:ea typeface="Helvetica" pitchFamily="34" charset="-122"/>
                  <a:cs typeface="Helvetica" pitchFamily="34" charset="-120"/>
                </a:rPr>
                <a:t>Cellular</a:t>
              </a:r>
            </a:p>
            <a:p>
              <a:pPr marL="101600" indent="-101600">
                <a:spcAft>
                  <a:spcPts val="300"/>
                </a:spcAft>
                <a:buSzPct val="100000"/>
                <a:buChar char="•"/>
              </a:pPr>
              <a:r>
                <a:rPr lang="en-US" sz="860" dirty="0">
                  <a:solidFill>
                    <a:schemeClr val="bg1"/>
                  </a:solidFill>
                  <a:cs typeface="Helvetica" pitchFamily="34" charset="-120"/>
                </a:rPr>
                <a:t>Global reach with VPLS</a:t>
              </a:r>
              <a:endParaRPr lang="en-US" sz="860" dirty="0">
                <a:solidFill>
                  <a:schemeClr val="bg1"/>
                </a:solidFill>
              </a:endParaRPr>
            </a:p>
            <a:p>
              <a:pPr marL="101600" indent="-101600">
                <a:spcAft>
                  <a:spcPts val="300"/>
                </a:spcAft>
                <a:buSzPct val="100000"/>
                <a:buChar char="•"/>
              </a:pPr>
              <a:r>
                <a:rPr lang="en-US" sz="860" dirty="0">
                  <a:solidFill>
                    <a:schemeClr val="bg1"/>
                  </a:solidFill>
                  <a:cs typeface="Helvetica" pitchFamily="34" charset="-120"/>
                </a:rPr>
                <a:t>MPLS</a:t>
              </a:r>
              <a:endParaRPr lang="en-US" sz="860" dirty="0">
                <a:solidFill>
                  <a:schemeClr val="bg1"/>
                </a:solidFill>
              </a:endParaRPr>
            </a:p>
            <a:p>
              <a:pPr marL="101600" indent="-101600">
                <a:spcAft>
                  <a:spcPts val="300"/>
                </a:spcAft>
                <a:buSzPct val="100000"/>
                <a:buChar char="•"/>
              </a:pPr>
              <a:r>
                <a:rPr lang="en-US" sz="860" dirty="0">
                  <a:solidFill>
                    <a:schemeClr val="bg1"/>
                  </a:solidFill>
                  <a:cs typeface="Helvetica" pitchFamily="34" charset="-120"/>
                </a:rPr>
                <a:t>LAN / </a:t>
              </a:r>
              <a:r>
                <a:rPr lang="en-US" sz="860" dirty="0" err="1">
                  <a:solidFill>
                    <a:schemeClr val="bg1"/>
                  </a:solidFill>
                  <a:cs typeface="Helvetica" pitchFamily="34" charset="-120"/>
                </a:rPr>
                <a:t>WiFi</a:t>
              </a:r>
              <a:endParaRPr lang="en-US" sz="860" dirty="0">
                <a:solidFill>
                  <a:schemeClr val="bg1"/>
                </a:solidFill>
              </a:endParaRPr>
            </a:p>
            <a:p>
              <a:pPr marL="101600" indent="-101600">
                <a:spcAft>
                  <a:spcPts val="300"/>
                </a:spcAft>
                <a:buSzPct val="100000"/>
                <a:buChar char="•"/>
              </a:pPr>
              <a:r>
                <a:rPr lang="en-US" sz="860" dirty="0">
                  <a:solidFill>
                    <a:schemeClr val="bg1"/>
                  </a:solidFill>
                  <a:ea typeface="Helvetica" pitchFamily="34" charset="-122"/>
                  <a:cs typeface="Helvetica" pitchFamily="34" charset="-120"/>
                </a:rPr>
                <a:t>Cloud Connect</a:t>
              </a:r>
              <a:endParaRPr lang="en-US" sz="860" dirty="0">
                <a:solidFill>
                  <a:schemeClr val="bg1"/>
                </a:solidFill>
              </a:endParaRPr>
            </a:p>
            <a:p>
              <a:pPr>
                <a:spcAft>
                  <a:spcPts val="300"/>
                </a:spcAft>
                <a:buSzPct val="100000"/>
              </a:pPr>
              <a:endParaRPr lang="en-US" sz="860" dirty="0">
                <a:solidFill>
                  <a:schemeClr val="bg1"/>
                </a:solidFill>
                <a:latin typeface="+mj-lt"/>
              </a:endParaRPr>
            </a:p>
          </p:txBody>
        </p:sp>
        <p:sp>
          <p:nvSpPr>
            <p:cNvPr id="95" name="Text 10">
              <a:extLst>
                <a:ext uri="{FF2B5EF4-FFF2-40B4-BE49-F238E27FC236}">
                  <a16:creationId xmlns:a16="http://schemas.microsoft.com/office/drawing/2014/main" id="{EEC7175E-7F25-B371-9DF5-325AB652D133}"/>
                </a:ext>
              </a:extLst>
            </p:cNvPr>
            <p:cNvSpPr/>
            <p:nvPr/>
          </p:nvSpPr>
          <p:spPr>
            <a:xfrm>
              <a:off x="3145410" y="1169356"/>
              <a:ext cx="2800800" cy="1033315"/>
            </a:xfrm>
            <a:prstGeom prst="rect">
              <a:avLst/>
            </a:prstGeom>
            <a:noFill/>
            <a:ln/>
          </p:spPr>
          <p:txBody>
            <a:bodyPr wrap="square" lIns="108000" tIns="180000" rIns="108000" bIns="108000" numCol="2" rtlCol="0" anchor="t"/>
            <a:lstStyle/>
            <a:p>
              <a:pPr marL="101600" indent="-101600">
                <a:spcAft>
                  <a:spcPts val="300"/>
                </a:spcAft>
                <a:buSzPct val="100000"/>
                <a:buChar char="•"/>
              </a:pPr>
              <a:r>
                <a:rPr lang="en-US" sz="860" dirty="0">
                  <a:solidFill>
                    <a:schemeClr val="bg1"/>
                  </a:solidFill>
                  <a:latin typeface="+mj-lt"/>
                  <a:ea typeface="Helvetica" pitchFamily="34" charset="-122"/>
                  <a:cs typeface="Helvetica" pitchFamily="34" charset="-120"/>
                </a:rPr>
                <a:t>International Access</a:t>
              </a:r>
              <a:endParaRPr lang="en-US" sz="860" dirty="0">
                <a:solidFill>
                  <a:schemeClr val="bg1"/>
                </a:solidFill>
                <a:latin typeface="+mj-lt"/>
              </a:endParaRPr>
            </a:p>
            <a:p>
              <a:pPr marL="101600" indent="-101600">
                <a:spcAft>
                  <a:spcPts val="300"/>
                </a:spcAft>
                <a:buSzPct val="100000"/>
                <a:buChar char="•"/>
              </a:pPr>
              <a:r>
                <a:rPr lang="en-US" sz="860" dirty="0">
                  <a:solidFill>
                    <a:schemeClr val="bg1"/>
                  </a:solidFill>
                  <a:latin typeface="+mj-lt"/>
                  <a:ea typeface="Helvetica" pitchFamily="34" charset="-122"/>
                  <a:cs typeface="Helvetica" pitchFamily="34" charset="-120"/>
                </a:rPr>
                <a:t>WAN / VPLS</a:t>
              </a:r>
              <a:endParaRPr lang="en-US" sz="860" dirty="0">
                <a:solidFill>
                  <a:schemeClr val="bg1"/>
                </a:solidFill>
                <a:latin typeface="+mj-lt"/>
              </a:endParaRPr>
            </a:p>
            <a:p>
              <a:pPr marL="101600" indent="-101600">
                <a:spcAft>
                  <a:spcPts val="300"/>
                </a:spcAft>
                <a:buSzPct val="100000"/>
                <a:buChar char="•"/>
              </a:pPr>
              <a:r>
                <a:rPr lang="en-US" sz="860" dirty="0">
                  <a:solidFill>
                    <a:schemeClr val="bg1"/>
                  </a:solidFill>
                  <a:latin typeface="+mj-lt"/>
                  <a:ea typeface="Helvetica" pitchFamily="34" charset="-122"/>
                  <a:cs typeface="Helvetica" pitchFamily="34" charset="-120"/>
                </a:rPr>
                <a:t>Voice Connect</a:t>
              </a:r>
              <a:endParaRPr lang="en-US" sz="860" dirty="0">
                <a:solidFill>
                  <a:schemeClr val="bg1"/>
                </a:solidFill>
                <a:latin typeface="+mj-lt"/>
              </a:endParaRPr>
            </a:p>
            <a:p>
              <a:pPr marL="101600" indent="-101600">
                <a:spcAft>
                  <a:spcPts val="300"/>
                </a:spcAft>
                <a:buSzPct val="100000"/>
                <a:buChar char="•"/>
              </a:pPr>
              <a:r>
                <a:rPr lang="en-US" sz="860" dirty="0">
                  <a:solidFill>
                    <a:schemeClr val="bg1"/>
                  </a:solidFill>
                  <a:latin typeface="+mj-lt"/>
                  <a:ea typeface="Helvetica" pitchFamily="34" charset="-122"/>
                  <a:cs typeface="Helvetica" pitchFamily="34" charset="-120"/>
                </a:rPr>
                <a:t>Cloud Connect</a:t>
              </a:r>
            </a:p>
            <a:p>
              <a:pPr marL="101600" indent="-101600">
                <a:spcAft>
                  <a:spcPts val="300"/>
                </a:spcAft>
                <a:buSzPct val="100000"/>
                <a:buChar char="•"/>
              </a:pPr>
              <a:r>
                <a:rPr lang="en-US" sz="860" dirty="0">
                  <a:solidFill>
                    <a:schemeClr val="bg1"/>
                  </a:solidFill>
                  <a:cs typeface="Helvetica" pitchFamily="34" charset="-120"/>
                </a:rPr>
                <a:t>4G / 5G LTE</a:t>
              </a:r>
              <a:endParaRPr lang="en-US" sz="860" dirty="0">
                <a:solidFill>
                  <a:schemeClr val="bg1"/>
                </a:solidFill>
              </a:endParaRPr>
            </a:p>
            <a:p>
              <a:pPr marL="101600" indent="-101600">
                <a:spcAft>
                  <a:spcPts val="300"/>
                </a:spcAft>
                <a:buSzPct val="100000"/>
                <a:buChar char="•"/>
              </a:pPr>
              <a:r>
                <a:rPr lang="en-US" sz="860" dirty="0">
                  <a:solidFill>
                    <a:schemeClr val="bg1"/>
                  </a:solidFill>
                  <a:cs typeface="Helvetica" pitchFamily="34" charset="-120"/>
                </a:rPr>
                <a:t>Internet</a:t>
              </a:r>
              <a:endParaRPr lang="en-US" sz="860" dirty="0">
                <a:solidFill>
                  <a:schemeClr val="bg1"/>
                </a:solidFill>
              </a:endParaRPr>
            </a:p>
            <a:p>
              <a:pPr marL="101600" indent="-101600">
                <a:spcAft>
                  <a:spcPts val="300"/>
                </a:spcAft>
                <a:buSzPct val="100000"/>
                <a:buChar char="•"/>
              </a:pPr>
              <a:r>
                <a:rPr lang="en-US" sz="860" dirty="0">
                  <a:solidFill>
                    <a:schemeClr val="bg1"/>
                  </a:solidFill>
                  <a:cs typeface="Helvetica" pitchFamily="34" charset="-120"/>
                </a:rPr>
                <a:t>Full inter-connectivity to public clouds (Amazon, Azure, Google)</a:t>
              </a:r>
              <a:endParaRPr lang="en-US" sz="860" dirty="0">
                <a:solidFill>
                  <a:schemeClr val="bg1"/>
                </a:solidFill>
              </a:endParaRPr>
            </a:p>
            <a:p>
              <a:pPr>
                <a:spcAft>
                  <a:spcPts val="300"/>
                </a:spcAft>
                <a:buSzPct val="100000"/>
              </a:pPr>
              <a:endParaRPr lang="en-US" sz="860" dirty="0">
                <a:solidFill>
                  <a:schemeClr val="bg1"/>
                </a:solidFill>
                <a:latin typeface="+mj-lt"/>
              </a:endParaRPr>
            </a:p>
          </p:txBody>
        </p:sp>
        <p:cxnSp>
          <p:nvCxnSpPr>
            <p:cNvPr id="28" name="Straight Connector 27">
              <a:extLst>
                <a:ext uri="{FF2B5EF4-FFF2-40B4-BE49-F238E27FC236}">
                  <a16:creationId xmlns:a16="http://schemas.microsoft.com/office/drawing/2014/main" id="{44B62ADC-31AF-3D6F-8538-2AE21FC38F37}"/>
                </a:ext>
              </a:extLst>
            </p:cNvPr>
            <p:cNvCxnSpPr>
              <a:cxnSpLocks/>
            </p:cNvCxnSpPr>
            <p:nvPr/>
          </p:nvCxnSpPr>
          <p:spPr>
            <a:xfrm>
              <a:off x="308240" y="1169356"/>
              <a:ext cx="5697658" cy="0"/>
            </a:xfrm>
            <a:prstGeom prst="line">
              <a:avLst/>
            </a:prstGeom>
            <a:ln w="19050">
              <a:gradFill flip="none" rotWithShape="1">
                <a:gsLst>
                  <a:gs pos="0">
                    <a:schemeClr val="accent4">
                      <a:alpha val="0"/>
                    </a:schemeClr>
                  </a:gs>
                  <a:gs pos="53000">
                    <a:schemeClr val="accent5"/>
                  </a:gs>
                  <a:gs pos="100000">
                    <a:schemeClr val="accent4">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grpSp>
        <p:nvGrpSpPr>
          <p:cNvPr id="146" name="Group 145">
            <a:extLst>
              <a:ext uri="{FF2B5EF4-FFF2-40B4-BE49-F238E27FC236}">
                <a16:creationId xmlns:a16="http://schemas.microsoft.com/office/drawing/2014/main" id="{565FA89B-8EF8-C66B-3F2D-B71A49B25C17}"/>
              </a:ext>
            </a:extLst>
          </p:cNvPr>
          <p:cNvGrpSpPr/>
          <p:nvPr/>
        </p:nvGrpSpPr>
        <p:grpSpPr>
          <a:xfrm>
            <a:off x="6171115" y="695631"/>
            <a:ext cx="5713191" cy="1872000"/>
            <a:chOff x="6171115" y="695631"/>
            <a:chExt cx="5713191" cy="1872000"/>
          </a:xfrm>
        </p:grpSpPr>
        <p:sp>
          <p:nvSpPr>
            <p:cNvPr id="5" name="Shape 6">
              <a:extLst>
                <a:ext uri="{FF2B5EF4-FFF2-40B4-BE49-F238E27FC236}">
                  <a16:creationId xmlns:a16="http://schemas.microsoft.com/office/drawing/2014/main" id="{BEC1588B-1BD4-8B58-121F-60DBA26196DC}"/>
                </a:ext>
              </a:extLst>
            </p:cNvPr>
            <p:cNvSpPr/>
            <p:nvPr/>
          </p:nvSpPr>
          <p:spPr>
            <a:xfrm>
              <a:off x="6171115" y="695631"/>
              <a:ext cx="5713191" cy="1872000"/>
            </a:xfrm>
            <a:prstGeom prst="roundRect">
              <a:avLst>
                <a:gd name="adj" fmla="val 5353"/>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108000" rIns="0" bIns="0" numCol="1" spcCol="0" rtlCol="0" fromWordArt="0" anchor="t" anchorCtr="0" forceAA="0" compatLnSpc="1">
              <a:prstTxWarp prst="textNoShape">
                <a:avLst/>
              </a:prstTxWarp>
              <a:noAutofit/>
            </a:bodyPr>
            <a:lstStyle/>
            <a:p>
              <a:pPr algn="ctr"/>
              <a:r>
                <a:rPr lang="en-US" sz="1400" b="1" dirty="0">
                  <a:solidFill>
                    <a:schemeClr val="accent5"/>
                  </a:solidFill>
                  <a:latin typeface="+mj-lt"/>
                  <a:ea typeface="Helvetica" pitchFamily="34" charset="-122"/>
                  <a:cs typeface="Helvetica" pitchFamily="34" charset="-120"/>
                </a:rPr>
                <a:t>Cloud</a:t>
              </a:r>
              <a:endParaRPr lang="en-US" sz="1400" dirty="0">
                <a:solidFill>
                  <a:schemeClr val="accent5"/>
                </a:solidFill>
                <a:latin typeface="+mj-lt"/>
              </a:endParaRPr>
            </a:p>
          </p:txBody>
        </p:sp>
        <p:sp>
          <p:nvSpPr>
            <p:cNvPr id="4" name="Text 37">
              <a:extLst>
                <a:ext uri="{FF2B5EF4-FFF2-40B4-BE49-F238E27FC236}">
                  <a16:creationId xmlns:a16="http://schemas.microsoft.com/office/drawing/2014/main" id="{1DF67271-7DBB-410E-E3A6-7CA56904841C}"/>
                </a:ext>
              </a:extLst>
            </p:cNvPr>
            <p:cNvSpPr/>
            <p:nvPr/>
          </p:nvSpPr>
          <p:spPr>
            <a:xfrm>
              <a:off x="6278674" y="1169356"/>
              <a:ext cx="5497404" cy="1033315"/>
            </a:xfrm>
            <a:prstGeom prst="rect">
              <a:avLst/>
            </a:prstGeom>
            <a:noFill/>
            <a:ln/>
          </p:spPr>
          <p:txBody>
            <a:bodyPr wrap="square" lIns="108000" tIns="180000" rIns="108000" bIns="108000" numCol="3" rtlCol="0" anchor="t"/>
            <a:lstStyle/>
            <a:p>
              <a:pPr marL="127000" indent="-127000">
                <a:spcAft>
                  <a:spcPts val="300"/>
                </a:spcAft>
                <a:buSzPct val="100000"/>
                <a:buChar char="•"/>
              </a:pPr>
              <a:r>
                <a:rPr lang="en-US" sz="860" dirty="0">
                  <a:solidFill>
                    <a:schemeClr val="bg1"/>
                  </a:solidFill>
                  <a:latin typeface="+mj-lt"/>
                  <a:cs typeface="Helvetica" pitchFamily="34" charset="-120"/>
                </a:rPr>
                <a:t>Shared &amp; dedicated private cloud</a:t>
              </a:r>
              <a:endParaRPr lang="en-US" sz="860" dirty="0">
                <a:solidFill>
                  <a:schemeClr val="bg1"/>
                </a:solidFill>
                <a:latin typeface="+mj-lt"/>
              </a:endParaRPr>
            </a:p>
            <a:p>
              <a:pPr marL="127000" indent="-127000">
                <a:spcAft>
                  <a:spcPts val="300"/>
                </a:spcAft>
                <a:buSzPct val="100000"/>
                <a:buChar char="•"/>
              </a:pPr>
              <a:r>
                <a:rPr lang="en-US" sz="860" dirty="0">
                  <a:solidFill>
                    <a:schemeClr val="bg1"/>
                  </a:solidFill>
                  <a:latin typeface="+mj-lt"/>
                  <a:cs typeface="Helvetica" pitchFamily="34" charset="-120"/>
                </a:rPr>
                <a:t>Public cloud – Azure CSP</a:t>
              </a:r>
              <a:endParaRPr lang="en-US" sz="860" dirty="0">
                <a:solidFill>
                  <a:schemeClr val="bg1"/>
                </a:solidFill>
                <a:latin typeface="+mj-lt"/>
              </a:endParaRPr>
            </a:p>
            <a:p>
              <a:pPr marL="127000" indent="-127000">
                <a:spcAft>
                  <a:spcPts val="300"/>
                </a:spcAft>
                <a:buSzPct val="100000"/>
                <a:buChar char="•"/>
              </a:pPr>
              <a:r>
                <a:rPr lang="en-US" sz="860" dirty="0">
                  <a:solidFill>
                    <a:schemeClr val="bg1"/>
                  </a:solidFill>
                  <a:latin typeface="+mj-lt"/>
                  <a:cs typeface="Helvetica" pitchFamily="34" charset="-120"/>
                </a:rPr>
                <a:t>Hyper-converged </a:t>
              </a:r>
              <a:br>
                <a:rPr lang="en-US" sz="860" dirty="0">
                  <a:solidFill>
                    <a:schemeClr val="bg1"/>
                  </a:solidFill>
                  <a:latin typeface="+mj-lt"/>
                  <a:cs typeface="Helvetica" pitchFamily="34" charset="-120"/>
                </a:rPr>
              </a:br>
              <a:r>
                <a:rPr lang="en-US" sz="860" dirty="0">
                  <a:solidFill>
                    <a:schemeClr val="bg1"/>
                  </a:solidFill>
                  <a:latin typeface="+mj-lt"/>
                  <a:cs typeface="Helvetica" pitchFamily="34" charset="-120"/>
                </a:rPr>
                <a:t>infrastructure (VX rail)</a:t>
              </a:r>
              <a:endParaRPr lang="en-US" sz="860" dirty="0">
                <a:solidFill>
                  <a:schemeClr val="bg1"/>
                </a:solidFill>
                <a:latin typeface="+mj-lt"/>
              </a:endParaRPr>
            </a:p>
            <a:p>
              <a:pPr marL="127000" indent="-127000">
                <a:spcAft>
                  <a:spcPts val="300"/>
                </a:spcAft>
                <a:buSzPct val="100000"/>
                <a:buChar char="•"/>
              </a:pPr>
              <a:r>
                <a:rPr lang="en-US" sz="860" dirty="0">
                  <a:solidFill>
                    <a:schemeClr val="bg1"/>
                  </a:solidFill>
                  <a:latin typeface="+mj-lt"/>
                  <a:ea typeface="Helvetica" pitchFamily="34" charset="-122"/>
                  <a:cs typeface="Helvetica" pitchFamily="34" charset="-120"/>
                </a:rPr>
                <a:t>Cloud Storage</a:t>
              </a:r>
            </a:p>
            <a:p>
              <a:pPr marL="127000" indent="-127000">
                <a:spcAft>
                  <a:spcPts val="300"/>
                </a:spcAft>
                <a:buSzPct val="100000"/>
                <a:buChar char="•"/>
              </a:pPr>
              <a:r>
                <a:rPr lang="en-US" sz="860" dirty="0">
                  <a:solidFill>
                    <a:schemeClr val="bg1"/>
                  </a:solidFill>
                  <a:latin typeface="+mj-lt"/>
                  <a:cs typeface="Helvetica" pitchFamily="34" charset="-120"/>
                </a:rPr>
                <a:t>VMWare HCI</a:t>
              </a:r>
            </a:p>
            <a:p>
              <a:pPr marL="127000" indent="-127000">
                <a:spcAft>
                  <a:spcPts val="300"/>
                </a:spcAft>
                <a:buSzPct val="100000"/>
                <a:buChar char="•"/>
              </a:pPr>
              <a:r>
                <a:rPr lang="en-US" sz="860" dirty="0">
                  <a:solidFill>
                    <a:schemeClr val="bg1"/>
                  </a:solidFill>
                  <a:ea typeface="Helvetica" pitchFamily="34" charset="-122"/>
                  <a:cs typeface="Helvetica" pitchFamily="34" charset="-120"/>
                </a:rPr>
                <a:t>Platform as a Service</a:t>
              </a:r>
              <a:endParaRPr lang="en-US" sz="860" dirty="0">
                <a:solidFill>
                  <a:schemeClr val="bg1"/>
                </a:solidFill>
              </a:endParaRPr>
            </a:p>
            <a:p>
              <a:pPr marL="127000" indent="-127000">
                <a:spcAft>
                  <a:spcPts val="300"/>
                </a:spcAft>
                <a:buSzPct val="100000"/>
                <a:buChar char="•"/>
              </a:pPr>
              <a:r>
                <a:rPr lang="en-US" sz="860" dirty="0">
                  <a:solidFill>
                    <a:schemeClr val="bg1"/>
                  </a:solidFill>
                  <a:ea typeface="Helvetica" pitchFamily="34" charset="-122"/>
                  <a:cs typeface="Helvetica" pitchFamily="34" charset="-120"/>
                </a:rPr>
                <a:t>Infrastructure as a Service</a:t>
              </a:r>
              <a:endParaRPr lang="en-US" sz="860" dirty="0">
                <a:solidFill>
                  <a:schemeClr val="bg1"/>
                </a:solidFill>
              </a:endParaRPr>
            </a:p>
            <a:p>
              <a:pPr marL="127000" indent="-127000">
                <a:spcAft>
                  <a:spcPts val="300"/>
                </a:spcAft>
                <a:buSzPct val="100000"/>
                <a:buChar char="•"/>
              </a:pPr>
              <a:r>
                <a:rPr lang="en-US" sz="860" dirty="0">
                  <a:solidFill>
                    <a:schemeClr val="bg1"/>
                  </a:solidFill>
                  <a:ea typeface="Helvetica" pitchFamily="34" charset="-122"/>
                  <a:cs typeface="Helvetica" pitchFamily="34" charset="-120"/>
                </a:rPr>
                <a:t>AWS Cloud</a:t>
              </a:r>
              <a:endParaRPr lang="en-US" sz="860" dirty="0">
                <a:solidFill>
                  <a:schemeClr val="bg1"/>
                </a:solidFill>
              </a:endParaRPr>
            </a:p>
            <a:p>
              <a:pPr marL="127000" indent="-127000">
                <a:spcAft>
                  <a:spcPts val="300"/>
                </a:spcAft>
                <a:buSzPct val="100000"/>
                <a:buChar char="•"/>
              </a:pPr>
              <a:r>
                <a:rPr lang="en-US" sz="860" dirty="0">
                  <a:solidFill>
                    <a:schemeClr val="bg1"/>
                  </a:solidFill>
                  <a:ea typeface="Helvetica" pitchFamily="34" charset="-122"/>
                  <a:cs typeface="Helvetica" pitchFamily="34" charset="-120"/>
                </a:rPr>
                <a:t>Online Back-up</a:t>
              </a:r>
            </a:p>
            <a:p>
              <a:pPr marL="127000" indent="-127000">
                <a:spcAft>
                  <a:spcPts val="300"/>
                </a:spcAft>
                <a:buSzPct val="100000"/>
                <a:buChar char="•"/>
              </a:pPr>
              <a:r>
                <a:rPr lang="en-US" sz="860" dirty="0">
                  <a:solidFill>
                    <a:schemeClr val="bg1"/>
                  </a:solidFill>
                  <a:ea typeface="Helvetica" pitchFamily="34" charset="-122"/>
                  <a:cs typeface="Helvetica" pitchFamily="34" charset="-120"/>
                </a:rPr>
                <a:t>Server Replication</a:t>
              </a:r>
              <a:endParaRPr lang="en-US" sz="860" dirty="0">
                <a:solidFill>
                  <a:schemeClr val="bg1"/>
                </a:solidFill>
              </a:endParaRPr>
            </a:p>
            <a:p>
              <a:pPr marL="127000" indent="-127000">
                <a:spcAft>
                  <a:spcPts val="300"/>
                </a:spcAft>
                <a:buSzPct val="100000"/>
                <a:buChar char="•"/>
              </a:pPr>
              <a:r>
                <a:rPr lang="en-US" sz="860" dirty="0">
                  <a:solidFill>
                    <a:schemeClr val="bg1"/>
                  </a:solidFill>
                  <a:ea typeface="Helvetica" pitchFamily="34" charset="-122"/>
                  <a:cs typeface="Helvetica" pitchFamily="34" charset="-120"/>
                </a:rPr>
                <a:t>Desktop as a Service</a:t>
              </a:r>
              <a:endParaRPr lang="en-US" sz="860" dirty="0">
                <a:solidFill>
                  <a:schemeClr val="bg1"/>
                </a:solidFill>
              </a:endParaRPr>
            </a:p>
            <a:p>
              <a:pPr marL="127000" indent="-127000">
                <a:spcAft>
                  <a:spcPts val="300"/>
                </a:spcAft>
                <a:buSzPct val="100000"/>
                <a:buChar char="•"/>
              </a:pPr>
              <a:r>
                <a:rPr lang="en-US" sz="860" dirty="0">
                  <a:solidFill>
                    <a:schemeClr val="bg1"/>
                  </a:solidFill>
                  <a:ea typeface="Helvetica" pitchFamily="34" charset="-122"/>
                  <a:cs typeface="Helvetica" pitchFamily="34" charset="-120"/>
                </a:rPr>
                <a:t>Azure Local</a:t>
              </a:r>
              <a:endParaRPr lang="en-US" sz="860" dirty="0">
                <a:solidFill>
                  <a:schemeClr val="bg1"/>
                </a:solidFill>
              </a:endParaRPr>
            </a:p>
            <a:p>
              <a:pPr marL="127000" indent="-127000">
                <a:spcAft>
                  <a:spcPts val="300"/>
                </a:spcAft>
                <a:buSzPct val="100000"/>
                <a:buChar char="•"/>
              </a:pPr>
              <a:r>
                <a:rPr lang="en-US" sz="860" dirty="0">
                  <a:solidFill>
                    <a:schemeClr val="bg1"/>
                  </a:solidFill>
                  <a:ea typeface="Helvetica" pitchFamily="34" charset="-122"/>
                  <a:cs typeface="Helvetica" pitchFamily="34" charset="-120"/>
                </a:rPr>
                <a:t>Microsoft Apps</a:t>
              </a:r>
              <a:endParaRPr lang="en-US" sz="860" dirty="0">
                <a:solidFill>
                  <a:schemeClr val="bg1"/>
                </a:solidFill>
              </a:endParaRPr>
            </a:p>
            <a:p>
              <a:pPr marL="127000" indent="-127000">
                <a:spcAft>
                  <a:spcPts val="300"/>
                </a:spcAft>
                <a:buSzPct val="100000"/>
                <a:buChar char="•"/>
              </a:pPr>
              <a:r>
                <a:rPr lang="en-US" sz="860" dirty="0">
                  <a:solidFill>
                    <a:schemeClr val="bg1"/>
                  </a:solidFill>
                  <a:ea typeface="Helvetica" pitchFamily="34" charset="-122"/>
                  <a:cs typeface="Helvetica" pitchFamily="34" charset="-120"/>
                </a:rPr>
                <a:t>SaaS</a:t>
              </a:r>
              <a:endParaRPr lang="en-US" sz="860" dirty="0">
                <a:solidFill>
                  <a:schemeClr val="bg1"/>
                </a:solidFill>
              </a:endParaRPr>
            </a:p>
          </p:txBody>
        </p:sp>
        <p:cxnSp>
          <p:nvCxnSpPr>
            <p:cNvPr id="29" name="Straight Connector 28">
              <a:extLst>
                <a:ext uri="{FF2B5EF4-FFF2-40B4-BE49-F238E27FC236}">
                  <a16:creationId xmlns:a16="http://schemas.microsoft.com/office/drawing/2014/main" id="{82A76544-5913-07FA-2E96-16D789CB723B}"/>
                </a:ext>
              </a:extLst>
            </p:cNvPr>
            <p:cNvCxnSpPr>
              <a:cxnSpLocks/>
            </p:cNvCxnSpPr>
            <p:nvPr/>
          </p:nvCxnSpPr>
          <p:spPr>
            <a:xfrm>
              <a:off x="6171115" y="1169356"/>
              <a:ext cx="5697658" cy="0"/>
            </a:xfrm>
            <a:prstGeom prst="line">
              <a:avLst/>
            </a:prstGeom>
            <a:ln w="19050">
              <a:gradFill flip="none" rotWithShape="1">
                <a:gsLst>
                  <a:gs pos="0">
                    <a:schemeClr val="accent4">
                      <a:alpha val="0"/>
                    </a:schemeClr>
                  </a:gs>
                  <a:gs pos="53000">
                    <a:schemeClr val="accent5"/>
                  </a:gs>
                  <a:gs pos="100000">
                    <a:schemeClr val="accent4">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grpSp>
        <p:nvGrpSpPr>
          <p:cNvPr id="147" name="Group 146">
            <a:extLst>
              <a:ext uri="{FF2B5EF4-FFF2-40B4-BE49-F238E27FC236}">
                <a16:creationId xmlns:a16="http://schemas.microsoft.com/office/drawing/2014/main" id="{0731F1E0-4BF0-714D-68D9-5C2E1FED863A}"/>
              </a:ext>
            </a:extLst>
          </p:cNvPr>
          <p:cNvGrpSpPr/>
          <p:nvPr/>
        </p:nvGrpSpPr>
        <p:grpSpPr>
          <a:xfrm>
            <a:off x="307694" y="2685279"/>
            <a:ext cx="3229498" cy="1903420"/>
            <a:chOff x="307694" y="2685279"/>
            <a:chExt cx="3229498" cy="1903420"/>
          </a:xfrm>
        </p:grpSpPr>
        <p:sp>
          <p:nvSpPr>
            <p:cNvPr id="30" name="Shape 6">
              <a:extLst>
                <a:ext uri="{FF2B5EF4-FFF2-40B4-BE49-F238E27FC236}">
                  <a16:creationId xmlns:a16="http://schemas.microsoft.com/office/drawing/2014/main" id="{BECB7B6E-6E2F-1D9D-C878-503C341CD852}"/>
                </a:ext>
              </a:extLst>
            </p:cNvPr>
            <p:cNvSpPr/>
            <p:nvPr/>
          </p:nvSpPr>
          <p:spPr>
            <a:xfrm>
              <a:off x="307694" y="2685279"/>
              <a:ext cx="3229498" cy="1903420"/>
            </a:xfrm>
            <a:prstGeom prst="roundRect">
              <a:avLst>
                <a:gd name="adj" fmla="val 5662"/>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ctr"/>
              <a:r>
                <a:rPr lang="en-US" sz="1400" b="1" dirty="0">
                  <a:solidFill>
                    <a:schemeClr val="accent5"/>
                  </a:solidFill>
                  <a:latin typeface="+mj-lt"/>
                  <a:ea typeface="Helvetica" pitchFamily="34" charset="-122"/>
                  <a:cs typeface="Helvetica" pitchFamily="34" charset="-120"/>
                </a:rPr>
                <a:t>UCC &amp; Contact Centre</a:t>
              </a:r>
            </a:p>
          </p:txBody>
        </p:sp>
        <p:sp>
          <p:nvSpPr>
            <p:cNvPr id="31" name="Text 9">
              <a:extLst>
                <a:ext uri="{FF2B5EF4-FFF2-40B4-BE49-F238E27FC236}">
                  <a16:creationId xmlns:a16="http://schemas.microsoft.com/office/drawing/2014/main" id="{5D9985CB-9137-9B2A-CE1A-082AE1D21D0C}"/>
                </a:ext>
              </a:extLst>
            </p:cNvPr>
            <p:cNvSpPr/>
            <p:nvPr/>
          </p:nvSpPr>
          <p:spPr>
            <a:xfrm>
              <a:off x="453688" y="3159004"/>
              <a:ext cx="2937212" cy="1267678"/>
            </a:xfrm>
            <a:prstGeom prst="rect">
              <a:avLst/>
            </a:prstGeom>
            <a:noFill/>
            <a:ln/>
          </p:spPr>
          <p:txBody>
            <a:bodyPr wrap="square" lIns="108000" tIns="180000" rIns="108000" bIns="108000" numCol="2" rtlCol="0" anchor="t"/>
            <a:lstStyle/>
            <a:p>
              <a:pPr marL="101600" indent="-101600">
                <a:spcAft>
                  <a:spcPts val="300"/>
                </a:spcAft>
                <a:buSzPct val="100000"/>
                <a:buChar char="•"/>
              </a:pPr>
              <a:r>
                <a:rPr lang="en-GB" sz="860" dirty="0" err="1">
                  <a:solidFill>
                    <a:schemeClr val="bg1"/>
                  </a:solidFill>
                  <a:latin typeface="+mj-lt"/>
                  <a:ea typeface="Helvetica" pitchFamily="34" charset="-122"/>
                  <a:cs typeface="Helvetica" pitchFamily="34" charset="-120"/>
                </a:rPr>
                <a:t>UCaaS</a:t>
              </a:r>
              <a:endParaRPr lang="en-GB" sz="860" dirty="0">
                <a:solidFill>
                  <a:schemeClr val="bg1"/>
                </a:solidFill>
                <a:latin typeface="+mj-lt"/>
                <a:ea typeface="Helvetica" pitchFamily="34" charset="-122"/>
                <a:cs typeface="Helvetica" pitchFamily="34" charset="-120"/>
              </a:endParaRP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Teams </a:t>
              </a:r>
              <a:br>
                <a:rPr lang="en-GB" sz="860" dirty="0">
                  <a:solidFill>
                    <a:schemeClr val="bg1"/>
                  </a:solidFill>
                  <a:latin typeface="+mj-lt"/>
                  <a:ea typeface="Helvetica" pitchFamily="34" charset="-122"/>
                  <a:cs typeface="Helvetica" pitchFamily="34" charset="-120"/>
                </a:rPr>
              </a:br>
              <a:r>
                <a:rPr lang="en-GB" sz="860" dirty="0">
                  <a:solidFill>
                    <a:schemeClr val="bg1"/>
                  </a:solidFill>
                  <a:latin typeface="+mj-lt"/>
                  <a:ea typeface="Helvetica" pitchFamily="34" charset="-122"/>
                  <a:cs typeface="Helvetica" pitchFamily="34" charset="-120"/>
                </a:rPr>
                <a:t>Direct Routing</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SIP Trunking</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Collaboration Rooms</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WLR</a:t>
              </a:r>
            </a:p>
            <a:p>
              <a:pPr marL="101600" indent="-101600">
                <a:spcAft>
                  <a:spcPts val="300"/>
                </a:spcAft>
                <a:buSzPct val="100000"/>
                <a:buChar char="•"/>
              </a:pPr>
              <a:r>
                <a:rPr lang="en-GB" sz="860" dirty="0">
                  <a:solidFill>
                    <a:schemeClr val="bg1"/>
                  </a:solidFill>
                  <a:cs typeface="Helvetica" pitchFamily="34" charset="-120"/>
                </a:rPr>
                <a:t>Call Reporting</a:t>
              </a:r>
            </a:p>
            <a:p>
              <a:pPr marL="101600" indent="-101600">
                <a:spcAft>
                  <a:spcPts val="300"/>
                </a:spcAft>
                <a:buSzPct val="100000"/>
                <a:buChar char="•"/>
              </a:pPr>
              <a:r>
                <a:rPr lang="en-GB" sz="860" dirty="0">
                  <a:solidFill>
                    <a:schemeClr val="bg1"/>
                  </a:solidFill>
                  <a:cs typeface="Helvetica" pitchFamily="34" charset="-120"/>
                </a:rPr>
                <a:t>Multi-channel Recording</a:t>
              </a:r>
            </a:p>
            <a:p>
              <a:pPr marL="101600" indent="-101600">
                <a:spcAft>
                  <a:spcPts val="300"/>
                </a:spcAft>
                <a:buSzPct val="100000"/>
                <a:buChar char="•"/>
              </a:pPr>
              <a:r>
                <a:rPr lang="en-GB" sz="860" dirty="0">
                  <a:solidFill>
                    <a:schemeClr val="bg1"/>
                  </a:solidFill>
                  <a:cs typeface="Helvetica" pitchFamily="34" charset="-120"/>
                </a:rPr>
                <a:t>In bound call Management</a:t>
              </a:r>
            </a:p>
            <a:p>
              <a:pPr marL="101600" indent="-101600">
                <a:spcAft>
                  <a:spcPts val="300"/>
                </a:spcAft>
                <a:buSzPct val="100000"/>
                <a:buChar char="•"/>
              </a:pPr>
              <a:r>
                <a:rPr lang="en-GB" sz="860" dirty="0">
                  <a:solidFill>
                    <a:schemeClr val="bg1"/>
                  </a:solidFill>
                  <a:cs typeface="Helvetica" pitchFamily="34" charset="-120"/>
                </a:rPr>
                <a:t>Contact Centre as a Service</a:t>
              </a:r>
            </a:p>
            <a:p>
              <a:pPr marL="101600" indent="-101600">
                <a:spcAft>
                  <a:spcPts val="300"/>
                </a:spcAft>
                <a:buSzPct val="100000"/>
                <a:buChar char="•"/>
              </a:pPr>
              <a:r>
                <a:rPr lang="en-GB" sz="860" dirty="0">
                  <a:solidFill>
                    <a:schemeClr val="bg1"/>
                  </a:solidFill>
                  <a:cs typeface="Helvetica" pitchFamily="34" charset="-120"/>
                </a:rPr>
                <a:t>Enterprise Contact Centre</a:t>
              </a:r>
            </a:p>
          </p:txBody>
        </p:sp>
        <p:cxnSp>
          <p:nvCxnSpPr>
            <p:cNvPr id="35" name="Straight Connector 34">
              <a:extLst>
                <a:ext uri="{FF2B5EF4-FFF2-40B4-BE49-F238E27FC236}">
                  <a16:creationId xmlns:a16="http://schemas.microsoft.com/office/drawing/2014/main" id="{52937C53-09A3-56D8-16A5-50B04EB69ED6}"/>
                </a:ext>
              </a:extLst>
            </p:cNvPr>
            <p:cNvCxnSpPr>
              <a:cxnSpLocks/>
            </p:cNvCxnSpPr>
            <p:nvPr/>
          </p:nvCxnSpPr>
          <p:spPr>
            <a:xfrm>
              <a:off x="307694" y="3159004"/>
              <a:ext cx="3229200" cy="0"/>
            </a:xfrm>
            <a:prstGeom prst="line">
              <a:avLst/>
            </a:prstGeom>
            <a:ln w="19050">
              <a:gradFill flip="none" rotWithShape="1">
                <a:gsLst>
                  <a:gs pos="0">
                    <a:schemeClr val="accent4">
                      <a:alpha val="0"/>
                    </a:schemeClr>
                  </a:gs>
                  <a:gs pos="53000">
                    <a:schemeClr val="accent5"/>
                  </a:gs>
                  <a:gs pos="100000">
                    <a:schemeClr val="accent4">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grpSp>
        <p:nvGrpSpPr>
          <p:cNvPr id="150" name="Group 149">
            <a:extLst>
              <a:ext uri="{FF2B5EF4-FFF2-40B4-BE49-F238E27FC236}">
                <a16:creationId xmlns:a16="http://schemas.microsoft.com/office/drawing/2014/main" id="{B72382AB-9099-0CCA-2144-D7252B8592A4}"/>
              </a:ext>
            </a:extLst>
          </p:cNvPr>
          <p:cNvGrpSpPr/>
          <p:nvPr/>
        </p:nvGrpSpPr>
        <p:grpSpPr>
          <a:xfrm>
            <a:off x="8655106" y="2685279"/>
            <a:ext cx="3229200" cy="1903420"/>
            <a:chOff x="8655106" y="2685279"/>
            <a:chExt cx="3229200" cy="1903420"/>
          </a:xfrm>
        </p:grpSpPr>
        <p:sp>
          <p:nvSpPr>
            <p:cNvPr id="46" name="Shape 6">
              <a:extLst>
                <a:ext uri="{FF2B5EF4-FFF2-40B4-BE49-F238E27FC236}">
                  <a16:creationId xmlns:a16="http://schemas.microsoft.com/office/drawing/2014/main" id="{9FB996D7-8284-D063-5D27-FE66C996F813}"/>
                </a:ext>
              </a:extLst>
            </p:cNvPr>
            <p:cNvSpPr/>
            <p:nvPr/>
          </p:nvSpPr>
          <p:spPr>
            <a:xfrm>
              <a:off x="8655106" y="2685279"/>
              <a:ext cx="3229200" cy="1903420"/>
            </a:xfrm>
            <a:prstGeom prst="roundRect">
              <a:avLst>
                <a:gd name="adj" fmla="val 5662"/>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ctr"/>
              <a:r>
                <a:rPr lang="en-US" sz="1400" b="1" dirty="0">
                  <a:solidFill>
                    <a:schemeClr val="accent5"/>
                  </a:solidFill>
                  <a:latin typeface="+mj-lt"/>
                  <a:ea typeface="Helvetica" pitchFamily="34" charset="-122"/>
                  <a:cs typeface="Helvetica" pitchFamily="34" charset="-120"/>
                </a:rPr>
                <a:t>Managed IT</a:t>
              </a:r>
            </a:p>
          </p:txBody>
        </p:sp>
        <p:sp>
          <p:nvSpPr>
            <p:cNvPr id="47" name="Text 9">
              <a:extLst>
                <a:ext uri="{FF2B5EF4-FFF2-40B4-BE49-F238E27FC236}">
                  <a16:creationId xmlns:a16="http://schemas.microsoft.com/office/drawing/2014/main" id="{C03A4EB1-3D40-051A-202F-76729682C31B}"/>
                </a:ext>
              </a:extLst>
            </p:cNvPr>
            <p:cNvSpPr/>
            <p:nvPr/>
          </p:nvSpPr>
          <p:spPr>
            <a:xfrm>
              <a:off x="8800906" y="3159004"/>
              <a:ext cx="2937600" cy="1267678"/>
            </a:xfrm>
            <a:prstGeom prst="rect">
              <a:avLst/>
            </a:prstGeom>
            <a:noFill/>
            <a:ln/>
          </p:spPr>
          <p:txBody>
            <a:bodyPr wrap="square" lIns="108000" tIns="180000" rIns="108000" bIns="108000" numCol="2" rtlCol="0" anchor="t"/>
            <a:lstStyle/>
            <a:p>
              <a:pPr marL="101600" indent="-101600">
                <a:spcAft>
                  <a:spcPts val="300"/>
                </a:spcAft>
                <a:buSzPct val="100000"/>
                <a:buChar char="•"/>
              </a:pPr>
              <a:r>
                <a:rPr lang="en-GB" sz="860" dirty="0" err="1">
                  <a:solidFill>
                    <a:schemeClr val="bg1"/>
                  </a:solidFill>
                  <a:latin typeface="+mj-lt"/>
                  <a:ea typeface="Helvetica" pitchFamily="34" charset="-122"/>
                  <a:cs typeface="Helvetica" pitchFamily="34" charset="-120"/>
                </a:rPr>
                <a:t>PCaaS</a:t>
              </a:r>
              <a:endParaRPr lang="en-GB" sz="860" dirty="0">
                <a:solidFill>
                  <a:schemeClr val="bg1"/>
                </a:solidFill>
                <a:latin typeface="+mj-lt"/>
                <a:ea typeface="Helvetica" pitchFamily="34" charset="-122"/>
                <a:cs typeface="Helvetica" pitchFamily="34" charset="-120"/>
              </a:endParaRP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App </a:t>
              </a:r>
              <a:r>
                <a:rPr lang="en-GB" sz="860" dirty="0" err="1">
                  <a:solidFill>
                    <a:schemeClr val="bg1"/>
                  </a:solidFill>
                  <a:latin typeface="+mj-lt"/>
                  <a:ea typeface="Helvetica" pitchFamily="34" charset="-122"/>
                  <a:cs typeface="Helvetica" pitchFamily="34" charset="-120"/>
                </a:rPr>
                <a:t>Mgmt</a:t>
              </a:r>
              <a:endParaRPr lang="en-GB" sz="860" dirty="0">
                <a:solidFill>
                  <a:schemeClr val="bg1"/>
                </a:solidFill>
                <a:latin typeface="+mj-lt"/>
                <a:ea typeface="Helvetica" pitchFamily="34" charset="-122"/>
                <a:cs typeface="Helvetica" pitchFamily="34" charset="-120"/>
              </a:endParaRP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Data </a:t>
              </a:r>
              <a:r>
                <a:rPr lang="en-GB" sz="860" dirty="0" err="1">
                  <a:solidFill>
                    <a:schemeClr val="bg1"/>
                  </a:solidFill>
                  <a:latin typeface="+mj-lt"/>
                  <a:ea typeface="Helvetica" pitchFamily="34" charset="-122"/>
                  <a:cs typeface="Helvetica" pitchFamily="34" charset="-120"/>
                </a:rPr>
                <a:t>Mgmt</a:t>
              </a:r>
              <a:endParaRPr lang="en-GB" sz="860" dirty="0">
                <a:solidFill>
                  <a:schemeClr val="bg1"/>
                </a:solidFill>
                <a:latin typeface="+mj-lt"/>
                <a:ea typeface="Helvetica" pitchFamily="34" charset="-122"/>
                <a:cs typeface="Helvetica" pitchFamily="34" charset="-120"/>
              </a:endParaRP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Test / </a:t>
              </a:r>
              <a:r>
                <a:rPr lang="en-GB" sz="860" dirty="0" err="1">
                  <a:solidFill>
                    <a:schemeClr val="bg1"/>
                  </a:solidFill>
                  <a:latin typeface="+mj-lt"/>
                  <a:ea typeface="Helvetica" pitchFamily="34" charset="-122"/>
                  <a:cs typeface="Helvetica" pitchFamily="34" charset="-120"/>
                </a:rPr>
                <a:t>Rel</a:t>
              </a:r>
              <a:r>
                <a:rPr lang="en-GB" sz="860" dirty="0">
                  <a:solidFill>
                    <a:schemeClr val="bg1"/>
                  </a:solidFill>
                  <a:latin typeface="+mj-lt"/>
                  <a:ea typeface="Helvetica" pitchFamily="34" charset="-122"/>
                  <a:cs typeface="Helvetica" pitchFamily="34" charset="-120"/>
                </a:rPr>
                <a:t> </a:t>
              </a:r>
              <a:r>
                <a:rPr lang="en-GB" sz="860" dirty="0" err="1">
                  <a:solidFill>
                    <a:schemeClr val="bg1"/>
                  </a:solidFill>
                  <a:latin typeface="+mj-lt"/>
                  <a:ea typeface="Helvetica" pitchFamily="34" charset="-122"/>
                  <a:cs typeface="Helvetica" pitchFamily="34" charset="-120"/>
                </a:rPr>
                <a:t>Mgmt</a:t>
              </a:r>
              <a:endParaRPr lang="en-GB" sz="860" dirty="0">
                <a:solidFill>
                  <a:schemeClr val="bg1"/>
                </a:solidFill>
                <a:latin typeface="+mj-lt"/>
                <a:ea typeface="Helvetica" pitchFamily="34" charset="-122"/>
                <a:cs typeface="Helvetica" pitchFamily="34" charset="-120"/>
              </a:endParaRP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Active Directory</a:t>
              </a:r>
            </a:p>
            <a:p>
              <a:pPr marL="101600" indent="-101600">
                <a:spcAft>
                  <a:spcPts val="300"/>
                </a:spcAft>
                <a:buSzPct val="100000"/>
                <a:buChar char="•"/>
              </a:pPr>
              <a:r>
                <a:rPr lang="en-GB" sz="860" dirty="0" err="1">
                  <a:solidFill>
                    <a:schemeClr val="bg1"/>
                  </a:solidFill>
                  <a:cs typeface="Helvetica" pitchFamily="34" charset="-120"/>
                </a:rPr>
                <a:t>SQLaaS</a:t>
              </a:r>
              <a:endParaRPr lang="en-GB" sz="860" dirty="0">
                <a:solidFill>
                  <a:schemeClr val="bg1"/>
                </a:solidFill>
                <a:cs typeface="Helvetica" pitchFamily="34" charset="-120"/>
              </a:endParaRPr>
            </a:p>
            <a:p>
              <a:pPr marL="101600" indent="-101600">
                <a:spcAft>
                  <a:spcPts val="300"/>
                </a:spcAft>
                <a:buSzPct val="100000"/>
                <a:buChar char="•"/>
              </a:pPr>
              <a:r>
                <a:rPr lang="en-GB" sz="860" dirty="0">
                  <a:solidFill>
                    <a:schemeClr val="bg1"/>
                  </a:solidFill>
                  <a:cs typeface="Helvetica" pitchFamily="34" charset="-120"/>
                </a:rPr>
                <a:t>User </a:t>
              </a:r>
              <a:r>
                <a:rPr lang="en-GB" sz="860" dirty="0" err="1">
                  <a:solidFill>
                    <a:schemeClr val="bg1"/>
                  </a:solidFill>
                  <a:cs typeface="Helvetica" pitchFamily="34" charset="-120"/>
                </a:rPr>
                <a:t>Mgmt</a:t>
              </a:r>
              <a:endParaRPr lang="en-GB" sz="860" dirty="0">
                <a:solidFill>
                  <a:schemeClr val="bg1"/>
                </a:solidFill>
                <a:cs typeface="Helvetica" pitchFamily="34" charset="-120"/>
              </a:endParaRPr>
            </a:p>
            <a:p>
              <a:pPr marL="101600" indent="-101600">
                <a:spcAft>
                  <a:spcPts val="300"/>
                </a:spcAft>
                <a:buSzPct val="100000"/>
                <a:buChar char="•"/>
              </a:pPr>
              <a:r>
                <a:rPr lang="en-GB" sz="860" dirty="0">
                  <a:solidFill>
                    <a:schemeClr val="bg1"/>
                  </a:solidFill>
                  <a:cs typeface="Helvetica" pitchFamily="34" charset="-120"/>
                </a:rPr>
                <a:t>Storage </a:t>
              </a:r>
              <a:r>
                <a:rPr lang="en-GB" sz="860" dirty="0" err="1">
                  <a:solidFill>
                    <a:schemeClr val="bg1"/>
                  </a:solidFill>
                  <a:cs typeface="Helvetica" pitchFamily="34" charset="-120"/>
                </a:rPr>
                <a:t>Mgmt</a:t>
              </a:r>
              <a:endParaRPr lang="en-GB" sz="860" dirty="0">
                <a:solidFill>
                  <a:schemeClr val="bg1"/>
                </a:solidFill>
                <a:cs typeface="Helvetica" pitchFamily="34" charset="-120"/>
              </a:endParaRPr>
            </a:p>
            <a:p>
              <a:pPr marL="101600" indent="-101600">
                <a:spcAft>
                  <a:spcPts val="300"/>
                </a:spcAft>
                <a:buSzPct val="100000"/>
                <a:buChar char="•"/>
              </a:pPr>
              <a:r>
                <a:rPr lang="en-GB" sz="860" dirty="0">
                  <a:solidFill>
                    <a:schemeClr val="bg1"/>
                  </a:solidFill>
                  <a:cs typeface="Helvetica" pitchFamily="34" charset="-120"/>
                </a:rPr>
                <a:t>Server </a:t>
              </a:r>
              <a:r>
                <a:rPr lang="en-GB" sz="860" dirty="0" err="1">
                  <a:solidFill>
                    <a:schemeClr val="bg1"/>
                  </a:solidFill>
                  <a:cs typeface="Helvetica" pitchFamily="34" charset="-120"/>
                </a:rPr>
                <a:t>Mgmt</a:t>
              </a:r>
              <a:endParaRPr lang="en-GB" sz="860" dirty="0">
                <a:solidFill>
                  <a:schemeClr val="bg1"/>
                </a:solidFill>
                <a:cs typeface="Helvetica" pitchFamily="34" charset="-120"/>
              </a:endParaRPr>
            </a:p>
            <a:p>
              <a:pPr marL="101600" indent="-101600">
                <a:spcAft>
                  <a:spcPts val="300"/>
                </a:spcAft>
                <a:buSzPct val="100000"/>
                <a:buChar char="•"/>
              </a:pPr>
              <a:r>
                <a:rPr lang="en-GB" sz="860" dirty="0">
                  <a:solidFill>
                    <a:schemeClr val="bg1"/>
                  </a:solidFill>
                  <a:cs typeface="Helvetica" pitchFamily="34" charset="-120"/>
                </a:rPr>
                <a:t>Peripheral Print</a:t>
              </a:r>
            </a:p>
            <a:p>
              <a:pPr marL="101600" indent="-101600">
                <a:spcAft>
                  <a:spcPts val="300"/>
                </a:spcAft>
                <a:buSzPct val="100000"/>
                <a:buChar char="•"/>
              </a:pPr>
              <a:r>
                <a:rPr lang="en-GB" sz="860" dirty="0">
                  <a:solidFill>
                    <a:schemeClr val="bg1"/>
                  </a:solidFill>
                  <a:cs typeface="Helvetica" pitchFamily="34" charset="-120"/>
                </a:rPr>
                <a:t>Mobile </a:t>
              </a:r>
              <a:r>
                <a:rPr lang="en-GB" sz="860" dirty="0" err="1">
                  <a:solidFill>
                    <a:schemeClr val="bg1"/>
                  </a:solidFill>
                  <a:cs typeface="Helvetica" pitchFamily="34" charset="-120"/>
                </a:rPr>
                <a:t>Mgmt</a:t>
              </a:r>
              <a:endParaRPr lang="en-GB" sz="860" dirty="0">
                <a:solidFill>
                  <a:schemeClr val="bg1"/>
                </a:solidFill>
                <a:cs typeface="Helvetica" pitchFamily="34" charset="-120"/>
              </a:endParaRPr>
            </a:p>
          </p:txBody>
        </p:sp>
        <p:cxnSp>
          <p:nvCxnSpPr>
            <p:cNvPr id="49" name="Straight Connector 48">
              <a:extLst>
                <a:ext uri="{FF2B5EF4-FFF2-40B4-BE49-F238E27FC236}">
                  <a16:creationId xmlns:a16="http://schemas.microsoft.com/office/drawing/2014/main" id="{880D8151-66B2-6EA2-6D33-EFDA8B84259A}"/>
                </a:ext>
              </a:extLst>
            </p:cNvPr>
            <p:cNvCxnSpPr>
              <a:cxnSpLocks/>
            </p:cNvCxnSpPr>
            <p:nvPr/>
          </p:nvCxnSpPr>
          <p:spPr>
            <a:xfrm>
              <a:off x="8655106" y="3159004"/>
              <a:ext cx="3229200" cy="0"/>
            </a:xfrm>
            <a:prstGeom prst="line">
              <a:avLst/>
            </a:prstGeom>
            <a:ln w="19050">
              <a:gradFill flip="none" rotWithShape="1">
                <a:gsLst>
                  <a:gs pos="0">
                    <a:schemeClr val="accent4">
                      <a:alpha val="0"/>
                    </a:schemeClr>
                  </a:gs>
                  <a:gs pos="53000">
                    <a:schemeClr val="accent5"/>
                  </a:gs>
                  <a:gs pos="100000">
                    <a:schemeClr val="accent4">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grpSp>
        <p:nvGrpSpPr>
          <p:cNvPr id="148" name="Group 147">
            <a:extLst>
              <a:ext uri="{FF2B5EF4-FFF2-40B4-BE49-F238E27FC236}">
                <a16:creationId xmlns:a16="http://schemas.microsoft.com/office/drawing/2014/main" id="{3D57D7AA-622C-AC3A-2EC8-DAD21E9FCA6B}"/>
              </a:ext>
            </a:extLst>
          </p:cNvPr>
          <p:cNvGrpSpPr/>
          <p:nvPr/>
        </p:nvGrpSpPr>
        <p:grpSpPr>
          <a:xfrm>
            <a:off x="3802269" y="2685279"/>
            <a:ext cx="2218616" cy="1903420"/>
            <a:chOff x="3802269" y="2685279"/>
            <a:chExt cx="2218616" cy="1903420"/>
          </a:xfrm>
        </p:grpSpPr>
        <p:sp>
          <p:nvSpPr>
            <p:cNvPr id="50" name="Shape 6">
              <a:extLst>
                <a:ext uri="{FF2B5EF4-FFF2-40B4-BE49-F238E27FC236}">
                  <a16:creationId xmlns:a16="http://schemas.microsoft.com/office/drawing/2014/main" id="{A0DC0047-72F6-DC2C-6FD4-F8850159782D}"/>
                </a:ext>
              </a:extLst>
            </p:cNvPr>
            <p:cNvSpPr/>
            <p:nvPr/>
          </p:nvSpPr>
          <p:spPr>
            <a:xfrm>
              <a:off x="3802269" y="2685279"/>
              <a:ext cx="2218616" cy="1903420"/>
            </a:xfrm>
            <a:prstGeom prst="roundRect">
              <a:avLst>
                <a:gd name="adj" fmla="val 5662"/>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ctr"/>
              <a:r>
                <a:rPr lang="en-US" sz="1400" b="1" dirty="0">
                  <a:solidFill>
                    <a:schemeClr val="accent5"/>
                  </a:solidFill>
                  <a:latin typeface="+mj-lt"/>
                  <a:ea typeface="Helvetica" pitchFamily="34" charset="-122"/>
                  <a:cs typeface="Helvetica" pitchFamily="34" charset="-120"/>
                </a:rPr>
                <a:t>Data Centre</a:t>
              </a:r>
            </a:p>
          </p:txBody>
        </p:sp>
        <p:sp>
          <p:nvSpPr>
            <p:cNvPr id="51" name="Text 9">
              <a:extLst>
                <a:ext uri="{FF2B5EF4-FFF2-40B4-BE49-F238E27FC236}">
                  <a16:creationId xmlns:a16="http://schemas.microsoft.com/office/drawing/2014/main" id="{268ADA57-4297-B92A-836A-C41EF245D146}"/>
                </a:ext>
              </a:extLst>
            </p:cNvPr>
            <p:cNvSpPr/>
            <p:nvPr/>
          </p:nvSpPr>
          <p:spPr>
            <a:xfrm>
              <a:off x="3802269" y="3159004"/>
              <a:ext cx="2218616" cy="1267678"/>
            </a:xfrm>
            <a:prstGeom prst="rect">
              <a:avLst/>
            </a:prstGeom>
            <a:noFill/>
            <a:ln/>
          </p:spPr>
          <p:txBody>
            <a:bodyPr wrap="square" lIns="108000" tIns="180000" rIns="108000" bIns="108000" rtlCol="0" anchor="t"/>
            <a:lstStyle/>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Colocation</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Shared Colocation</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Smart Hands</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Remote Hands</a:t>
              </a:r>
            </a:p>
          </p:txBody>
        </p:sp>
        <p:cxnSp>
          <p:nvCxnSpPr>
            <p:cNvPr id="53" name="Straight Connector 52">
              <a:extLst>
                <a:ext uri="{FF2B5EF4-FFF2-40B4-BE49-F238E27FC236}">
                  <a16:creationId xmlns:a16="http://schemas.microsoft.com/office/drawing/2014/main" id="{2F67FA31-DAA3-3B3F-7E26-922DB405E836}"/>
                </a:ext>
              </a:extLst>
            </p:cNvPr>
            <p:cNvCxnSpPr>
              <a:cxnSpLocks/>
            </p:cNvCxnSpPr>
            <p:nvPr/>
          </p:nvCxnSpPr>
          <p:spPr>
            <a:xfrm>
              <a:off x="3802269" y="3159004"/>
              <a:ext cx="2218616" cy="0"/>
            </a:xfrm>
            <a:prstGeom prst="line">
              <a:avLst/>
            </a:prstGeom>
            <a:ln w="19050">
              <a:gradFill flip="none" rotWithShape="1">
                <a:gsLst>
                  <a:gs pos="0">
                    <a:schemeClr val="accent4">
                      <a:alpha val="0"/>
                    </a:schemeClr>
                  </a:gs>
                  <a:gs pos="53000">
                    <a:schemeClr val="accent5"/>
                  </a:gs>
                  <a:gs pos="100000">
                    <a:schemeClr val="accent4">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grpSp>
        <p:nvGrpSpPr>
          <p:cNvPr id="149" name="Group 148">
            <a:extLst>
              <a:ext uri="{FF2B5EF4-FFF2-40B4-BE49-F238E27FC236}">
                <a16:creationId xmlns:a16="http://schemas.microsoft.com/office/drawing/2014/main" id="{AA074BEF-011C-7AC4-59CC-0842680E40B9}"/>
              </a:ext>
            </a:extLst>
          </p:cNvPr>
          <p:cNvGrpSpPr/>
          <p:nvPr/>
        </p:nvGrpSpPr>
        <p:grpSpPr>
          <a:xfrm>
            <a:off x="6171115" y="2685279"/>
            <a:ext cx="2218616" cy="1903420"/>
            <a:chOff x="6171115" y="2685279"/>
            <a:chExt cx="2218616" cy="1903420"/>
          </a:xfrm>
        </p:grpSpPr>
        <p:sp>
          <p:nvSpPr>
            <p:cNvPr id="54" name="Shape 6">
              <a:extLst>
                <a:ext uri="{FF2B5EF4-FFF2-40B4-BE49-F238E27FC236}">
                  <a16:creationId xmlns:a16="http://schemas.microsoft.com/office/drawing/2014/main" id="{3C933EB8-D612-AEEE-FB22-32C436267E81}"/>
                </a:ext>
              </a:extLst>
            </p:cNvPr>
            <p:cNvSpPr/>
            <p:nvPr/>
          </p:nvSpPr>
          <p:spPr>
            <a:xfrm>
              <a:off x="6173266" y="2685279"/>
              <a:ext cx="2216465" cy="1903420"/>
            </a:xfrm>
            <a:prstGeom prst="roundRect">
              <a:avLst>
                <a:gd name="adj" fmla="val 5662"/>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ctr"/>
              <a:r>
                <a:rPr lang="en-US" sz="1400" b="1" dirty="0">
                  <a:solidFill>
                    <a:schemeClr val="accent5"/>
                  </a:solidFill>
                  <a:latin typeface="+mj-lt"/>
                  <a:ea typeface="Helvetica" pitchFamily="34" charset="-122"/>
                  <a:cs typeface="Helvetica" pitchFamily="34" charset="-120"/>
                </a:rPr>
                <a:t>Managed Network</a:t>
              </a:r>
            </a:p>
          </p:txBody>
        </p:sp>
        <p:sp>
          <p:nvSpPr>
            <p:cNvPr id="55" name="Text 9">
              <a:extLst>
                <a:ext uri="{FF2B5EF4-FFF2-40B4-BE49-F238E27FC236}">
                  <a16:creationId xmlns:a16="http://schemas.microsoft.com/office/drawing/2014/main" id="{44520849-0174-07CB-78DC-48288E46E7BB}"/>
                </a:ext>
              </a:extLst>
            </p:cNvPr>
            <p:cNvSpPr/>
            <p:nvPr/>
          </p:nvSpPr>
          <p:spPr>
            <a:xfrm>
              <a:off x="6173266" y="3159004"/>
              <a:ext cx="2216465" cy="1267678"/>
            </a:xfrm>
            <a:prstGeom prst="rect">
              <a:avLst/>
            </a:prstGeom>
            <a:noFill/>
            <a:ln/>
          </p:spPr>
          <p:txBody>
            <a:bodyPr wrap="square" lIns="108000" tIns="180000" rIns="108000" bIns="108000" rtlCol="0" anchor="t"/>
            <a:lstStyle/>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Network Monitoring</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SD-WAN</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Managed LAN &amp; </a:t>
              </a:r>
              <a:r>
                <a:rPr lang="en-GB" sz="860" dirty="0" err="1">
                  <a:solidFill>
                    <a:schemeClr val="bg1"/>
                  </a:solidFill>
                  <a:latin typeface="+mj-lt"/>
                  <a:ea typeface="Helvetica" pitchFamily="34" charset="-122"/>
                  <a:cs typeface="Helvetica" pitchFamily="34" charset="-120"/>
                </a:rPr>
                <a:t>WiFi</a:t>
              </a:r>
              <a:endParaRPr lang="en-GB" sz="860" dirty="0">
                <a:solidFill>
                  <a:schemeClr val="bg1"/>
                </a:solidFill>
                <a:latin typeface="+mj-lt"/>
                <a:ea typeface="Helvetica" pitchFamily="34" charset="-122"/>
                <a:cs typeface="Helvetica" pitchFamily="34" charset="-120"/>
              </a:endParaRP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HSCN</a:t>
              </a:r>
            </a:p>
          </p:txBody>
        </p:sp>
        <p:cxnSp>
          <p:nvCxnSpPr>
            <p:cNvPr id="58" name="Straight Connector 57">
              <a:extLst>
                <a:ext uri="{FF2B5EF4-FFF2-40B4-BE49-F238E27FC236}">
                  <a16:creationId xmlns:a16="http://schemas.microsoft.com/office/drawing/2014/main" id="{BA28E551-AD81-660F-5978-1D175E00CEB7}"/>
                </a:ext>
              </a:extLst>
            </p:cNvPr>
            <p:cNvCxnSpPr>
              <a:cxnSpLocks/>
            </p:cNvCxnSpPr>
            <p:nvPr/>
          </p:nvCxnSpPr>
          <p:spPr>
            <a:xfrm>
              <a:off x="6171115" y="3159004"/>
              <a:ext cx="2218616" cy="0"/>
            </a:xfrm>
            <a:prstGeom prst="line">
              <a:avLst/>
            </a:prstGeom>
            <a:ln w="19050">
              <a:gradFill flip="none" rotWithShape="1">
                <a:gsLst>
                  <a:gs pos="0">
                    <a:schemeClr val="accent4">
                      <a:alpha val="0"/>
                    </a:schemeClr>
                  </a:gs>
                  <a:gs pos="53000">
                    <a:schemeClr val="accent5"/>
                  </a:gs>
                  <a:gs pos="100000">
                    <a:schemeClr val="accent4">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grpSp>
        <p:nvGrpSpPr>
          <p:cNvPr id="151" name="Group 150">
            <a:extLst>
              <a:ext uri="{FF2B5EF4-FFF2-40B4-BE49-F238E27FC236}">
                <a16:creationId xmlns:a16="http://schemas.microsoft.com/office/drawing/2014/main" id="{DAD4A680-50CE-CA89-E805-314BF41B0487}"/>
              </a:ext>
            </a:extLst>
          </p:cNvPr>
          <p:cNvGrpSpPr/>
          <p:nvPr/>
        </p:nvGrpSpPr>
        <p:grpSpPr>
          <a:xfrm>
            <a:off x="307693" y="4706347"/>
            <a:ext cx="4688123" cy="1912097"/>
            <a:chOff x="307693" y="4706347"/>
            <a:chExt cx="4688123" cy="1912097"/>
          </a:xfrm>
        </p:grpSpPr>
        <p:sp>
          <p:nvSpPr>
            <p:cNvPr id="60" name="Shape 6">
              <a:extLst>
                <a:ext uri="{FF2B5EF4-FFF2-40B4-BE49-F238E27FC236}">
                  <a16:creationId xmlns:a16="http://schemas.microsoft.com/office/drawing/2014/main" id="{DF039423-1BFF-51B4-8A08-9D7EFECA7B6F}"/>
                </a:ext>
              </a:extLst>
            </p:cNvPr>
            <p:cNvSpPr/>
            <p:nvPr/>
          </p:nvSpPr>
          <p:spPr>
            <a:xfrm>
              <a:off x="307693" y="4706347"/>
              <a:ext cx="4688123" cy="1903420"/>
            </a:xfrm>
            <a:prstGeom prst="roundRect">
              <a:avLst>
                <a:gd name="adj" fmla="val 5662"/>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ctr"/>
              <a:r>
                <a:rPr lang="en-GB" sz="1400" b="1" dirty="0">
                  <a:solidFill>
                    <a:schemeClr val="accent5"/>
                  </a:solidFill>
                  <a:latin typeface="+mj-lt"/>
                  <a:ea typeface="Helvetica" pitchFamily="34" charset="-122"/>
                  <a:cs typeface="Helvetica" pitchFamily="34" charset="-120"/>
                </a:rPr>
                <a:t>Cyber Security (full NIST coverage) </a:t>
              </a:r>
            </a:p>
          </p:txBody>
        </p:sp>
        <p:sp>
          <p:nvSpPr>
            <p:cNvPr id="61" name="Text 9">
              <a:extLst>
                <a:ext uri="{FF2B5EF4-FFF2-40B4-BE49-F238E27FC236}">
                  <a16:creationId xmlns:a16="http://schemas.microsoft.com/office/drawing/2014/main" id="{CC96F1A2-622E-D306-26D3-BEDEE96723E7}"/>
                </a:ext>
              </a:extLst>
            </p:cNvPr>
            <p:cNvSpPr/>
            <p:nvPr/>
          </p:nvSpPr>
          <p:spPr>
            <a:xfrm>
              <a:off x="453688" y="5180071"/>
              <a:ext cx="4396132" cy="1438373"/>
            </a:xfrm>
            <a:prstGeom prst="rect">
              <a:avLst/>
            </a:prstGeom>
            <a:noFill/>
            <a:ln/>
          </p:spPr>
          <p:txBody>
            <a:bodyPr wrap="square" lIns="108000" tIns="180000" rIns="108000" bIns="108000" numCol="3" rtlCol="0" anchor="t"/>
            <a:lstStyle/>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CSOC</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SIEM</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Centralised Firewall</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Dedicated Firewall Management</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SSE</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SASE</a:t>
              </a:r>
            </a:p>
            <a:p>
              <a:pPr marL="101600" indent="-101600">
                <a:spcAft>
                  <a:spcPts val="300"/>
                </a:spcAft>
                <a:buSzPct val="100000"/>
                <a:buChar char="•"/>
              </a:pPr>
              <a:endParaRPr lang="en-GB" sz="860" dirty="0">
                <a:solidFill>
                  <a:schemeClr val="bg1"/>
                </a:solidFill>
                <a:latin typeface="+mj-lt"/>
                <a:ea typeface="Helvetica" pitchFamily="34" charset="-122"/>
                <a:cs typeface="Helvetica" pitchFamily="34" charset="-120"/>
              </a:endParaRP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DDoS Mitigation</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End Point Threat Detection</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VCISO</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DLP</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Cyber Security Consultancy</a:t>
              </a:r>
              <a:br>
                <a:rPr lang="en-GB" sz="860" dirty="0">
                  <a:solidFill>
                    <a:schemeClr val="bg1"/>
                  </a:solidFill>
                  <a:latin typeface="+mj-lt"/>
                  <a:ea typeface="Helvetica" pitchFamily="34" charset="-122"/>
                  <a:cs typeface="Helvetica" pitchFamily="34" charset="-120"/>
                </a:rPr>
              </a:br>
              <a:br>
                <a:rPr lang="en-GB" sz="860" dirty="0">
                  <a:solidFill>
                    <a:schemeClr val="bg1"/>
                  </a:solidFill>
                  <a:latin typeface="+mj-lt"/>
                  <a:ea typeface="Helvetica" pitchFamily="34" charset="-122"/>
                  <a:cs typeface="Helvetica" pitchFamily="34" charset="-120"/>
                </a:rPr>
              </a:br>
              <a:endParaRPr lang="en-GB" sz="860" dirty="0">
                <a:solidFill>
                  <a:schemeClr val="bg1"/>
                </a:solidFill>
                <a:latin typeface="+mj-lt"/>
                <a:ea typeface="Helvetica" pitchFamily="34" charset="-122"/>
                <a:cs typeface="Helvetica" pitchFamily="34" charset="-120"/>
              </a:endParaRP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Cyber Security Audit</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Vulnerability Scanning</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Email Security</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MFA</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Incident Response</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Cyber Vault</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PAM</a:t>
              </a:r>
            </a:p>
            <a:p>
              <a:pPr marL="101600" indent="-101600">
                <a:spcAft>
                  <a:spcPts val="300"/>
                </a:spcAft>
                <a:buSzPct val="100000"/>
                <a:buChar char="•"/>
              </a:pPr>
              <a:endParaRPr lang="en-GB" sz="860" dirty="0">
                <a:solidFill>
                  <a:schemeClr val="bg1"/>
                </a:solidFill>
                <a:latin typeface="+mj-lt"/>
                <a:ea typeface="Helvetica" pitchFamily="34" charset="-122"/>
                <a:cs typeface="Helvetica" pitchFamily="34" charset="-120"/>
              </a:endParaRPr>
            </a:p>
          </p:txBody>
        </p:sp>
        <p:cxnSp>
          <p:nvCxnSpPr>
            <p:cNvPr id="63" name="Straight Connector 62">
              <a:extLst>
                <a:ext uri="{FF2B5EF4-FFF2-40B4-BE49-F238E27FC236}">
                  <a16:creationId xmlns:a16="http://schemas.microsoft.com/office/drawing/2014/main" id="{FE07A2D2-B2BC-8EFC-6119-7B157A95F5C3}"/>
                </a:ext>
              </a:extLst>
            </p:cNvPr>
            <p:cNvCxnSpPr>
              <a:cxnSpLocks/>
            </p:cNvCxnSpPr>
            <p:nvPr/>
          </p:nvCxnSpPr>
          <p:spPr>
            <a:xfrm>
              <a:off x="307694" y="5180072"/>
              <a:ext cx="4688121" cy="0"/>
            </a:xfrm>
            <a:prstGeom prst="line">
              <a:avLst/>
            </a:prstGeom>
            <a:ln w="19050">
              <a:gradFill flip="none" rotWithShape="1">
                <a:gsLst>
                  <a:gs pos="0">
                    <a:schemeClr val="accent4">
                      <a:alpha val="0"/>
                    </a:schemeClr>
                  </a:gs>
                  <a:gs pos="53000">
                    <a:schemeClr val="accent5"/>
                  </a:gs>
                  <a:gs pos="100000">
                    <a:schemeClr val="accent4">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grpSp>
        <p:nvGrpSpPr>
          <p:cNvPr id="152" name="Group 151">
            <a:extLst>
              <a:ext uri="{FF2B5EF4-FFF2-40B4-BE49-F238E27FC236}">
                <a16:creationId xmlns:a16="http://schemas.microsoft.com/office/drawing/2014/main" id="{ADF7C097-047E-C8FC-4847-EDC0FC7043FF}"/>
              </a:ext>
            </a:extLst>
          </p:cNvPr>
          <p:cNvGrpSpPr/>
          <p:nvPr/>
        </p:nvGrpSpPr>
        <p:grpSpPr>
          <a:xfrm>
            <a:off x="5165895" y="4706347"/>
            <a:ext cx="4329719" cy="1903420"/>
            <a:chOff x="5165895" y="4706347"/>
            <a:chExt cx="4329719" cy="1903420"/>
          </a:xfrm>
        </p:grpSpPr>
        <p:sp>
          <p:nvSpPr>
            <p:cNvPr id="68" name="Shape 6">
              <a:extLst>
                <a:ext uri="{FF2B5EF4-FFF2-40B4-BE49-F238E27FC236}">
                  <a16:creationId xmlns:a16="http://schemas.microsoft.com/office/drawing/2014/main" id="{1FD9E1A8-9ED3-A9E6-7240-4F90EB9D4896}"/>
                </a:ext>
              </a:extLst>
            </p:cNvPr>
            <p:cNvSpPr/>
            <p:nvPr/>
          </p:nvSpPr>
          <p:spPr>
            <a:xfrm>
              <a:off x="5165895" y="4706347"/>
              <a:ext cx="4329719" cy="1903420"/>
            </a:xfrm>
            <a:prstGeom prst="roundRect">
              <a:avLst>
                <a:gd name="adj" fmla="val 5662"/>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ctr"/>
              <a:r>
                <a:rPr lang="en-US" sz="1400" b="1" dirty="0">
                  <a:solidFill>
                    <a:schemeClr val="accent5"/>
                  </a:solidFill>
                  <a:latin typeface="+mj-lt"/>
                  <a:ea typeface="Helvetica" pitchFamily="34" charset="-122"/>
                  <a:cs typeface="Helvetica" pitchFamily="34" charset="-120"/>
                </a:rPr>
                <a:t>Professional Services</a:t>
              </a:r>
            </a:p>
          </p:txBody>
        </p:sp>
        <p:sp>
          <p:nvSpPr>
            <p:cNvPr id="69" name="Text 9">
              <a:extLst>
                <a:ext uri="{FF2B5EF4-FFF2-40B4-BE49-F238E27FC236}">
                  <a16:creationId xmlns:a16="http://schemas.microsoft.com/office/drawing/2014/main" id="{C82C564F-F1EB-5F41-FBD6-C0FE2A57521F}"/>
                </a:ext>
              </a:extLst>
            </p:cNvPr>
            <p:cNvSpPr/>
            <p:nvPr/>
          </p:nvSpPr>
          <p:spPr>
            <a:xfrm>
              <a:off x="5303508" y="5180072"/>
              <a:ext cx="4054092" cy="1267678"/>
            </a:xfrm>
            <a:prstGeom prst="rect">
              <a:avLst/>
            </a:prstGeom>
            <a:noFill/>
            <a:ln/>
          </p:spPr>
          <p:txBody>
            <a:bodyPr wrap="square" lIns="108000" tIns="180000" rIns="108000" bIns="108000" numCol="2" rtlCol="0" anchor="t"/>
            <a:lstStyle/>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ITSM as a Service</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Service Desk</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Onsite Install</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Break-fix Management</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IT Delivery</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Staff Augmentation</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Server &amp; Application Migration </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Cloud Adoption and Migration - Azure, Hybrid &amp; Dedicated</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Server &amp; Application Migration </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EUD Refresh &amp; Rollouts</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M365 Consolidation and Migration - Zero Trust</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Data Consultancy, Cloud Readiness, Automation </a:t>
              </a:r>
            </a:p>
          </p:txBody>
        </p:sp>
        <p:cxnSp>
          <p:nvCxnSpPr>
            <p:cNvPr id="70" name="Straight Connector 69">
              <a:extLst>
                <a:ext uri="{FF2B5EF4-FFF2-40B4-BE49-F238E27FC236}">
                  <a16:creationId xmlns:a16="http://schemas.microsoft.com/office/drawing/2014/main" id="{A5E17225-0D9F-6616-91D4-2C4573FC9540}"/>
                </a:ext>
              </a:extLst>
            </p:cNvPr>
            <p:cNvCxnSpPr>
              <a:cxnSpLocks/>
            </p:cNvCxnSpPr>
            <p:nvPr/>
          </p:nvCxnSpPr>
          <p:spPr>
            <a:xfrm>
              <a:off x="5165895" y="5180072"/>
              <a:ext cx="4329320" cy="0"/>
            </a:xfrm>
            <a:prstGeom prst="line">
              <a:avLst/>
            </a:prstGeom>
            <a:ln w="19050">
              <a:gradFill flip="none" rotWithShape="1">
                <a:gsLst>
                  <a:gs pos="0">
                    <a:schemeClr val="accent4">
                      <a:alpha val="0"/>
                    </a:schemeClr>
                  </a:gs>
                  <a:gs pos="53000">
                    <a:schemeClr val="accent5"/>
                  </a:gs>
                  <a:gs pos="100000">
                    <a:schemeClr val="accent4">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grpSp>
        <p:nvGrpSpPr>
          <p:cNvPr id="153" name="Group 152">
            <a:extLst>
              <a:ext uri="{FF2B5EF4-FFF2-40B4-BE49-F238E27FC236}">
                <a16:creationId xmlns:a16="http://schemas.microsoft.com/office/drawing/2014/main" id="{2D182B32-5C7E-CB7C-6CFC-6D3B9F07F8D7}"/>
              </a:ext>
            </a:extLst>
          </p:cNvPr>
          <p:cNvGrpSpPr/>
          <p:nvPr/>
        </p:nvGrpSpPr>
        <p:grpSpPr>
          <a:xfrm>
            <a:off x="9665692" y="4706347"/>
            <a:ext cx="2218616" cy="1903420"/>
            <a:chOff x="9665692" y="4706347"/>
            <a:chExt cx="2218616" cy="1903420"/>
          </a:xfrm>
        </p:grpSpPr>
        <p:sp>
          <p:nvSpPr>
            <p:cNvPr id="73" name="Shape 6">
              <a:extLst>
                <a:ext uri="{FF2B5EF4-FFF2-40B4-BE49-F238E27FC236}">
                  <a16:creationId xmlns:a16="http://schemas.microsoft.com/office/drawing/2014/main" id="{F168DBB0-BFB6-A653-399C-18073490F1D5}"/>
                </a:ext>
              </a:extLst>
            </p:cNvPr>
            <p:cNvSpPr/>
            <p:nvPr/>
          </p:nvSpPr>
          <p:spPr>
            <a:xfrm>
              <a:off x="9667843" y="4706347"/>
              <a:ext cx="2216465" cy="1903420"/>
            </a:xfrm>
            <a:prstGeom prst="roundRect">
              <a:avLst>
                <a:gd name="adj" fmla="val 5662"/>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ctr"/>
              <a:r>
                <a:rPr lang="en-US" sz="1400" b="1" dirty="0">
                  <a:solidFill>
                    <a:schemeClr val="accent5"/>
                  </a:solidFill>
                  <a:latin typeface="+mj-lt"/>
                  <a:ea typeface="Helvetica" pitchFamily="34" charset="-122"/>
                  <a:cs typeface="Helvetica" pitchFamily="34" charset="-120"/>
                </a:rPr>
                <a:t>CNI</a:t>
              </a:r>
            </a:p>
          </p:txBody>
        </p:sp>
        <p:sp>
          <p:nvSpPr>
            <p:cNvPr id="74" name="Text 9">
              <a:extLst>
                <a:ext uri="{FF2B5EF4-FFF2-40B4-BE49-F238E27FC236}">
                  <a16:creationId xmlns:a16="http://schemas.microsoft.com/office/drawing/2014/main" id="{4B6D3B2A-1FE7-7324-182B-412EC8B1E88B}"/>
                </a:ext>
              </a:extLst>
            </p:cNvPr>
            <p:cNvSpPr/>
            <p:nvPr/>
          </p:nvSpPr>
          <p:spPr>
            <a:xfrm>
              <a:off x="9782176" y="5180072"/>
              <a:ext cx="1987800" cy="1267678"/>
            </a:xfrm>
            <a:prstGeom prst="rect">
              <a:avLst/>
            </a:prstGeom>
            <a:noFill/>
            <a:ln/>
          </p:spPr>
          <p:txBody>
            <a:bodyPr wrap="square" lIns="108000" tIns="180000" rIns="108000" bIns="108000" rtlCol="0" anchor="t"/>
            <a:lstStyle/>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Automated Control</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SCADA Networks</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Ops Control Rooms</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CCTV &amp; Sec Comms</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IDS Monitoring</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OT Threat Intelligence</a:t>
              </a:r>
            </a:p>
            <a:p>
              <a:pPr marL="101600" indent="-101600">
                <a:spcAft>
                  <a:spcPts val="300"/>
                </a:spcAft>
                <a:buSzPct val="100000"/>
                <a:buChar char="•"/>
              </a:pPr>
              <a:r>
                <a:rPr lang="en-GB" sz="860" dirty="0">
                  <a:solidFill>
                    <a:schemeClr val="bg1"/>
                  </a:solidFill>
                  <a:latin typeface="+mj-lt"/>
                  <a:ea typeface="Helvetica" pitchFamily="34" charset="-122"/>
                  <a:cs typeface="Helvetica" pitchFamily="34" charset="-120"/>
                </a:rPr>
                <a:t>CNI Field Engineering</a:t>
              </a:r>
            </a:p>
          </p:txBody>
        </p:sp>
        <p:cxnSp>
          <p:nvCxnSpPr>
            <p:cNvPr id="75" name="Straight Connector 74">
              <a:extLst>
                <a:ext uri="{FF2B5EF4-FFF2-40B4-BE49-F238E27FC236}">
                  <a16:creationId xmlns:a16="http://schemas.microsoft.com/office/drawing/2014/main" id="{CE47725E-9A72-CC4B-5647-4B27CD4207EC}"/>
                </a:ext>
              </a:extLst>
            </p:cNvPr>
            <p:cNvCxnSpPr>
              <a:cxnSpLocks/>
            </p:cNvCxnSpPr>
            <p:nvPr/>
          </p:nvCxnSpPr>
          <p:spPr>
            <a:xfrm>
              <a:off x="9665692" y="5180072"/>
              <a:ext cx="2218616" cy="0"/>
            </a:xfrm>
            <a:prstGeom prst="line">
              <a:avLst/>
            </a:prstGeom>
            <a:ln w="19050">
              <a:gradFill flip="none" rotWithShape="1">
                <a:gsLst>
                  <a:gs pos="0">
                    <a:schemeClr val="accent4">
                      <a:alpha val="0"/>
                    </a:schemeClr>
                  </a:gs>
                  <a:gs pos="53000">
                    <a:schemeClr val="accent5"/>
                  </a:gs>
                  <a:gs pos="100000">
                    <a:schemeClr val="accent4">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5419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750"/>
                                        <p:tgtEl>
                                          <p:spTgt spid="145"/>
                                        </p:tgtEl>
                                      </p:cBhvr>
                                    </p:animEffect>
                                    <p:anim calcmode="lin" valueType="num">
                                      <p:cBhvr>
                                        <p:cTn id="8" dur="750" fill="hold"/>
                                        <p:tgtEl>
                                          <p:spTgt spid="145"/>
                                        </p:tgtEl>
                                        <p:attrNameLst>
                                          <p:attrName>ppt_x</p:attrName>
                                        </p:attrNameLst>
                                      </p:cBhvr>
                                      <p:tavLst>
                                        <p:tav tm="0">
                                          <p:val>
                                            <p:strVal val="#ppt_x"/>
                                          </p:val>
                                        </p:tav>
                                        <p:tav tm="100000">
                                          <p:val>
                                            <p:strVal val="#ppt_x"/>
                                          </p:val>
                                        </p:tav>
                                      </p:tavLst>
                                    </p:anim>
                                    <p:anim calcmode="lin" valueType="num">
                                      <p:cBhvr>
                                        <p:cTn id="9" dur="750" fill="hold"/>
                                        <p:tgtEl>
                                          <p:spTgt spid="14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146"/>
                                        </p:tgtEl>
                                        <p:attrNameLst>
                                          <p:attrName>style.visibility</p:attrName>
                                        </p:attrNameLst>
                                      </p:cBhvr>
                                      <p:to>
                                        <p:strVal val="visible"/>
                                      </p:to>
                                    </p:set>
                                    <p:animEffect transition="in" filter="fade">
                                      <p:cBhvr>
                                        <p:cTn id="12" dur="750"/>
                                        <p:tgtEl>
                                          <p:spTgt spid="146"/>
                                        </p:tgtEl>
                                      </p:cBhvr>
                                    </p:animEffect>
                                    <p:anim calcmode="lin" valueType="num">
                                      <p:cBhvr>
                                        <p:cTn id="13" dur="750" fill="hold"/>
                                        <p:tgtEl>
                                          <p:spTgt spid="146"/>
                                        </p:tgtEl>
                                        <p:attrNameLst>
                                          <p:attrName>ppt_x</p:attrName>
                                        </p:attrNameLst>
                                      </p:cBhvr>
                                      <p:tavLst>
                                        <p:tav tm="0">
                                          <p:val>
                                            <p:strVal val="#ppt_x"/>
                                          </p:val>
                                        </p:tav>
                                        <p:tav tm="100000">
                                          <p:val>
                                            <p:strVal val="#ppt_x"/>
                                          </p:val>
                                        </p:tav>
                                      </p:tavLst>
                                    </p:anim>
                                    <p:anim calcmode="lin" valueType="num">
                                      <p:cBhvr>
                                        <p:cTn id="14" dur="750" fill="hold"/>
                                        <p:tgtEl>
                                          <p:spTgt spid="14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147"/>
                                        </p:tgtEl>
                                        <p:attrNameLst>
                                          <p:attrName>style.visibility</p:attrName>
                                        </p:attrNameLst>
                                      </p:cBhvr>
                                      <p:to>
                                        <p:strVal val="visible"/>
                                      </p:to>
                                    </p:set>
                                    <p:animEffect transition="in" filter="fade">
                                      <p:cBhvr>
                                        <p:cTn id="17" dur="750"/>
                                        <p:tgtEl>
                                          <p:spTgt spid="147"/>
                                        </p:tgtEl>
                                      </p:cBhvr>
                                    </p:animEffect>
                                    <p:anim calcmode="lin" valueType="num">
                                      <p:cBhvr>
                                        <p:cTn id="18" dur="750" fill="hold"/>
                                        <p:tgtEl>
                                          <p:spTgt spid="147"/>
                                        </p:tgtEl>
                                        <p:attrNameLst>
                                          <p:attrName>ppt_x</p:attrName>
                                        </p:attrNameLst>
                                      </p:cBhvr>
                                      <p:tavLst>
                                        <p:tav tm="0">
                                          <p:val>
                                            <p:strVal val="#ppt_x"/>
                                          </p:val>
                                        </p:tav>
                                        <p:tav tm="100000">
                                          <p:val>
                                            <p:strVal val="#ppt_x"/>
                                          </p:val>
                                        </p:tav>
                                      </p:tavLst>
                                    </p:anim>
                                    <p:anim calcmode="lin" valueType="num">
                                      <p:cBhvr>
                                        <p:cTn id="19" dur="750" fill="hold"/>
                                        <p:tgtEl>
                                          <p:spTgt spid="14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148"/>
                                        </p:tgtEl>
                                        <p:attrNameLst>
                                          <p:attrName>style.visibility</p:attrName>
                                        </p:attrNameLst>
                                      </p:cBhvr>
                                      <p:to>
                                        <p:strVal val="visible"/>
                                      </p:to>
                                    </p:set>
                                    <p:animEffect transition="in" filter="fade">
                                      <p:cBhvr>
                                        <p:cTn id="22" dur="750"/>
                                        <p:tgtEl>
                                          <p:spTgt spid="148"/>
                                        </p:tgtEl>
                                      </p:cBhvr>
                                    </p:animEffect>
                                    <p:anim calcmode="lin" valueType="num">
                                      <p:cBhvr>
                                        <p:cTn id="23" dur="750" fill="hold"/>
                                        <p:tgtEl>
                                          <p:spTgt spid="148"/>
                                        </p:tgtEl>
                                        <p:attrNameLst>
                                          <p:attrName>ppt_x</p:attrName>
                                        </p:attrNameLst>
                                      </p:cBhvr>
                                      <p:tavLst>
                                        <p:tav tm="0">
                                          <p:val>
                                            <p:strVal val="#ppt_x"/>
                                          </p:val>
                                        </p:tav>
                                        <p:tav tm="100000">
                                          <p:val>
                                            <p:strVal val="#ppt_x"/>
                                          </p:val>
                                        </p:tav>
                                      </p:tavLst>
                                    </p:anim>
                                    <p:anim calcmode="lin" valueType="num">
                                      <p:cBhvr>
                                        <p:cTn id="24" dur="750" fill="hold"/>
                                        <p:tgtEl>
                                          <p:spTgt spid="14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49"/>
                                        </p:tgtEl>
                                        <p:attrNameLst>
                                          <p:attrName>style.visibility</p:attrName>
                                        </p:attrNameLst>
                                      </p:cBhvr>
                                      <p:to>
                                        <p:strVal val="visible"/>
                                      </p:to>
                                    </p:set>
                                    <p:animEffect transition="in" filter="fade">
                                      <p:cBhvr>
                                        <p:cTn id="27" dur="750"/>
                                        <p:tgtEl>
                                          <p:spTgt spid="149"/>
                                        </p:tgtEl>
                                      </p:cBhvr>
                                    </p:animEffect>
                                    <p:anim calcmode="lin" valueType="num">
                                      <p:cBhvr>
                                        <p:cTn id="28" dur="750" fill="hold"/>
                                        <p:tgtEl>
                                          <p:spTgt spid="149"/>
                                        </p:tgtEl>
                                        <p:attrNameLst>
                                          <p:attrName>ppt_x</p:attrName>
                                        </p:attrNameLst>
                                      </p:cBhvr>
                                      <p:tavLst>
                                        <p:tav tm="0">
                                          <p:val>
                                            <p:strVal val="#ppt_x"/>
                                          </p:val>
                                        </p:tav>
                                        <p:tav tm="100000">
                                          <p:val>
                                            <p:strVal val="#ppt_x"/>
                                          </p:val>
                                        </p:tav>
                                      </p:tavLst>
                                    </p:anim>
                                    <p:anim calcmode="lin" valueType="num">
                                      <p:cBhvr>
                                        <p:cTn id="29" dur="750" fill="hold"/>
                                        <p:tgtEl>
                                          <p:spTgt spid="14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250"/>
                                  </p:stCondLst>
                                  <p:childTnLst>
                                    <p:set>
                                      <p:cBhvr>
                                        <p:cTn id="31" dur="1" fill="hold">
                                          <p:stCondLst>
                                            <p:cond delay="0"/>
                                          </p:stCondLst>
                                        </p:cTn>
                                        <p:tgtEl>
                                          <p:spTgt spid="150"/>
                                        </p:tgtEl>
                                        <p:attrNameLst>
                                          <p:attrName>style.visibility</p:attrName>
                                        </p:attrNameLst>
                                      </p:cBhvr>
                                      <p:to>
                                        <p:strVal val="visible"/>
                                      </p:to>
                                    </p:set>
                                    <p:animEffect transition="in" filter="fade">
                                      <p:cBhvr>
                                        <p:cTn id="32" dur="750"/>
                                        <p:tgtEl>
                                          <p:spTgt spid="150"/>
                                        </p:tgtEl>
                                      </p:cBhvr>
                                    </p:animEffect>
                                    <p:anim calcmode="lin" valueType="num">
                                      <p:cBhvr>
                                        <p:cTn id="33" dur="750" fill="hold"/>
                                        <p:tgtEl>
                                          <p:spTgt spid="150"/>
                                        </p:tgtEl>
                                        <p:attrNameLst>
                                          <p:attrName>ppt_x</p:attrName>
                                        </p:attrNameLst>
                                      </p:cBhvr>
                                      <p:tavLst>
                                        <p:tav tm="0">
                                          <p:val>
                                            <p:strVal val="#ppt_x"/>
                                          </p:val>
                                        </p:tav>
                                        <p:tav tm="100000">
                                          <p:val>
                                            <p:strVal val="#ppt_x"/>
                                          </p:val>
                                        </p:tav>
                                      </p:tavLst>
                                    </p:anim>
                                    <p:anim calcmode="lin" valueType="num">
                                      <p:cBhvr>
                                        <p:cTn id="34" dur="750" fill="hold"/>
                                        <p:tgtEl>
                                          <p:spTgt spid="15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
                                  </p:stCondLst>
                                  <p:childTnLst>
                                    <p:set>
                                      <p:cBhvr>
                                        <p:cTn id="36" dur="1" fill="hold">
                                          <p:stCondLst>
                                            <p:cond delay="0"/>
                                          </p:stCondLst>
                                        </p:cTn>
                                        <p:tgtEl>
                                          <p:spTgt spid="151"/>
                                        </p:tgtEl>
                                        <p:attrNameLst>
                                          <p:attrName>style.visibility</p:attrName>
                                        </p:attrNameLst>
                                      </p:cBhvr>
                                      <p:to>
                                        <p:strVal val="visible"/>
                                      </p:to>
                                    </p:set>
                                    <p:animEffect transition="in" filter="fade">
                                      <p:cBhvr>
                                        <p:cTn id="37" dur="750"/>
                                        <p:tgtEl>
                                          <p:spTgt spid="151"/>
                                        </p:tgtEl>
                                      </p:cBhvr>
                                    </p:animEffect>
                                    <p:anim calcmode="lin" valueType="num">
                                      <p:cBhvr>
                                        <p:cTn id="38" dur="750" fill="hold"/>
                                        <p:tgtEl>
                                          <p:spTgt spid="151"/>
                                        </p:tgtEl>
                                        <p:attrNameLst>
                                          <p:attrName>ppt_x</p:attrName>
                                        </p:attrNameLst>
                                      </p:cBhvr>
                                      <p:tavLst>
                                        <p:tav tm="0">
                                          <p:val>
                                            <p:strVal val="#ppt_x"/>
                                          </p:val>
                                        </p:tav>
                                        <p:tav tm="100000">
                                          <p:val>
                                            <p:strVal val="#ppt_x"/>
                                          </p:val>
                                        </p:tav>
                                      </p:tavLst>
                                    </p:anim>
                                    <p:anim calcmode="lin" valueType="num">
                                      <p:cBhvr>
                                        <p:cTn id="39" dur="750" fill="hold"/>
                                        <p:tgtEl>
                                          <p:spTgt spid="15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750"/>
                                  </p:stCondLst>
                                  <p:childTnLst>
                                    <p:set>
                                      <p:cBhvr>
                                        <p:cTn id="41" dur="1" fill="hold">
                                          <p:stCondLst>
                                            <p:cond delay="0"/>
                                          </p:stCondLst>
                                        </p:cTn>
                                        <p:tgtEl>
                                          <p:spTgt spid="152"/>
                                        </p:tgtEl>
                                        <p:attrNameLst>
                                          <p:attrName>style.visibility</p:attrName>
                                        </p:attrNameLst>
                                      </p:cBhvr>
                                      <p:to>
                                        <p:strVal val="visible"/>
                                      </p:to>
                                    </p:set>
                                    <p:animEffect transition="in" filter="fade">
                                      <p:cBhvr>
                                        <p:cTn id="42" dur="750"/>
                                        <p:tgtEl>
                                          <p:spTgt spid="152"/>
                                        </p:tgtEl>
                                      </p:cBhvr>
                                    </p:animEffect>
                                    <p:anim calcmode="lin" valueType="num">
                                      <p:cBhvr>
                                        <p:cTn id="43" dur="750" fill="hold"/>
                                        <p:tgtEl>
                                          <p:spTgt spid="152"/>
                                        </p:tgtEl>
                                        <p:attrNameLst>
                                          <p:attrName>ppt_x</p:attrName>
                                        </p:attrNameLst>
                                      </p:cBhvr>
                                      <p:tavLst>
                                        <p:tav tm="0">
                                          <p:val>
                                            <p:strVal val="#ppt_x"/>
                                          </p:val>
                                        </p:tav>
                                        <p:tav tm="100000">
                                          <p:val>
                                            <p:strVal val="#ppt_x"/>
                                          </p:val>
                                        </p:tav>
                                      </p:tavLst>
                                    </p:anim>
                                    <p:anim calcmode="lin" valueType="num">
                                      <p:cBhvr>
                                        <p:cTn id="44" dur="750" fill="hold"/>
                                        <p:tgtEl>
                                          <p:spTgt spid="15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2000"/>
                                  </p:stCondLst>
                                  <p:childTnLst>
                                    <p:set>
                                      <p:cBhvr>
                                        <p:cTn id="46" dur="1" fill="hold">
                                          <p:stCondLst>
                                            <p:cond delay="0"/>
                                          </p:stCondLst>
                                        </p:cTn>
                                        <p:tgtEl>
                                          <p:spTgt spid="153"/>
                                        </p:tgtEl>
                                        <p:attrNameLst>
                                          <p:attrName>style.visibility</p:attrName>
                                        </p:attrNameLst>
                                      </p:cBhvr>
                                      <p:to>
                                        <p:strVal val="visible"/>
                                      </p:to>
                                    </p:set>
                                    <p:animEffect transition="in" filter="fade">
                                      <p:cBhvr>
                                        <p:cTn id="47" dur="750"/>
                                        <p:tgtEl>
                                          <p:spTgt spid="153"/>
                                        </p:tgtEl>
                                      </p:cBhvr>
                                    </p:animEffect>
                                    <p:anim calcmode="lin" valueType="num">
                                      <p:cBhvr>
                                        <p:cTn id="48" dur="750" fill="hold"/>
                                        <p:tgtEl>
                                          <p:spTgt spid="153"/>
                                        </p:tgtEl>
                                        <p:attrNameLst>
                                          <p:attrName>ppt_x</p:attrName>
                                        </p:attrNameLst>
                                      </p:cBhvr>
                                      <p:tavLst>
                                        <p:tav tm="0">
                                          <p:val>
                                            <p:strVal val="#ppt_x"/>
                                          </p:val>
                                        </p:tav>
                                        <p:tav tm="100000">
                                          <p:val>
                                            <p:strVal val="#ppt_x"/>
                                          </p:val>
                                        </p:tav>
                                      </p:tavLst>
                                    </p:anim>
                                    <p:anim calcmode="lin" valueType="num">
                                      <p:cBhvr>
                                        <p:cTn id="49" dur="750" fill="hold"/>
                                        <p:tgtEl>
                                          <p:spTgt spid="153"/>
                                        </p:tgtEl>
                                        <p:attrNameLst>
                                          <p:attrName>ppt_y</p:attrName>
                                        </p:attrNameLst>
                                      </p:cBhvr>
                                      <p:tavLst>
                                        <p:tav tm="0">
                                          <p:val>
                                            <p:strVal val="#ppt_y+.1"/>
                                          </p:val>
                                        </p:tav>
                                        <p:tav tm="100000">
                                          <p:val>
                                            <p:strVal val="#ppt_y"/>
                                          </p:val>
                                        </p:tav>
                                      </p:tavLst>
                                    </p:anim>
                                  </p:childTnLst>
                                </p:cTn>
                              </p:par>
                            </p:childTnLst>
                          </p:cTn>
                        </p:par>
                        <p:par>
                          <p:cTn id="50" fill="hold">
                            <p:stCondLst>
                              <p:cond delay="2750"/>
                            </p:stCondLst>
                            <p:childTnLst>
                              <p:par>
                                <p:cTn id="51" presetID="10" presetClass="entr" presetSubtype="0" fill="hold" grpId="0" nodeType="afterEffect">
                                  <p:stCondLst>
                                    <p:cond delay="0"/>
                                  </p:stCondLst>
                                  <p:childTnLst>
                                    <p:set>
                                      <p:cBhvr>
                                        <p:cTn id="52" dur="1" fill="hold">
                                          <p:stCondLst>
                                            <p:cond delay="0"/>
                                          </p:stCondLst>
                                        </p:cTn>
                                        <p:tgtEl>
                                          <p:spTgt spid="86"/>
                                        </p:tgtEl>
                                        <p:attrNameLst>
                                          <p:attrName>style.visibility</p:attrName>
                                        </p:attrNameLst>
                                      </p:cBhvr>
                                      <p:to>
                                        <p:strVal val="visible"/>
                                      </p:to>
                                    </p:set>
                                    <p:animEffect transition="in" filter="fade">
                                      <p:cBhvr>
                                        <p:cTn id="53"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Lst>
  </p:timing>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B6BA2-3A07-16BD-FF2B-47845874F03F}"/>
            </a:ext>
          </a:extLst>
        </p:cNvPr>
        <p:cNvGrpSpPr/>
        <p:nvPr/>
      </p:nvGrpSpPr>
      <p:grpSpPr>
        <a:xfrm>
          <a:off x="0" y="0"/>
          <a:ext cx="0" cy="0"/>
          <a:chOff x="0" y="0"/>
          <a:chExt cx="0" cy="0"/>
        </a:xfrm>
      </p:grpSpPr>
      <p:sp>
        <p:nvSpPr>
          <p:cNvPr id="11" name="Free-form: Shape 10">
            <a:extLst>
              <a:ext uri="{FF2B5EF4-FFF2-40B4-BE49-F238E27FC236}">
                <a16:creationId xmlns:a16="http://schemas.microsoft.com/office/drawing/2014/main" id="{834E072E-4A68-5689-388E-56F9DFDF4AB2}"/>
              </a:ext>
            </a:extLst>
          </p:cNvPr>
          <p:cNvSpPr/>
          <p:nvPr/>
        </p:nvSpPr>
        <p:spPr>
          <a:xfrm>
            <a:off x="1646148" y="4309064"/>
            <a:ext cx="249263" cy="109756"/>
          </a:xfrm>
          <a:custGeom>
            <a:avLst/>
            <a:gdLst>
              <a:gd name="connsiteX0" fmla="*/ 124611 w 249263"/>
              <a:gd name="connsiteY0" fmla="*/ 109756 h 109756"/>
              <a:gd name="connsiteX1" fmla="*/ 117530 w 249263"/>
              <a:gd name="connsiteY1" fmla="*/ 103641 h 109756"/>
              <a:gd name="connsiteX2" fmla="*/ 4569 w 249263"/>
              <a:gd name="connsiteY2" fmla="*/ 5799 h 109756"/>
              <a:gd name="connsiteX3" fmla="*/ 0 w 249263"/>
              <a:gd name="connsiteY3" fmla="*/ 0 h 109756"/>
              <a:gd name="connsiteX4" fmla="*/ 249263 w 249263"/>
              <a:gd name="connsiteY4" fmla="*/ 0 h 109756"/>
              <a:gd name="connsiteX5" fmla="*/ 244117 w 249263"/>
              <a:gd name="connsiteY5" fmla="*/ 5925 h 109756"/>
              <a:gd name="connsiteX6" fmla="*/ 131692 w 249263"/>
              <a:gd name="connsiteY6" fmla="*/ 103620 h 109756"/>
              <a:gd name="connsiteX7" fmla="*/ 124611 w 249263"/>
              <a:gd name="connsiteY7" fmla="*/ 109756 h 109756"/>
              <a:gd name="connsiteX8" fmla="*/ 26511 w 249263"/>
              <a:gd name="connsiteY8" fmla="*/ 8435 h 109756"/>
              <a:gd name="connsiteX9" fmla="*/ 124570 w 249263"/>
              <a:gd name="connsiteY9" fmla="*/ 93203 h 109756"/>
              <a:gd name="connsiteX10" fmla="*/ 222217 w 249263"/>
              <a:gd name="connsiteY10" fmla="*/ 8435 h 109756"/>
              <a:gd name="connsiteX11" fmla="*/ 26511 w 249263"/>
              <a:gd name="connsiteY11" fmla="*/ 8435 h 10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263" h="109756">
                <a:moveTo>
                  <a:pt x="124611" y="109756"/>
                </a:moveTo>
                <a:lnTo>
                  <a:pt x="117530" y="103641"/>
                </a:lnTo>
                <a:cubicBezTo>
                  <a:pt x="5599" y="7085"/>
                  <a:pt x="4858" y="6199"/>
                  <a:pt x="4569" y="5799"/>
                </a:cubicBezTo>
                <a:lnTo>
                  <a:pt x="0" y="0"/>
                </a:lnTo>
                <a:lnTo>
                  <a:pt x="249263" y="0"/>
                </a:lnTo>
                <a:lnTo>
                  <a:pt x="244117" y="5925"/>
                </a:lnTo>
                <a:cubicBezTo>
                  <a:pt x="243870" y="6221"/>
                  <a:pt x="243129" y="7085"/>
                  <a:pt x="131692" y="103620"/>
                </a:cubicBezTo>
                <a:lnTo>
                  <a:pt x="124611" y="109756"/>
                </a:lnTo>
                <a:close/>
                <a:moveTo>
                  <a:pt x="26511" y="8435"/>
                </a:moveTo>
                <a:cubicBezTo>
                  <a:pt x="45242" y="24735"/>
                  <a:pt x="96618" y="69080"/>
                  <a:pt x="124570" y="93203"/>
                </a:cubicBezTo>
                <a:cubicBezTo>
                  <a:pt x="156227" y="65769"/>
                  <a:pt x="204268" y="24081"/>
                  <a:pt x="222217" y="8435"/>
                </a:cubicBezTo>
                <a:lnTo>
                  <a:pt x="26511" y="8435"/>
                </a:lnTo>
                <a:close/>
              </a:path>
            </a:pathLst>
          </a:custGeom>
          <a:solidFill>
            <a:srgbClr val="000000"/>
          </a:solidFill>
          <a:ln w="4069" cap="flat">
            <a:noFill/>
            <a:prstDash val="solid"/>
            <a:miter/>
          </a:ln>
        </p:spPr>
        <p:txBody>
          <a:bodyPr rtlCol="0" anchor="ctr"/>
          <a:lstStyle/>
          <a:p>
            <a:endParaRPr lang="en-GB"/>
          </a:p>
        </p:txBody>
      </p:sp>
      <p:sp>
        <p:nvSpPr>
          <p:cNvPr id="22" name="Title 4">
            <a:extLst>
              <a:ext uri="{FF2B5EF4-FFF2-40B4-BE49-F238E27FC236}">
                <a16:creationId xmlns:a16="http://schemas.microsoft.com/office/drawing/2014/main" id="{C0EF36BC-C448-7E8E-B35A-077ADDE9BEC1}"/>
              </a:ext>
            </a:extLst>
          </p:cNvPr>
          <p:cNvSpPr txBox="1">
            <a:spLocks/>
          </p:cNvSpPr>
          <p:nvPr/>
        </p:nvSpPr>
        <p:spPr>
          <a:xfrm>
            <a:off x="3110412" y="105446"/>
            <a:ext cx="8966200" cy="749300"/>
          </a:xfrm>
          <a:prstGeom prst="rect">
            <a:avLst/>
          </a:prstGeom>
          <a:ln>
            <a:noFill/>
          </a:ln>
        </p:spPr>
        <p:txBody>
          <a:bodyPr vert="horz" lIns="91440" tIns="45720" rIns="91440" bIns="45720" anchor="ctr"/>
          <a:lstStyle>
            <a:lvl1pPr marL="0" algn="r" defTabSz="609585" rtl="0" eaLnBrk="1" latinLnBrk="0" hangingPunct="1">
              <a:spcBef>
                <a:spcPct val="0"/>
              </a:spcBef>
              <a:buNone/>
              <a:defRPr lang="en-US" sz="2800" kern="1200" dirty="0">
                <a:solidFill>
                  <a:schemeClr val="bg1"/>
                </a:solidFill>
                <a:latin typeface="Helvetica" pitchFamily="2" charset="0"/>
                <a:ea typeface="+mj-ea"/>
                <a:cs typeface="Helvetica" pitchFamily="2" charset="0"/>
              </a:defRPr>
            </a:lvl1pPr>
          </a:lstStyle>
          <a:p>
            <a:r>
              <a:rPr lang="en-GB" dirty="0">
                <a:latin typeface="Helvetica"/>
                <a:cs typeface="Helvetica"/>
              </a:rPr>
              <a:t>Group Customers &amp; Verticals </a:t>
            </a:r>
            <a:br>
              <a:rPr lang="en-GB" dirty="0">
                <a:latin typeface="Helvetica"/>
                <a:cs typeface="Helvetica"/>
              </a:rPr>
            </a:br>
            <a:endParaRPr lang="en-GB" sz="2000" b="1" dirty="0">
              <a:latin typeface="Helvetica"/>
              <a:cs typeface="Helvetica"/>
            </a:endParaRPr>
          </a:p>
        </p:txBody>
      </p:sp>
      <p:sp>
        <p:nvSpPr>
          <p:cNvPr id="3" name="Text 10">
            <a:extLst>
              <a:ext uri="{FF2B5EF4-FFF2-40B4-BE49-F238E27FC236}">
                <a16:creationId xmlns:a16="http://schemas.microsoft.com/office/drawing/2014/main" id="{BE4E68A6-5DE4-56DB-D4A8-95F97FB5A7C5}"/>
              </a:ext>
            </a:extLst>
          </p:cNvPr>
          <p:cNvSpPr/>
          <p:nvPr/>
        </p:nvSpPr>
        <p:spPr>
          <a:xfrm>
            <a:off x="4513957" y="1547937"/>
            <a:ext cx="1444881" cy="731520"/>
          </a:xfrm>
          <a:prstGeom prst="rect">
            <a:avLst/>
          </a:prstGeom>
          <a:noFill/>
          <a:ln/>
        </p:spPr>
        <p:txBody>
          <a:bodyPr wrap="square" rtlCol="0" anchor="t"/>
          <a:lstStyle/>
          <a:p>
            <a:pPr marL="101600" indent="-101600">
              <a:buSzPct val="100000"/>
              <a:buChar char="•"/>
            </a:pPr>
            <a:r>
              <a:rPr lang="en-US" sz="860" dirty="0">
                <a:solidFill>
                  <a:srgbClr val="1A1C2B"/>
                </a:solidFill>
                <a:latin typeface="Helvetica" pitchFamily="34" charset="0"/>
                <a:cs typeface="Helvetica" pitchFamily="34" charset="-120"/>
              </a:rPr>
              <a:t>4G / 5G LTE</a:t>
            </a:r>
            <a:endParaRPr lang="en-US" sz="860" dirty="0"/>
          </a:p>
          <a:p>
            <a:pPr marL="101600" indent="-101600">
              <a:buSzPct val="100000"/>
              <a:buChar char="•"/>
            </a:pPr>
            <a:r>
              <a:rPr lang="en-US" sz="860" dirty="0">
                <a:solidFill>
                  <a:srgbClr val="1A1C2B"/>
                </a:solidFill>
                <a:latin typeface="Helvetica" pitchFamily="34" charset="0"/>
                <a:cs typeface="Helvetica" pitchFamily="34" charset="-120"/>
              </a:rPr>
              <a:t>Internet</a:t>
            </a:r>
            <a:endParaRPr lang="en-US" sz="860" dirty="0"/>
          </a:p>
          <a:p>
            <a:pPr marL="101600" indent="-101600">
              <a:buSzPct val="100000"/>
              <a:buChar char="•"/>
            </a:pPr>
            <a:r>
              <a:rPr lang="en-US" sz="860" dirty="0">
                <a:solidFill>
                  <a:srgbClr val="1A1C2B"/>
                </a:solidFill>
                <a:latin typeface="Helvetica" pitchFamily="34" charset="0"/>
                <a:cs typeface="Helvetica" pitchFamily="34" charset="-120"/>
              </a:rPr>
              <a:t>Full inter-connectivity to public clouds (Amazon, Azure, Google)</a:t>
            </a:r>
            <a:endParaRPr lang="en-US" sz="860" dirty="0"/>
          </a:p>
        </p:txBody>
      </p:sp>
      <p:sp>
        <p:nvSpPr>
          <p:cNvPr id="4" name="Text 37">
            <a:extLst>
              <a:ext uri="{FF2B5EF4-FFF2-40B4-BE49-F238E27FC236}">
                <a16:creationId xmlns:a16="http://schemas.microsoft.com/office/drawing/2014/main" id="{2141E18A-BA9D-01B9-18BA-82EB7BEB1780}"/>
              </a:ext>
            </a:extLst>
          </p:cNvPr>
          <p:cNvSpPr/>
          <p:nvPr/>
        </p:nvSpPr>
        <p:spPr>
          <a:xfrm>
            <a:off x="6377434" y="1552561"/>
            <a:ext cx="1915735" cy="731520"/>
          </a:xfrm>
          <a:prstGeom prst="rect">
            <a:avLst/>
          </a:prstGeom>
          <a:noFill/>
          <a:ln/>
        </p:spPr>
        <p:txBody>
          <a:bodyPr wrap="square" rtlCol="0" anchor="t"/>
          <a:lstStyle/>
          <a:p>
            <a:pPr marL="127000" indent="-127000">
              <a:buSzPct val="100000"/>
              <a:buChar char="•"/>
            </a:pPr>
            <a:r>
              <a:rPr lang="en-US" sz="860" dirty="0">
                <a:solidFill>
                  <a:srgbClr val="1A1C2B"/>
                </a:solidFill>
                <a:latin typeface="Helvetica" pitchFamily="34" charset="0"/>
                <a:cs typeface="Helvetica" pitchFamily="34" charset="-120"/>
              </a:rPr>
              <a:t>Shared &amp; dedicated private cloud</a:t>
            </a:r>
            <a:endParaRPr lang="en-US" sz="860" dirty="0"/>
          </a:p>
          <a:p>
            <a:pPr marL="127000" indent="-127000">
              <a:buSzPct val="100000"/>
              <a:buChar char="•"/>
            </a:pPr>
            <a:r>
              <a:rPr lang="en-US" sz="860" dirty="0">
                <a:solidFill>
                  <a:srgbClr val="1A1C2B"/>
                </a:solidFill>
                <a:latin typeface="Helvetica" pitchFamily="34" charset="0"/>
                <a:cs typeface="Helvetica" pitchFamily="34" charset="-120"/>
              </a:rPr>
              <a:t>Public cloud – Azure CSP</a:t>
            </a:r>
            <a:endParaRPr lang="en-US" sz="860" dirty="0"/>
          </a:p>
          <a:p>
            <a:pPr marL="127000" indent="-127000">
              <a:buSzPct val="100000"/>
              <a:buChar char="•"/>
            </a:pPr>
            <a:r>
              <a:rPr lang="en-US" sz="860" dirty="0">
                <a:solidFill>
                  <a:srgbClr val="1A1C2B"/>
                </a:solidFill>
                <a:latin typeface="Helvetica" pitchFamily="34" charset="0"/>
                <a:cs typeface="Helvetica" pitchFamily="34" charset="-120"/>
              </a:rPr>
              <a:t>Hyper-converged infrastructure (VX rail)</a:t>
            </a:r>
            <a:endParaRPr lang="en-US" sz="860" dirty="0"/>
          </a:p>
          <a:p>
            <a:pPr marL="127000" indent="-127000">
              <a:buSzPct val="100000"/>
              <a:buChar char="•"/>
            </a:pPr>
            <a:r>
              <a:rPr lang="en-US" sz="860" dirty="0">
                <a:solidFill>
                  <a:srgbClr val="1A1C2B"/>
                </a:solidFill>
                <a:latin typeface="Helvetica" pitchFamily="34" charset="0"/>
                <a:ea typeface="Helvetica" pitchFamily="34" charset="-122"/>
                <a:cs typeface="Helvetica" pitchFamily="34" charset="-120"/>
              </a:rPr>
              <a:t>Cloud Storage</a:t>
            </a:r>
          </a:p>
          <a:p>
            <a:pPr marL="127000" indent="-127000">
              <a:buSzPct val="100000"/>
              <a:buChar char="•"/>
            </a:pPr>
            <a:r>
              <a:rPr lang="en-US" sz="860" dirty="0">
                <a:solidFill>
                  <a:srgbClr val="1A1C2B"/>
                </a:solidFill>
                <a:latin typeface="Helvetica" pitchFamily="34" charset="0"/>
                <a:cs typeface="Helvetica" pitchFamily="34" charset="-120"/>
              </a:rPr>
              <a:t>VMWare HCI</a:t>
            </a:r>
            <a:endParaRPr lang="en-US" sz="860" dirty="0"/>
          </a:p>
        </p:txBody>
      </p:sp>
      <p:grpSp>
        <p:nvGrpSpPr>
          <p:cNvPr id="2" name="Group 1">
            <a:extLst>
              <a:ext uri="{FF2B5EF4-FFF2-40B4-BE49-F238E27FC236}">
                <a16:creationId xmlns:a16="http://schemas.microsoft.com/office/drawing/2014/main" id="{0ABAA495-9789-C004-721B-7F07D382AD9D}"/>
              </a:ext>
            </a:extLst>
          </p:cNvPr>
          <p:cNvGrpSpPr/>
          <p:nvPr/>
        </p:nvGrpSpPr>
        <p:grpSpPr>
          <a:xfrm>
            <a:off x="5002186" y="727900"/>
            <a:ext cx="2187461" cy="1761569"/>
            <a:chOff x="4966744" y="1004347"/>
            <a:chExt cx="2187461" cy="1761569"/>
          </a:xfrm>
        </p:grpSpPr>
        <p:grpSp>
          <p:nvGrpSpPr>
            <p:cNvPr id="6" name="Group 5">
              <a:extLst>
                <a:ext uri="{FF2B5EF4-FFF2-40B4-BE49-F238E27FC236}">
                  <a16:creationId xmlns:a16="http://schemas.microsoft.com/office/drawing/2014/main" id="{0819C495-2EA8-B4C5-9A2E-950C29BDF41B}"/>
                </a:ext>
              </a:extLst>
            </p:cNvPr>
            <p:cNvGrpSpPr/>
            <p:nvPr/>
          </p:nvGrpSpPr>
          <p:grpSpPr>
            <a:xfrm>
              <a:off x="4966744" y="1004347"/>
              <a:ext cx="2187461" cy="1761569"/>
              <a:chOff x="4966744" y="1004347"/>
              <a:chExt cx="2187461" cy="1761569"/>
            </a:xfrm>
          </p:grpSpPr>
          <p:sp>
            <p:nvSpPr>
              <p:cNvPr id="8" name="Free-form: Shape 7">
                <a:extLst>
                  <a:ext uri="{FF2B5EF4-FFF2-40B4-BE49-F238E27FC236}">
                    <a16:creationId xmlns:a16="http://schemas.microsoft.com/office/drawing/2014/main" id="{A95C30F2-89B6-171D-B751-E8CF673C2A9D}"/>
                  </a:ext>
                </a:extLst>
              </p:cNvPr>
              <p:cNvSpPr/>
              <p:nvPr/>
            </p:nvSpPr>
            <p:spPr>
              <a:xfrm>
                <a:off x="4966744" y="1004347"/>
                <a:ext cx="2187461" cy="1761569"/>
              </a:xfrm>
              <a:custGeom>
                <a:avLst/>
                <a:gdLst>
                  <a:gd name="connsiteX0" fmla="*/ 2133870 w 2187461"/>
                  <a:gd name="connsiteY0" fmla="*/ 0 h 1761569"/>
                  <a:gd name="connsiteX1" fmla="*/ 2187461 w 2187461"/>
                  <a:gd name="connsiteY1" fmla="*/ 53591 h 1761569"/>
                  <a:gd name="connsiteX2" fmla="*/ 2187461 w 2187461"/>
                  <a:gd name="connsiteY2" fmla="*/ 1707979 h 1761569"/>
                  <a:gd name="connsiteX3" fmla="*/ 2133870 w 2187461"/>
                  <a:gd name="connsiteY3" fmla="*/ 1761570 h 1761569"/>
                  <a:gd name="connsiteX4" fmla="*/ 53591 w 2187461"/>
                  <a:gd name="connsiteY4" fmla="*/ 1761570 h 1761569"/>
                  <a:gd name="connsiteX5" fmla="*/ 0 w 2187461"/>
                  <a:gd name="connsiteY5" fmla="*/ 1707979 h 1761569"/>
                  <a:gd name="connsiteX6" fmla="*/ 0 w 2187461"/>
                  <a:gd name="connsiteY6" fmla="*/ 53591 h 1761569"/>
                  <a:gd name="connsiteX7" fmla="*/ 53591 w 2187461"/>
                  <a:gd name="connsiteY7" fmla="*/ 0 h 176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461" h="1761569">
                    <a:moveTo>
                      <a:pt x="2133870" y="0"/>
                    </a:moveTo>
                    <a:cubicBezTo>
                      <a:pt x="2163468" y="0"/>
                      <a:pt x="2187461" y="23994"/>
                      <a:pt x="2187461" y="53591"/>
                    </a:cubicBezTo>
                    <a:lnTo>
                      <a:pt x="2187461" y="1707979"/>
                    </a:lnTo>
                    <a:cubicBezTo>
                      <a:pt x="2187461" y="1737576"/>
                      <a:pt x="2163468" y="1761570"/>
                      <a:pt x="2133870" y="1761570"/>
                    </a:cubicBezTo>
                    <a:lnTo>
                      <a:pt x="53591" y="1761570"/>
                    </a:lnTo>
                    <a:cubicBezTo>
                      <a:pt x="23993" y="1761570"/>
                      <a:pt x="0" y="1737576"/>
                      <a:pt x="0" y="1707979"/>
                    </a:cubicBezTo>
                    <a:lnTo>
                      <a:pt x="0" y="53591"/>
                    </a:lnTo>
                    <a:cubicBezTo>
                      <a:pt x="0" y="23994"/>
                      <a:pt x="23993" y="0"/>
                      <a:pt x="53591" y="0"/>
                    </a:cubicBezTo>
                    <a:close/>
                  </a:path>
                </a:pathLst>
              </a:custGeom>
              <a:solidFill>
                <a:srgbClr val="11988C"/>
              </a:solidFill>
              <a:effectLst>
                <a:outerShdw blurRad="50800" dist="381000" dir="5400000" sx="96000" sy="96000" algn="ctr" rotWithShape="0">
                  <a:srgbClr val="000000">
                    <a:alpha val="25000"/>
                  </a:srgbClr>
                </a:outerShdw>
              </a:effectLst>
              <a:scene3d>
                <a:camera prst="orthographicFront"/>
                <a:lightRig rig="threePt" dir="t"/>
              </a:scene3d>
              <a:sp3d>
                <a:bevelT w="44450" h="6350" prst="coolSlant"/>
              </a:sp3d>
            </p:spPr>
            <p:txBody>
              <a:bodyPr rot="0" spcFirstLastPara="0" vertOverflow="overflow" horzOverflow="overflow" vert="horz" wrap="square" lIns="180000" tIns="72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800"/>
                  </a:lnSpc>
                  <a:spcBef>
                    <a:spcPts val="100"/>
                  </a:spcBef>
                  <a:spcAft>
                    <a:spcPts val="100"/>
                  </a:spcAft>
                  <a:buClrTx/>
                  <a:buSzTx/>
                  <a:buFontTx/>
                  <a:buNone/>
                  <a:tabLst>
                    <a:tab pos="3860800" algn="l"/>
                  </a:tabLst>
                  <a:defRPr/>
                </a:pPr>
                <a:r>
                  <a:rPr kumimoji="0" lang="en-GB" sz="1100" b="1" i="0" u="none" strike="noStrike" kern="0" cap="none" spc="0" normalizeH="0" baseline="0" noProof="0">
                    <a:ln>
                      <a:noFill/>
                    </a:ln>
                    <a:solidFill>
                      <a:prstClr val="white"/>
                    </a:solidFill>
                    <a:effectLst/>
                    <a:uLnTx/>
                    <a:uFillTx/>
                    <a:latin typeface="Helvetica"/>
                    <a:ea typeface="+mn-ea"/>
                    <a:cs typeface="Calibri" charset="0"/>
                  </a:rPr>
                  <a:t>Central &amp; Local Gov</a:t>
                </a:r>
              </a:p>
            </p:txBody>
          </p:sp>
          <p:grpSp>
            <p:nvGrpSpPr>
              <p:cNvPr id="9" name="Graphic 4">
                <a:extLst>
                  <a:ext uri="{FF2B5EF4-FFF2-40B4-BE49-F238E27FC236}">
                    <a16:creationId xmlns:a16="http://schemas.microsoft.com/office/drawing/2014/main" id="{0A760012-50A2-685B-1DB5-B8E81EEC5623}"/>
                  </a:ext>
                </a:extLst>
              </p:cNvPr>
              <p:cNvGrpSpPr/>
              <p:nvPr/>
            </p:nvGrpSpPr>
            <p:grpSpPr>
              <a:xfrm>
                <a:off x="5059678" y="1357417"/>
                <a:ext cx="2004936" cy="1311405"/>
                <a:chOff x="5059678" y="1357417"/>
                <a:chExt cx="2004936" cy="1311405"/>
              </a:xfrm>
              <a:solidFill>
                <a:srgbClr val="FFFFFF"/>
              </a:solidFill>
              <a:effectLst>
                <a:outerShdw blurRad="63500" sx="102000" sy="102000" algn="ctr" rotWithShape="0">
                  <a:schemeClr val="accent1">
                    <a:alpha val="40000"/>
                  </a:schemeClr>
                </a:outerShdw>
              </a:effectLst>
            </p:grpSpPr>
            <p:grpSp>
              <p:nvGrpSpPr>
                <p:cNvPr id="16" name="Graphic 4">
                  <a:extLst>
                    <a:ext uri="{FF2B5EF4-FFF2-40B4-BE49-F238E27FC236}">
                      <a16:creationId xmlns:a16="http://schemas.microsoft.com/office/drawing/2014/main" id="{4FC970E9-C16C-7B42-110C-1ECE274C653E}"/>
                    </a:ext>
                  </a:extLst>
                </p:cNvPr>
                <p:cNvGrpSpPr/>
                <p:nvPr/>
              </p:nvGrpSpPr>
              <p:grpSpPr>
                <a:xfrm>
                  <a:off x="5059678" y="1357417"/>
                  <a:ext cx="2004936" cy="617873"/>
                  <a:chOff x="5059678" y="1357417"/>
                  <a:chExt cx="2004936" cy="617873"/>
                </a:xfrm>
                <a:solidFill>
                  <a:srgbClr val="FFFFFF"/>
                </a:solidFill>
              </p:grpSpPr>
              <p:sp>
                <p:nvSpPr>
                  <p:cNvPr id="20" name="Free-form: Shape 19">
                    <a:extLst>
                      <a:ext uri="{FF2B5EF4-FFF2-40B4-BE49-F238E27FC236}">
                        <a16:creationId xmlns:a16="http://schemas.microsoft.com/office/drawing/2014/main" id="{756DAF76-D8A3-DC2E-555F-B3515B9EC480}"/>
                      </a:ext>
                    </a:extLst>
                  </p:cNvPr>
                  <p:cNvSpPr/>
                  <p:nvPr/>
                </p:nvSpPr>
                <p:spPr>
                  <a:xfrm>
                    <a:off x="5059678" y="135741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52EE08D7-AF13-675B-638B-890F8D7ED925}"/>
                      </a:ext>
                    </a:extLst>
                  </p:cNvPr>
                  <p:cNvSpPr/>
                  <p:nvPr/>
                </p:nvSpPr>
                <p:spPr>
                  <a:xfrm>
                    <a:off x="5753209" y="135741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40DFCDA8-0834-59DA-FF17-AB4C92C10A98}"/>
                      </a:ext>
                    </a:extLst>
                  </p:cNvPr>
                  <p:cNvSpPr/>
                  <p:nvPr/>
                </p:nvSpPr>
                <p:spPr>
                  <a:xfrm>
                    <a:off x="6446740" y="135741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sp>
              <p:nvSpPr>
                <p:cNvPr id="17" name="Free-form: Shape 16">
                  <a:extLst>
                    <a:ext uri="{FF2B5EF4-FFF2-40B4-BE49-F238E27FC236}">
                      <a16:creationId xmlns:a16="http://schemas.microsoft.com/office/drawing/2014/main" id="{90DB75FD-212D-6C1C-7AD8-6A21421358C0}"/>
                    </a:ext>
                  </a:extLst>
                </p:cNvPr>
                <p:cNvSpPr/>
                <p:nvPr/>
              </p:nvSpPr>
              <p:spPr>
                <a:xfrm>
                  <a:off x="5059678" y="2050949"/>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16259FE6-075A-A795-9FEA-E56918F3E29D}"/>
                    </a:ext>
                  </a:extLst>
                </p:cNvPr>
                <p:cNvSpPr/>
                <p:nvPr/>
              </p:nvSpPr>
              <p:spPr>
                <a:xfrm>
                  <a:off x="5753209" y="2050949"/>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C5F94AA2-67E6-BAE3-D43B-C4DB718EA9E2}"/>
                    </a:ext>
                  </a:extLst>
                </p:cNvPr>
                <p:cNvSpPr/>
                <p:nvPr/>
              </p:nvSpPr>
              <p:spPr>
                <a:xfrm>
                  <a:off x="6446740" y="2050949"/>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pic>
            <p:nvPicPr>
              <p:cNvPr id="10" name="Picture 9" descr="A white circle with black text&#10;&#10;Description automatically generated">
                <a:extLst>
                  <a:ext uri="{FF2B5EF4-FFF2-40B4-BE49-F238E27FC236}">
                    <a16:creationId xmlns:a16="http://schemas.microsoft.com/office/drawing/2014/main" id="{4472A5E3-EEB8-F601-E6DB-B283EF588D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2081" y="1361297"/>
                <a:ext cx="624819" cy="624816"/>
              </a:xfrm>
              <a:prstGeom prst="rect">
                <a:avLst/>
              </a:prstGeom>
            </p:spPr>
          </p:pic>
          <p:pic>
            <p:nvPicPr>
              <p:cNvPr id="12" name="Picture 11" descr="A white circle with black text and a logo&#10;&#10;Description automatically generated">
                <a:extLst>
                  <a:ext uri="{FF2B5EF4-FFF2-40B4-BE49-F238E27FC236}">
                    <a16:creationId xmlns:a16="http://schemas.microsoft.com/office/drawing/2014/main" id="{5A9C43BA-41F9-09ED-E29F-4532590A0C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9571" y="1375586"/>
                <a:ext cx="581680" cy="581677"/>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861E4958-2794-4ECE-5FD5-2194EA694CB4}"/>
                  </a:ext>
                </a:extLst>
              </p:cNvPr>
              <p:cNvPicPr>
                <a:picLocks noChangeAspect="1"/>
              </p:cNvPicPr>
              <p:nvPr/>
            </p:nvPicPr>
            <p:blipFill rotWithShape="1">
              <a:blip r:embed="rId4">
                <a:extLst>
                  <a:ext uri="{28A0092B-C50C-407E-A947-70E740481C1C}">
                    <a14:useLocalDpi xmlns:a14="http://schemas.microsoft.com/office/drawing/2010/main" val="0"/>
                  </a:ext>
                </a:extLst>
              </a:blip>
              <a:srcRect l="8543" t="20326" r="8543" b="20326"/>
              <a:stretch/>
            </p:blipFill>
            <p:spPr>
              <a:xfrm>
                <a:off x="5137546" y="2237303"/>
                <a:ext cx="430318" cy="205336"/>
              </a:xfrm>
              <a:prstGeom prst="rect">
                <a:avLst/>
              </a:prstGeom>
            </p:spPr>
          </p:pic>
          <p:pic>
            <p:nvPicPr>
              <p:cNvPr id="14" name="Graphic 13">
                <a:extLst>
                  <a:ext uri="{FF2B5EF4-FFF2-40B4-BE49-F238E27FC236}">
                    <a16:creationId xmlns:a16="http://schemas.microsoft.com/office/drawing/2014/main" id="{8F6ADBEC-8497-92D1-D428-8E67DACEF1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45265" y="2205695"/>
                <a:ext cx="459560" cy="274364"/>
              </a:xfrm>
              <a:prstGeom prst="rect">
                <a:avLst/>
              </a:prstGeom>
            </p:spPr>
          </p:pic>
          <p:pic>
            <p:nvPicPr>
              <p:cNvPr id="15" name="Graphic 14">
                <a:extLst>
                  <a:ext uri="{FF2B5EF4-FFF2-40B4-BE49-F238E27FC236}">
                    <a16:creationId xmlns:a16="http://schemas.microsoft.com/office/drawing/2014/main" id="{C4A48CF6-D596-48A3-69A2-47B99CDF3F1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73045" y="1507174"/>
                <a:ext cx="358504" cy="299443"/>
              </a:xfrm>
              <a:prstGeom prst="rect">
                <a:avLst/>
              </a:prstGeom>
            </p:spPr>
          </p:pic>
        </p:grpSp>
        <p:pic>
          <p:nvPicPr>
            <p:cNvPr id="7" name="Graphic 6">
              <a:extLst>
                <a:ext uri="{FF2B5EF4-FFF2-40B4-BE49-F238E27FC236}">
                  <a16:creationId xmlns:a16="http://schemas.microsoft.com/office/drawing/2014/main" id="{C96E28A3-C871-5E57-EF86-E7C2917BB2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89678" y="2207181"/>
              <a:ext cx="333773" cy="290238"/>
            </a:xfrm>
            <a:prstGeom prst="rect">
              <a:avLst/>
            </a:prstGeom>
          </p:spPr>
        </p:pic>
      </p:grpSp>
      <p:grpSp>
        <p:nvGrpSpPr>
          <p:cNvPr id="24" name="Group 23">
            <a:extLst>
              <a:ext uri="{FF2B5EF4-FFF2-40B4-BE49-F238E27FC236}">
                <a16:creationId xmlns:a16="http://schemas.microsoft.com/office/drawing/2014/main" id="{80CA60AF-32F6-D1D8-6E1B-AB988C2D21C5}"/>
              </a:ext>
            </a:extLst>
          </p:cNvPr>
          <p:cNvGrpSpPr/>
          <p:nvPr/>
        </p:nvGrpSpPr>
        <p:grpSpPr>
          <a:xfrm>
            <a:off x="7303450" y="727900"/>
            <a:ext cx="2187461" cy="1761569"/>
            <a:chOff x="7268008" y="1004347"/>
            <a:chExt cx="2187461" cy="1761569"/>
          </a:xfrm>
        </p:grpSpPr>
        <p:grpSp>
          <p:nvGrpSpPr>
            <p:cNvPr id="25" name="Group 24">
              <a:extLst>
                <a:ext uri="{FF2B5EF4-FFF2-40B4-BE49-F238E27FC236}">
                  <a16:creationId xmlns:a16="http://schemas.microsoft.com/office/drawing/2014/main" id="{E35C0875-C380-91B5-F1C4-5275A45B4D0D}"/>
                </a:ext>
              </a:extLst>
            </p:cNvPr>
            <p:cNvGrpSpPr/>
            <p:nvPr/>
          </p:nvGrpSpPr>
          <p:grpSpPr>
            <a:xfrm>
              <a:off x="7268008" y="1004347"/>
              <a:ext cx="2187461" cy="1761569"/>
              <a:chOff x="7268008" y="1004347"/>
              <a:chExt cx="2187461" cy="1761569"/>
            </a:xfrm>
          </p:grpSpPr>
          <p:sp>
            <p:nvSpPr>
              <p:cNvPr id="27" name="Free-form: Shape 26">
                <a:extLst>
                  <a:ext uri="{FF2B5EF4-FFF2-40B4-BE49-F238E27FC236}">
                    <a16:creationId xmlns:a16="http://schemas.microsoft.com/office/drawing/2014/main" id="{31C5110A-F767-A3D7-046B-96285C614602}"/>
                  </a:ext>
                </a:extLst>
              </p:cNvPr>
              <p:cNvSpPr/>
              <p:nvPr/>
            </p:nvSpPr>
            <p:spPr>
              <a:xfrm>
                <a:off x="7268008" y="1004347"/>
                <a:ext cx="2187461" cy="1761569"/>
              </a:xfrm>
              <a:custGeom>
                <a:avLst/>
                <a:gdLst>
                  <a:gd name="connsiteX0" fmla="*/ 2133870 w 2187461"/>
                  <a:gd name="connsiteY0" fmla="*/ 0 h 1761569"/>
                  <a:gd name="connsiteX1" fmla="*/ 2187461 w 2187461"/>
                  <a:gd name="connsiteY1" fmla="*/ 53591 h 1761569"/>
                  <a:gd name="connsiteX2" fmla="*/ 2187461 w 2187461"/>
                  <a:gd name="connsiteY2" fmla="*/ 1707979 h 1761569"/>
                  <a:gd name="connsiteX3" fmla="*/ 2133870 w 2187461"/>
                  <a:gd name="connsiteY3" fmla="*/ 1761570 h 1761569"/>
                  <a:gd name="connsiteX4" fmla="*/ 53591 w 2187461"/>
                  <a:gd name="connsiteY4" fmla="*/ 1761570 h 1761569"/>
                  <a:gd name="connsiteX5" fmla="*/ 0 w 2187461"/>
                  <a:gd name="connsiteY5" fmla="*/ 1707979 h 1761569"/>
                  <a:gd name="connsiteX6" fmla="*/ 0 w 2187461"/>
                  <a:gd name="connsiteY6" fmla="*/ 53591 h 1761569"/>
                  <a:gd name="connsiteX7" fmla="*/ 53591 w 2187461"/>
                  <a:gd name="connsiteY7" fmla="*/ 0 h 176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461" h="1761569">
                    <a:moveTo>
                      <a:pt x="2133870" y="0"/>
                    </a:moveTo>
                    <a:cubicBezTo>
                      <a:pt x="2163468" y="0"/>
                      <a:pt x="2187461" y="23994"/>
                      <a:pt x="2187461" y="53591"/>
                    </a:cubicBezTo>
                    <a:lnTo>
                      <a:pt x="2187461" y="1707979"/>
                    </a:lnTo>
                    <a:cubicBezTo>
                      <a:pt x="2187461" y="1737576"/>
                      <a:pt x="2163468" y="1761570"/>
                      <a:pt x="2133870" y="1761570"/>
                    </a:cubicBezTo>
                    <a:lnTo>
                      <a:pt x="53591" y="1761570"/>
                    </a:lnTo>
                    <a:cubicBezTo>
                      <a:pt x="23993" y="1761570"/>
                      <a:pt x="0" y="1737576"/>
                      <a:pt x="0" y="1707979"/>
                    </a:cubicBezTo>
                    <a:lnTo>
                      <a:pt x="0" y="53591"/>
                    </a:lnTo>
                    <a:cubicBezTo>
                      <a:pt x="0" y="23994"/>
                      <a:pt x="23993" y="0"/>
                      <a:pt x="53591" y="0"/>
                    </a:cubicBezTo>
                    <a:close/>
                  </a:path>
                </a:pathLst>
              </a:custGeom>
              <a:solidFill>
                <a:srgbClr val="11988C"/>
              </a:solidFill>
              <a:effectLst>
                <a:outerShdw blurRad="50800" dist="381000" dir="5400000" sx="96000" sy="96000" algn="ctr" rotWithShape="0">
                  <a:srgbClr val="000000">
                    <a:alpha val="25000"/>
                  </a:srgbClr>
                </a:outerShdw>
              </a:effectLst>
              <a:scene3d>
                <a:camera prst="orthographicFront"/>
                <a:lightRig rig="threePt" dir="t"/>
              </a:scene3d>
              <a:sp3d>
                <a:bevelT w="44450" h="6350" prst="coolSlant"/>
              </a:sp3d>
            </p:spPr>
            <p:txBody>
              <a:bodyPr rot="0" spcFirstLastPara="0" vertOverflow="overflow" horzOverflow="overflow" vert="horz" wrap="square" lIns="180000" tIns="72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800"/>
                  </a:lnSpc>
                  <a:spcBef>
                    <a:spcPts val="100"/>
                  </a:spcBef>
                  <a:spcAft>
                    <a:spcPts val="100"/>
                  </a:spcAft>
                  <a:buClrTx/>
                  <a:buSzTx/>
                  <a:buFontTx/>
                  <a:buNone/>
                  <a:tabLst>
                    <a:tab pos="3860800" algn="l"/>
                  </a:tabLst>
                  <a:defRPr/>
                </a:pPr>
                <a:r>
                  <a:rPr kumimoji="0" lang="en-GB" sz="1100" b="1" i="0" u="none" strike="noStrike" kern="0" cap="none" spc="0" normalizeH="0" baseline="0" noProof="0">
                    <a:ln>
                      <a:noFill/>
                    </a:ln>
                    <a:solidFill>
                      <a:prstClr val="white"/>
                    </a:solidFill>
                    <a:effectLst/>
                    <a:uLnTx/>
                    <a:uFillTx/>
                    <a:latin typeface="Helvetica"/>
                    <a:ea typeface="+mn-ea"/>
                    <a:cs typeface="Calibri" charset="0"/>
                  </a:rPr>
                  <a:t>Blue Light</a:t>
                </a:r>
              </a:p>
            </p:txBody>
          </p:sp>
          <p:grpSp>
            <p:nvGrpSpPr>
              <p:cNvPr id="28" name="Graphic 4">
                <a:extLst>
                  <a:ext uri="{FF2B5EF4-FFF2-40B4-BE49-F238E27FC236}">
                    <a16:creationId xmlns:a16="http://schemas.microsoft.com/office/drawing/2014/main" id="{4C25FBC6-16B7-060B-8912-35E5C59DA89B}"/>
                  </a:ext>
                </a:extLst>
              </p:cNvPr>
              <p:cNvGrpSpPr/>
              <p:nvPr/>
            </p:nvGrpSpPr>
            <p:grpSpPr>
              <a:xfrm>
                <a:off x="7360941" y="1357417"/>
                <a:ext cx="2004936" cy="1311404"/>
                <a:chOff x="7360941" y="1357417"/>
                <a:chExt cx="2004936" cy="1311404"/>
              </a:xfrm>
              <a:solidFill>
                <a:srgbClr val="FFFFFF"/>
              </a:solidFill>
              <a:effectLst>
                <a:outerShdw blurRad="63500" sx="102000" sy="102000" algn="ctr" rotWithShape="0">
                  <a:schemeClr val="accent1">
                    <a:alpha val="40000"/>
                  </a:schemeClr>
                </a:outerShdw>
              </a:effectLst>
            </p:grpSpPr>
            <p:grpSp>
              <p:nvGrpSpPr>
                <p:cNvPr id="34" name="Graphic 4">
                  <a:extLst>
                    <a:ext uri="{FF2B5EF4-FFF2-40B4-BE49-F238E27FC236}">
                      <a16:creationId xmlns:a16="http://schemas.microsoft.com/office/drawing/2014/main" id="{16AC37C7-D860-53AE-8FB6-9F34F68C010B}"/>
                    </a:ext>
                  </a:extLst>
                </p:cNvPr>
                <p:cNvGrpSpPr/>
                <p:nvPr/>
              </p:nvGrpSpPr>
              <p:grpSpPr>
                <a:xfrm>
                  <a:off x="7360941" y="1357417"/>
                  <a:ext cx="2004936" cy="617873"/>
                  <a:chOff x="7360941" y="1357417"/>
                  <a:chExt cx="2004936" cy="617873"/>
                </a:xfrm>
                <a:solidFill>
                  <a:srgbClr val="FFFFFF"/>
                </a:solidFill>
              </p:grpSpPr>
              <p:sp>
                <p:nvSpPr>
                  <p:cNvPr id="38" name="Free-form: Shape 37">
                    <a:extLst>
                      <a:ext uri="{FF2B5EF4-FFF2-40B4-BE49-F238E27FC236}">
                        <a16:creationId xmlns:a16="http://schemas.microsoft.com/office/drawing/2014/main" id="{8C971410-76A8-A7EE-DCBF-BC30F85AFF43}"/>
                      </a:ext>
                    </a:extLst>
                  </p:cNvPr>
                  <p:cNvSpPr/>
                  <p:nvPr/>
                </p:nvSpPr>
                <p:spPr>
                  <a:xfrm>
                    <a:off x="7360941" y="135741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DB54F2D4-0D67-8981-7FE4-1F75F6178ED4}"/>
                      </a:ext>
                    </a:extLst>
                  </p:cNvPr>
                  <p:cNvSpPr/>
                  <p:nvPr/>
                </p:nvSpPr>
                <p:spPr>
                  <a:xfrm>
                    <a:off x="8054472" y="135741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id="{47437222-D172-8322-2D76-6E2FD37E098A}"/>
                      </a:ext>
                    </a:extLst>
                  </p:cNvPr>
                  <p:cNvSpPr/>
                  <p:nvPr/>
                </p:nvSpPr>
                <p:spPr>
                  <a:xfrm>
                    <a:off x="8748004" y="135741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sp>
              <p:nvSpPr>
                <p:cNvPr id="35" name="Free-form: Shape 34">
                  <a:extLst>
                    <a:ext uri="{FF2B5EF4-FFF2-40B4-BE49-F238E27FC236}">
                      <a16:creationId xmlns:a16="http://schemas.microsoft.com/office/drawing/2014/main" id="{1B9EA341-DAEA-2CA2-C830-FF0B6D20E045}"/>
                    </a:ext>
                  </a:extLst>
                </p:cNvPr>
                <p:cNvSpPr/>
                <p:nvPr/>
              </p:nvSpPr>
              <p:spPr>
                <a:xfrm>
                  <a:off x="7360941" y="2050949"/>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95E82C7A-1C0D-E7AF-12F2-DDC55CAB610A}"/>
                    </a:ext>
                  </a:extLst>
                </p:cNvPr>
                <p:cNvSpPr/>
                <p:nvPr/>
              </p:nvSpPr>
              <p:spPr>
                <a:xfrm>
                  <a:off x="8054472" y="2050949"/>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37" name="Free-form: Shape 36">
                  <a:extLst>
                    <a:ext uri="{FF2B5EF4-FFF2-40B4-BE49-F238E27FC236}">
                      <a16:creationId xmlns:a16="http://schemas.microsoft.com/office/drawing/2014/main" id="{C96E66DC-980B-EBC0-6553-F2B521FAE168}"/>
                    </a:ext>
                  </a:extLst>
                </p:cNvPr>
                <p:cNvSpPr/>
                <p:nvPr/>
              </p:nvSpPr>
              <p:spPr>
                <a:xfrm>
                  <a:off x="8748004" y="2050949"/>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pic>
            <p:nvPicPr>
              <p:cNvPr id="29" name="Graphic 28">
                <a:extLst>
                  <a:ext uri="{FF2B5EF4-FFF2-40B4-BE49-F238E27FC236}">
                    <a16:creationId xmlns:a16="http://schemas.microsoft.com/office/drawing/2014/main" id="{F49EDE01-0240-A0F1-4356-DA458FAAF42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92095" y="2235399"/>
                <a:ext cx="352022" cy="244660"/>
              </a:xfrm>
              <a:prstGeom prst="rect">
                <a:avLst/>
              </a:prstGeom>
            </p:spPr>
          </p:pic>
          <p:pic>
            <p:nvPicPr>
              <p:cNvPr id="30" name="Picture 29" descr="A black background with purple text&#10;&#10;Description automatically generated">
                <a:extLst>
                  <a:ext uri="{FF2B5EF4-FFF2-40B4-BE49-F238E27FC236}">
                    <a16:creationId xmlns:a16="http://schemas.microsoft.com/office/drawing/2014/main" id="{7F254746-9FEE-39BC-B8BF-E874F41D3CC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51719" y="2279057"/>
                <a:ext cx="446156" cy="201002"/>
              </a:xfrm>
              <a:prstGeom prst="rect">
                <a:avLst/>
              </a:prstGeom>
            </p:spPr>
          </p:pic>
          <p:pic>
            <p:nvPicPr>
              <p:cNvPr id="31" name="Graphic 30">
                <a:extLst>
                  <a:ext uri="{FF2B5EF4-FFF2-40B4-BE49-F238E27FC236}">
                    <a16:creationId xmlns:a16="http://schemas.microsoft.com/office/drawing/2014/main" id="{A6AB0390-6873-0A74-B2FC-F20DBF01D75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851533" y="2145898"/>
                <a:ext cx="432128" cy="422042"/>
              </a:xfrm>
              <a:prstGeom prst="rect">
                <a:avLst/>
              </a:prstGeom>
            </p:spPr>
          </p:pic>
          <p:pic>
            <p:nvPicPr>
              <p:cNvPr id="32" name="Picture 31" descr="A black background with blue text&#10;&#10;Description automatically generated">
                <a:extLst>
                  <a:ext uri="{FF2B5EF4-FFF2-40B4-BE49-F238E27FC236}">
                    <a16:creationId xmlns:a16="http://schemas.microsoft.com/office/drawing/2014/main" id="{1E9635F0-B12F-2108-23A5-0D2DE8FF84C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178399" y="1591301"/>
                <a:ext cx="392796" cy="150243"/>
              </a:xfrm>
              <a:prstGeom prst="rect">
                <a:avLst/>
              </a:prstGeom>
            </p:spPr>
          </p:pic>
          <p:pic>
            <p:nvPicPr>
              <p:cNvPr id="33" name="Picture 32" descr="A logo with text overlay&#10;&#10;Description automatically generated">
                <a:extLst>
                  <a:ext uri="{FF2B5EF4-FFF2-40B4-BE49-F238E27FC236}">
                    <a16:creationId xmlns:a16="http://schemas.microsoft.com/office/drawing/2014/main" id="{6E622867-0358-630D-FD45-70C42AC816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783212" y="1541394"/>
                <a:ext cx="537267" cy="223861"/>
              </a:xfrm>
              <a:prstGeom prst="rect">
                <a:avLst/>
              </a:prstGeom>
            </p:spPr>
          </p:pic>
        </p:grpSp>
        <p:pic>
          <p:nvPicPr>
            <p:cNvPr id="26" name="Graphic 25">
              <a:extLst>
                <a:ext uri="{FF2B5EF4-FFF2-40B4-BE49-F238E27FC236}">
                  <a16:creationId xmlns:a16="http://schemas.microsoft.com/office/drawing/2014/main" id="{3F40FF2E-F860-86C1-95A9-E503F0B1C1F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403307" y="1552583"/>
              <a:ext cx="502444" cy="237705"/>
            </a:xfrm>
            <a:prstGeom prst="rect">
              <a:avLst/>
            </a:prstGeom>
          </p:spPr>
        </p:pic>
      </p:grpSp>
      <p:grpSp>
        <p:nvGrpSpPr>
          <p:cNvPr id="41" name="Group 40">
            <a:extLst>
              <a:ext uri="{FF2B5EF4-FFF2-40B4-BE49-F238E27FC236}">
                <a16:creationId xmlns:a16="http://schemas.microsoft.com/office/drawing/2014/main" id="{5F700B64-F132-3AA2-BCCD-F7B3C589AF28}"/>
              </a:ext>
            </a:extLst>
          </p:cNvPr>
          <p:cNvGrpSpPr/>
          <p:nvPr/>
        </p:nvGrpSpPr>
        <p:grpSpPr>
          <a:xfrm>
            <a:off x="2700923" y="727900"/>
            <a:ext cx="2187397" cy="1761569"/>
            <a:chOff x="2665481" y="1004347"/>
            <a:chExt cx="2187397" cy="1761569"/>
          </a:xfrm>
        </p:grpSpPr>
        <p:grpSp>
          <p:nvGrpSpPr>
            <p:cNvPr id="42" name="Group 41">
              <a:extLst>
                <a:ext uri="{FF2B5EF4-FFF2-40B4-BE49-F238E27FC236}">
                  <a16:creationId xmlns:a16="http://schemas.microsoft.com/office/drawing/2014/main" id="{7D402FEC-31E4-6FDD-CAC1-22B51B5EE949}"/>
                </a:ext>
              </a:extLst>
            </p:cNvPr>
            <p:cNvGrpSpPr/>
            <p:nvPr/>
          </p:nvGrpSpPr>
          <p:grpSpPr>
            <a:xfrm>
              <a:off x="2665481" y="1004347"/>
              <a:ext cx="2187397" cy="1761569"/>
              <a:chOff x="2665481" y="1004347"/>
              <a:chExt cx="2187397" cy="1761569"/>
            </a:xfrm>
          </p:grpSpPr>
          <p:sp>
            <p:nvSpPr>
              <p:cNvPr id="69" name="Free-form: Shape 68">
                <a:extLst>
                  <a:ext uri="{FF2B5EF4-FFF2-40B4-BE49-F238E27FC236}">
                    <a16:creationId xmlns:a16="http://schemas.microsoft.com/office/drawing/2014/main" id="{ACB4DF67-28AA-ACBB-8454-F921FBCEC001}"/>
                  </a:ext>
                </a:extLst>
              </p:cNvPr>
              <p:cNvSpPr/>
              <p:nvPr/>
            </p:nvSpPr>
            <p:spPr>
              <a:xfrm>
                <a:off x="2665481" y="1004347"/>
                <a:ext cx="2187397" cy="1761569"/>
              </a:xfrm>
              <a:custGeom>
                <a:avLst/>
                <a:gdLst>
                  <a:gd name="connsiteX0" fmla="*/ 2133807 w 2187397"/>
                  <a:gd name="connsiteY0" fmla="*/ 0 h 1761569"/>
                  <a:gd name="connsiteX1" fmla="*/ 2187398 w 2187397"/>
                  <a:gd name="connsiteY1" fmla="*/ 53591 h 1761569"/>
                  <a:gd name="connsiteX2" fmla="*/ 2187398 w 2187397"/>
                  <a:gd name="connsiteY2" fmla="*/ 1707979 h 1761569"/>
                  <a:gd name="connsiteX3" fmla="*/ 2133807 w 2187397"/>
                  <a:gd name="connsiteY3" fmla="*/ 1761570 h 1761569"/>
                  <a:gd name="connsiteX4" fmla="*/ 53591 w 2187397"/>
                  <a:gd name="connsiteY4" fmla="*/ 1761570 h 1761569"/>
                  <a:gd name="connsiteX5" fmla="*/ 0 w 2187397"/>
                  <a:gd name="connsiteY5" fmla="*/ 1707979 h 1761569"/>
                  <a:gd name="connsiteX6" fmla="*/ 0 w 2187397"/>
                  <a:gd name="connsiteY6" fmla="*/ 53591 h 1761569"/>
                  <a:gd name="connsiteX7" fmla="*/ 53591 w 2187397"/>
                  <a:gd name="connsiteY7" fmla="*/ 0 h 176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397" h="1761569">
                    <a:moveTo>
                      <a:pt x="2133807" y="0"/>
                    </a:moveTo>
                    <a:cubicBezTo>
                      <a:pt x="2163404" y="0"/>
                      <a:pt x="2187398" y="23994"/>
                      <a:pt x="2187398" y="53591"/>
                    </a:cubicBezTo>
                    <a:lnTo>
                      <a:pt x="2187398" y="1707979"/>
                    </a:lnTo>
                    <a:cubicBezTo>
                      <a:pt x="2187398" y="1737576"/>
                      <a:pt x="2163404" y="1761570"/>
                      <a:pt x="2133807" y="1761570"/>
                    </a:cubicBezTo>
                    <a:lnTo>
                      <a:pt x="53591" y="1761570"/>
                    </a:lnTo>
                    <a:cubicBezTo>
                      <a:pt x="23993" y="1761570"/>
                      <a:pt x="0" y="1737576"/>
                      <a:pt x="0" y="1707979"/>
                    </a:cubicBezTo>
                    <a:lnTo>
                      <a:pt x="0" y="53591"/>
                    </a:lnTo>
                    <a:cubicBezTo>
                      <a:pt x="0" y="23994"/>
                      <a:pt x="23993" y="0"/>
                      <a:pt x="53591" y="0"/>
                    </a:cubicBezTo>
                    <a:close/>
                  </a:path>
                </a:pathLst>
              </a:custGeom>
              <a:solidFill>
                <a:srgbClr val="11988C"/>
              </a:solidFill>
              <a:effectLst>
                <a:outerShdw blurRad="50800" dist="381000" dir="5400000" sx="96000" sy="96000" algn="ctr" rotWithShape="0">
                  <a:srgbClr val="000000">
                    <a:alpha val="25000"/>
                  </a:srgbClr>
                </a:outerShdw>
              </a:effectLst>
              <a:scene3d>
                <a:camera prst="orthographicFront"/>
                <a:lightRig rig="threePt" dir="t"/>
              </a:scene3d>
              <a:sp3d>
                <a:bevelT w="44450" h="6350" prst="coolSlant"/>
              </a:sp3d>
            </p:spPr>
            <p:txBody>
              <a:bodyPr rot="0" spcFirstLastPara="0" vertOverflow="overflow" horzOverflow="overflow" vert="horz" wrap="square" lIns="180000" tIns="72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800"/>
                  </a:lnSpc>
                  <a:spcBef>
                    <a:spcPts val="100"/>
                  </a:spcBef>
                  <a:spcAft>
                    <a:spcPts val="100"/>
                  </a:spcAft>
                  <a:buClrTx/>
                  <a:buSzTx/>
                  <a:buFontTx/>
                  <a:buNone/>
                  <a:tabLst>
                    <a:tab pos="3860800" algn="l"/>
                  </a:tabLst>
                  <a:defRPr/>
                </a:pPr>
                <a:r>
                  <a:rPr kumimoji="0" lang="en-GB" sz="1100" b="1" i="0" u="none" strike="noStrike" kern="0" cap="none" spc="0" normalizeH="0" baseline="0" noProof="0">
                    <a:ln>
                      <a:noFill/>
                    </a:ln>
                    <a:solidFill>
                      <a:prstClr val="white"/>
                    </a:solidFill>
                    <a:effectLst/>
                    <a:uLnTx/>
                    <a:uFillTx/>
                    <a:latin typeface="Helvetica"/>
                    <a:ea typeface="+mn-ea"/>
                    <a:cs typeface="Calibri" charset="0"/>
                  </a:rPr>
                  <a:t>Defence</a:t>
                </a:r>
              </a:p>
            </p:txBody>
          </p:sp>
          <p:grpSp>
            <p:nvGrpSpPr>
              <p:cNvPr id="70" name="Graphic 4">
                <a:extLst>
                  <a:ext uri="{FF2B5EF4-FFF2-40B4-BE49-F238E27FC236}">
                    <a16:creationId xmlns:a16="http://schemas.microsoft.com/office/drawing/2014/main" id="{C7E17067-32A3-6E9B-804A-5F75380C574E}"/>
                  </a:ext>
                </a:extLst>
              </p:cNvPr>
              <p:cNvGrpSpPr/>
              <p:nvPr/>
            </p:nvGrpSpPr>
            <p:grpSpPr>
              <a:xfrm>
                <a:off x="2758414" y="1357417"/>
                <a:ext cx="2004936" cy="1311405"/>
                <a:chOff x="2758414" y="1357417"/>
                <a:chExt cx="2004936" cy="1311405"/>
              </a:xfrm>
              <a:solidFill>
                <a:srgbClr val="FFFFFF"/>
              </a:solidFill>
            </p:grpSpPr>
            <p:grpSp>
              <p:nvGrpSpPr>
                <p:cNvPr id="76" name="Graphic 4">
                  <a:extLst>
                    <a:ext uri="{FF2B5EF4-FFF2-40B4-BE49-F238E27FC236}">
                      <a16:creationId xmlns:a16="http://schemas.microsoft.com/office/drawing/2014/main" id="{AFE7EB11-B620-F1CC-8D4B-DFD008EA2C68}"/>
                    </a:ext>
                  </a:extLst>
                </p:cNvPr>
                <p:cNvGrpSpPr/>
                <p:nvPr/>
              </p:nvGrpSpPr>
              <p:grpSpPr>
                <a:xfrm>
                  <a:off x="2758414" y="1357417"/>
                  <a:ext cx="2004936" cy="617873"/>
                  <a:chOff x="2758414" y="1357417"/>
                  <a:chExt cx="2004936" cy="617873"/>
                </a:xfrm>
                <a:solidFill>
                  <a:srgbClr val="FFFFFF"/>
                </a:solidFill>
              </p:grpSpPr>
              <p:sp>
                <p:nvSpPr>
                  <p:cNvPr id="80" name="Free-form: Shape 79">
                    <a:extLst>
                      <a:ext uri="{FF2B5EF4-FFF2-40B4-BE49-F238E27FC236}">
                        <a16:creationId xmlns:a16="http://schemas.microsoft.com/office/drawing/2014/main" id="{6D92D774-B24A-39A9-DA24-5E9356A11A31}"/>
                      </a:ext>
                    </a:extLst>
                  </p:cNvPr>
                  <p:cNvSpPr/>
                  <p:nvPr/>
                </p:nvSpPr>
                <p:spPr>
                  <a:xfrm>
                    <a:off x="2758414" y="135741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a:effectLst>
                    <a:outerShdw blurRad="63500" sx="102000" sy="102000" algn="ctr" rotWithShape="0">
                      <a:schemeClr val="accent2">
                        <a:alpha val="4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81" name="Free-form: Shape 80">
                    <a:extLst>
                      <a:ext uri="{FF2B5EF4-FFF2-40B4-BE49-F238E27FC236}">
                        <a16:creationId xmlns:a16="http://schemas.microsoft.com/office/drawing/2014/main" id="{7ECB86F3-F43D-E37F-F1AF-0CBE69E2B17E}"/>
                      </a:ext>
                    </a:extLst>
                  </p:cNvPr>
                  <p:cNvSpPr/>
                  <p:nvPr/>
                </p:nvSpPr>
                <p:spPr>
                  <a:xfrm>
                    <a:off x="3451946" y="135741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a:effectLst>
                    <a:outerShdw blurRad="63500" sx="102000" sy="102000" algn="ctr" rotWithShape="0">
                      <a:schemeClr val="accent2">
                        <a:alpha val="4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82" name="Free-form: Shape 81">
                    <a:extLst>
                      <a:ext uri="{FF2B5EF4-FFF2-40B4-BE49-F238E27FC236}">
                        <a16:creationId xmlns:a16="http://schemas.microsoft.com/office/drawing/2014/main" id="{96A4309F-A6B1-50F7-1D8A-CA6758989C85}"/>
                      </a:ext>
                    </a:extLst>
                  </p:cNvPr>
                  <p:cNvSpPr/>
                  <p:nvPr/>
                </p:nvSpPr>
                <p:spPr>
                  <a:xfrm>
                    <a:off x="4145477" y="135741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a:effectLst>
                    <a:outerShdw blurRad="63500" sx="102000" sy="102000" algn="ctr" rotWithShape="0">
                      <a:schemeClr val="accent2">
                        <a:alpha val="4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sp>
              <p:nvSpPr>
                <p:cNvPr id="77" name="Free-form: Shape 76">
                  <a:extLst>
                    <a:ext uri="{FF2B5EF4-FFF2-40B4-BE49-F238E27FC236}">
                      <a16:creationId xmlns:a16="http://schemas.microsoft.com/office/drawing/2014/main" id="{20945DF8-0CD1-EEC7-CD4B-C02F06B5C784}"/>
                    </a:ext>
                  </a:extLst>
                </p:cNvPr>
                <p:cNvSpPr/>
                <p:nvPr/>
              </p:nvSpPr>
              <p:spPr>
                <a:xfrm>
                  <a:off x="2758414" y="2050949"/>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a:effectLst>
                  <a:outerShdw blurRad="63500" sx="102000" sy="102000" algn="ctr" rotWithShape="0">
                    <a:schemeClr val="accent1">
                      <a:alpha val="4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78" name="Free-form: Shape 77">
                  <a:extLst>
                    <a:ext uri="{FF2B5EF4-FFF2-40B4-BE49-F238E27FC236}">
                      <a16:creationId xmlns:a16="http://schemas.microsoft.com/office/drawing/2014/main" id="{A54FC95A-1367-E554-7651-8E6550DB32C5}"/>
                    </a:ext>
                  </a:extLst>
                </p:cNvPr>
                <p:cNvSpPr/>
                <p:nvPr/>
              </p:nvSpPr>
              <p:spPr>
                <a:xfrm>
                  <a:off x="3451946" y="2050949"/>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a:effectLst>
                  <a:outerShdw blurRad="63500" sx="102000" sy="102000" algn="ctr" rotWithShape="0">
                    <a:schemeClr val="accent1">
                      <a:alpha val="4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79" name="Free-form: Shape 78">
                  <a:extLst>
                    <a:ext uri="{FF2B5EF4-FFF2-40B4-BE49-F238E27FC236}">
                      <a16:creationId xmlns:a16="http://schemas.microsoft.com/office/drawing/2014/main" id="{07E2AFCD-D641-6284-9BF0-4985B72C7CE3}"/>
                    </a:ext>
                  </a:extLst>
                </p:cNvPr>
                <p:cNvSpPr/>
                <p:nvPr/>
              </p:nvSpPr>
              <p:spPr>
                <a:xfrm>
                  <a:off x="4145477" y="2050949"/>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a:effectLst>
                  <a:outerShdw blurRad="63500" sx="102000" sy="102000" algn="ctr" rotWithShape="0">
                    <a:schemeClr val="accent1">
                      <a:alpha val="4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pic>
            <p:nvPicPr>
              <p:cNvPr id="71" name="Graphic 70">
                <a:extLst>
                  <a:ext uri="{FF2B5EF4-FFF2-40B4-BE49-F238E27FC236}">
                    <a16:creationId xmlns:a16="http://schemas.microsoft.com/office/drawing/2014/main" id="{29891A3D-53CC-6E36-6B1C-7227AC00E68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901742" y="1493221"/>
                <a:ext cx="383892" cy="309556"/>
              </a:xfrm>
              <a:prstGeom prst="rect">
                <a:avLst/>
              </a:prstGeom>
            </p:spPr>
          </p:pic>
          <p:pic>
            <p:nvPicPr>
              <p:cNvPr id="72" name="Graphic 71">
                <a:extLst>
                  <a:ext uri="{FF2B5EF4-FFF2-40B4-BE49-F238E27FC236}">
                    <a16:creationId xmlns:a16="http://schemas.microsoft.com/office/drawing/2014/main" id="{699D948F-2EAE-0C12-4670-131A6102D71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779743" y="2165158"/>
                <a:ext cx="599312" cy="399537"/>
              </a:xfrm>
              <a:prstGeom prst="rect">
                <a:avLst/>
              </a:prstGeom>
            </p:spPr>
          </p:pic>
          <p:pic>
            <p:nvPicPr>
              <p:cNvPr id="73" name="Graphic 72">
                <a:extLst>
                  <a:ext uri="{FF2B5EF4-FFF2-40B4-BE49-F238E27FC236}">
                    <a16:creationId xmlns:a16="http://schemas.microsoft.com/office/drawing/2014/main" id="{7BF903F0-C6E7-8961-4CDA-FCFCCAA1A9A5}"/>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520249" y="2341967"/>
                <a:ext cx="493318" cy="66001"/>
              </a:xfrm>
              <a:prstGeom prst="rect">
                <a:avLst/>
              </a:prstGeom>
            </p:spPr>
          </p:pic>
          <p:pic>
            <p:nvPicPr>
              <p:cNvPr id="74" name="Graphic 73">
                <a:extLst>
                  <a:ext uri="{FF2B5EF4-FFF2-40B4-BE49-F238E27FC236}">
                    <a16:creationId xmlns:a16="http://schemas.microsoft.com/office/drawing/2014/main" id="{FA6E5B9C-808D-525A-754E-003107CD62CF}"/>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274014" y="1553072"/>
                <a:ext cx="370075" cy="252122"/>
              </a:xfrm>
              <a:prstGeom prst="rect">
                <a:avLst/>
              </a:prstGeom>
            </p:spPr>
          </p:pic>
          <p:pic>
            <p:nvPicPr>
              <p:cNvPr id="75" name="Graphic 74">
                <a:extLst>
                  <a:ext uri="{FF2B5EF4-FFF2-40B4-BE49-F238E27FC236}">
                    <a16:creationId xmlns:a16="http://schemas.microsoft.com/office/drawing/2014/main" id="{84056E40-90F0-0871-582C-643575FCA402}"/>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4186912" y="2333213"/>
                <a:ext cx="538241" cy="83507"/>
              </a:xfrm>
              <a:prstGeom prst="rect">
                <a:avLst/>
              </a:prstGeom>
            </p:spPr>
          </p:pic>
        </p:grpSp>
        <p:pic>
          <p:nvPicPr>
            <p:cNvPr id="68" name="Picture 67" descr="A logo with a black background&#10;&#10;AI-generated content may be incorrect.">
              <a:extLst>
                <a:ext uri="{FF2B5EF4-FFF2-40B4-BE49-F238E27FC236}">
                  <a16:creationId xmlns:a16="http://schemas.microsoft.com/office/drawing/2014/main" id="{1FF4171D-AE75-B76F-90CB-B8D368D17D0E}"/>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510343" y="1588350"/>
              <a:ext cx="516914" cy="159487"/>
            </a:xfrm>
            <a:prstGeom prst="rect">
              <a:avLst/>
            </a:prstGeom>
          </p:spPr>
        </p:pic>
      </p:grpSp>
      <p:grpSp>
        <p:nvGrpSpPr>
          <p:cNvPr id="83" name="Group 82">
            <a:extLst>
              <a:ext uri="{FF2B5EF4-FFF2-40B4-BE49-F238E27FC236}">
                <a16:creationId xmlns:a16="http://schemas.microsoft.com/office/drawing/2014/main" id="{42F72A27-D845-C354-9493-D73DE1759ECC}"/>
              </a:ext>
            </a:extLst>
          </p:cNvPr>
          <p:cNvGrpSpPr/>
          <p:nvPr/>
        </p:nvGrpSpPr>
        <p:grpSpPr>
          <a:xfrm>
            <a:off x="399660" y="727900"/>
            <a:ext cx="2187397" cy="1761569"/>
            <a:chOff x="364218" y="1004347"/>
            <a:chExt cx="2187397" cy="1761569"/>
          </a:xfrm>
        </p:grpSpPr>
        <p:grpSp>
          <p:nvGrpSpPr>
            <p:cNvPr id="84" name="Group 83">
              <a:extLst>
                <a:ext uri="{FF2B5EF4-FFF2-40B4-BE49-F238E27FC236}">
                  <a16:creationId xmlns:a16="http://schemas.microsoft.com/office/drawing/2014/main" id="{7409E4D7-BB66-1F4A-B573-5C4702EA3C38}"/>
                </a:ext>
              </a:extLst>
            </p:cNvPr>
            <p:cNvGrpSpPr/>
            <p:nvPr/>
          </p:nvGrpSpPr>
          <p:grpSpPr>
            <a:xfrm>
              <a:off x="364218" y="1004347"/>
              <a:ext cx="2187397" cy="1761569"/>
              <a:chOff x="364218" y="1004347"/>
              <a:chExt cx="2187397" cy="1761569"/>
            </a:xfrm>
          </p:grpSpPr>
          <p:sp>
            <p:nvSpPr>
              <p:cNvPr id="88" name="Free-form: Shape 87">
                <a:extLst>
                  <a:ext uri="{FF2B5EF4-FFF2-40B4-BE49-F238E27FC236}">
                    <a16:creationId xmlns:a16="http://schemas.microsoft.com/office/drawing/2014/main" id="{B0630E72-70AD-D595-6ADC-8922BA0234CD}"/>
                  </a:ext>
                </a:extLst>
              </p:cNvPr>
              <p:cNvSpPr/>
              <p:nvPr/>
            </p:nvSpPr>
            <p:spPr>
              <a:xfrm>
                <a:off x="364218" y="1004347"/>
                <a:ext cx="2187397" cy="1761569"/>
              </a:xfrm>
              <a:custGeom>
                <a:avLst/>
                <a:gdLst>
                  <a:gd name="connsiteX0" fmla="*/ 2133807 w 2187397"/>
                  <a:gd name="connsiteY0" fmla="*/ 0 h 1761569"/>
                  <a:gd name="connsiteX1" fmla="*/ 2187398 w 2187397"/>
                  <a:gd name="connsiteY1" fmla="*/ 53591 h 1761569"/>
                  <a:gd name="connsiteX2" fmla="*/ 2187398 w 2187397"/>
                  <a:gd name="connsiteY2" fmla="*/ 1707979 h 1761569"/>
                  <a:gd name="connsiteX3" fmla="*/ 2133807 w 2187397"/>
                  <a:gd name="connsiteY3" fmla="*/ 1761570 h 1761569"/>
                  <a:gd name="connsiteX4" fmla="*/ 53591 w 2187397"/>
                  <a:gd name="connsiteY4" fmla="*/ 1761570 h 1761569"/>
                  <a:gd name="connsiteX5" fmla="*/ 0 w 2187397"/>
                  <a:gd name="connsiteY5" fmla="*/ 1707979 h 1761569"/>
                  <a:gd name="connsiteX6" fmla="*/ 0 w 2187397"/>
                  <a:gd name="connsiteY6" fmla="*/ 53591 h 1761569"/>
                  <a:gd name="connsiteX7" fmla="*/ 53591 w 2187397"/>
                  <a:gd name="connsiteY7" fmla="*/ 0 h 176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397" h="1761569">
                    <a:moveTo>
                      <a:pt x="2133807" y="0"/>
                    </a:moveTo>
                    <a:cubicBezTo>
                      <a:pt x="2163405" y="0"/>
                      <a:pt x="2187398" y="23994"/>
                      <a:pt x="2187398" y="53591"/>
                    </a:cubicBezTo>
                    <a:lnTo>
                      <a:pt x="2187398" y="1707979"/>
                    </a:lnTo>
                    <a:cubicBezTo>
                      <a:pt x="2187398" y="1737576"/>
                      <a:pt x="2163405" y="1761570"/>
                      <a:pt x="2133807" y="1761570"/>
                    </a:cubicBezTo>
                    <a:lnTo>
                      <a:pt x="53591" y="1761570"/>
                    </a:lnTo>
                    <a:cubicBezTo>
                      <a:pt x="23994" y="1761570"/>
                      <a:pt x="0" y="1737576"/>
                      <a:pt x="0" y="1707979"/>
                    </a:cubicBezTo>
                    <a:lnTo>
                      <a:pt x="0" y="53591"/>
                    </a:lnTo>
                    <a:cubicBezTo>
                      <a:pt x="0" y="23994"/>
                      <a:pt x="23994" y="0"/>
                      <a:pt x="53591" y="0"/>
                    </a:cubicBezTo>
                    <a:close/>
                  </a:path>
                </a:pathLst>
              </a:custGeom>
              <a:solidFill>
                <a:srgbClr val="11988C"/>
              </a:solidFill>
              <a:effectLst>
                <a:outerShdw blurRad="50800" dist="381000" dir="5400000" sx="96000" sy="96000" algn="ctr" rotWithShape="0">
                  <a:srgbClr val="000000">
                    <a:alpha val="25000"/>
                  </a:srgbClr>
                </a:outerShdw>
              </a:effectLst>
              <a:scene3d>
                <a:camera prst="orthographicFront"/>
                <a:lightRig rig="threePt" dir="t"/>
              </a:scene3d>
              <a:sp3d>
                <a:bevelT w="44450" h="6350" prst="coolSlant"/>
              </a:sp3d>
            </p:spPr>
            <p:txBody>
              <a:bodyPr wrap="square" lIns="180000" tIns="72000" rIns="180000" bIns="180000" rtlCol="0" anchor="t" anchorCtr="0">
                <a:noAutofit/>
              </a:bodyPr>
              <a:lstStyle/>
              <a:p>
                <a:pPr marL="0" marR="0" lvl="0" indent="0" algn="ctr" defTabSz="914400" rtl="0" eaLnBrk="1" fontAlgn="auto" latinLnBrk="0" hangingPunct="1">
                  <a:lnSpc>
                    <a:spcPts val="1800"/>
                  </a:lnSpc>
                  <a:spcBef>
                    <a:spcPts val="100"/>
                  </a:spcBef>
                  <a:spcAft>
                    <a:spcPts val="100"/>
                  </a:spcAft>
                  <a:buClrTx/>
                  <a:buSzTx/>
                  <a:buFontTx/>
                  <a:buNone/>
                  <a:tabLst>
                    <a:tab pos="3860800" algn="l"/>
                  </a:tabLst>
                  <a:defRPr/>
                </a:pPr>
                <a:r>
                  <a:rPr kumimoji="0" lang="en-GB" sz="1100" b="1" i="0" u="none" strike="noStrike" kern="0" cap="none" spc="0" normalizeH="0" baseline="0" noProof="0" dirty="0">
                    <a:ln>
                      <a:noFill/>
                    </a:ln>
                    <a:solidFill>
                      <a:prstClr val="white"/>
                    </a:solidFill>
                    <a:effectLst/>
                    <a:uLnTx/>
                    <a:uFillTx/>
                    <a:latin typeface="Helvetica"/>
                    <a:ea typeface="+mn-ea"/>
                    <a:cs typeface="Calibri" charset="0"/>
                  </a:rPr>
                  <a:t>Healthcare</a:t>
                </a:r>
              </a:p>
            </p:txBody>
          </p:sp>
          <p:grpSp>
            <p:nvGrpSpPr>
              <p:cNvPr id="89" name="Graphic 4">
                <a:extLst>
                  <a:ext uri="{FF2B5EF4-FFF2-40B4-BE49-F238E27FC236}">
                    <a16:creationId xmlns:a16="http://schemas.microsoft.com/office/drawing/2014/main" id="{41E34B7F-29C6-8E44-1BFB-8D36D7D5EC79}"/>
                  </a:ext>
                </a:extLst>
              </p:cNvPr>
              <p:cNvGrpSpPr/>
              <p:nvPr/>
            </p:nvGrpSpPr>
            <p:grpSpPr>
              <a:xfrm>
                <a:off x="457151" y="1357417"/>
                <a:ext cx="2004936" cy="1311405"/>
                <a:chOff x="457151" y="1357417"/>
                <a:chExt cx="2004936" cy="1311405"/>
              </a:xfrm>
              <a:solidFill>
                <a:srgbClr val="FFFFFF"/>
              </a:solidFill>
            </p:grpSpPr>
            <p:grpSp>
              <p:nvGrpSpPr>
                <p:cNvPr id="93" name="Graphic 4">
                  <a:extLst>
                    <a:ext uri="{FF2B5EF4-FFF2-40B4-BE49-F238E27FC236}">
                      <a16:creationId xmlns:a16="http://schemas.microsoft.com/office/drawing/2014/main" id="{4E0AB408-8085-F0E3-C3E9-CED9FEC74FE1}"/>
                    </a:ext>
                  </a:extLst>
                </p:cNvPr>
                <p:cNvGrpSpPr/>
                <p:nvPr/>
              </p:nvGrpSpPr>
              <p:grpSpPr>
                <a:xfrm>
                  <a:off x="457151" y="1357417"/>
                  <a:ext cx="2004936" cy="617873"/>
                  <a:chOff x="457151" y="1357417"/>
                  <a:chExt cx="2004936" cy="617873"/>
                </a:xfrm>
                <a:solidFill>
                  <a:srgbClr val="FFFFFF"/>
                </a:solidFill>
              </p:grpSpPr>
              <p:sp>
                <p:nvSpPr>
                  <p:cNvPr id="97" name="Free-form: Shape 96">
                    <a:extLst>
                      <a:ext uri="{FF2B5EF4-FFF2-40B4-BE49-F238E27FC236}">
                        <a16:creationId xmlns:a16="http://schemas.microsoft.com/office/drawing/2014/main" id="{A232C531-AE4C-3213-2AB5-3E0AC54DD795}"/>
                      </a:ext>
                    </a:extLst>
                  </p:cNvPr>
                  <p:cNvSpPr/>
                  <p:nvPr/>
                </p:nvSpPr>
                <p:spPr>
                  <a:xfrm>
                    <a:off x="457151" y="135741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a:effectLst>
                    <a:outerShdw blurRad="63500" sx="102000" sy="102000" algn="ctr" rotWithShape="0">
                      <a:schemeClr val="accent1">
                        <a:alpha val="4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98" name="Free-form: Shape 97">
                    <a:extLst>
                      <a:ext uri="{FF2B5EF4-FFF2-40B4-BE49-F238E27FC236}">
                        <a16:creationId xmlns:a16="http://schemas.microsoft.com/office/drawing/2014/main" id="{D1A583BD-D062-B16D-D082-B0A2F9C43F97}"/>
                      </a:ext>
                    </a:extLst>
                  </p:cNvPr>
                  <p:cNvSpPr/>
                  <p:nvPr/>
                </p:nvSpPr>
                <p:spPr>
                  <a:xfrm>
                    <a:off x="1150683" y="135741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a:effectLst>
                    <a:outerShdw blurRad="63500" sx="102000" sy="102000" algn="ctr" rotWithShape="0">
                      <a:schemeClr val="accent1">
                        <a:alpha val="4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99" name="Free-form: Shape 98">
                    <a:extLst>
                      <a:ext uri="{FF2B5EF4-FFF2-40B4-BE49-F238E27FC236}">
                        <a16:creationId xmlns:a16="http://schemas.microsoft.com/office/drawing/2014/main" id="{E5A4D833-135C-8875-C58F-75B282E1C60D}"/>
                      </a:ext>
                    </a:extLst>
                  </p:cNvPr>
                  <p:cNvSpPr/>
                  <p:nvPr/>
                </p:nvSpPr>
                <p:spPr>
                  <a:xfrm>
                    <a:off x="1844214" y="135741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a:effectLst>
                    <a:outerShdw blurRad="63500" sx="102000" sy="102000" algn="ctr" rotWithShape="0">
                      <a:schemeClr val="accent1">
                        <a:alpha val="4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sp>
              <p:nvSpPr>
                <p:cNvPr id="94" name="Free-form: Shape 93">
                  <a:extLst>
                    <a:ext uri="{FF2B5EF4-FFF2-40B4-BE49-F238E27FC236}">
                      <a16:creationId xmlns:a16="http://schemas.microsoft.com/office/drawing/2014/main" id="{11A19916-1F55-4FD5-B5C0-89E43E13A46F}"/>
                    </a:ext>
                  </a:extLst>
                </p:cNvPr>
                <p:cNvSpPr/>
                <p:nvPr/>
              </p:nvSpPr>
              <p:spPr>
                <a:xfrm>
                  <a:off x="457151" y="2050949"/>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a:effectLst>
                  <a:outerShdw blurRad="63500" sx="102000" sy="102000" algn="ctr" rotWithShape="0">
                    <a:schemeClr val="accent1">
                      <a:alpha val="4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95" name="Free-form: Shape 94">
                  <a:extLst>
                    <a:ext uri="{FF2B5EF4-FFF2-40B4-BE49-F238E27FC236}">
                      <a16:creationId xmlns:a16="http://schemas.microsoft.com/office/drawing/2014/main" id="{EED77968-4124-82B2-905F-793644F95285}"/>
                    </a:ext>
                  </a:extLst>
                </p:cNvPr>
                <p:cNvSpPr/>
                <p:nvPr/>
              </p:nvSpPr>
              <p:spPr>
                <a:xfrm>
                  <a:off x="1150683" y="2050949"/>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a:effectLst>
                  <a:outerShdw blurRad="63500" sx="102000" sy="102000" algn="ctr" rotWithShape="0">
                    <a:schemeClr val="accent1">
                      <a:alpha val="4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96" name="Free-form: Shape 95">
                  <a:extLst>
                    <a:ext uri="{FF2B5EF4-FFF2-40B4-BE49-F238E27FC236}">
                      <a16:creationId xmlns:a16="http://schemas.microsoft.com/office/drawing/2014/main" id="{B9C0BC16-BE99-2960-2280-95A3A025B6D9}"/>
                    </a:ext>
                  </a:extLst>
                </p:cNvPr>
                <p:cNvSpPr/>
                <p:nvPr/>
              </p:nvSpPr>
              <p:spPr>
                <a:xfrm>
                  <a:off x="1844214" y="2050949"/>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a:effectLst>
                  <a:outerShdw blurRad="63500" sx="102000" sy="102000" algn="ctr" rotWithShape="0">
                    <a:schemeClr val="accent1">
                      <a:alpha val="4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pic>
            <p:nvPicPr>
              <p:cNvPr id="90" name="Graphic 89">
                <a:extLst>
                  <a:ext uri="{FF2B5EF4-FFF2-40B4-BE49-F238E27FC236}">
                    <a16:creationId xmlns:a16="http://schemas.microsoft.com/office/drawing/2014/main" id="{1BDAB08F-5A65-D33A-835F-0A8324EB326B}"/>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559956" y="1517058"/>
                <a:ext cx="412262" cy="325407"/>
              </a:xfrm>
              <a:prstGeom prst="rect">
                <a:avLst/>
              </a:prstGeom>
            </p:spPr>
          </p:pic>
          <p:pic>
            <p:nvPicPr>
              <p:cNvPr id="91" name="Picture 90" descr="A blue and white sign with black text&#10;&#10;Description automatically generated">
                <a:extLst>
                  <a:ext uri="{FF2B5EF4-FFF2-40B4-BE49-F238E27FC236}">
                    <a16:creationId xmlns:a16="http://schemas.microsoft.com/office/drawing/2014/main" id="{530BC43E-3FA0-9F51-CA37-EF5B2A72DFA7}"/>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991610" y="2212709"/>
                <a:ext cx="295963" cy="284933"/>
              </a:xfrm>
              <a:prstGeom prst="rect">
                <a:avLst/>
              </a:prstGeom>
            </p:spPr>
          </p:pic>
          <p:pic>
            <p:nvPicPr>
              <p:cNvPr id="92" name="Graphic 91">
                <a:extLst>
                  <a:ext uri="{FF2B5EF4-FFF2-40B4-BE49-F238E27FC236}">
                    <a16:creationId xmlns:a16="http://schemas.microsoft.com/office/drawing/2014/main" id="{24D50D54-3CF6-FA6B-5247-AE2A2CC71198}"/>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244699" y="2165158"/>
                <a:ext cx="426433" cy="305940"/>
              </a:xfrm>
              <a:prstGeom prst="rect">
                <a:avLst/>
              </a:prstGeom>
            </p:spPr>
          </p:pic>
        </p:grpSp>
        <p:pic>
          <p:nvPicPr>
            <p:cNvPr id="85" name="Graphic 84">
              <a:extLst>
                <a:ext uri="{FF2B5EF4-FFF2-40B4-BE49-F238E27FC236}">
                  <a16:creationId xmlns:a16="http://schemas.microsoft.com/office/drawing/2014/main" id="{FBC13B05-2E77-62E3-E07A-F2658190F4EA}"/>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501649" y="2319542"/>
              <a:ext cx="524455" cy="98413"/>
            </a:xfrm>
            <a:prstGeom prst="rect">
              <a:avLst/>
            </a:prstGeom>
          </p:spPr>
        </p:pic>
        <p:pic>
          <p:nvPicPr>
            <p:cNvPr id="86" name="Graphic 85">
              <a:extLst>
                <a:ext uri="{FF2B5EF4-FFF2-40B4-BE49-F238E27FC236}">
                  <a16:creationId xmlns:a16="http://schemas.microsoft.com/office/drawing/2014/main" id="{9297352D-C315-3ADB-E217-AA8AB554A26E}"/>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274084" y="1470366"/>
              <a:ext cx="361435" cy="326797"/>
            </a:xfrm>
            <a:prstGeom prst="rect">
              <a:avLst/>
            </a:prstGeom>
          </p:spPr>
        </p:pic>
        <p:pic>
          <p:nvPicPr>
            <p:cNvPr id="87" name="Graphic 86">
              <a:extLst>
                <a:ext uri="{FF2B5EF4-FFF2-40B4-BE49-F238E27FC236}">
                  <a16:creationId xmlns:a16="http://schemas.microsoft.com/office/drawing/2014/main" id="{568E6C44-A513-6985-87C6-6D58CF29AC6F}"/>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921718" y="1578088"/>
              <a:ext cx="473173" cy="209437"/>
            </a:xfrm>
            <a:prstGeom prst="rect">
              <a:avLst/>
            </a:prstGeom>
          </p:spPr>
        </p:pic>
      </p:grpSp>
      <p:grpSp>
        <p:nvGrpSpPr>
          <p:cNvPr id="100" name="Group 99">
            <a:extLst>
              <a:ext uri="{FF2B5EF4-FFF2-40B4-BE49-F238E27FC236}">
                <a16:creationId xmlns:a16="http://schemas.microsoft.com/office/drawing/2014/main" id="{F44383D5-0183-17E7-5306-9BD08F17F7E3}"/>
              </a:ext>
            </a:extLst>
          </p:cNvPr>
          <p:cNvGrpSpPr/>
          <p:nvPr/>
        </p:nvGrpSpPr>
        <p:grpSpPr>
          <a:xfrm>
            <a:off x="9604713" y="727900"/>
            <a:ext cx="2187461" cy="1761569"/>
            <a:chOff x="9569271" y="1004347"/>
            <a:chExt cx="2187461" cy="1761569"/>
          </a:xfrm>
        </p:grpSpPr>
        <p:sp>
          <p:nvSpPr>
            <p:cNvPr id="101" name="Free-form: Shape 100">
              <a:extLst>
                <a:ext uri="{FF2B5EF4-FFF2-40B4-BE49-F238E27FC236}">
                  <a16:creationId xmlns:a16="http://schemas.microsoft.com/office/drawing/2014/main" id="{136A131A-B833-C82B-6EC8-CF6040F83F97}"/>
                </a:ext>
              </a:extLst>
            </p:cNvPr>
            <p:cNvSpPr/>
            <p:nvPr/>
          </p:nvSpPr>
          <p:spPr>
            <a:xfrm>
              <a:off x="9569271" y="1004347"/>
              <a:ext cx="2187461" cy="1761569"/>
            </a:xfrm>
            <a:custGeom>
              <a:avLst/>
              <a:gdLst>
                <a:gd name="connsiteX0" fmla="*/ 2133870 w 2187461"/>
                <a:gd name="connsiteY0" fmla="*/ 0 h 1761569"/>
                <a:gd name="connsiteX1" fmla="*/ 2187461 w 2187461"/>
                <a:gd name="connsiteY1" fmla="*/ 53591 h 1761569"/>
                <a:gd name="connsiteX2" fmla="*/ 2187461 w 2187461"/>
                <a:gd name="connsiteY2" fmla="*/ 1707979 h 1761569"/>
                <a:gd name="connsiteX3" fmla="*/ 2133870 w 2187461"/>
                <a:gd name="connsiteY3" fmla="*/ 1761570 h 1761569"/>
                <a:gd name="connsiteX4" fmla="*/ 53591 w 2187461"/>
                <a:gd name="connsiteY4" fmla="*/ 1761570 h 1761569"/>
                <a:gd name="connsiteX5" fmla="*/ 0 w 2187461"/>
                <a:gd name="connsiteY5" fmla="*/ 1707979 h 1761569"/>
                <a:gd name="connsiteX6" fmla="*/ 0 w 2187461"/>
                <a:gd name="connsiteY6" fmla="*/ 53591 h 1761569"/>
                <a:gd name="connsiteX7" fmla="*/ 53591 w 2187461"/>
                <a:gd name="connsiteY7" fmla="*/ 0 h 176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461" h="1761569">
                  <a:moveTo>
                    <a:pt x="2133870" y="0"/>
                  </a:moveTo>
                  <a:cubicBezTo>
                    <a:pt x="2163468" y="0"/>
                    <a:pt x="2187461" y="23994"/>
                    <a:pt x="2187461" y="53591"/>
                  </a:cubicBezTo>
                  <a:lnTo>
                    <a:pt x="2187461" y="1707979"/>
                  </a:lnTo>
                  <a:cubicBezTo>
                    <a:pt x="2187461" y="1737576"/>
                    <a:pt x="2163468" y="1761570"/>
                    <a:pt x="2133870" y="1761570"/>
                  </a:cubicBezTo>
                  <a:lnTo>
                    <a:pt x="53591" y="1761570"/>
                  </a:lnTo>
                  <a:cubicBezTo>
                    <a:pt x="23993" y="1761570"/>
                    <a:pt x="0" y="1737576"/>
                    <a:pt x="0" y="1707979"/>
                  </a:cubicBezTo>
                  <a:lnTo>
                    <a:pt x="0" y="53591"/>
                  </a:lnTo>
                  <a:cubicBezTo>
                    <a:pt x="0" y="23994"/>
                    <a:pt x="23993" y="0"/>
                    <a:pt x="53591" y="0"/>
                  </a:cubicBezTo>
                  <a:close/>
                </a:path>
              </a:pathLst>
            </a:custGeom>
            <a:solidFill>
              <a:srgbClr val="11988C"/>
            </a:solidFill>
            <a:effectLst>
              <a:outerShdw blurRad="50800" dist="381000" dir="5400000" sx="96000" sy="96000" algn="ctr" rotWithShape="0">
                <a:srgbClr val="000000">
                  <a:alpha val="25000"/>
                </a:srgbClr>
              </a:outerShdw>
            </a:effectLst>
            <a:scene3d>
              <a:camera prst="orthographicFront"/>
              <a:lightRig rig="threePt" dir="t"/>
            </a:scene3d>
            <a:sp3d>
              <a:bevelT w="44450" h="6350" prst="coolSlant"/>
            </a:sp3d>
          </p:spPr>
          <p:txBody>
            <a:bodyPr rot="0" spcFirstLastPara="0" vertOverflow="overflow" horzOverflow="overflow" vert="horz" wrap="square" lIns="180000" tIns="72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800"/>
                </a:lnSpc>
                <a:spcBef>
                  <a:spcPts val="100"/>
                </a:spcBef>
                <a:spcAft>
                  <a:spcPts val="100"/>
                </a:spcAft>
                <a:buClrTx/>
                <a:buSzTx/>
                <a:buFontTx/>
                <a:buNone/>
                <a:tabLst>
                  <a:tab pos="3860800" algn="l"/>
                </a:tabLst>
                <a:defRPr/>
              </a:pPr>
              <a:r>
                <a:rPr kumimoji="0" lang="en-GB" sz="1100" b="1" i="0" u="none" strike="noStrike" kern="0" cap="none" spc="0" normalizeH="0" baseline="0" noProof="0" dirty="0">
                  <a:ln>
                    <a:noFill/>
                  </a:ln>
                  <a:solidFill>
                    <a:prstClr val="white"/>
                  </a:solidFill>
                  <a:effectLst/>
                  <a:uLnTx/>
                  <a:uFillTx/>
                  <a:latin typeface="Helvetica"/>
                  <a:ea typeface="+mn-ea"/>
                  <a:cs typeface="Calibri" charset="0"/>
                </a:rPr>
                <a:t>CNI</a:t>
              </a:r>
            </a:p>
          </p:txBody>
        </p:sp>
        <p:grpSp>
          <p:nvGrpSpPr>
            <p:cNvPr id="102" name="Graphic 4">
              <a:extLst>
                <a:ext uri="{FF2B5EF4-FFF2-40B4-BE49-F238E27FC236}">
                  <a16:creationId xmlns:a16="http://schemas.microsoft.com/office/drawing/2014/main" id="{99399DEE-EA5F-59D9-EB27-EE8A69B279D8}"/>
                </a:ext>
              </a:extLst>
            </p:cNvPr>
            <p:cNvGrpSpPr/>
            <p:nvPr/>
          </p:nvGrpSpPr>
          <p:grpSpPr>
            <a:xfrm>
              <a:off x="9662204" y="1357417"/>
              <a:ext cx="2004936" cy="1311404"/>
              <a:chOff x="9662204" y="1357417"/>
              <a:chExt cx="2004936" cy="1311404"/>
            </a:xfrm>
            <a:solidFill>
              <a:srgbClr val="FFFFFF"/>
            </a:solidFill>
            <a:effectLst>
              <a:outerShdw blurRad="63500" sx="102000" sy="102000" algn="ctr" rotWithShape="0">
                <a:schemeClr val="accent1">
                  <a:alpha val="40000"/>
                </a:schemeClr>
              </a:outerShdw>
            </a:effectLst>
          </p:grpSpPr>
          <p:grpSp>
            <p:nvGrpSpPr>
              <p:cNvPr id="111" name="Graphic 4">
                <a:extLst>
                  <a:ext uri="{FF2B5EF4-FFF2-40B4-BE49-F238E27FC236}">
                    <a16:creationId xmlns:a16="http://schemas.microsoft.com/office/drawing/2014/main" id="{F4B0F12F-A14C-2F6B-A0A7-023992DE184D}"/>
                  </a:ext>
                </a:extLst>
              </p:cNvPr>
              <p:cNvGrpSpPr/>
              <p:nvPr/>
            </p:nvGrpSpPr>
            <p:grpSpPr>
              <a:xfrm>
                <a:off x="9662204" y="1357417"/>
                <a:ext cx="2004936" cy="617873"/>
                <a:chOff x="9662204" y="1357417"/>
                <a:chExt cx="2004936" cy="617873"/>
              </a:xfrm>
              <a:solidFill>
                <a:srgbClr val="FFFFFF"/>
              </a:solidFill>
            </p:grpSpPr>
            <p:sp>
              <p:nvSpPr>
                <p:cNvPr id="115" name="Free-form: Shape 114">
                  <a:extLst>
                    <a:ext uri="{FF2B5EF4-FFF2-40B4-BE49-F238E27FC236}">
                      <a16:creationId xmlns:a16="http://schemas.microsoft.com/office/drawing/2014/main" id="{73ABB46D-8FCF-FF07-27F4-07F9D8B0D12F}"/>
                    </a:ext>
                  </a:extLst>
                </p:cNvPr>
                <p:cNvSpPr/>
                <p:nvPr/>
              </p:nvSpPr>
              <p:spPr>
                <a:xfrm>
                  <a:off x="9662204" y="135741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16" name="Free-form: Shape 115">
                  <a:extLst>
                    <a:ext uri="{FF2B5EF4-FFF2-40B4-BE49-F238E27FC236}">
                      <a16:creationId xmlns:a16="http://schemas.microsoft.com/office/drawing/2014/main" id="{E2DD3AC4-4E46-3213-A999-2B7D0865181E}"/>
                    </a:ext>
                  </a:extLst>
                </p:cNvPr>
                <p:cNvSpPr/>
                <p:nvPr/>
              </p:nvSpPr>
              <p:spPr>
                <a:xfrm>
                  <a:off x="10355735" y="135741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17" name="Free-form: Shape 116">
                  <a:extLst>
                    <a:ext uri="{FF2B5EF4-FFF2-40B4-BE49-F238E27FC236}">
                      <a16:creationId xmlns:a16="http://schemas.microsoft.com/office/drawing/2014/main" id="{D4F18BE1-7B2F-E74A-6B12-FD5588B4E7C4}"/>
                    </a:ext>
                  </a:extLst>
                </p:cNvPr>
                <p:cNvSpPr/>
                <p:nvPr/>
              </p:nvSpPr>
              <p:spPr>
                <a:xfrm>
                  <a:off x="11049267" y="135741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sp>
            <p:nvSpPr>
              <p:cNvPr id="112" name="Free-form: Shape 111">
                <a:extLst>
                  <a:ext uri="{FF2B5EF4-FFF2-40B4-BE49-F238E27FC236}">
                    <a16:creationId xmlns:a16="http://schemas.microsoft.com/office/drawing/2014/main" id="{13C34D2E-E631-1022-3895-1F911F900D59}"/>
                  </a:ext>
                </a:extLst>
              </p:cNvPr>
              <p:cNvSpPr/>
              <p:nvPr/>
            </p:nvSpPr>
            <p:spPr>
              <a:xfrm>
                <a:off x="9662204" y="2050949"/>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00245E"/>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13" name="Free-form: Shape 112">
                <a:extLst>
                  <a:ext uri="{FF2B5EF4-FFF2-40B4-BE49-F238E27FC236}">
                    <a16:creationId xmlns:a16="http://schemas.microsoft.com/office/drawing/2014/main" id="{F3C70CB2-8B6C-39C0-F769-A36DAE6A21FF}"/>
                  </a:ext>
                </a:extLst>
              </p:cNvPr>
              <p:cNvSpPr/>
              <p:nvPr/>
            </p:nvSpPr>
            <p:spPr>
              <a:xfrm>
                <a:off x="10355735" y="2050949"/>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14" name="Free-form: Shape 113">
                <a:extLst>
                  <a:ext uri="{FF2B5EF4-FFF2-40B4-BE49-F238E27FC236}">
                    <a16:creationId xmlns:a16="http://schemas.microsoft.com/office/drawing/2014/main" id="{7B458114-B3AE-80D4-8F73-9B467CFA7787}"/>
                  </a:ext>
                </a:extLst>
              </p:cNvPr>
              <p:cNvSpPr/>
              <p:nvPr/>
            </p:nvSpPr>
            <p:spPr>
              <a:xfrm>
                <a:off x="11049267" y="2050949"/>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pic>
          <p:nvPicPr>
            <p:cNvPr id="103" name="Graphic 102">
              <a:extLst>
                <a:ext uri="{FF2B5EF4-FFF2-40B4-BE49-F238E27FC236}">
                  <a16:creationId xmlns:a16="http://schemas.microsoft.com/office/drawing/2014/main" id="{DAAA2DAC-F890-0305-E3A3-B0CA3B951C97}"/>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10438194" y="1647447"/>
              <a:ext cx="449549" cy="92690"/>
            </a:xfrm>
            <a:prstGeom prst="rect">
              <a:avLst/>
            </a:prstGeom>
          </p:spPr>
        </p:pic>
        <p:pic>
          <p:nvPicPr>
            <p:cNvPr id="104" name="Picture 103" descr="Text&#10;&#10;Description automatically generated">
              <a:extLst>
                <a:ext uri="{FF2B5EF4-FFF2-40B4-BE49-F238E27FC236}">
                  <a16:creationId xmlns:a16="http://schemas.microsoft.com/office/drawing/2014/main" id="{A98A2074-2B44-B74A-7B92-A3F73A82FEA5}"/>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9777847" y="2194850"/>
              <a:ext cx="391929" cy="391929"/>
            </a:xfrm>
            <a:prstGeom prst="rect">
              <a:avLst/>
            </a:prstGeom>
          </p:spPr>
        </p:pic>
        <p:pic>
          <p:nvPicPr>
            <p:cNvPr id="105" name="Picture 104" descr="A green and blue text&#10;&#10;Description automatically generated">
              <a:extLst>
                <a:ext uri="{FF2B5EF4-FFF2-40B4-BE49-F238E27FC236}">
                  <a16:creationId xmlns:a16="http://schemas.microsoft.com/office/drawing/2014/main" id="{48EE048F-92B1-BCFC-8114-DE88960BC5E9}"/>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1118360" y="2291090"/>
              <a:ext cx="492136" cy="180395"/>
            </a:xfrm>
            <a:prstGeom prst="rect">
              <a:avLst/>
            </a:prstGeom>
          </p:spPr>
        </p:pic>
        <p:pic>
          <p:nvPicPr>
            <p:cNvPr id="106" name="Picture 105" descr="A close up of a logo&#10;&#10;Description automatically generated">
              <a:extLst>
                <a:ext uri="{FF2B5EF4-FFF2-40B4-BE49-F238E27FC236}">
                  <a16:creationId xmlns:a16="http://schemas.microsoft.com/office/drawing/2014/main" id="{25124688-097A-75A6-F3CC-640C82898F74}"/>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9670744" y="1563892"/>
              <a:ext cx="606136" cy="207904"/>
            </a:xfrm>
            <a:prstGeom prst="rect">
              <a:avLst/>
            </a:prstGeom>
          </p:spPr>
        </p:pic>
        <p:pic>
          <p:nvPicPr>
            <p:cNvPr id="107" name="Graphic 106">
              <a:extLst>
                <a:ext uri="{FF2B5EF4-FFF2-40B4-BE49-F238E27FC236}">
                  <a16:creationId xmlns:a16="http://schemas.microsoft.com/office/drawing/2014/main" id="{E4470ACE-17DC-3311-777B-31E1AB18BA4D}"/>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11171533" y="1588332"/>
              <a:ext cx="434200" cy="183464"/>
            </a:xfrm>
            <a:prstGeom prst="rect">
              <a:avLst/>
            </a:prstGeom>
          </p:spPr>
        </p:pic>
        <p:grpSp>
          <p:nvGrpSpPr>
            <p:cNvPr id="108" name="Group 107">
              <a:extLst>
                <a:ext uri="{FF2B5EF4-FFF2-40B4-BE49-F238E27FC236}">
                  <a16:creationId xmlns:a16="http://schemas.microsoft.com/office/drawing/2014/main" id="{88D96CEB-1277-9188-349A-A97B200E6CF6}"/>
                </a:ext>
              </a:extLst>
            </p:cNvPr>
            <p:cNvGrpSpPr>
              <a:grpSpLocks noChangeAspect="1"/>
            </p:cNvGrpSpPr>
            <p:nvPr/>
          </p:nvGrpSpPr>
          <p:grpSpPr>
            <a:xfrm>
              <a:off x="10361883" y="2056526"/>
              <a:ext cx="606134" cy="606134"/>
              <a:chOff x="1268141" y="3113417"/>
              <a:chExt cx="550800" cy="550800"/>
            </a:xfrm>
          </p:grpSpPr>
          <p:sp>
            <p:nvSpPr>
              <p:cNvPr id="109" name="Oval 108">
                <a:extLst>
                  <a:ext uri="{FF2B5EF4-FFF2-40B4-BE49-F238E27FC236}">
                    <a16:creationId xmlns:a16="http://schemas.microsoft.com/office/drawing/2014/main" id="{0FC4DAAE-8A35-D02D-1C7B-6835890C5456}"/>
                  </a:ext>
                </a:extLst>
              </p:cNvPr>
              <p:cNvSpPr/>
              <p:nvPr/>
            </p:nvSpPr>
            <p:spPr>
              <a:xfrm>
                <a:off x="1268141" y="3113417"/>
                <a:ext cx="550800" cy="550800"/>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elveticaNowDisplay Medium" panose="020B0604030202020204" pitchFamily="34" charset="0"/>
                  <a:ea typeface="+mn-ea"/>
                  <a:cs typeface="+mn-cs"/>
                </a:endParaRPr>
              </a:p>
            </p:txBody>
          </p:sp>
          <p:pic>
            <p:nvPicPr>
              <p:cNvPr id="110" name="Picture 109" descr="A red blue and white circle with black text&#10;&#10;Description automatically generated">
                <a:extLst>
                  <a:ext uri="{FF2B5EF4-FFF2-40B4-BE49-F238E27FC236}">
                    <a16:creationId xmlns:a16="http://schemas.microsoft.com/office/drawing/2014/main" id="{D2FD989B-E023-8E3E-3458-6C7B66EBE6FC}"/>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1275600" y="3120876"/>
                <a:ext cx="535882" cy="535882"/>
              </a:xfrm>
              <a:prstGeom prst="ellipse">
                <a:avLst/>
              </a:prstGeom>
            </p:spPr>
          </p:pic>
        </p:grpSp>
      </p:grpSp>
      <p:grpSp>
        <p:nvGrpSpPr>
          <p:cNvPr id="118" name="Group 117">
            <a:extLst>
              <a:ext uri="{FF2B5EF4-FFF2-40B4-BE49-F238E27FC236}">
                <a16:creationId xmlns:a16="http://schemas.microsoft.com/office/drawing/2014/main" id="{5FC51D1A-3256-1501-50F0-EF2601B31FE3}"/>
              </a:ext>
            </a:extLst>
          </p:cNvPr>
          <p:cNvGrpSpPr/>
          <p:nvPr/>
        </p:nvGrpSpPr>
        <p:grpSpPr>
          <a:xfrm>
            <a:off x="2700923" y="2631959"/>
            <a:ext cx="2187397" cy="1761569"/>
            <a:chOff x="2665481" y="2908406"/>
            <a:chExt cx="2187397" cy="1761569"/>
          </a:xfrm>
        </p:grpSpPr>
        <p:sp>
          <p:nvSpPr>
            <p:cNvPr id="119" name="Free-form: Shape 118">
              <a:extLst>
                <a:ext uri="{FF2B5EF4-FFF2-40B4-BE49-F238E27FC236}">
                  <a16:creationId xmlns:a16="http://schemas.microsoft.com/office/drawing/2014/main" id="{EB85D13B-09C8-64D8-2372-003B7F451589}"/>
                </a:ext>
              </a:extLst>
            </p:cNvPr>
            <p:cNvSpPr/>
            <p:nvPr/>
          </p:nvSpPr>
          <p:spPr>
            <a:xfrm>
              <a:off x="2665481" y="2908406"/>
              <a:ext cx="2187397" cy="1761569"/>
            </a:xfrm>
            <a:custGeom>
              <a:avLst/>
              <a:gdLst>
                <a:gd name="connsiteX0" fmla="*/ 2127502 w 2187397"/>
                <a:gd name="connsiteY0" fmla="*/ 0 h 1761569"/>
                <a:gd name="connsiteX1" fmla="*/ 2187398 w 2187397"/>
                <a:gd name="connsiteY1" fmla="*/ 59896 h 1761569"/>
                <a:gd name="connsiteX2" fmla="*/ 2187398 w 2187397"/>
                <a:gd name="connsiteY2" fmla="*/ 1701674 h 1761569"/>
                <a:gd name="connsiteX3" fmla="*/ 2127502 w 2187397"/>
                <a:gd name="connsiteY3" fmla="*/ 1761570 h 1761569"/>
                <a:gd name="connsiteX4" fmla="*/ 59896 w 2187397"/>
                <a:gd name="connsiteY4" fmla="*/ 1761570 h 1761569"/>
                <a:gd name="connsiteX5" fmla="*/ 0 w 2187397"/>
                <a:gd name="connsiteY5" fmla="*/ 1701674 h 1761569"/>
                <a:gd name="connsiteX6" fmla="*/ 0 w 2187397"/>
                <a:gd name="connsiteY6" fmla="*/ 59896 h 1761569"/>
                <a:gd name="connsiteX7" fmla="*/ 59896 w 2187397"/>
                <a:gd name="connsiteY7" fmla="*/ 0 h 176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397" h="1761569">
                  <a:moveTo>
                    <a:pt x="2127502" y="0"/>
                  </a:moveTo>
                  <a:cubicBezTo>
                    <a:pt x="2160582" y="0"/>
                    <a:pt x="2187398" y="26816"/>
                    <a:pt x="2187398" y="59896"/>
                  </a:cubicBezTo>
                  <a:lnTo>
                    <a:pt x="2187398" y="1701674"/>
                  </a:lnTo>
                  <a:cubicBezTo>
                    <a:pt x="2187398" y="1734754"/>
                    <a:pt x="2160582" y="1761570"/>
                    <a:pt x="2127502" y="1761570"/>
                  </a:cubicBezTo>
                  <a:lnTo>
                    <a:pt x="59896" y="1761570"/>
                  </a:lnTo>
                  <a:cubicBezTo>
                    <a:pt x="26816" y="1761570"/>
                    <a:pt x="0" y="1734754"/>
                    <a:pt x="0" y="1701674"/>
                  </a:cubicBezTo>
                  <a:lnTo>
                    <a:pt x="0" y="59896"/>
                  </a:lnTo>
                  <a:cubicBezTo>
                    <a:pt x="0" y="26817"/>
                    <a:pt x="26816" y="0"/>
                    <a:pt x="59896" y="0"/>
                  </a:cubicBezTo>
                  <a:close/>
                </a:path>
              </a:pathLst>
            </a:custGeom>
            <a:solidFill>
              <a:srgbClr val="11988C"/>
            </a:solidFill>
            <a:effectLst>
              <a:outerShdw blurRad="50800" dist="381000" dir="5400000" sx="96000" sy="96000" algn="ctr" rotWithShape="0">
                <a:srgbClr val="000000">
                  <a:alpha val="25000"/>
                </a:srgbClr>
              </a:outerShdw>
            </a:effectLst>
            <a:scene3d>
              <a:camera prst="orthographicFront"/>
              <a:lightRig rig="threePt" dir="t"/>
            </a:scene3d>
            <a:sp3d>
              <a:bevelT w="44450" h="6350" prst="coolSlant"/>
            </a:sp3d>
          </p:spPr>
          <p:txBody>
            <a:bodyPr rot="0" spcFirstLastPara="0" vertOverflow="overflow" horzOverflow="overflow" vert="horz" wrap="square" lIns="180000" tIns="72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800"/>
                </a:lnSpc>
                <a:spcBef>
                  <a:spcPts val="100"/>
                </a:spcBef>
                <a:spcAft>
                  <a:spcPts val="100"/>
                </a:spcAft>
                <a:buClrTx/>
                <a:buSzTx/>
                <a:buFontTx/>
                <a:buNone/>
                <a:tabLst>
                  <a:tab pos="3860800" algn="l"/>
                </a:tabLst>
                <a:defRPr/>
              </a:pPr>
              <a:r>
                <a:rPr kumimoji="0" lang="en-GB" sz="1100" b="1" i="0" u="none" strike="noStrike" kern="0" cap="none" spc="0" normalizeH="0" baseline="0" noProof="0" dirty="0">
                  <a:ln>
                    <a:noFill/>
                  </a:ln>
                  <a:solidFill>
                    <a:prstClr val="white"/>
                  </a:solidFill>
                  <a:effectLst/>
                  <a:uLnTx/>
                  <a:uFillTx/>
                  <a:latin typeface="Helvetica"/>
                  <a:ea typeface="+mn-ea"/>
                  <a:cs typeface="Calibri" charset="0"/>
                </a:rPr>
                <a:t>Vendor &amp; SI Partners</a:t>
              </a:r>
            </a:p>
          </p:txBody>
        </p:sp>
        <p:grpSp>
          <p:nvGrpSpPr>
            <p:cNvPr id="120" name="Graphic 4">
              <a:extLst>
                <a:ext uri="{FF2B5EF4-FFF2-40B4-BE49-F238E27FC236}">
                  <a16:creationId xmlns:a16="http://schemas.microsoft.com/office/drawing/2014/main" id="{5FA8384B-8ECD-82BB-EAC3-249663196283}"/>
                </a:ext>
              </a:extLst>
            </p:cNvPr>
            <p:cNvGrpSpPr/>
            <p:nvPr/>
          </p:nvGrpSpPr>
          <p:grpSpPr>
            <a:xfrm>
              <a:off x="2758414" y="3261477"/>
              <a:ext cx="2004936" cy="1311404"/>
              <a:chOff x="2758414" y="3261477"/>
              <a:chExt cx="2004936" cy="1311404"/>
            </a:xfrm>
            <a:solidFill>
              <a:srgbClr val="FFFFFF"/>
            </a:solidFill>
            <a:effectLst>
              <a:outerShdw blurRad="63500" sx="102000" sy="102000" algn="ctr" rotWithShape="0">
                <a:schemeClr val="accent1">
                  <a:alpha val="40000"/>
                </a:schemeClr>
              </a:outerShdw>
            </a:effectLst>
          </p:grpSpPr>
          <p:grpSp>
            <p:nvGrpSpPr>
              <p:cNvPr id="127" name="Graphic 4">
                <a:extLst>
                  <a:ext uri="{FF2B5EF4-FFF2-40B4-BE49-F238E27FC236}">
                    <a16:creationId xmlns:a16="http://schemas.microsoft.com/office/drawing/2014/main" id="{7173A44B-958F-F2D4-33A2-CE1764A943BA}"/>
                  </a:ext>
                </a:extLst>
              </p:cNvPr>
              <p:cNvGrpSpPr/>
              <p:nvPr/>
            </p:nvGrpSpPr>
            <p:grpSpPr>
              <a:xfrm>
                <a:off x="2758414" y="3261477"/>
                <a:ext cx="2004936" cy="617873"/>
                <a:chOff x="2758414" y="3261477"/>
                <a:chExt cx="2004936" cy="617873"/>
              </a:xfrm>
              <a:solidFill>
                <a:srgbClr val="FFFFFF"/>
              </a:solidFill>
            </p:grpSpPr>
            <p:sp>
              <p:nvSpPr>
                <p:cNvPr id="131" name="Free-form: Shape 130">
                  <a:extLst>
                    <a:ext uri="{FF2B5EF4-FFF2-40B4-BE49-F238E27FC236}">
                      <a16:creationId xmlns:a16="http://schemas.microsoft.com/office/drawing/2014/main" id="{8D5F41B6-D93E-8534-13F8-C2735AF0ED9F}"/>
                    </a:ext>
                  </a:extLst>
                </p:cNvPr>
                <p:cNvSpPr/>
                <p:nvPr/>
              </p:nvSpPr>
              <p:spPr>
                <a:xfrm>
                  <a:off x="2758414" y="326147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32" name="Free-form: Shape 131">
                  <a:extLst>
                    <a:ext uri="{FF2B5EF4-FFF2-40B4-BE49-F238E27FC236}">
                      <a16:creationId xmlns:a16="http://schemas.microsoft.com/office/drawing/2014/main" id="{FA97DC20-4128-D59E-CD78-CAF2720C824A}"/>
                    </a:ext>
                  </a:extLst>
                </p:cNvPr>
                <p:cNvSpPr/>
                <p:nvPr/>
              </p:nvSpPr>
              <p:spPr>
                <a:xfrm>
                  <a:off x="3451946" y="326147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33" name="Free-form: Shape 132">
                  <a:extLst>
                    <a:ext uri="{FF2B5EF4-FFF2-40B4-BE49-F238E27FC236}">
                      <a16:creationId xmlns:a16="http://schemas.microsoft.com/office/drawing/2014/main" id="{262E50B9-630E-D62B-898F-5CA8DBDF38A2}"/>
                    </a:ext>
                  </a:extLst>
                </p:cNvPr>
                <p:cNvSpPr/>
                <p:nvPr/>
              </p:nvSpPr>
              <p:spPr>
                <a:xfrm>
                  <a:off x="4145477" y="326147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sp>
            <p:nvSpPr>
              <p:cNvPr id="128" name="Free-form: Shape 127">
                <a:extLst>
                  <a:ext uri="{FF2B5EF4-FFF2-40B4-BE49-F238E27FC236}">
                    <a16:creationId xmlns:a16="http://schemas.microsoft.com/office/drawing/2014/main" id="{E6015B4C-A9E9-519F-2A2D-CD514006A507}"/>
                  </a:ext>
                </a:extLst>
              </p:cNvPr>
              <p:cNvSpPr/>
              <p:nvPr/>
            </p:nvSpPr>
            <p:spPr>
              <a:xfrm>
                <a:off x="2758414" y="3955008"/>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29" name="Free-form: Shape 128">
                <a:extLst>
                  <a:ext uri="{FF2B5EF4-FFF2-40B4-BE49-F238E27FC236}">
                    <a16:creationId xmlns:a16="http://schemas.microsoft.com/office/drawing/2014/main" id="{B05D6D15-4865-76CF-C39D-FBB39E042B8A}"/>
                  </a:ext>
                </a:extLst>
              </p:cNvPr>
              <p:cNvSpPr/>
              <p:nvPr/>
            </p:nvSpPr>
            <p:spPr>
              <a:xfrm>
                <a:off x="3451946" y="3955008"/>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30" name="Free-form: Shape 129">
                <a:extLst>
                  <a:ext uri="{FF2B5EF4-FFF2-40B4-BE49-F238E27FC236}">
                    <a16:creationId xmlns:a16="http://schemas.microsoft.com/office/drawing/2014/main" id="{FCA7D8CB-C324-67F6-1E3B-7EFE1CA32051}"/>
                  </a:ext>
                </a:extLst>
              </p:cNvPr>
              <p:cNvSpPr/>
              <p:nvPr/>
            </p:nvSpPr>
            <p:spPr>
              <a:xfrm>
                <a:off x="4145477" y="3955008"/>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pic>
          <p:nvPicPr>
            <p:cNvPr id="121" name="Graphic 120">
              <a:extLst>
                <a:ext uri="{FF2B5EF4-FFF2-40B4-BE49-F238E27FC236}">
                  <a16:creationId xmlns:a16="http://schemas.microsoft.com/office/drawing/2014/main" id="{BCA4335A-DC4B-C389-6C5B-571FEAE96B93}"/>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3509003" y="4216428"/>
              <a:ext cx="511498" cy="105141"/>
            </a:xfrm>
            <a:prstGeom prst="rect">
              <a:avLst/>
            </a:prstGeom>
          </p:spPr>
        </p:pic>
        <p:pic>
          <p:nvPicPr>
            <p:cNvPr id="122" name="Picture 121" descr="A blue and black logo&#10;&#10;Description automatically generated">
              <a:extLst>
                <a:ext uri="{FF2B5EF4-FFF2-40B4-BE49-F238E27FC236}">
                  <a16:creationId xmlns:a16="http://schemas.microsoft.com/office/drawing/2014/main" id="{98BE2A63-F548-DB33-6E0F-E4C23D83BF95}"/>
                </a:ext>
              </a:extLst>
            </p:cNvPr>
            <p:cNvPicPr>
              <a:picLocks noChangeAspect="1"/>
            </p:cNvPicPr>
            <p:nvPr/>
          </p:nvPicPr>
          <p:blipFill>
            <a:blip r:embed="rId52">
              <a:extLst>
                <a:ext uri="{28A0092B-C50C-407E-A947-70E740481C1C}">
                  <a14:useLocalDpi xmlns:a14="http://schemas.microsoft.com/office/drawing/2010/main" val="0"/>
                </a:ext>
              </a:extLst>
            </a:blip>
            <a:srcRect l="12356" t="33229" r="7742" b="36390"/>
            <a:stretch/>
          </p:blipFill>
          <p:spPr>
            <a:xfrm>
              <a:off x="2828925" y="3476626"/>
              <a:ext cx="484318" cy="184150"/>
            </a:xfrm>
            <a:prstGeom prst="rect">
              <a:avLst/>
            </a:prstGeom>
          </p:spPr>
        </p:pic>
        <p:pic>
          <p:nvPicPr>
            <p:cNvPr id="123" name="Picture 122" descr="Blue and white letters on a black background&#10;&#10;Description automatically generated">
              <a:extLst>
                <a:ext uri="{FF2B5EF4-FFF2-40B4-BE49-F238E27FC236}">
                  <a16:creationId xmlns:a16="http://schemas.microsoft.com/office/drawing/2014/main" id="{D8BA4849-26CC-ADFE-CF07-252A2837D27C}"/>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3546388" y="3458202"/>
              <a:ext cx="433055" cy="216527"/>
            </a:xfrm>
            <a:prstGeom prst="rect">
              <a:avLst/>
            </a:prstGeom>
          </p:spPr>
        </p:pic>
        <p:pic>
          <p:nvPicPr>
            <p:cNvPr id="124" name="Picture 123" descr="A purple circle with letters in it&#10;&#10;Description automatically generated">
              <a:extLst>
                <a:ext uri="{FF2B5EF4-FFF2-40B4-BE49-F238E27FC236}">
                  <a16:creationId xmlns:a16="http://schemas.microsoft.com/office/drawing/2014/main" id="{049B6B0D-EAF4-96F3-E217-2CBFEAD1D795}"/>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4239054" y="4042602"/>
              <a:ext cx="433457" cy="434047"/>
            </a:xfrm>
            <a:prstGeom prst="rect">
              <a:avLst/>
            </a:prstGeom>
          </p:spPr>
        </p:pic>
        <p:pic>
          <p:nvPicPr>
            <p:cNvPr id="125" name="Graphic 124">
              <a:extLst>
                <a:ext uri="{FF2B5EF4-FFF2-40B4-BE49-F238E27FC236}">
                  <a16:creationId xmlns:a16="http://schemas.microsoft.com/office/drawing/2014/main" id="{E95FD1FE-FE95-7EE8-88B5-913F4566863B}"/>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2879572" y="4162063"/>
              <a:ext cx="383023" cy="195123"/>
            </a:xfrm>
            <a:prstGeom prst="rect">
              <a:avLst/>
            </a:prstGeom>
          </p:spPr>
        </p:pic>
        <p:sp>
          <p:nvSpPr>
            <p:cNvPr id="126" name="Freeform: Shape 992">
              <a:extLst>
                <a:ext uri="{FF2B5EF4-FFF2-40B4-BE49-F238E27FC236}">
                  <a16:creationId xmlns:a16="http://schemas.microsoft.com/office/drawing/2014/main" id="{13AEC385-1980-05BF-D34A-4CC1F61508FF}"/>
                </a:ext>
              </a:extLst>
            </p:cNvPr>
            <p:cNvSpPr/>
            <p:nvPr/>
          </p:nvSpPr>
          <p:spPr>
            <a:xfrm>
              <a:off x="4225071" y="3543367"/>
              <a:ext cx="474357" cy="74948"/>
            </a:xfrm>
            <a:custGeom>
              <a:avLst/>
              <a:gdLst>
                <a:gd name="connsiteX0" fmla="*/ 656654 w 9525000"/>
                <a:gd name="connsiteY0" fmla="*/ 572453 h 1504950"/>
                <a:gd name="connsiteX1" fmla="*/ 431292 w 9525000"/>
                <a:gd name="connsiteY1" fmla="*/ 463868 h 1504950"/>
                <a:gd name="connsiteX2" fmla="*/ 382048 w 9525000"/>
                <a:gd name="connsiteY2" fmla="*/ 381953 h 1504950"/>
                <a:gd name="connsiteX3" fmla="*/ 626078 w 9525000"/>
                <a:gd name="connsiteY3" fmla="*/ 247745 h 1504950"/>
                <a:gd name="connsiteX4" fmla="*/ 1001459 w 9525000"/>
                <a:gd name="connsiteY4" fmla="*/ 328422 h 1504950"/>
                <a:gd name="connsiteX5" fmla="*/ 1001459 w 9525000"/>
                <a:gd name="connsiteY5" fmla="*/ 52864 h 1504950"/>
                <a:gd name="connsiteX6" fmla="*/ 586264 w 9525000"/>
                <a:gd name="connsiteY6" fmla="*/ 0 h 1504950"/>
                <a:gd name="connsiteX7" fmla="*/ 163925 w 9525000"/>
                <a:gd name="connsiteY7" fmla="*/ 111633 h 1504950"/>
                <a:gd name="connsiteX8" fmla="*/ 0 w 9525000"/>
                <a:gd name="connsiteY8" fmla="*/ 439484 h 1504950"/>
                <a:gd name="connsiteX9" fmla="*/ 112586 w 9525000"/>
                <a:gd name="connsiteY9" fmla="*/ 716090 h 1504950"/>
                <a:gd name="connsiteX10" fmla="*/ 485870 w 9525000"/>
                <a:gd name="connsiteY10" fmla="*/ 916877 h 1504950"/>
                <a:gd name="connsiteX11" fmla="*/ 684276 w 9525000"/>
                <a:gd name="connsiteY11" fmla="*/ 1019365 h 1504950"/>
                <a:gd name="connsiteX12" fmla="*/ 722186 w 9525000"/>
                <a:gd name="connsiteY12" fmla="*/ 1105376 h 1504950"/>
                <a:gd name="connsiteX13" fmla="*/ 462248 w 9525000"/>
                <a:gd name="connsiteY13" fmla="*/ 1242727 h 1504950"/>
                <a:gd name="connsiteX14" fmla="*/ 29432 w 9525000"/>
                <a:gd name="connsiteY14" fmla="*/ 1165765 h 1504950"/>
                <a:gd name="connsiteX15" fmla="*/ 29432 w 9525000"/>
                <a:gd name="connsiteY15" fmla="*/ 1452182 h 1504950"/>
                <a:gd name="connsiteX16" fmla="*/ 479298 w 9525000"/>
                <a:gd name="connsiteY16" fmla="*/ 1504950 h 1504950"/>
                <a:gd name="connsiteX17" fmla="*/ 909828 w 9525000"/>
                <a:gd name="connsiteY17" fmla="*/ 1404652 h 1504950"/>
                <a:gd name="connsiteX18" fmla="*/ 1114806 w 9525000"/>
                <a:gd name="connsiteY18" fmla="*/ 1044988 h 1504950"/>
                <a:gd name="connsiteX19" fmla="*/ 1010222 w 9525000"/>
                <a:gd name="connsiteY19" fmla="*/ 777526 h 1504950"/>
                <a:gd name="connsiteX20" fmla="*/ 656654 w 9525000"/>
                <a:gd name="connsiteY20" fmla="*/ 572453 h 1504950"/>
                <a:gd name="connsiteX21" fmla="*/ 1343597 w 9525000"/>
                <a:gd name="connsiteY21" fmla="*/ 1475613 h 1504950"/>
                <a:gd name="connsiteX22" fmla="*/ 1748790 w 9525000"/>
                <a:gd name="connsiteY22" fmla="*/ 1475613 h 1504950"/>
                <a:gd name="connsiteX23" fmla="*/ 1748790 w 9525000"/>
                <a:gd name="connsiteY23" fmla="*/ 25241 h 1504950"/>
                <a:gd name="connsiteX24" fmla="*/ 1343597 w 9525000"/>
                <a:gd name="connsiteY24" fmla="*/ 25241 h 1504950"/>
                <a:gd name="connsiteX25" fmla="*/ 2510981 w 9525000"/>
                <a:gd name="connsiteY25" fmla="*/ 854393 h 1504950"/>
                <a:gd name="connsiteX26" fmla="*/ 3075623 w 9525000"/>
                <a:gd name="connsiteY26" fmla="*/ 854393 h 1504950"/>
                <a:gd name="connsiteX27" fmla="*/ 3075623 w 9525000"/>
                <a:gd name="connsiteY27" fmla="*/ 615029 h 1504950"/>
                <a:gd name="connsiteX28" fmla="*/ 2510981 w 9525000"/>
                <a:gd name="connsiteY28" fmla="*/ 615029 h 1504950"/>
                <a:gd name="connsiteX29" fmla="*/ 2510981 w 9525000"/>
                <a:gd name="connsiteY29" fmla="*/ 287560 h 1504950"/>
                <a:gd name="connsiteX30" fmla="*/ 3159633 w 9525000"/>
                <a:gd name="connsiteY30" fmla="*/ 287560 h 1504950"/>
                <a:gd name="connsiteX31" fmla="*/ 3159633 w 9525000"/>
                <a:gd name="connsiteY31" fmla="*/ 25241 h 1504950"/>
                <a:gd name="connsiteX32" fmla="*/ 2120456 w 9525000"/>
                <a:gd name="connsiteY32" fmla="*/ 25241 h 1504950"/>
                <a:gd name="connsiteX33" fmla="*/ 2120456 w 9525000"/>
                <a:gd name="connsiteY33" fmla="*/ 1475613 h 1504950"/>
                <a:gd name="connsiteX34" fmla="*/ 3176397 w 9525000"/>
                <a:gd name="connsiteY34" fmla="*/ 1475613 h 1504950"/>
                <a:gd name="connsiteX35" fmla="*/ 3176397 w 9525000"/>
                <a:gd name="connsiteY35" fmla="*/ 1198531 h 1504950"/>
                <a:gd name="connsiteX36" fmla="*/ 2510981 w 9525000"/>
                <a:gd name="connsiteY36" fmla="*/ 1198531 h 1504950"/>
                <a:gd name="connsiteX37" fmla="*/ 4331208 w 9525000"/>
                <a:gd name="connsiteY37" fmla="*/ 951929 h 1504950"/>
                <a:gd name="connsiteX38" fmla="*/ 3966210 w 9525000"/>
                <a:gd name="connsiteY38" fmla="*/ 25241 h 1504950"/>
                <a:gd name="connsiteX39" fmla="*/ 3440906 w 9525000"/>
                <a:gd name="connsiteY39" fmla="*/ 25241 h 1504950"/>
                <a:gd name="connsiteX40" fmla="*/ 3440906 w 9525000"/>
                <a:gd name="connsiteY40" fmla="*/ 1475613 h 1504950"/>
                <a:gd name="connsiteX41" fmla="*/ 3726371 w 9525000"/>
                <a:gd name="connsiteY41" fmla="*/ 1475613 h 1504950"/>
                <a:gd name="connsiteX42" fmla="*/ 3726371 w 9525000"/>
                <a:gd name="connsiteY42" fmla="*/ 448723 h 1504950"/>
                <a:gd name="connsiteX43" fmla="*/ 4143566 w 9525000"/>
                <a:gd name="connsiteY43" fmla="*/ 1490377 h 1504950"/>
                <a:gd name="connsiteX44" fmla="*/ 4394740 w 9525000"/>
                <a:gd name="connsiteY44" fmla="*/ 1490377 h 1504950"/>
                <a:gd name="connsiteX45" fmla="*/ 4820222 w 9525000"/>
                <a:gd name="connsiteY45" fmla="*/ 448723 h 1504950"/>
                <a:gd name="connsiteX46" fmla="*/ 4820222 w 9525000"/>
                <a:gd name="connsiteY46" fmla="*/ 1475613 h 1504950"/>
                <a:gd name="connsiteX47" fmla="*/ 5204365 w 9525000"/>
                <a:gd name="connsiteY47" fmla="*/ 1475613 h 1504950"/>
                <a:gd name="connsiteX48" fmla="*/ 5204365 w 9525000"/>
                <a:gd name="connsiteY48" fmla="*/ 25241 h 1504950"/>
                <a:gd name="connsiteX49" fmla="*/ 4705350 w 9525000"/>
                <a:gd name="connsiteY49" fmla="*/ 25241 h 1504950"/>
                <a:gd name="connsiteX50" fmla="*/ 5966651 w 9525000"/>
                <a:gd name="connsiteY50" fmla="*/ 854393 h 1504950"/>
                <a:gd name="connsiteX51" fmla="*/ 6531293 w 9525000"/>
                <a:gd name="connsiteY51" fmla="*/ 854393 h 1504950"/>
                <a:gd name="connsiteX52" fmla="*/ 6531293 w 9525000"/>
                <a:gd name="connsiteY52" fmla="*/ 615029 h 1504950"/>
                <a:gd name="connsiteX53" fmla="*/ 5966651 w 9525000"/>
                <a:gd name="connsiteY53" fmla="*/ 615029 h 1504950"/>
                <a:gd name="connsiteX54" fmla="*/ 5966651 w 9525000"/>
                <a:gd name="connsiteY54" fmla="*/ 287560 h 1504950"/>
                <a:gd name="connsiteX55" fmla="*/ 6615303 w 9525000"/>
                <a:gd name="connsiteY55" fmla="*/ 287560 h 1504950"/>
                <a:gd name="connsiteX56" fmla="*/ 6615303 w 9525000"/>
                <a:gd name="connsiteY56" fmla="*/ 25241 h 1504950"/>
                <a:gd name="connsiteX57" fmla="*/ 5576126 w 9525000"/>
                <a:gd name="connsiteY57" fmla="*/ 25241 h 1504950"/>
                <a:gd name="connsiteX58" fmla="*/ 5576126 w 9525000"/>
                <a:gd name="connsiteY58" fmla="*/ 1475613 h 1504950"/>
                <a:gd name="connsiteX59" fmla="*/ 6631972 w 9525000"/>
                <a:gd name="connsiteY59" fmla="*/ 1475613 h 1504950"/>
                <a:gd name="connsiteX60" fmla="*/ 6631972 w 9525000"/>
                <a:gd name="connsiteY60" fmla="*/ 1198531 h 1504950"/>
                <a:gd name="connsiteX61" fmla="*/ 5966651 w 9525000"/>
                <a:gd name="connsiteY61" fmla="*/ 1198531 h 1504950"/>
                <a:gd name="connsiteX62" fmla="*/ 7866507 w 9525000"/>
                <a:gd name="connsiteY62" fmla="*/ 996125 h 1504950"/>
                <a:gd name="connsiteX63" fmla="*/ 7368350 w 9525000"/>
                <a:gd name="connsiteY63" fmla="*/ 25241 h 1504950"/>
                <a:gd name="connsiteX64" fmla="*/ 6898672 w 9525000"/>
                <a:gd name="connsiteY64" fmla="*/ 25241 h 1504950"/>
                <a:gd name="connsiteX65" fmla="*/ 6898672 w 9525000"/>
                <a:gd name="connsiteY65" fmla="*/ 1475613 h 1504950"/>
                <a:gd name="connsiteX66" fmla="*/ 7184231 w 9525000"/>
                <a:gd name="connsiteY66" fmla="*/ 1475613 h 1504950"/>
                <a:gd name="connsiteX67" fmla="*/ 7184231 w 9525000"/>
                <a:gd name="connsiteY67" fmla="*/ 491585 h 1504950"/>
                <a:gd name="connsiteX68" fmla="*/ 7695629 w 9525000"/>
                <a:gd name="connsiteY68" fmla="*/ 1475613 h 1504950"/>
                <a:gd name="connsiteX69" fmla="*/ 8151971 w 9525000"/>
                <a:gd name="connsiteY69" fmla="*/ 1475613 h 1504950"/>
                <a:gd name="connsiteX70" fmla="*/ 8151971 w 9525000"/>
                <a:gd name="connsiteY70" fmla="*/ 25241 h 1504950"/>
                <a:gd name="connsiteX71" fmla="*/ 7866507 w 9525000"/>
                <a:gd name="connsiteY71" fmla="*/ 25241 h 1504950"/>
                <a:gd name="connsiteX72" fmla="*/ 9066848 w 9525000"/>
                <a:gd name="connsiteY72" fmla="*/ 572453 h 1504950"/>
                <a:gd name="connsiteX73" fmla="*/ 8841486 w 9525000"/>
                <a:gd name="connsiteY73" fmla="*/ 463868 h 1504950"/>
                <a:gd name="connsiteX74" fmla="*/ 8792242 w 9525000"/>
                <a:gd name="connsiteY74" fmla="*/ 381953 h 1504950"/>
                <a:gd name="connsiteX75" fmla="*/ 9036272 w 9525000"/>
                <a:gd name="connsiteY75" fmla="*/ 247745 h 1504950"/>
                <a:gd name="connsiteX76" fmla="*/ 9411652 w 9525000"/>
                <a:gd name="connsiteY76" fmla="*/ 328422 h 1504950"/>
                <a:gd name="connsiteX77" fmla="*/ 9411652 w 9525000"/>
                <a:gd name="connsiteY77" fmla="*/ 52864 h 1504950"/>
                <a:gd name="connsiteX78" fmla="*/ 8996458 w 9525000"/>
                <a:gd name="connsiteY78" fmla="*/ 0 h 1504950"/>
                <a:gd name="connsiteX79" fmla="*/ 8574119 w 9525000"/>
                <a:gd name="connsiteY79" fmla="*/ 111633 h 1504950"/>
                <a:gd name="connsiteX80" fmla="*/ 8410194 w 9525000"/>
                <a:gd name="connsiteY80" fmla="*/ 439484 h 1504950"/>
                <a:gd name="connsiteX81" fmla="*/ 8522780 w 9525000"/>
                <a:gd name="connsiteY81" fmla="*/ 716090 h 1504950"/>
                <a:gd name="connsiteX82" fmla="*/ 8896064 w 9525000"/>
                <a:gd name="connsiteY82" fmla="*/ 916877 h 1504950"/>
                <a:gd name="connsiteX83" fmla="*/ 9094470 w 9525000"/>
                <a:gd name="connsiteY83" fmla="*/ 1019365 h 1504950"/>
                <a:gd name="connsiteX84" fmla="*/ 9132380 w 9525000"/>
                <a:gd name="connsiteY84" fmla="*/ 1105376 h 1504950"/>
                <a:gd name="connsiteX85" fmla="*/ 8872442 w 9525000"/>
                <a:gd name="connsiteY85" fmla="*/ 1242727 h 1504950"/>
                <a:gd name="connsiteX86" fmla="*/ 8439626 w 9525000"/>
                <a:gd name="connsiteY86" fmla="*/ 1165765 h 1504950"/>
                <a:gd name="connsiteX87" fmla="*/ 8439626 w 9525000"/>
                <a:gd name="connsiteY87" fmla="*/ 1452182 h 1504950"/>
                <a:gd name="connsiteX88" fmla="*/ 8889492 w 9525000"/>
                <a:gd name="connsiteY88" fmla="*/ 1504950 h 1504950"/>
                <a:gd name="connsiteX89" fmla="*/ 9320022 w 9525000"/>
                <a:gd name="connsiteY89" fmla="*/ 1404652 h 1504950"/>
                <a:gd name="connsiteX90" fmla="*/ 9525000 w 9525000"/>
                <a:gd name="connsiteY90" fmla="*/ 1044988 h 1504950"/>
                <a:gd name="connsiteX91" fmla="*/ 9420416 w 9525000"/>
                <a:gd name="connsiteY91" fmla="*/ 777526 h 1504950"/>
                <a:gd name="connsiteX92" fmla="*/ 9066848 w 9525000"/>
                <a:gd name="connsiteY92" fmla="*/ 572453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9525000" h="1504950">
                  <a:moveTo>
                    <a:pt x="656654" y="572453"/>
                  </a:moveTo>
                  <a:cubicBezTo>
                    <a:pt x="533717" y="517144"/>
                    <a:pt x="458597" y="480949"/>
                    <a:pt x="431292" y="463868"/>
                  </a:cubicBezTo>
                  <a:cubicBezTo>
                    <a:pt x="398462" y="442722"/>
                    <a:pt x="382048" y="415417"/>
                    <a:pt x="382048" y="381953"/>
                  </a:cubicBezTo>
                  <a:cubicBezTo>
                    <a:pt x="382048" y="292481"/>
                    <a:pt x="463391" y="247745"/>
                    <a:pt x="626078" y="247745"/>
                  </a:cubicBezTo>
                  <a:cubicBezTo>
                    <a:pt x="741648" y="247745"/>
                    <a:pt x="866775" y="274637"/>
                    <a:pt x="1001459" y="328422"/>
                  </a:cubicBezTo>
                  <a:lnTo>
                    <a:pt x="1001459" y="52864"/>
                  </a:lnTo>
                  <a:cubicBezTo>
                    <a:pt x="820357" y="17621"/>
                    <a:pt x="681959" y="0"/>
                    <a:pt x="586264" y="0"/>
                  </a:cubicBezTo>
                  <a:cubicBezTo>
                    <a:pt x="412718" y="0"/>
                    <a:pt x="271939" y="37211"/>
                    <a:pt x="163925" y="111633"/>
                  </a:cubicBezTo>
                  <a:cubicBezTo>
                    <a:pt x="54642" y="186754"/>
                    <a:pt x="0" y="296037"/>
                    <a:pt x="0" y="439484"/>
                  </a:cubicBezTo>
                  <a:cubicBezTo>
                    <a:pt x="0" y="550862"/>
                    <a:pt x="37529" y="643064"/>
                    <a:pt x="112586" y="716090"/>
                  </a:cubicBezTo>
                  <a:cubicBezTo>
                    <a:pt x="170498" y="771461"/>
                    <a:pt x="294925" y="838390"/>
                    <a:pt x="485870" y="916877"/>
                  </a:cubicBezTo>
                  <a:cubicBezTo>
                    <a:pt x="592233" y="960625"/>
                    <a:pt x="658368" y="994791"/>
                    <a:pt x="684276" y="1019365"/>
                  </a:cubicBezTo>
                  <a:cubicBezTo>
                    <a:pt x="708891" y="1041102"/>
                    <a:pt x="722746" y="1072544"/>
                    <a:pt x="722186" y="1105376"/>
                  </a:cubicBezTo>
                  <a:cubicBezTo>
                    <a:pt x="722186" y="1196940"/>
                    <a:pt x="635539" y="1242727"/>
                    <a:pt x="462248" y="1242727"/>
                  </a:cubicBezTo>
                  <a:cubicBezTo>
                    <a:pt x="336709" y="1242727"/>
                    <a:pt x="192436" y="1217076"/>
                    <a:pt x="29432" y="1165765"/>
                  </a:cubicBezTo>
                  <a:lnTo>
                    <a:pt x="29432" y="1452182"/>
                  </a:lnTo>
                  <a:cubicBezTo>
                    <a:pt x="176867" y="1486967"/>
                    <a:pt x="327815" y="1504674"/>
                    <a:pt x="479298" y="1504950"/>
                  </a:cubicBezTo>
                  <a:cubicBezTo>
                    <a:pt x="655574" y="1504950"/>
                    <a:pt x="799084" y="1471517"/>
                    <a:pt x="909828" y="1404652"/>
                  </a:cubicBezTo>
                  <a:cubicBezTo>
                    <a:pt x="1046483" y="1322041"/>
                    <a:pt x="1114806" y="1202150"/>
                    <a:pt x="1114806" y="1044988"/>
                  </a:cubicBezTo>
                  <a:cubicBezTo>
                    <a:pt x="1114806" y="935641"/>
                    <a:pt x="1079945" y="846487"/>
                    <a:pt x="1010222" y="777526"/>
                  </a:cubicBezTo>
                  <a:cubicBezTo>
                    <a:pt x="951548" y="719423"/>
                    <a:pt x="833692" y="651065"/>
                    <a:pt x="656654" y="572453"/>
                  </a:cubicBezTo>
                  <a:close/>
                  <a:moveTo>
                    <a:pt x="1343597" y="1475613"/>
                  </a:moveTo>
                  <a:lnTo>
                    <a:pt x="1748790" y="1475613"/>
                  </a:lnTo>
                  <a:lnTo>
                    <a:pt x="1748790" y="25241"/>
                  </a:lnTo>
                  <a:lnTo>
                    <a:pt x="1343597" y="25241"/>
                  </a:lnTo>
                  <a:close/>
                  <a:moveTo>
                    <a:pt x="2510981" y="854393"/>
                  </a:moveTo>
                  <a:lnTo>
                    <a:pt x="3075623" y="854393"/>
                  </a:lnTo>
                  <a:lnTo>
                    <a:pt x="3075623" y="615029"/>
                  </a:lnTo>
                  <a:lnTo>
                    <a:pt x="2510981" y="615029"/>
                  </a:lnTo>
                  <a:lnTo>
                    <a:pt x="2510981" y="287560"/>
                  </a:lnTo>
                  <a:lnTo>
                    <a:pt x="3159633" y="287560"/>
                  </a:lnTo>
                  <a:lnTo>
                    <a:pt x="3159633" y="25241"/>
                  </a:lnTo>
                  <a:lnTo>
                    <a:pt x="2120456" y="25241"/>
                  </a:lnTo>
                  <a:lnTo>
                    <a:pt x="2120456" y="1475613"/>
                  </a:lnTo>
                  <a:lnTo>
                    <a:pt x="3176397" y="1475613"/>
                  </a:lnTo>
                  <a:lnTo>
                    <a:pt x="3176397" y="1198531"/>
                  </a:lnTo>
                  <a:lnTo>
                    <a:pt x="2510981" y="1198531"/>
                  </a:lnTo>
                  <a:close/>
                  <a:moveTo>
                    <a:pt x="4331208" y="951929"/>
                  </a:moveTo>
                  <a:lnTo>
                    <a:pt x="3966210" y="25241"/>
                  </a:lnTo>
                  <a:lnTo>
                    <a:pt x="3440906" y="25241"/>
                  </a:lnTo>
                  <a:lnTo>
                    <a:pt x="3440906" y="1475613"/>
                  </a:lnTo>
                  <a:lnTo>
                    <a:pt x="3726371" y="1475613"/>
                  </a:lnTo>
                  <a:lnTo>
                    <a:pt x="3726371" y="448723"/>
                  </a:lnTo>
                  <a:lnTo>
                    <a:pt x="4143566" y="1490377"/>
                  </a:lnTo>
                  <a:lnTo>
                    <a:pt x="4394740" y="1490377"/>
                  </a:lnTo>
                  <a:lnTo>
                    <a:pt x="4820222" y="448723"/>
                  </a:lnTo>
                  <a:lnTo>
                    <a:pt x="4820222" y="1475613"/>
                  </a:lnTo>
                  <a:lnTo>
                    <a:pt x="5204365" y="1475613"/>
                  </a:lnTo>
                  <a:lnTo>
                    <a:pt x="5204365" y="25241"/>
                  </a:lnTo>
                  <a:lnTo>
                    <a:pt x="4705350" y="25241"/>
                  </a:lnTo>
                  <a:close/>
                  <a:moveTo>
                    <a:pt x="5966651" y="854393"/>
                  </a:moveTo>
                  <a:lnTo>
                    <a:pt x="6531293" y="854393"/>
                  </a:lnTo>
                  <a:lnTo>
                    <a:pt x="6531293" y="615029"/>
                  </a:lnTo>
                  <a:lnTo>
                    <a:pt x="5966651" y="615029"/>
                  </a:lnTo>
                  <a:lnTo>
                    <a:pt x="5966651" y="287560"/>
                  </a:lnTo>
                  <a:lnTo>
                    <a:pt x="6615303" y="287560"/>
                  </a:lnTo>
                  <a:lnTo>
                    <a:pt x="6615303" y="25241"/>
                  </a:lnTo>
                  <a:lnTo>
                    <a:pt x="5576126" y="25241"/>
                  </a:lnTo>
                  <a:lnTo>
                    <a:pt x="5576126" y="1475613"/>
                  </a:lnTo>
                  <a:lnTo>
                    <a:pt x="6631972" y="1475613"/>
                  </a:lnTo>
                  <a:lnTo>
                    <a:pt x="6631972" y="1198531"/>
                  </a:lnTo>
                  <a:lnTo>
                    <a:pt x="5966651" y="1198531"/>
                  </a:lnTo>
                  <a:close/>
                  <a:moveTo>
                    <a:pt x="7866507" y="996125"/>
                  </a:moveTo>
                  <a:lnTo>
                    <a:pt x="7368350" y="25241"/>
                  </a:lnTo>
                  <a:lnTo>
                    <a:pt x="6898672" y="25241"/>
                  </a:lnTo>
                  <a:lnTo>
                    <a:pt x="6898672" y="1475613"/>
                  </a:lnTo>
                  <a:lnTo>
                    <a:pt x="7184231" y="1475613"/>
                  </a:lnTo>
                  <a:lnTo>
                    <a:pt x="7184231" y="491585"/>
                  </a:lnTo>
                  <a:lnTo>
                    <a:pt x="7695629" y="1475613"/>
                  </a:lnTo>
                  <a:lnTo>
                    <a:pt x="8151971" y="1475613"/>
                  </a:lnTo>
                  <a:lnTo>
                    <a:pt x="8151971" y="25241"/>
                  </a:lnTo>
                  <a:lnTo>
                    <a:pt x="7866507" y="25241"/>
                  </a:lnTo>
                  <a:close/>
                  <a:moveTo>
                    <a:pt x="9066848" y="572453"/>
                  </a:moveTo>
                  <a:cubicBezTo>
                    <a:pt x="8943975" y="517144"/>
                    <a:pt x="8868851" y="480949"/>
                    <a:pt x="8841486" y="463868"/>
                  </a:cubicBezTo>
                  <a:cubicBezTo>
                    <a:pt x="8808654" y="442722"/>
                    <a:pt x="8792242" y="415417"/>
                    <a:pt x="8792242" y="381953"/>
                  </a:cubicBezTo>
                  <a:cubicBezTo>
                    <a:pt x="8792242" y="292481"/>
                    <a:pt x="8873585" y="247745"/>
                    <a:pt x="9036272" y="247745"/>
                  </a:cubicBezTo>
                  <a:cubicBezTo>
                    <a:pt x="9151839" y="247745"/>
                    <a:pt x="9276969" y="274637"/>
                    <a:pt x="9411652" y="328422"/>
                  </a:cubicBezTo>
                  <a:lnTo>
                    <a:pt x="9411652" y="52864"/>
                  </a:lnTo>
                  <a:cubicBezTo>
                    <a:pt x="9230553" y="17621"/>
                    <a:pt x="9092155" y="0"/>
                    <a:pt x="8996458" y="0"/>
                  </a:cubicBezTo>
                  <a:cubicBezTo>
                    <a:pt x="8822912" y="0"/>
                    <a:pt x="8682133" y="37211"/>
                    <a:pt x="8574119" y="111633"/>
                  </a:cubicBezTo>
                  <a:cubicBezTo>
                    <a:pt x="8464839" y="186754"/>
                    <a:pt x="8410194" y="296037"/>
                    <a:pt x="8410194" y="439484"/>
                  </a:cubicBezTo>
                  <a:cubicBezTo>
                    <a:pt x="8410194" y="550862"/>
                    <a:pt x="8447723" y="643064"/>
                    <a:pt x="8522780" y="716090"/>
                  </a:cubicBezTo>
                  <a:cubicBezTo>
                    <a:pt x="8580691" y="771461"/>
                    <a:pt x="8705116" y="838390"/>
                    <a:pt x="8896064" y="916877"/>
                  </a:cubicBezTo>
                  <a:cubicBezTo>
                    <a:pt x="9002487" y="960625"/>
                    <a:pt x="9068628" y="994791"/>
                    <a:pt x="9094470" y="1019365"/>
                  </a:cubicBezTo>
                  <a:cubicBezTo>
                    <a:pt x="9119082" y="1041102"/>
                    <a:pt x="9132941" y="1072544"/>
                    <a:pt x="9132380" y="1105376"/>
                  </a:cubicBezTo>
                  <a:cubicBezTo>
                    <a:pt x="9132380" y="1196940"/>
                    <a:pt x="9045730" y="1242727"/>
                    <a:pt x="8872442" y="1242727"/>
                  </a:cubicBezTo>
                  <a:cubicBezTo>
                    <a:pt x="8746903" y="1242727"/>
                    <a:pt x="8602628" y="1217076"/>
                    <a:pt x="8439626" y="1165765"/>
                  </a:cubicBezTo>
                  <a:lnTo>
                    <a:pt x="8439626" y="1452182"/>
                  </a:lnTo>
                  <a:cubicBezTo>
                    <a:pt x="8587064" y="1486967"/>
                    <a:pt x="8738006" y="1504674"/>
                    <a:pt x="8889492" y="1504950"/>
                  </a:cubicBezTo>
                  <a:cubicBezTo>
                    <a:pt x="9065771" y="1504950"/>
                    <a:pt x="9209275" y="1471517"/>
                    <a:pt x="9320022" y="1404652"/>
                  </a:cubicBezTo>
                  <a:cubicBezTo>
                    <a:pt x="9456677" y="1322041"/>
                    <a:pt x="9525000" y="1202150"/>
                    <a:pt x="9525000" y="1044988"/>
                  </a:cubicBezTo>
                  <a:cubicBezTo>
                    <a:pt x="9525000" y="935641"/>
                    <a:pt x="9490139" y="846487"/>
                    <a:pt x="9420416" y="777526"/>
                  </a:cubicBezTo>
                  <a:cubicBezTo>
                    <a:pt x="9361741" y="719423"/>
                    <a:pt x="9243889" y="651065"/>
                    <a:pt x="9066848" y="572453"/>
                  </a:cubicBezTo>
                  <a:close/>
                </a:path>
              </a:pathLst>
            </a:custGeom>
            <a:solidFill>
              <a:srgbClr val="009999"/>
            </a:solidFill>
            <a:ln w="9525"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Medium" panose="020B0604030202020204" pitchFamily="34" charset="0"/>
                <a:ea typeface="+mn-ea"/>
                <a:cs typeface="+mn-cs"/>
              </a:endParaRPr>
            </a:p>
          </p:txBody>
        </p:sp>
      </p:grpSp>
      <p:grpSp>
        <p:nvGrpSpPr>
          <p:cNvPr id="134" name="Group 133">
            <a:extLst>
              <a:ext uri="{FF2B5EF4-FFF2-40B4-BE49-F238E27FC236}">
                <a16:creationId xmlns:a16="http://schemas.microsoft.com/office/drawing/2014/main" id="{F6926704-26C1-C326-D96D-6094142ACB2C}"/>
              </a:ext>
            </a:extLst>
          </p:cNvPr>
          <p:cNvGrpSpPr/>
          <p:nvPr/>
        </p:nvGrpSpPr>
        <p:grpSpPr>
          <a:xfrm>
            <a:off x="5002186" y="2631959"/>
            <a:ext cx="2187461" cy="1761569"/>
            <a:chOff x="4966744" y="2908406"/>
            <a:chExt cx="2187461" cy="1761569"/>
          </a:xfrm>
        </p:grpSpPr>
        <p:sp>
          <p:nvSpPr>
            <p:cNvPr id="135" name="Free-form: Shape 134">
              <a:extLst>
                <a:ext uri="{FF2B5EF4-FFF2-40B4-BE49-F238E27FC236}">
                  <a16:creationId xmlns:a16="http://schemas.microsoft.com/office/drawing/2014/main" id="{0D25A109-996C-0A2B-4ED3-14392C36ADFD}"/>
                </a:ext>
              </a:extLst>
            </p:cNvPr>
            <p:cNvSpPr/>
            <p:nvPr/>
          </p:nvSpPr>
          <p:spPr>
            <a:xfrm>
              <a:off x="4966744" y="2908406"/>
              <a:ext cx="2187461" cy="1761569"/>
            </a:xfrm>
            <a:custGeom>
              <a:avLst/>
              <a:gdLst>
                <a:gd name="connsiteX0" fmla="*/ 2127565 w 2187461"/>
                <a:gd name="connsiteY0" fmla="*/ 0 h 1761569"/>
                <a:gd name="connsiteX1" fmla="*/ 2187461 w 2187461"/>
                <a:gd name="connsiteY1" fmla="*/ 59896 h 1761569"/>
                <a:gd name="connsiteX2" fmla="*/ 2187461 w 2187461"/>
                <a:gd name="connsiteY2" fmla="*/ 1701674 h 1761569"/>
                <a:gd name="connsiteX3" fmla="*/ 2127565 w 2187461"/>
                <a:gd name="connsiteY3" fmla="*/ 1761570 h 1761569"/>
                <a:gd name="connsiteX4" fmla="*/ 59896 w 2187461"/>
                <a:gd name="connsiteY4" fmla="*/ 1761570 h 1761569"/>
                <a:gd name="connsiteX5" fmla="*/ 0 w 2187461"/>
                <a:gd name="connsiteY5" fmla="*/ 1701674 h 1761569"/>
                <a:gd name="connsiteX6" fmla="*/ 0 w 2187461"/>
                <a:gd name="connsiteY6" fmla="*/ 59896 h 1761569"/>
                <a:gd name="connsiteX7" fmla="*/ 59896 w 2187461"/>
                <a:gd name="connsiteY7" fmla="*/ 0 h 176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461" h="1761569">
                  <a:moveTo>
                    <a:pt x="2127565" y="0"/>
                  </a:moveTo>
                  <a:cubicBezTo>
                    <a:pt x="2160645" y="0"/>
                    <a:pt x="2187461" y="26816"/>
                    <a:pt x="2187461" y="59896"/>
                  </a:cubicBezTo>
                  <a:lnTo>
                    <a:pt x="2187461" y="1701674"/>
                  </a:lnTo>
                  <a:cubicBezTo>
                    <a:pt x="2187461" y="1734754"/>
                    <a:pt x="2160645" y="1761570"/>
                    <a:pt x="2127565" y="1761570"/>
                  </a:cubicBezTo>
                  <a:lnTo>
                    <a:pt x="59896" y="1761570"/>
                  </a:lnTo>
                  <a:cubicBezTo>
                    <a:pt x="26816" y="1761570"/>
                    <a:pt x="0" y="1734754"/>
                    <a:pt x="0" y="1701674"/>
                  </a:cubicBezTo>
                  <a:lnTo>
                    <a:pt x="0" y="59896"/>
                  </a:lnTo>
                  <a:cubicBezTo>
                    <a:pt x="0" y="26817"/>
                    <a:pt x="26816" y="0"/>
                    <a:pt x="59896" y="0"/>
                  </a:cubicBezTo>
                  <a:close/>
                </a:path>
              </a:pathLst>
            </a:custGeom>
            <a:solidFill>
              <a:srgbClr val="11988C"/>
            </a:solidFill>
            <a:effectLst>
              <a:outerShdw blurRad="50800" dist="381000" dir="5400000" sx="96000" sy="96000" algn="ctr" rotWithShape="0">
                <a:srgbClr val="000000">
                  <a:alpha val="25000"/>
                </a:srgbClr>
              </a:outerShdw>
            </a:effectLst>
            <a:scene3d>
              <a:camera prst="orthographicFront"/>
              <a:lightRig rig="threePt" dir="t"/>
            </a:scene3d>
            <a:sp3d>
              <a:bevelT w="44450" h="6350" prst="coolSlant"/>
            </a:sp3d>
          </p:spPr>
          <p:txBody>
            <a:bodyPr rot="0" spcFirstLastPara="0" vertOverflow="overflow" horzOverflow="overflow" vert="horz" wrap="square" lIns="180000" tIns="72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800"/>
                </a:lnSpc>
                <a:spcBef>
                  <a:spcPts val="100"/>
                </a:spcBef>
                <a:spcAft>
                  <a:spcPts val="100"/>
                </a:spcAft>
                <a:buClrTx/>
                <a:buSzTx/>
                <a:buFontTx/>
                <a:buNone/>
                <a:tabLst>
                  <a:tab pos="3860800" algn="l"/>
                </a:tabLst>
                <a:defRPr/>
              </a:pPr>
              <a:r>
                <a:rPr kumimoji="0" lang="en-GB" sz="1100" b="1" i="0" u="none" strike="noStrike" kern="0" cap="none" spc="0" normalizeH="0" baseline="0" noProof="0" dirty="0">
                  <a:ln>
                    <a:noFill/>
                  </a:ln>
                  <a:solidFill>
                    <a:prstClr val="white"/>
                  </a:solidFill>
                  <a:effectLst/>
                  <a:uLnTx/>
                  <a:uFillTx/>
                  <a:latin typeface="Helvetica"/>
                  <a:ea typeface="+mn-ea"/>
                  <a:cs typeface="Calibri" charset="0"/>
                </a:rPr>
                <a:t>Hospitality</a:t>
              </a:r>
            </a:p>
          </p:txBody>
        </p:sp>
        <p:grpSp>
          <p:nvGrpSpPr>
            <p:cNvPr id="136" name="Graphic 4">
              <a:extLst>
                <a:ext uri="{FF2B5EF4-FFF2-40B4-BE49-F238E27FC236}">
                  <a16:creationId xmlns:a16="http://schemas.microsoft.com/office/drawing/2014/main" id="{69DE15E6-1F83-F047-A516-7626C48545EB}"/>
                </a:ext>
              </a:extLst>
            </p:cNvPr>
            <p:cNvGrpSpPr/>
            <p:nvPr/>
          </p:nvGrpSpPr>
          <p:grpSpPr>
            <a:xfrm>
              <a:off x="5059678" y="3261477"/>
              <a:ext cx="2004936" cy="1311404"/>
              <a:chOff x="5059678" y="3261477"/>
              <a:chExt cx="2004936" cy="1311404"/>
            </a:xfrm>
            <a:solidFill>
              <a:srgbClr val="FFFFFF"/>
            </a:solidFill>
            <a:effectLst>
              <a:outerShdw blurRad="63500" sx="102000" sy="102000" algn="ctr" rotWithShape="0">
                <a:schemeClr val="accent1">
                  <a:alpha val="40000"/>
                </a:schemeClr>
              </a:outerShdw>
            </a:effectLst>
          </p:grpSpPr>
          <p:grpSp>
            <p:nvGrpSpPr>
              <p:cNvPr id="143" name="Graphic 4">
                <a:extLst>
                  <a:ext uri="{FF2B5EF4-FFF2-40B4-BE49-F238E27FC236}">
                    <a16:creationId xmlns:a16="http://schemas.microsoft.com/office/drawing/2014/main" id="{DD4B2051-7734-3FEA-5E34-790D950A6FA5}"/>
                  </a:ext>
                </a:extLst>
              </p:cNvPr>
              <p:cNvGrpSpPr/>
              <p:nvPr/>
            </p:nvGrpSpPr>
            <p:grpSpPr>
              <a:xfrm>
                <a:off x="5059678" y="3261477"/>
                <a:ext cx="2004936" cy="617873"/>
                <a:chOff x="5059678" y="3261477"/>
                <a:chExt cx="2004936" cy="617873"/>
              </a:xfrm>
              <a:solidFill>
                <a:srgbClr val="FFFFFF"/>
              </a:solidFill>
            </p:grpSpPr>
            <p:sp>
              <p:nvSpPr>
                <p:cNvPr id="147" name="Free-form: Shape 146">
                  <a:extLst>
                    <a:ext uri="{FF2B5EF4-FFF2-40B4-BE49-F238E27FC236}">
                      <a16:creationId xmlns:a16="http://schemas.microsoft.com/office/drawing/2014/main" id="{A62668B5-F68F-E399-5629-52C635FC6B3C}"/>
                    </a:ext>
                  </a:extLst>
                </p:cNvPr>
                <p:cNvSpPr/>
                <p:nvPr/>
              </p:nvSpPr>
              <p:spPr>
                <a:xfrm>
                  <a:off x="5059678" y="326147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48" name="Free-form: Shape 147">
                  <a:extLst>
                    <a:ext uri="{FF2B5EF4-FFF2-40B4-BE49-F238E27FC236}">
                      <a16:creationId xmlns:a16="http://schemas.microsoft.com/office/drawing/2014/main" id="{506E3F08-5865-18C9-00D6-72EC18F86324}"/>
                    </a:ext>
                  </a:extLst>
                </p:cNvPr>
                <p:cNvSpPr/>
                <p:nvPr/>
              </p:nvSpPr>
              <p:spPr>
                <a:xfrm>
                  <a:off x="5753209" y="326147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49" name="Free-form: Shape 148">
                  <a:extLst>
                    <a:ext uri="{FF2B5EF4-FFF2-40B4-BE49-F238E27FC236}">
                      <a16:creationId xmlns:a16="http://schemas.microsoft.com/office/drawing/2014/main" id="{59CDA15B-8752-BE0D-26B5-E9D69F97F90C}"/>
                    </a:ext>
                  </a:extLst>
                </p:cNvPr>
                <p:cNvSpPr/>
                <p:nvPr/>
              </p:nvSpPr>
              <p:spPr>
                <a:xfrm>
                  <a:off x="6446740" y="326147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sp>
            <p:nvSpPr>
              <p:cNvPr id="144" name="Free-form: Shape 143">
                <a:extLst>
                  <a:ext uri="{FF2B5EF4-FFF2-40B4-BE49-F238E27FC236}">
                    <a16:creationId xmlns:a16="http://schemas.microsoft.com/office/drawing/2014/main" id="{62C8E626-88C3-F1D5-8AD3-EEF5BE2969E7}"/>
                  </a:ext>
                </a:extLst>
              </p:cNvPr>
              <p:cNvSpPr/>
              <p:nvPr/>
            </p:nvSpPr>
            <p:spPr>
              <a:xfrm>
                <a:off x="5059678" y="3955008"/>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45" name="Free-form: Shape 144">
                <a:extLst>
                  <a:ext uri="{FF2B5EF4-FFF2-40B4-BE49-F238E27FC236}">
                    <a16:creationId xmlns:a16="http://schemas.microsoft.com/office/drawing/2014/main" id="{2C7C1E0F-053C-4CFB-FE94-05097F42C3E0}"/>
                  </a:ext>
                </a:extLst>
              </p:cNvPr>
              <p:cNvSpPr/>
              <p:nvPr/>
            </p:nvSpPr>
            <p:spPr>
              <a:xfrm>
                <a:off x="5753209" y="3955008"/>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46" name="Free-form: Shape 145">
                <a:extLst>
                  <a:ext uri="{FF2B5EF4-FFF2-40B4-BE49-F238E27FC236}">
                    <a16:creationId xmlns:a16="http://schemas.microsoft.com/office/drawing/2014/main" id="{59823A45-F0DD-C6A1-1112-CAAC23F085AF}"/>
                  </a:ext>
                </a:extLst>
              </p:cNvPr>
              <p:cNvSpPr/>
              <p:nvPr/>
            </p:nvSpPr>
            <p:spPr>
              <a:xfrm>
                <a:off x="6446740" y="3955008"/>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pic>
          <p:nvPicPr>
            <p:cNvPr id="137" name="Picture 136" descr="A white circle with green text and a fork in a circle&#10;&#10;Description automatically generated">
              <a:extLst>
                <a:ext uri="{FF2B5EF4-FFF2-40B4-BE49-F238E27FC236}">
                  <a16:creationId xmlns:a16="http://schemas.microsoft.com/office/drawing/2014/main" id="{9F27C422-D3A8-D456-F361-F42C9A5107E1}"/>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5747808" y="3261952"/>
              <a:ext cx="622035" cy="618738"/>
            </a:xfrm>
            <a:prstGeom prst="rect">
              <a:avLst/>
            </a:prstGeom>
          </p:spPr>
        </p:pic>
        <p:pic>
          <p:nvPicPr>
            <p:cNvPr id="138" name="Picture 137" descr="A white circle with black text&#10;&#10;Description automatically generated">
              <a:extLst>
                <a:ext uri="{FF2B5EF4-FFF2-40B4-BE49-F238E27FC236}">
                  <a16:creationId xmlns:a16="http://schemas.microsoft.com/office/drawing/2014/main" id="{3AE2F128-C065-C363-4918-AA4AA97492B1}"/>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5785432" y="4002783"/>
              <a:ext cx="549265" cy="546162"/>
            </a:xfrm>
            <a:prstGeom prst="rect">
              <a:avLst/>
            </a:prstGeom>
          </p:spPr>
        </p:pic>
        <p:pic>
          <p:nvPicPr>
            <p:cNvPr id="139" name="Graphic 138">
              <a:extLst>
                <a:ext uri="{FF2B5EF4-FFF2-40B4-BE49-F238E27FC236}">
                  <a16:creationId xmlns:a16="http://schemas.microsoft.com/office/drawing/2014/main" id="{F61B484B-AD82-2264-AD71-86BB9C633174}"/>
                </a:ext>
              </a:extLst>
            </p:cNvPr>
            <p:cNvPicPr>
              <a:picLocks noChangeAspect="1"/>
            </p:cNvPicPr>
            <p:nvPr/>
          </p:nvPicPr>
          <p:blipFill>
            <a:blip r:embed="rId59">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6517126" y="3532818"/>
              <a:ext cx="472531" cy="145394"/>
            </a:xfrm>
            <a:prstGeom prst="rect">
              <a:avLst/>
            </a:prstGeom>
          </p:spPr>
        </p:pic>
        <p:pic>
          <p:nvPicPr>
            <p:cNvPr id="140" name="Graphic 139">
              <a:extLst>
                <a:ext uri="{FF2B5EF4-FFF2-40B4-BE49-F238E27FC236}">
                  <a16:creationId xmlns:a16="http://schemas.microsoft.com/office/drawing/2014/main" id="{79150DBF-94C6-4859-F6C3-3A2B07BC2620}"/>
                </a:ext>
              </a:extLst>
            </p:cNvPr>
            <p:cNvPicPr>
              <a:picLocks noChangeAspect="1"/>
            </p:cNvPicPr>
            <p:nvPr/>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5109053" y="3541033"/>
              <a:ext cx="534660" cy="64482"/>
            </a:xfrm>
            <a:prstGeom prst="rect">
              <a:avLst/>
            </a:prstGeom>
          </p:spPr>
        </p:pic>
        <p:pic>
          <p:nvPicPr>
            <p:cNvPr id="141" name="Picture 140" descr="A colorful circle with black background&#10;&#10;Description automatically generated">
              <a:extLst>
                <a:ext uri="{FF2B5EF4-FFF2-40B4-BE49-F238E27FC236}">
                  <a16:creationId xmlns:a16="http://schemas.microsoft.com/office/drawing/2014/main" id="{F0601C53-C043-83BE-EBC6-C64399B584D8}"/>
                </a:ext>
              </a:extLst>
            </p:cNvPr>
            <p:cNvPicPr>
              <a:picLocks noChangeAspect="1"/>
            </p:cNvPicPr>
            <p:nvPr/>
          </p:nvPicPr>
          <p:blipFill rotWithShape="1">
            <a:blip r:embed="rId63">
              <a:extLst>
                <a:ext uri="{28A0092B-C50C-407E-A947-70E740481C1C}">
                  <a14:useLocalDpi xmlns:a14="http://schemas.microsoft.com/office/drawing/2010/main" val="0"/>
                </a:ext>
              </a:extLst>
            </a:blip>
            <a:srcRect t="15667" b="15667"/>
            <a:stretch/>
          </p:blipFill>
          <p:spPr>
            <a:xfrm>
              <a:off x="5139560" y="4095751"/>
              <a:ext cx="466050" cy="320013"/>
            </a:xfrm>
            <a:prstGeom prst="rect">
              <a:avLst/>
            </a:prstGeom>
          </p:spPr>
        </p:pic>
        <p:pic>
          <p:nvPicPr>
            <p:cNvPr id="142" name="Graphic 141">
              <a:extLst>
                <a:ext uri="{FF2B5EF4-FFF2-40B4-BE49-F238E27FC236}">
                  <a16:creationId xmlns:a16="http://schemas.microsoft.com/office/drawing/2014/main" id="{08C0A171-9FB1-8CAB-AD5C-0D11E5E9C66A}"/>
                </a:ext>
              </a:extLst>
            </p:cNvPr>
            <p:cNvPicPr>
              <a:picLocks noChangeAspect="1"/>
            </p:cNvPicPr>
            <p:nvPr/>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6546363" y="4077317"/>
              <a:ext cx="441082" cy="338447"/>
            </a:xfrm>
            <a:prstGeom prst="rect">
              <a:avLst/>
            </a:prstGeom>
          </p:spPr>
        </p:pic>
      </p:grpSp>
      <p:grpSp>
        <p:nvGrpSpPr>
          <p:cNvPr id="150" name="Group 149">
            <a:extLst>
              <a:ext uri="{FF2B5EF4-FFF2-40B4-BE49-F238E27FC236}">
                <a16:creationId xmlns:a16="http://schemas.microsoft.com/office/drawing/2014/main" id="{F35D45D2-066F-F4B2-4F3E-4F3A6CD34AC2}"/>
              </a:ext>
            </a:extLst>
          </p:cNvPr>
          <p:cNvGrpSpPr/>
          <p:nvPr/>
        </p:nvGrpSpPr>
        <p:grpSpPr>
          <a:xfrm>
            <a:off x="7303450" y="2631959"/>
            <a:ext cx="2187461" cy="1761569"/>
            <a:chOff x="7268008" y="2908406"/>
            <a:chExt cx="2187461" cy="1761569"/>
          </a:xfrm>
        </p:grpSpPr>
        <p:sp>
          <p:nvSpPr>
            <p:cNvPr id="151" name="Free-form: Shape 150">
              <a:extLst>
                <a:ext uri="{FF2B5EF4-FFF2-40B4-BE49-F238E27FC236}">
                  <a16:creationId xmlns:a16="http://schemas.microsoft.com/office/drawing/2014/main" id="{E4DDA23A-A2A9-6C67-8170-BC3BEAB80385}"/>
                </a:ext>
              </a:extLst>
            </p:cNvPr>
            <p:cNvSpPr/>
            <p:nvPr/>
          </p:nvSpPr>
          <p:spPr>
            <a:xfrm>
              <a:off x="7268008" y="2908406"/>
              <a:ext cx="2187461" cy="1761569"/>
            </a:xfrm>
            <a:custGeom>
              <a:avLst/>
              <a:gdLst>
                <a:gd name="connsiteX0" fmla="*/ 2127565 w 2187461"/>
                <a:gd name="connsiteY0" fmla="*/ 0 h 1761569"/>
                <a:gd name="connsiteX1" fmla="*/ 2187461 w 2187461"/>
                <a:gd name="connsiteY1" fmla="*/ 59896 h 1761569"/>
                <a:gd name="connsiteX2" fmla="*/ 2187461 w 2187461"/>
                <a:gd name="connsiteY2" fmla="*/ 1701674 h 1761569"/>
                <a:gd name="connsiteX3" fmla="*/ 2127565 w 2187461"/>
                <a:gd name="connsiteY3" fmla="*/ 1761570 h 1761569"/>
                <a:gd name="connsiteX4" fmla="*/ 59896 w 2187461"/>
                <a:gd name="connsiteY4" fmla="*/ 1761570 h 1761569"/>
                <a:gd name="connsiteX5" fmla="*/ 0 w 2187461"/>
                <a:gd name="connsiteY5" fmla="*/ 1701674 h 1761569"/>
                <a:gd name="connsiteX6" fmla="*/ 0 w 2187461"/>
                <a:gd name="connsiteY6" fmla="*/ 59896 h 1761569"/>
                <a:gd name="connsiteX7" fmla="*/ 59896 w 2187461"/>
                <a:gd name="connsiteY7" fmla="*/ 0 h 176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461" h="1761569">
                  <a:moveTo>
                    <a:pt x="2127565" y="0"/>
                  </a:moveTo>
                  <a:cubicBezTo>
                    <a:pt x="2160645" y="0"/>
                    <a:pt x="2187461" y="26816"/>
                    <a:pt x="2187461" y="59896"/>
                  </a:cubicBezTo>
                  <a:lnTo>
                    <a:pt x="2187461" y="1701674"/>
                  </a:lnTo>
                  <a:cubicBezTo>
                    <a:pt x="2187461" y="1734754"/>
                    <a:pt x="2160645" y="1761570"/>
                    <a:pt x="2127565" y="1761570"/>
                  </a:cubicBezTo>
                  <a:lnTo>
                    <a:pt x="59896" y="1761570"/>
                  </a:lnTo>
                  <a:cubicBezTo>
                    <a:pt x="26816" y="1761570"/>
                    <a:pt x="0" y="1734754"/>
                    <a:pt x="0" y="1701674"/>
                  </a:cubicBezTo>
                  <a:lnTo>
                    <a:pt x="0" y="59896"/>
                  </a:lnTo>
                  <a:cubicBezTo>
                    <a:pt x="0" y="26817"/>
                    <a:pt x="26816" y="0"/>
                    <a:pt x="59896" y="0"/>
                  </a:cubicBezTo>
                  <a:close/>
                </a:path>
              </a:pathLst>
            </a:custGeom>
            <a:solidFill>
              <a:srgbClr val="11988C"/>
            </a:solidFill>
            <a:effectLst>
              <a:outerShdw blurRad="50800" dist="381000" dir="5400000" sx="96000" sy="96000" algn="ctr" rotWithShape="0">
                <a:srgbClr val="000000">
                  <a:alpha val="25000"/>
                </a:srgbClr>
              </a:outerShdw>
            </a:effectLst>
            <a:scene3d>
              <a:camera prst="orthographicFront"/>
              <a:lightRig rig="threePt" dir="t"/>
            </a:scene3d>
            <a:sp3d>
              <a:bevelT w="44450" h="6350" prst="coolSlant"/>
            </a:sp3d>
          </p:spPr>
          <p:txBody>
            <a:bodyPr rot="0" spcFirstLastPara="0" vertOverflow="overflow" horzOverflow="overflow" vert="horz" wrap="square" lIns="180000" tIns="72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800"/>
                </a:lnSpc>
                <a:spcBef>
                  <a:spcPts val="100"/>
                </a:spcBef>
                <a:spcAft>
                  <a:spcPts val="100"/>
                </a:spcAft>
                <a:buClrTx/>
                <a:buSzTx/>
                <a:buFontTx/>
                <a:buNone/>
                <a:tabLst>
                  <a:tab pos="3860800" algn="l"/>
                </a:tabLst>
                <a:defRPr/>
              </a:pPr>
              <a:r>
                <a:rPr kumimoji="0" lang="en-GB" sz="1100" b="1" i="0" u="none" strike="noStrike" kern="0" cap="none" spc="0" normalizeH="0" baseline="0" noProof="0" dirty="0">
                  <a:ln>
                    <a:noFill/>
                  </a:ln>
                  <a:solidFill>
                    <a:prstClr val="white"/>
                  </a:solidFill>
                  <a:effectLst/>
                  <a:uLnTx/>
                  <a:uFillTx/>
                  <a:latin typeface="Helvetica"/>
                  <a:ea typeface="+mn-ea"/>
                  <a:cs typeface="Calibri" charset="0"/>
                </a:rPr>
                <a:t>Travel</a:t>
              </a:r>
            </a:p>
          </p:txBody>
        </p:sp>
        <p:grpSp>
          <p:nvGrpSpPr>
            <p:cNvPr id="152" name="Graphic 4">
              <a:extLst>
                <a:ext uri="{FF2B5EF4-FFF2-40B4-BE49-F238E27FC236}">
                  <a16:creationId xmlns:a16="http://schemas.microsoft.com/office/drawing/2014/main" id="{A1601B92-BDFA-86EF-7152-3300A3EAED10}"/>
                </a:ext>
              </a:extLst>
            </p:cNvPr>
            <p:cNvGrpSpPr/>
            <p:nvPr/>
          </p:nvGrpSpPr>
          <p:grpSpPr>
            <a:xfrm>
              <a:off x="7360941" y="3261477"/>
              <a:ext cx="2004936" cy="1311404"/>
              <a:chOff x="7360941" y="3261477"/>
              <a:chExt cx="2004936" cy="1311404"/>
            </a:xfrm>
            <a:solidFill>
              <a:srgbClr val="FFFFFF"/>
            </a:solidFill>
            <a:effectLst>
              <a:outerShdw blurRad="63500" sx="102000" sy="102000" algn="ctr" rotWithShape="0">
                <a:schemeClr val="accent1">
                  <a:alpha val="40000"/>
                </a:schemeClr>
              </a:outerShdw>
            </a:effectLst>
          </p:grpSpPr>
          <p:grpSp>
            <p:nvGrpSpPr>
              <p:cNvPr id="159" name="Graphic 4">
                <a:extLst>
                  <a:ext uri="{FF2B5EF4-FFF2-40B4-BE49-F238E27FC236}">
                    <a16:creationId xmlns:a16="http://schemas.microsoft.com/office/drawing/2014/main" id="{CDE6FE02-49FF-03FB-67FA-D6FFF62DA6AF}"/>
                  </a:ext>
                </a:extLst>
              </p:cNvPr>
              <p:cNvGrpSpPr/>
              <p:nvPr/>
            </p:nvGrpSpPr>
            <p:grpSpPr>
              <a:xfrm>
                <a:off x="7360941" y="3261477"/>
                <a:ext cx="2004936" cy="617873"/>
                <a:chOff x="7360941" y="3261477"/>
                <a:chExt cx="2004936" cy="617873"/>
              </a:xfrm>
              <a:solidFill>
                <a:srgbClr val="FFFFFF"/>
              </a:solidFill>
            </p:grpSpPr>
            <p:sp>
              <p:nvSpPr>
                <p:cNvPr id="163" name="Free-form: Shape 162">
                  <a:extLst>
                    <a:ext uri="{FF2B5EF4-FFF2-40B4-BE49-F238E27FC236}">
                      <a16:creationId xmlns:a16="http://schemas.microsoft.com/office/drawing/2014/main" id="{D3734802-40FE-D2F3-9E52-CC1E6636F868}"/>
                    </a:ext>
                  </a:extLst>
                </p:cNvPr>
                <p:cNvSpPr/>
                <p:nvPr/>
              </p:nvSpPr>
              <p:spPr>
                <a:xfrm>
                  <a:off x="7360941" y="326147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64" name="Free-form: Shape 163">
                  <a:extLst>
                    <a:ext uri="{FF2B5EF4-FFF2-40B4-BE49-F238E27FC236}">
                      <a16:creationId xmlns:a16="http://schemas.microsoft.com/office/drawing/2014/main" id="{CA01BCF5-7125-3D0C-C8A7-7275E14204A3}"/>
                    </a:ext>
                  </a:extLst>
                </p:cNvPr>
                <p:cNvSpPr/>
                <p:nvPr/>
              </p:nvSpPr>
              <p:spPr>
                <a:xfrm>
                  <a:off x="8054472" y="326147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65" name="Free-form: Shape 164">
                  <a:extLst>
                    <a:ext uri="{FF2B5EF4-FFF2-40B4-BE49-F238E27FC236}">
                      <a16:creationId xmlns:a16="http://schemas.microsoft.com/office/drawing/2014/main" id="{4C743741-8909-77FA-9634-30D3601EBBF6}"/>
                    </a:ext>
                  </a:extLst>
                </p:cNvPr>
                <p:cNvSpPr/>
                <p:nvPr/>
              </p:nvSpPr>
              <p:spPr>
                <a:xfrm>
                  <a:off x="8748004" y="326147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sp>
            <p:nvSpPr>
              <p:cNvPr id="160" name="Free-form: Shape 159">
                <a:extLst>
                  <a:ext uri="{FF2B5EF4-FFF2-40B4-BE49-F238E27FC236}">
                    <a16:creationId xmlns:a16="http://schemas.microsoft.com/office/drawing/2014/main" id="{28418B09-508C-A417-47C7-28AE6E889351}"/>
                  </a:ext>
                </a:extLst>
              </p:cNvPr>
              <p:cNvSpPr/>
              <p:nvPr/>
            </p:nvSpPr>
            <p:spPr>
              <a:xfrm>
                <a:off x="7360941" y="3955008"/>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61" name="Free-form: Shape 160">
                <a:extLst>
                  <a:ext uri="{FF2B5EF4-FFF2-40B4-BE49-F238E27FC236}">
                    <a16:creationId xmlns:a16="http://schemas.microsoft.com/office/drawing/2014/main" id="{6710D23F-8DE3-F694-B41B-7B62F920CA0D}"/>
                  </a:ext>
                </a:extLst>
              </p:cNvPr>
              <p:cNvSpPr/>
              <p:nvPr/>
            </p:nvSpPr>
            <p:spPr>
              <a:xfrm>
                <a:off x="8054472" y="3955008"/>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62" name="Free-form: Shape 161">
                <a:extLst>
                  <a:ext uri="{FF2B5EF4-FFF2-40B4-BE49-F238E27FC236}">
                    <a16:creationId xmlns:a16="http://schemas.microsoft.com/office/drawing/2014/main" id="{3AAD4A20-142A-3719-98C8-1E019D17090C}"/>
                  </a:ext>
                </a:extLst>
              </p:cNvPr>
              <p:cNvSpPr/>
              <p:nvPr/>
            </p:nvSpPr>
            <p:spPr>
              <a:xfrm>
                <a:off x="8748004" y="3955008"/>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006EA9"/>
              </a:solidFill>
              <a:ln w="6301" cap="flat">
                <a:gradFill>
                  <a:gsLst>
                    <a:gs pos="100000">
                      <a:srgbClr val="22417C"/>
                    </a:gs>
                    <a:gs pos="0">
                      <a:schemeClr val="accent2"/>
                    </a:gs>
                  </a:gsLst>
                  <a:lin ang="540000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pic>
          <p:nvPicPr>
            <p:cNvPr id="153" name="Picture 152" descr="A white circle with purple text&#10;&#10;Description automatically generated">
              <a:extLst>
                <a:ext uri="{FF2B5EF4-FFF2-40B4-BE49-F238E27FC236}">
                  <a16:creationId xmlns:a16="http://schemas.microsoft.com/office/drawing/2014/main" id="{BBA51579-50C4-5CF2-AC30-7437747591DA}"/>
                </a:ext>
              </a:extLst>
            </p:cNvPr>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7370733" y="3274622"/>
              <a:ext cx="584096" cy="584092"/>
            </a:xfrm>
            <a:prstGeom prst="rect">
              <a:avLst/>
            </a:prstGeom>
          </p:spPr>
        </p:pic>
        <p:pic>
          <p:nvPicPr>
            <p:cNvPr id="154" name="Picture 153" descr="A white circle with green and black text&#10;&#10;Description automatically generated">
              <a:extLst>
                <a:ext uri="{FF2B5EF4-FFF2-40B4-BE49-F238E27FC236}">
                  <a16:creationId xmlns:a16="http://schemas.microsoft.com/office/drawing/2014/main" id="{E7F3A686-227E-3E58-5F3B-77C021265C9B}"/>
                </a:ext>
              </a:extLst>
            </p:cNvPr>
            <p:cNvPicPr>
              <a:picLocks noChangeAspect="1"/>
            </p:cNvPicPr>
            <p:nvPr/>
          </p:nvPicPr>
          <p:blipFill>
            <a:blip r:embed="rId67">
              <a:extLst>
                <a:ext uri="{28A0092B-C50C-407E-A947-70E740481C1C}">
                  <a14:useLocalDpi xmlns:a14="http://schemas.microsoft.com/office/drawing/2010/main" val="0"/>
                </a:ext>
              </a:extLst>
            </a:blip>
            <a:srcRect l="1571" t="33949" r="-1571" b="37077"/>
            <a:stretch/>
          </p:blipFill>
          <p:spPr>
            <a:xfrm>
              <a:off x="8761873" y="3476625"/>
              <a:ext cx="584096" cy="168276"/>
            </a:xfrm>
            <a:prstGeom prst="rect">
              <a:avLst/>
            </a:prstGeom>
          </p:spPr>
        </p:pic>
        <p:pic>
          <p:nvPicPr>
            <p:cNvPr id="155" name="Graphic 154">
              <a:extLst>
                <a:ext uri="{FF2B5EF4-FFF2-40B4-BE49-F238E27FC236}">
                  <a16:creationId xmlns:a16="http://schemas.microsoft.com/office/drawing/2014/main" id="{9D1DB027-6F9D-8571-EC80-2F04A53CFDB8}"/>
                </a:ext>
              </a:extLst>
            </p:cNvPr>
            <p:cNvPicPr>
              <a:picLocks noChangeAspect="1"/>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8167151" y="4131381"/>
              <a:ext cx="404252" cy="257063"/>
            </a:xfrm>
            <a:prstGeom prst="rect">
              <a:avLst/>
            </a:prstGeom>
          </p:spPr>
        </p:pic>
        <p:pic>
          <p:nvPicPr>
            <p:cNvPr id="156" name="Picture 155" descr="A black background with grey text&#10;&#10;Description automatically generated">
              <a:extLst>
                <a:ext uri="{FF2B5EF4-FFF2-40B4-BE49-F238E27FC236}">
                  <a16:creationId xmlns:a16="http://schemas.microsoft.com/office/drawing/2014/main" id="{EBF7930E-AE86-DCEC-66AB-9ADA9296B022}"/>
                </a:ext>
              </a:extLst>
            </p:cNvPr>
            <p:cNvPicPr>
              <a:picLocks noChangeAspect="1"/>
            </p:cNvPicPr>
            <p:nvPr/>
          </p:nvPicPr>
          <p:blipFill rotWithShape="1">
            <a:blip r:embed="rId70">
              <a:extLst>
                <a:ext uri="{28A0092B-C50C-407E-A947-70E740481C1C}">
                  <a14:useLocalDpi xmlns:a14="http://schemas.microsoft.com/office/drawing/2010/main" val="0"/>
                </a:ext>
              </a:extLst>
            </a:blip>
            <a:srcRect l="12230" t="31017" r="12230" b="31017"/>
            <a:stretch/>
          </p:blipFill>
          <p:spPr>
            <a:xfrm>
              <a:off x="8128728" y="3469013"/>
              <a:ext cx="459246" cy="230818"/>
            </a:xfrm>
            <a:prstGeom prst="rect">
              <a:avLst/>
            </a:prstGeom>
          </p:spPr>
        </p:pic>
        <p:pic>
          <p:nvPicPr>
            <p:cNvPr id="157" name="Graphic 156">
              <a:extLst>
                <a:ext uri="{FF2B5EF4-FFF2-40B4-BE49-F238E27FC236}">
                  <a16:creationId xmlns:a16="http://schemas.microsoft.com/office/drawing/2014/main" id="{8CCCC2EB-B482-2CB2-0C15-B7728269E1C4}"/>
                </a:ext>
              </a:extLst>
            </p:cNvPr>
            <p:cNvPicPr>
              <a:picLocks noChangeAspect="1"/>
            </p:cNvPicPr>
            <p:nvPr/>
          </p:nvPicPr>
          <p:blipFill>
            <a:blip r:embed="rId71">
              <a:extLst>
                <a:ext uri="{28A0092B-C50C-407E-A947-70E740481C1C}">
                  <a14:useLocalDpi xmlns:a14="http://schemas.microsoft.com/office/drawing/2010/main" val="0"/>
                </a:ext>
                <a:ext uri="{96DAC541-7B7A-43D3-8B79-37D633B846F1}">
                  <asvg:svgBlip xmlns:asvg="http://schemas.microsoft.com/office/drawing/2016/SVG/main" r:embed="rId72"/>
                </a:ext>
              </a:extLst>
            </a:blip>
            <a:stretch>
              <a:fillRect/>
            </a:stretch>
          </p:blipFill>
          <p:spPr>
            <a:xfrm>
              <a:off x="8827309" y="4086475"/>
              <a:ext cx="454722" cy="368441"/>
            </a:xfrm>
            <a:prstGeom prst="rect">
              <a:avLst/>
            </a:prstGeom>
          </p:spPr>
        </p:pic>
        <p:pic>
          <p:nvPicPr>
            <p:cNvPr id="158" name="Picture 157" descr="A red text on a black background&#10;&#10;Description automatically generated">
              <a:extLst>
                <a:ext uri="{FF2B5EF4-FFF2-40B4-BE49-F238E27FC236}">
                  <a16:creationId xmlns:a16="http://schemas.microsoft.com/office/drawing/2014/main" id="{CF3F78A6-B34B-70D3-2AC2-CD8DF4F7BFAA}"/>
                </a:ext>
              </a:extLst>
            </p:cNvPr>
            <p:cNvPicPr>
              <a:picLocks noChangeAspect="1"/>
            </p:cNvPicPr>
            <p:nvPr/>
          </p:nvPicPr>
          <p:blipFill>
            <a:blip r:embed="rId73">
              <a:extLst>
                <a:ext uri="{28A0092B-C50C-407E-A947-70E740481C1C}">
                  <a14:useLocalDpi xmlns:a14="http://schemas.microsoft.com/office/drawing/2010/main" val="0"/>
                </a:ext>
              </a:extLst>
            </a:blip>
            <a:stretch>
              <a:fillRect/>
            </a:stretch>
          </p:blipFill>
          <p:spPr>
            <a:xfrm>
              <a:off x="7470058" y="4183659"/>
              <a:ext cx="406316" cy="174071"/>
            </a:xfrm>
            <a:prstGeom prst="rect">
              <a:avLst/>
            </a:prstGeom>
          </p:spPr>
        </p:pic>
      </p:grpSp>
      <p:grpSp>
        <p:nvGrpSpPr>
          <p:cNvPr id="166" name="Group 165">
            <a:extLst>
              <a:ext uri="{FF2B5EF4-FFF2-40B4-BE49-F238E27FC236}">
                <a16:creationId xmlns:a16="http://schemas.microsoft.com/office/drawing/2014/main" id="{8BEA6429-4682-F7F0-1FEE-526C5A640894}"/>
              </a:ext>
            </a:extLst>
          </p:cNvPr>
          <p:cNvGrpSpPr/>
          <p:nvPr/>
        </p:nvGrpSpPr>
        <p:grpSpPr>
          <a:xfrm>
            <a:off x="9604713" y="2631959"/>
            <a:ext cx="2187461" cy="1761569"/>
            <a:chOff x="9569271" y="2908406"/>
            <a:chExt cx="2187461" cy="1761569"/>
          </a:xfrm>
        </p:grpSpPr>
        <p:sp>
          <p:nvSpPr>
            <p:cNvPr id="167" name="Free-form: Shape 166">
              <a:extLst>
                <a:ext uri="{FF2B5EF4-FFF2-40B4-BE49-F238E27FC236}">
                  <a16:creationId xmlns:a16="http://schemas.microsoft.com/office/drawing/2014/main" id="{B3C8C019-3174-4B54-2FEE-81105A9918E8}"/>
                </a:ext>
              </a:extLst>
            </p:cNvPr>
            <p:cNvSpPr/>
            <p:nvPr/>
          </p:nvSpPr>
          <p:spPr>
            <a:xfrm>
              <a:off x="9569271" y="2908406"/>
              <a:ext cx="2187461" cy="1761569"/>
            </a:xfrm>
            <a:custGeom>
              <a:avLst/>
              <a:gdLst>
                <a:gd name="connsiteX0" fmla="*/ 2127565 w 2187461"/>
                <a:gd name="connsiteY0" fmla="*/ 0 h 1761569"/>
                <a:gd name="connsiteX1" fmla="*/ 2187461 w 2187461"/>
                <a:gd name="connsiteY1" fmla="*/ 59896 h 1761569"/>
                <a:gd name="connsiteX2" fmla="*/ 2187461 w 2187461"/>
                <a:gd name="connsiteY2" fmla="*/ 1701674 h 1761569"/>
                <a:gd name="connsiteX3" fmla="*/ 2127565 w 2187461"/>
                <a:gd name="connsiteY3" fmla="*/ 1761570 h 1761569"/>
                <a:gd name="connsiteX4" fmla="*/ 59896 w 2187461"/>
                <a:gd name="connsiteY4" fmla="*/ 1761570 h 1761569"/>
                <a:gd name="connsiteX5" fmla="*/ 0 w 2187461"/>
                <a:gd name="connsiteY5" fmla="*/ 1701674 h 1761569"/>
                <a:gd name="connsiteX6" fmla="*/ 0 w 2187461"/>
                <a:gd name="connsiteY6" fmla="*/ 59896 h 1761569"/>
                <a:gd name="connsiteX7" fmla="*/ 59896 w 2187461"/>
                <a:gd name="connsiteY7" fmla="*/ 0 h 176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461" h="1761569">
                  <a:moveTo>
                    <a:pt x="2127565" y="0"/>
                  </a:moveTo>
                  <a:cubicBezTo>
                    <a:pt x="2160645" y="0"/>
                    <a:pt x="2187461" y="26816"/>
                    <a:pt x="2187461" y="59896"/>
                  </a:cubicBezTo>
                  <a:lnTo>
                    <a:pt x="2187461" y="1701674"/>
                  </a:lnTo>
                  <a:cubicBezTo>
                    <a:pt x="2187461" y="1734754"/>
                    <a:pt x="2160645" y="1761570"/>
                    <a:pt x="2127565" y="1761570"/>
                  </a:cubicBezTo>
                  <a:lnTo>
                    <a:pt x="59896" y="1761570"/>
                  </a:lnTo>
                  <a:cubicBezTo>
                    <a:pt x="26816" y="1761570"/>
                    <a:pt x="0" y="1734754"/>
                    <a:pt x="0" y="1701674"/>
                  </a:cubicBezTo>
                  <a:lnTo>
                    <a:pt x="0" y="59896"/>
                  </a:lnTo>
                  <a:cubicBezTo>
                    <a:pt x="0" y="26817"/>
                    <a:pt x="26816" y="0"/>
                    <a:pt x="59896" y="0"/>
                  </a:cubicBezTo>
                  <a:close/>
                </a:path>
              </a:pathLst>
            </a:custGeom>
            <a:solidFill>
              <a:srgbClr val="11988C"/>
            </a:solidFill>
            <a:effectLst>
              <a:outerShdw blurRad="50800" dist="381000" dir="5400000" sx="96000" sy="96000" algn="ctr" rotWithShape="0">
                <a:srgbClr val="000000">
                  <a:alpha val="25000"/>
                </a:srgbClr>
              </a:outerShdw>
            </a:effectLst>
            <a:scene3d>
              <a:camera prst="orthographicFront"/>
              <a:lightRig rig="threePt" dir="t"/>
            </a:scene3d>
            <a:sp3d>
              <a:bevelT w="44450" h="6350" prst="coolSlant"/>
            </a:sp3d>
          </p:spPr>
          <p:txBody>
            <a:bodyPr rot="0" spcFirstLastPara="0" vertOverflow="overflow" horzOverflow="overflow" vert="horz" wrap="square" lIns="180000" tIns="72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800"/>
                </a:lnSpc>
                <a:spcBef>
                  <a:spcPts val="100"/>
                </a:spcBef>
                <a:spcAft>
                  <a:spcPts val="100"/>
                </a:spcAft>
                <a:buClrTx/>
                <a:buSzTx/>
                <a:buFontTx/>
                <a:buNone/>
                <a:tabLst>
                  <a:tab pos="3860800" algn="l"/>
                </a:tabLst>
                <a:defRPr/>
              </a:pPr>
              <a:r>
                <a:rPr kumimoji="0" lang="en-GB" sz="1100" b="1" i="0" u="none" strike="noStrike" kern="0" cap="none" spc="0" normalizeH="0" baseline="0" noProof="0" dirty="0">
                  <a:ln>
                    <a:noFill/>
                  </a:ln>
                  <a:solidFill>
                    <a:prstClr val="white"/>
                  </a:solidFill>
                  <a:effectLst/>
                  <a:uLnTx/>
                  <a:uFillTx/>
                  <a:latin typeface="Helvetica"/>
                  <a:ea typeface="+mn-ea"/>
                  <a:cs typeface="Calibri" charset="0"/>
                </a:rPr>
                <a:t>Financial Services</a:t>
              </a:r>
            </a:p>
          </p:txBody>
        </p:sp>
        <p:grpSp>
          <p:nvGrpSpPr>
            <p:cNvPr id="168" name="Graphic 4">
              <a:extLst>
                <a:ext uri="{FF2B5EF4-FFF2-40B4-BE49-F238E27FC236}">
                  <a16:creationId xmlns:a16="http://schemas.microsoft.com/office/drawing/2014/main" id="{F5FAAB19-0406-9384-95EB-54A30A3B3D7C}"/>
                </a:ext>
              </a:extLst>
            </p:cNvPr>
            <p:cNvGrpSpPr/>
            <p:nvPr/>
          </p:nvGrpSpPr>
          <p:grpSpPr>
            <a:xfrm>
              <a:off x="9662204" y="3261477"/>
              <a:ext cx="2004936" cy="1311404"/>
              <a:chOff x="9662204" y="3261477"/>
              <a:chExt cx="2004936" cy="1311404"/>
            </a:xfrm>
            <a:solidFill>
              <a:srgbClr val="FFFFFF"/>
            </a:solidFill>
            <a:effectLst>
              <a:outerShdw blurRad="63500" sx="102000" sy="102000" algn="ctr" rotWithShape="0">
                <a:schemeClr val="accent1">
                  <a:alpha val="40000"/>
                </a:schemeClr>
              </a:outerShdw>
            </a:effectLst>
          </p:grpSpPr>
          <p:grpSp>
            <p:nvGrpSpPr>
              <p:cNvPr id="175" name="Graphic 4">
                <a:extLst>
                  <a:ext uri="{FF2B5EF4-FFF2-40B4-BE49-F238E27FC236}">
                    <a16:creationId xmlns:a16="http://schemas.microsoft.com/office/drawing/2014/main" id="{A06CD7FC-295C-ECDE-0522-A10C981B3326}"/>
                  </a:ext>
                </a:extLst>
              </p:cNvPr>
              <p:cNvGrpSpPr/>
              <p:nvPr/>
            </p:nvGrpSpPr>
            <p:grpSpPr>
              <a:xfrm>
                <a:off x="9662204" y="3261477"/>
                <a:ext cx="2004936" cy="617873"/>
                <a:chOff x="9662204" y="3261477"/>
                <a:chExt cx="2004936" cy="617873"/>
              </a:xfrm>
              <a:solidFill>
                <a:srgbClr val="FFFFFF"/>
              </a:solidFill>
            </p:grpSpPr>
            <p:sp>
              <p:nvSpPr>
                <p:cNvPr id="179" name="Free-form: Shape 178">
                  <a:extLst>
                    <a:ext uri="{FF2B5EF4-FFF2-40B4-BE49-F238E27FC236}">
                      <a16:creationId xmlns:a16="http://schemas.microsoft.com/office/drawing/2014/main" id="{3CAE663B-BB9A-D708-9988-92858D460D5C}"/>
                    </a:ext>
                  </a:extLst>
                </p:cNvPr>
                <p:cNvSpPr/>
                <p:nvPr/>
              </p:nvSpPr>
              <p:spPr>
                <a:xfrm>
                  <a:off x="9662204" y="326147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80" name="Free-form: Shape 179">
                  <a:extLst>
                    <a:ext uri="{FF2B5EF4-FFF2-40B4-BE49-F238E27FC236}">
                      <a16:creationId xmlns:a16="http://schemas.microsoft.com/office/drawing/2014/main" id="{EDA711C3-E922-354D-3FEA-62E6EC4CBC35}"/>
                    </a:ext>
                  </a:extLst>
                </p:cNvPr>
                <p:cNvSpPr/>
                <p:nvPr/>
              </p:nvSpPr>
              <p:spPr>
                <a:xfrm>
                  <a:off x="10355735" y="326147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81" name="Free-form: Shape 180">
                  <a:extLst>
                    <a:ext uri="{FF2B5EF4-FFF2-40B4-BE49-F238E27FC236}">
                      <a16:creationId xmlns:a16="http://schemas.microsoft.com/office/drawing/2014/main" id="{4153D4E1-E24B-F0C7-E97E-062892C9CC79}"/>
                    </a:ext>
                  </a:extLst>
                </p:cNvPr>
                <p:cNvSpPr/>
                <p:nvPr/>
              </p:nvSpPr>
              <p:spPr>
                <a:xfrm>
                  <a:off x="11049267" y="326147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sp>
            <p:nvSpPr>
              <p:cNvPr id="176" name="Free-form: Shape 175">
                <a:extLst>
                  <a:ext uri="{FF2B5EF4-FFF2-40B4-BE49-F238E27FC236}">
                    <a16:creationId xmlns:a16="http://schemas.microsoft.com/office/drawing/2014/main" id="{7C91C387-0573-8AAC-0502-83A1957845E0}"/>
                  </a:ext>
                </a:extLst>
              </p:cNvPr>
              <p:cNvSpPr/>
              <p:nvPr/>
            </p:nvSpPr>
            <p:spPr>
              <a:xfrm>
                <a:off x="9662204" y="3955008"/>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77" name="Free-form: Shape 176">
                <a:extLst>
                  <a:ext uri="{FF2B5EF4-FFF2-40B4-BE49-F238E27FC236}">
                    <a16:creationId xmlns:a16="http://schemas.microsoft.com/office/drawing/2014/main" id="{5DA6B111-FA0F-9B92-AD67-92514B330D14}"/>
                  </a:ext>
                </a:extLst>
              </p:cNvPr>
              <p:cNvSpPr/>
              <p:nvPr/>
            </p:nvSpPr>
            <p:spPr>
              <a:xfrm>
                <a:off x="10355735" y="3955008"/>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000000"/>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78" name="Free-form: Shape 177">
                <a:extLst>
                  <a:ext uri="{FF2B5EF4-FFF2-40B4-BE49-F238E27FC236}">
                    <a16:creationId xmlns:a16="http://schemas.microsoft.com/office/drawing/2014/main" id="{11250046-5720-365B-E129-0C3D5A919CD6}"/>
                  </a:ext>
                </a:extLst>
              </p:cNvPr>
              <p:cNvSpPr/>
              <p:nvPr/>
            </p:nvSpPr>
            <p:spPr>
              <a:xfrm>
                <a:off x="11049267" y="3955008"/>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pic>
          <p:nvPicPr>
            <p:cNvPr id="169" name="Picture 168" descr="A white circle with red text&#10;&#10;Description automatically generated">
              <a:extLst>
                <a:ext uri="{FF2B5EF4-FFF2-40B4-BE49-F238E27FC236}">
                  <a16:creationId xmlns:a16="http://schemas.microsoft.com/office/drawing/2014/main" id="{5B739FA6-1EE5-C46E-F4A1-E0DDB1A1351B}"/>
                </a:ext>
              </a:extLst>
            </p:cNvPr>
            <p:cNvPicPr>
              <a:picLocks noChangeAspect="1"/>
            </p:cNvPicPr>
            <p:nvPr/>
          </p:nvPicPr>
          <p:blipFill>
            <a:blip r:embed="rId74">
              <a:extLst>
                <a:ext uri="{28A0092B-C50C-407E-A947-70E740481C1C}">
                  <a14:useLocalDpi xmlns:a14="http://schemas.microsoft.com/office/drawing/2010/main" val="0"/>
                </a:ext>
              </a:extLst>
            </a:blip>
            <a:stretch>
              <a:fillRect/>
            </a:stretch>
          </p:blipFill>
          <p:spPr>
            <a:xfrm>
              <a:off x="11088807" y="3990974"/>
              <a:ext cx="549392" cy="546289"/>
            </a:xfrm>
            <a:prstGeom prst="rect">
              <a:avLst/>
            </a:prstGeom>
          </p:spPr>
        </p:pic>
        <p:pic>
          <p:nvPicPr>
            <p:cNvPr id="170" name="Picture 169" descr="Logo&#10;&#10;Description automatically generated">
              <a:extLst>
                <a:ext uri="{FF2B5EF4-FFF2-40B4-BE49-F238E27FC236}">
                  <a16:creationId xmlns:a16="http://schemas.microsoft.com/office/drawing/2014/main" id="{1524E810-93E3-E43F-489D-1B42C69A22CF}"/>
                </a:ext>
              </a:extLst>
            </p:cNvPr>
            <p:cNvPicPr>
              <a:picLocks noChangeAspect="1"/>
            </p:cNvPicPr>
            <p:nvPr/>
          </p:nvPicPr>
          <p:blipFill>
            <a:blip r:embed="rId75" cstate="hqprint">
              <a:extLst>
                <a:ext uri="{28A0092B-C50C-407E-A947-70E740481C1C}">
                  <a14:useLocalDpi xmlns:a14="http://schemas.microsoft.com/office/drawing/2010/main" val="0"/>
                </a:ext>
              </a:extLst>
            </a:blip>
            <a:stretch>
              <a:fillRect/>
            </a:stretch>
          </p:blipFill>
          <p:spPr>
            <a:xfrm>
              <a:off x="10484683" y="4067149"/>
              <a:ext cx="366097" cy="366097"/>
            </a:xfrm>
            <a:prstGeom prst="rect">
              <a:avLst/>
            </a:prstGeom>
          </p:spPr>
        </p:pic>
        <p:pic>
          <p:nvPicPr>
            <p:cNvPr id="171" name="Picture 170">
              <a:extLst>
                <a:ext uri="{FF2B5EF4-FFF2-40B4-BE49-F238E27FC236}">
                  <a16:creationId xmlns:a16="http://schemas.microsoft.com/office/drawing/2014/main" id="{4D92FCAC-EE19-3483-535D-0EB5772AACAA}"/>
                </a:ext>
              </a:extLst>
            </p:cNvPr>
            <p:cNvPicPr>
              <a:picLocks noChangeAspect="1"/>
            </p:cNvPicPr>
            <p:nvPr/>
          </p:nvPicPr>
          <p:blipFill>
            <a:blip r:embed="rId76">
              <a:extLst>
                <a:ext uri="{28A0092B-C50C-407E-A947-70E740481C1C}">
                  <a14:useLocalDpi xmlns:a14="http://schemas.microsoft.com/office/drawing/2010/main" val="0"/>
                </a:ext>
              </a:extLst>
            </a:blip>
            <a:srcRect/>
            <a:stretch/>
          </p:blipFill>
          <p:spPr>
            <a:xfrm>
              <a:off x="9756027" y="3412348"/>
              <a:ext cx="417160" cy="322675"/>
            </a:xfrm>
            <a:prstGeom prst="rect">
              <a:avLst/>
            </a:prstGeom>
          </p:spPr>
        </p:pic>
        <p:pic>
          <p:nvPicPr>
            <p:cNvPr id="172" name="Picture 171" descr="A green and white sign with a tree&#10;&#10;Description automatically generated">
              <a:extLst>
                <a:ext uri="{FF2B5EF4-FFF2-40B4-BE49-F238E27FC236}">
                  <a16:creationId xmlns:a16="http://schemas.microsoft.com/office/drawing/2014/main" id="{28139E88-E180-5A4B-751F-B6B29809004E}"/>
                </a:ext>
              </a:extLst>
            </p:cNvPr>
            <p:cNvPicPr>
              <a:picLocks noChangeAspect="1"/>
            </p:cNvPicPr>
            <p:nvPr/>
          </p:nvPicPr>
          <p:blipFill>
            <a:blip r:embed="rId77">
              <a:extLst>
                <a:ext uri="{28A0092B-C50C-407E-A947-70E740481C1C}">
                  <a14:useLocalDpi xmlns:a14="http://schemas.microsoft.com/office/drawing/2010/main" val="0"/>
                </a:ext>
              </a:extLst>
            </a:blip>
            <a:stretch>
              <a:fillRect/>
            </a:stretch>
          </p:blipFill>
          <p:spPr>
            <a:xfrm>
              <a:off x="10417850" y="3470100"/>
              <a:ext cx="491120" cy="267141"/>
            </a:xfrm>
            <a:prstGeom prst="rect">
              <a:avLst/>
            </a:prstGeom>
          </p:spPr>
        </p:pic>
        <p:pic>
          <p:nvPicPr>
            <p:cNvPr id="173" name="Graphic 172">
              <a:extLst>
                <a:ext uri="{FF2B5EF4-FFF2-40B4-BE49-F238E27FC236}">
                  <a16:creationId xmlns:a16="http://schemas.microsoft.com/office/drawing/2014/main" id="{0B1B99B4-3288-4271-8DD7-41561A183EB7}"/>
                </a:ext>
              </a:extLst>
            </p:cNvPr>
            <p:cNvPicPr>
              <a:picLocks noChangeAspect="1"/>
            </p:cNvPicPr>
            <p:nvPr/>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tretch>
              <a:fillRect/>
            </a:stretch>
          </p:blipFill>
          <p:spPr>
            <a:xfrm>
              <a:off x="11175865" y="3348938"/>
              <a:ext cx="388274" cy="433327"/>
            </a:xfrm>
            <a:prstGeom prst="rect">
              <a:avLst/>
            </a:prstGeom>
          </p:spPr>
        </p:pic>
        <p:pic>
          <p:nvPicPr>
            <p:cNvPr id="174" name="Picture 173" descr="A green and white sign with white text&#10;&#10;Description automatically generated">
              <a:extLst>
                <a:ext uri="{FF2B5EF4-FFF2-40B4-BE49-F238E27FC236}">
                  <a16:creationId xmlns:a16="http://schemas.microsoft.com/office/drawing/2014/main" id="{BDCD6015-95B3-E26D-C18B-30B9218828AA}"/>
                </a:ext>
              </a:extLst>
            </p:cNvPr>
            <p:cNvPicPr>
              <a:picLocks noChangeAspect="1"/>
            </p:cNvPicPr>
            <p:nvPr/>
          </p:nvPicPr>
          <p:blipFill>
            <a:blip r:embed="rId80">
              <a:extLst>
                <a:ext uri="{28A0092B-C50C-407E-A947-70E740481C1C}">
                  <a14:useLocalDpi xmlns:a14="http://schemas.microsoft.com/office/drawing/2010/main" val="0"/>
                </a:ext>
              </a:extLst>
            </a:blip>
            <a:stretch>
              <a:fillRect/>
            </a:stretch>
          </p:blipFill>
          <p:spPr>
            <a:xfrm>
              <a:off x="9706372" y="4138486"/>
              <a:ext cx="516469" cy="213898"/>
            </a:xfrm>
            <a:prstGeom prst="rect">
              <a:avLst/>
            </a:prstGeom>
          </p:spPr>
        </p:pic>
      </p:grpSp>
      <p:grpSp>
        <p:nvGrpSpPr>
          <p:cNvPr id="182" name="Group 181">
            <a:extLst>
              <a:ext uri="{FF2B5EF4-FFF2-40B4-BE49-F238E27FC236}">
                <a16:creationId xmlns:a16="http://schemas.microsoft.com/office/drawing/2014/main" id="{40D51D4B-F7E5-DCDC-CC4D-90C9A5E12F52}"/>
              </a:ext>
            </a:extLst>
          </p:cNvPr>
          <p:cNvGrpSpPr/>
          <p:nvPr/>
        </p:nvGrpSpPr>
        <p:grpSpPr>
          <a:xfrm>
            <a:off x="7303450" y="4536018"/>
            <a:ext cx="2187461" cy="1761569"/>
            <a:chOff x="7268008" y="4812465"/>
            <a:chExt cx="2187461" cy="1761569"/>
          </a:xfrm>
        </p:grpSpPr>
        <p:sp>
          <p:nvSpPr>
            <p:cNvPr id="183" name="Free-form: Shape 182">
              <a:extLst>
                <a:ext uri="{FF2B5EF4-FFF2-40B4-BE49-F238E27FC236}">
                  <a16:creationId xmlns:a16="http://schemas.microsoft.com/office/drawing/2014/main" id="{37D8B0CF-2E0D-162B-ECA0-BE281C8853B1}"/>
                </a:ext>
              </a:extLst>
            </p:cNvPr>
            <p:cNvSpPr/>
            <p:nvPr/>
          </p:nvSpPr>
          <p:spPr>
            <a:xfrm>
              <a:off x="7268008" y="4812465"/>
              <a:ext cx="2187461" cy="1761569"/>
            </a:xfrm>
            <a:custGeom>
              <a:avLst/>
              <a:gdLst>
                <a:gd name="connsiteX0" fmla="*/ 2127565 w 2187461"/>
                <a:gd name="connsiteY0" fmla="*/ 0 h 1761569"/>
                <a:gd name="connsiteX1" fmla="*/ 2187461 w 2187461"/>
                <a:gd name="connsiteY1" fmla="*/ 59896 h 1761569"/>
                <a:gd name="connsiteX2" fmla="*/ 2187461 w 2187461"/>
                <a:gd name="connsiteY2" fmla="*/ 1701674 h 1761569"/>
                <a:gd name="connsiteX3" fmla="*/ 2127565 w 2187461"/>
                <a:gd name="connsiteY3" fmla="*/ 1761570 h 1761569"/>
                <a:gd name="connsiteX4" fmla="*/ 59896 w 2187461"/>
                <a:gd name="connsiteY4" fmla="*/ 1761570 h 1761569"/>
                <a:gd name="connsiteX5" fmla="*/ 0 w 2187461"/>
                <a:gd name="connsiteY5" fmla="*/ 1701674 h 1761569"/>
                <a:gd name="connsiteX6" fmla="*/ 0 w 2187461"/>
                <a:gd name="connsiteY6" fmla="*/ 59896 h 1761569"/>
                <a:gd name="connsiteX7" fmla="*/ 59896 w 2187461"/>
                <a:gd name="connsiteY7" fmla="*/ 0 h 176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461" h="1761569">
                  <a:moveTo>
                    <a:pt x="2127565" y="0"/>
                  </a:moveTo>
                  <a:cubicBezTo>
                    <a:pt x="2160645" y="0"/>
                    <a:pt x="2187461" y="26816"/>
                    <a:pt x="2187461" y="59896"/>
                  </a:cubicBezTo>
                  <a:lnTo>
                    <a:pt x="2187461" y="1701674"/>
                  </a:lnTo>
                  <a:cubicBezTo>
                    <a:pt x="2187461" y="1734754"/>
                    <a:pt x="2160645" y="1761570"/>
                    <a:pt x="2127565" y="1761570"/>
                  </a:cubicBezTo>
                  <a:lnTo>
                    <a:pt x="59896" y="1761570"/>
                  </a:lnTo>
                  <a:cubicBezTo>
                    <a:pt x="26816" y="1761570"/>
                    <a:pt x="0" y="1734754"/>
                    <a:pt x="0" y="1701674"/>
                  </a:cubicBezTo>
                  <a:lnTo>
                    <a:pt x="0" y="59896"/>
                  </a:lnTo>
                  <a:cubicBezTo>
                    <a:pt x="0" y="26816"/>
                    <a:pt x="26816" y="0"/>
                    <a:pt x="59896" y="0"/>
                  </a:cubicBezTo>
                  <a:close/>
                </a:path>
              </a:pathLst>
            </a:custGeom>
            <a:solidFill>
              <a:srgbClr val="11988C"/>
            </a:solidFill>
            <a:effectLst>
              <a:outerShdw blurRad="50800" dist="381000" dir="5400000" sx="96000" sy="96000" algn="ctr" rotWithShape="0">
                <a:srgbClr val="000000">
                  <a:alpha val="25000"/>
                </a:srgbClr>
              </a:outerShdw>
            </a:effectLst>
            <a:scene3d>
              <a:camera prst="orthographicFront"/>
              <a:lightRig rig="threePt" dir="t"/>
            </a:scene3d>
            <a:sp3d>
              <a:bevelT w="44450" h="6350" prst="coolSlant"/>
            </a:sp3d>
          </p:spPr>
          <p:txBody>
            <a:bodyPr rot="0" spcFirstLastPara="0" vertOverflow="overflow" horzOverflow="overflow" vert="horz" wrap="square" lIns="180000" tIns="72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800"/>
                </a:lnSpc>
                <a:spcBef>
                  <a:spcPts val="100"/>
                </a:spcBef>
                <a:spcAft>
                  <a:spcPts val="100"/>
                </a:spcAft>
                <a:buClrTx/>
                <a:buSzTx/>
                <a:buFontTx/>
                <a:buNone/>
                <a:tabLst>
                  <a:tab pos="3860800" algn="l"/>
                </a:tabLst>
                <a:defRPr/>
              </a:pPr>
              <a:r>
                <a:rPr kumimoji="0" lang="en-GB" sz="1100" b="1" i="0" u="none" strike="noStrike" kern="0" cap="none" spc="0" normalizeH="0" baseline="0" noProof="0" dirty="0">
                  <a:ln>
                    <a:noFill/>
                  </a:ln>
                  <a:solidFill>
                    <a:prstClr val="white"/>
                  </a:solidFill>
                  <a:effectLst/>
                  <a:uLnTx/>
                  <a:uFillTx/>
                  <a:latin typeface="Helvetica"/>
                  <a:ea typeface="+mn-ea"/>
                  <a:cs typeface="Calibri" charset="0"/>
                </a:rPr>
                <a:t>Channel Partners</a:t>
              </a:r>
            </a:p>
          </p:txBody>
        </p:sp>
        <p:grpSp>
          <p:nvGrpSpPr>
            <p:cNvPr id="184" name="Graphic 4">
              <a:extLst>
                <a:ext uri="{FF2B5EF4-FFF2-40B4-BE49-F238E27FC236}">
                  <a16:creationId xmlns:a16="http://schemas.microsoft.com/office/drawing/2014/main" id="{C2973E17-8DD3-9DA2-0AD5-A8EDA45FCE22}"/>
                </a:ext>
              </a:extLst>
            </p:cNvPr>
            <p:cNvGrpSpPr/>
            <p:nvPr/>
          </p:nvGrpSpPr>
          <p:grpSpPr>
            <a:xfrm>
              <a:off x="7360941" y="5165536"/>
              <a:ext cx="2004936" cy="1311404"/>
              <a:chOff x="7360941" y="5165536"/>
              <a:chExt cx="2004936" cy="1311404"/>
            </a:xfrm>
            <a:solidFill>
              <a:srgbClr val="FFFFFF"/>
            </a:solidFill>
            <a:effectLst>
              <a:outerShdw blurRad="63500" sx="102000" sy="102000" algn="ctr" rotWithShape="0">
                <a:schemeClr val="accent1">
                  <a:alpha val="40000"/>
                </a:schemeClr>
              </a:outerShdw>
            </a:effectLst>
          </p:grpSpPr>
          <p:grpSp>
            <p:nvGrpSpPr>
              <p:cNvPr id="191" name="Graphic 4">
                <a:extLst>
                  <a:ext uri="{FF2B5EF4-FFF2-40B4-BE49-F238E27FC236}">
                    <a16:creationId xmlns:a16="http://schemas.microsoft.com/office/drawing/2014/main" id="{94B949B0-31BB-1675-E643-EC682CD3E25C}"/>
                  </a:ext>
                </a:extLst>
              </p:cNvPr>
              <p:cNvGrpSpPr/>
              <p:nvPr/>
            </p:nvGrpSpPr>
            <p:grpSpPr>
              <a:xfrm>
                <a:off x="7360941" y="5165536"/>
                <a:ext cx="2004936" cy="617873"/>
                <a:chOff x="7360941" y="5165536"/>
                <a:chExt cx="2004936" cy="617873"/>
              </a:xfrm>
              <a:solidFill>
                <a:srgbClr val="FFFFFF"/>
              </a:solidFill>
            </p:grpSpPr>
            <p:sp>
              <p:nvSpPr>
                <p:cNvPr id="195" name="Free-form: Shape 194">
                  <a:extLst>
                    <a:ext uri="{FF2B5EF4-FFF2-40B4-BE49-F238E27FC236}">
                      <a16:creationId xmlns:a16="http://schemas.microsoft.com/office/drawing/2014/main" id="{6DCA2A51-2047-7FA6-ECFE-C5CABCDAC37B}"/>
                    </a:ext>
                  </a:extLst>
                </p:cNvPr>
                <p:cNvSpPr/>
                <p:nvPr/>
              </p:nvSpPr>
              <p:spPr>
                <a:xfrm>
                  <a:off x="7360941" y="5165536"/>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96" name="Free-form: Shape 195">
                  <a:extLst>
                    <a:ext uri="{FF2B5EF4-FFF2-40B4-BE49-F238E27FC236}">
                      <a16:creationId xmlns:a16="http://schemas.microsoft.com/office/drawing/2014/main" id="{51BFB539-0C8D-4CCC-7D46-DFCC52745745}"/>
                    </a:ext>
                  </a:extLst>
                </p:cNvPr>
                <p:cNvSpPr/>
                <p:nvPr/>
              </p:nvSpPr>
              <p:spPr>
                <a:xfrm>
                  <a:off x="8054472" y="5165536"/>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97" name="Free-form: Shape 196">
                  <a:extLst>
                    <a:ext uri="{FF2B5EF4-FFF2-40B4-BE49-F238E27FC236}">
                      <a16:creationId xmlns:a16="http://schemas.microsoft.com/office/drawing/2014/main" id="{5115B943-3046-0371-AACA-36FB26DBB2C0}"/>
                    </a:ext>
                  </a:extLst>
                </p:cNvPr>
                <p:cNvSpPr/>
                <p:nvPr/>
              </p:nvSpPr>
              <p:spPr>
                <a:xfrm>
                  <a:off x="8748004" y="5165536"/>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sp>
            <p:nvSpPr>
              <p:cNvPr id="192" name="Free-form: Shape 191">
                <a:extLst>
                  <a:ext uri="{FF2B5EF4-FFF2-40B4-BE49-F238E27FC236}">
                    <a16:creationId xmlns:a16="http://schemas.microsoft.com/office/drawing/2014/main" id="{FE79A698-7E43-C563-8138-2E9A915EE521}"/>
                  </a:ext>
                </a:extLst>
              </p:cNvPr>
              <p:cNvSpPr/>
              <p:nvPr/>
            </p:nvSpPr>
            <p:spPr>
              <a:xfrm>
                <a:off x="7360941" y="585906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93" name="Free-form: Shape 192">
                <a:extLst>
                  <a:ext uri="{FF2B5EF4-FFF2-40B4-BE49-F238E27FC236}">
                    <a16:creationId xmlns:a16="http://schemas.microsoft.com/office/drawing/2014/main" id="{8A4420BD-C53B-3487-7785-8F18B4A01EB8}"/>
                  </a:ext>
                </a:extLst>
              </p:cNvPr>
              <p:cNvSpPr/>
              <p:nvPr/>
            </p:nvSpPr>
            <p:spPr>
              <a:xfrm>
                <a:off x="8054472" y="585906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102D5D"/>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194" name="Free-form: Shape 193">
                <a:extLst>
                  <a:ext uri="{FF2B5EF4-FFF2-40B4-BE49-F238E27FC236}">
                    <a16:creationId xmlns:a16="http://schemas.microsoft.com/office/drawing/2014/main" id="{ECBAA654-1333-D806-E334-8752FA0EFC03}"/>
                  </a:ext>
                </a:extLst>
              </p:cNvPr>
              <p:cNvSpPr/>
              <p:nvPr/>
            </p:nvSpPr>
            <p:spPr>
              <a:xfrm>
                <a:off x="8748004" y="585906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pic>
          <p:nvPicPr>
            <p:cNvPr id="185" name="Picture 184" descr="A black text on a white background&#10;&#10;Description automatically generated">
              <a:extLst>
                <a:ext uri="{FF2B5EF4-FFF2-40B4-BE49-F238E27FC236}">
                  <a16:creationId xmlns:a16="http://schemas.microsoft.com/office/drawing/2014/main" id="{B1A9347D-79E7-F3B6-4169-A15062BA021E}"/>
                </a:ext>
              </a:extLst>
            </p:cNvPr>
            <p:cNvPicPr>
              <a:picLocks noChangeAspect="1"/>
            </p:cNvPicPr>
            <p:nvPr/>
          </p:nvPicPr>
          <p:blipFill>
            <a:blip r:embed="rId81">
              <a:extLst>
                <a:ext uri="{28A0092B-C50C-407E-A947-70E740481C1C}">
                  <a14:useLocalDpi xmlns:a14="http://schemas.microsoft.com/office/drawing/2010/main" val="0"/>
                </a:ext>
              </a:extLst>
            </a:blip>
            <a:stretch>
              <a:fillRect/>
            </a:stretch>
          </p:blipFill>
          <p:spPr>
            <a:xfrm>
              <a:off x="7453626" y="5425256"/>
              <a:ext cx="440538" cy="117477"/>
            </a:xfrm>
            <a:prstGeom prst="rect">
              <a:avLst/>
            </a:prstGeom>
          </p:spPr>
        </p:pic>
        <p:pic>
          <p:nvPicPr>
            <p:cNvPr id="186" name="Graphic 185">
              <a:extLst>
                <a:ext uri="{FF2B5EF4-FFF2-40B4-BE49-F238E27FC236}">
                  <a16:creationId xmlns:a16="http://schemas.microsoft.com/office/drawing/2014/main" id="{B61BF4A2-040B-A98E-820D-33D384A7C1B2}"/>
                </a:ext>
              </a:extLst>
            </p:cNvPr>
            <p:cNvPicPr>
              <a:picLocks noChangeAspect="1"/>
            </p:cNvPicPr>
            <p:nvPr/>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tretch>
              <a:fillRect/>
            </a:stretch>
          </p:blipFill>
          <p:spPr>
            <a:xfrm>
              <a:off x="8799531" y="6091896"/>
              <a:ext cx="532943" cy="176232"/>
            </a:xfrm>
            <a:prstGeom prst="rect">
              <a:avLst/>
            </a:prstGeom>
          </p:spPr>
        </p:pic>
        <p:pic>
          <p:nvPicPr>
            <p:cNvPr id="187" name="Picture 186" descr="A red square with white text&#10;&#10;Description automatically generated">
              <a:extLst>
                <a:ext uri="{FF2B5EF4-FFF2-40B4-BE49-F238E27FC236}">
                  <a16:creationId xmlns:a16="http://schemas.microsoft.com/office/drawing/2014/main" id="{51CA87B9-327D-9A73-88DA-AAFC5761B7C8}"/>
                </a:ext>
              </a:extLst>
            </p:cNvPr>
            <p:cNvPicPr>
              <a:picLocks noChangeAspect="1"/>
            </p:cNvPicPr>
            <p:nvPr/>
          </p:nvPicPr>
          <p:blipFill>
            <a:blip r:embed="rId84">
              <a:extLst>
                <a:ext uri="{28A0092B-C50C-407E-A947-70E740481C1C}">
                  <a14:useLocalDpi xmlns:a14="http://schemas.microsoft.com/office/drawing/2010/main" val="0"/>
                </a:ext>
              </a:extLst>
            </a:blip>
            <a:stretch>
              <a:fillRect/>
            </a:stretch>
          </p:blipFill>
          <p:spPr>
            <a:xfrm>
              <a:off x="7493528" y="5989446"/>
              <a:ext cx="351207" cy="351207"/>
            </a:xfrm>
            <a:prstGeom prst="rect">
              <a:avLst/>
            </a:prstGeom>
          </p:spPr>
        </p:pic>
        <p:pic>
          <p:nvPicPr>
            <p:cNvPr id="188" name="Picture 187" descr="A blue square with white flower and orange circle&#10;&#10;Description automatically generated">
              <a:extLst>
                <a:ext uri="{FF2B5EF4-FFF2-40B4-BE49-F238E27FC236}">
                  <a16:creationId xmlns:a16="http://schemas.microsoft.com/office/drawing/2014/main" id="{A48BDA0F-4D2E-415D-06B4-B49C853C5C72}"/>
                </a:ext>
              </a:extLst>
            </p:cNvPr>
            <p:cNvPicPr>
              <a:picLocks noChangeAspect="1"/>
            </p:cNvPicPr>
            <p:nvPr/>
          </p:nvPicPr>
          <p:blipFill rotWithShape="1">
            <a:blip r:embed="rId85">
              <a:extLst>
                <a:ext uri="{28A0092B-C50C-407E-A947-70E740481C1C}">
                  <a14:useLocalDpi xmlns:a14="http://schemas.microsoft.com/office/drawing/2010/main" val="0"/>
                </a:ext>
              </a:extLst>
            </a:blip>
            <a:srcRect l="34430" t="17218" r="34430" b="17218"/>
            <a:stretch/>
          </p:blipFill>
          <p:spPr>
            <a:xfrm>
              <a:off x="8196266" y="5949386"/>
              <a:ext cx="328610" cy="461252"/>
            </a:xfrm>
            <a:prstGeom prst="rect">
              <a:avLst/>
            </a:prstGeom>
          </p:spPr>
        </p:pic>
        <p:pic>
          <p:nvPicPr>
            <p:cNvPr id="189" name="Graphic 188">
              <a:extLst>
                <a:ext uri="{FF2B5EF4-FFF2-40B4-BE49-F238E27FC236}">
                  <a16:creationId xmlns:a16="http://schemas.microsoft.com/office/drawing/2014/main" id="{7CC728C2-6A0B-EC19-8A96-5F30D5B6BB2D}"/>
                </a:ext>
              </a:extLst>
            </p:cNvPr>
            <p:cNvPicPr>
              <a:picLocks noChangeAspect="1"/>
            </p:cNvPicPr>
            <p:nvPr/>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tretch>
              <a:fillRect/>
            </a:stretch>
          </p:blipFill>
          <p:spPr>
            <a:xfrm>
              <a:off x="8124070" y="5450037"/>
              <a:ext cx="475271" cy="100887"/>
            </a:xfrm>
            <a:prstGeom prst="rect">
              <a:avLst/>
            </a:prstGeom>
          </p:spPr>
        </p:pic>
        <p:pic>
          <p:nvPicPr>
            <p:cNvPr id="190" name="Picture 189" descr="A blue and black logo&#10;&#10;Description automatically generated">
              <a:extLst>
                <a:ext uri="{FF2B5EF4-FFF2-40B4-BE49-F238E27FC236}">
                  <a16:creationId xmlns:a16="http://schemas.microsoft.com/office/drawing/2014/main" id="{0641261C-52B2-57AC-CBEB-DAB2F20E60B9}"/>
                </a:ext>
              </a:extLst>
            </p:cNvPr>
            <p:cNvPicPr>
              <a:picLocks noChangeAspect="1"/>
            </p:cNvPicPr>
            <p:nvPr/>
          </p:nvPicPr>
          <p:blipFill>
            <a:blip r:embed="rId88">
              <a:extLst>
                <a:ext uri="{28A0092B-C50C-407E-A947-70E740481C1C}">
                  <a14:useLocalDpi xmlns:a14="http://schemas.microsoft.com/office/drawing/2010/main" val="0"/>
                </a:ext>
              </a:extLst>
            </a:blip>
            <a:stretch>
              <a:fillRect/>
            </a:stretch>
          </p:blipFill>
          <p:spPr>
            <a:xfrm>
              <a:off x="8833295" y="5301927"/>
              <a:ext cx="465416" cy="248997"/>
            </a:xfrm>
            <a:prstGeom prst="rect">
              <a:avLst/>
            </a:prstGeom>
          </p:spPr>
        </p:pic>
      </p:grpSp>
      <p:grpSp>
        <p:nvGrpSpPr>
          <p:cNvPr id="198" name="Group 197">
            <a:extLst>
              <a:ext uri="{FF2B5EF4-FFF2-40B4-BE49-F238E27FC236}">
                <a16:creationId xmlns:a16="http://schemas.microsoft.com/office/drawing/2014/main" id="{2DFD0B65-C52B-154E-CD77-098D61117BE4}"/>
              </a:ext>
            </a:extLst>
          </p:cNvPr>
          <p:cNvGrpSpPr/>
          <p:nvPr/>
        </p:nvGrpSpPr>
        <p:grpSpPr>
          <a:xfrm>
            <a:off x="9604713" y="4536018"/>
            <a:ext cx="2187461" cy="1761569"/>
            <a:chOff x="9569271" y="4812465"/>
            <a:chExt cx="2187461" cy="1761569"/>
          </a:xfrm>
        </p:grpSpPr>
        <p:sp>
          <p:nvSpPr>
            <p:cNvPr id="199" name="Free-form: Shape 198">
              <a:extLst>
                <a:ext uri="{FF2B5EF4-FFF2-40B4-BE49-F238E27FC236}">
                  <a16:creationId xmlns:a16="http://schemas.microsoft.com/office/drawing/2014/main" id="{FDE0A951-2EE2-EBCF-0858-3AF808621C23}"/>
                </a:ext>
              </a:extLst>
            </p:cNvPr>
            <p:cNvSpPr/>
            <p:nvPr/>
          </p:nvSpPr>
          <p:spPr>
            <a:xfrm>
              <a:off x="9569271" y="4812465"/>
              <a:ext cx="2187461" cy="1761569"/>
            </a:xfrm>
            <a:custGeom>
              <a:avLst/>
              <a:gdLst>
                <a:gd name="connsiteX0" fmla="*/ 2127565 w 2187461"/>
                <a:gd name="connsiteY0" fmla="*/ 0 h 1761569"/>
                <a:gd name="connsiteX1" fmla="*/ 2187461 w 2187461"/>
                <a:gd name="connsiteY1" fmla="*/ 59896 h 1761569"/>
                <a:gd name="connsiteX2" fmla="*/ 2187461 w 2187461"/>
                <a:gd name="connsiteY2" fmla="*/ 1701674 h 1761569"/>
                <a:gd name="connsiteX3" fmla="*/ 2127565 w 2187461"/>
                <a:gd name="connsiteY3" fmla="*/ 1761570 h 1761569"/>
                <a:gd name="connsiteX4" fmla="*/ 59896 w 2187461"/>
                <a:gd name="connsiteY4" fmla="*/ 1761570 h 1761569"/>
                <a:gd name="connsiteX5" fmla="*/ 0 w 2187461"/>
                <a:gd name="connsiteY5" fmla="*/ 1701674 h 1761569"/>
                <a:gd name="connsiteX6" fmla="*/ 0 w 2187461"/>
                <a:gd name="connsiteY6" fmla="*/ 59896 h 1761569"/>
                <a:gd name="connsiteX7" fmla="*/ 59896 w 2187461"/>
                <a:gd name="connsiteY7" fmla="*/ 0 h 176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461" h="1761569">
                  <a:moveTo>
                    <a:pt x="2127565" y="0"/>
                  </a:moveTo>
                  <a:cubicBezTo>
                    <a:pt x="2160645" y="0"/>
                    <a:pt x="2187461" y="26816"/>
                    <a:pt x="2187461" y="59896"/>
                  </a:cubicBezTo>
                  <a:lnTo>
                    <a:pt x="2187461" y="1701674"/>
                  </a:lnTo>
                  <a:cubicBezTo>
                    <a:pt x="2187461" y="1734754"/>
                    <a:pt x="2160645" y="1761570"/>
                    <a:pt x="2127565" y="1761570"/>
                  </a:cubicBezTo>
                  <a:lnTo>
                    <a:pt x="59896" y="1761570"/>
                  </a:lnTo>
                  <a:cubicBezTo>
                    <a:pt x="26816" y="1761570"/>
                    <a:pt x="0" y="1734754"/>
                    <a:pt x="0" y="1701674"/>
                  </a:cubicBezTo>
                  <a:lnTo>
                    <a:pt x="0" y="59896"/>
                  </a:lnTo>
                  <a:cubicBezTo>
                    <a:pt x="0" y="26816"/>
                    <a:pt x="26816" y="0"/>
                    <a:pt x="59896" y="0"/>
                  </a:cubicBezTo>
                  <a:close/>
                </a:path>
              </a:pathLst>
            </a:custGeom>
            <a:solidFill>
              <a:srgbClr val="11988C"/>
            </a:solidFill>
            <a:effectLst>
              <a:outerShdw blurRad="50800" dist="381000" dir="5400000" sx="96000" sy="96000" algn="ctr" rotWithShape="0">
                <a:srgbClr val="000000">
                  <a:alpha val="25000"/>
                </a:srgbClr>
              </a:outerShdw>
            </a:effectLst>
            <a:scene3d>
              <a:camera prst="orthographicFront"/>
              <a:lightRig rig="threePt" dir="t"/>
            </a:scene3d>
            <a:sp3d>
              <a:bevelT w="44450" h="6350" prst="coolSlant"/>
            </a:sp3d>
          </p:spPr>
          <p:txBody>
            <a:bodyPr rot="0" spcFirstLastPara="0" vertOverflow="overflow" horzOverflow="overflow" vert="horz" wrap="square" lIns="180000" tIns="72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800"/>
                </a:lnSpc>
                <a:spcBef>
                  <a:spcPts val="100"/>
                </a:spcBef>
                <a:spcAft>
                  <a:spcPts val="100"/>
                </a:spcAft>
                <a:buClrTx/>
                <a:buSzTx/>
                <a:buFontTx/>
                <a:buNone/>
                <a:tabLst>
                  <a:tab pos="3860800" algn="l"/>
                </a:tabLst>
                <a:defRPr/>
              </a:pPr>
              <a:r>
                <a:rPr kumimoji="0" lang="en-GB" sz="1100" b="1" i="0" u="none" strike="noStrike" kern="0" cap="none" spc="0" normalizeH="0" baseline="0" noProof="0" dirty="0">
                  <a:ln>
                    <a:noFill/>
                  </a:ln>
                  <a:solidFill>
                    <a:prstClr val="white"/>
                  </a:solidFill>
                  <a:effectLst/>
                  <a:uLnTx/>
                  <a:uFillTx/>
                  <a:latin typeface="Helvetica"/>
                  <a:ea typeface="+mn-ea"/>
                  <a:cs typeface="Calibri" charset="0"/>
                </a:rPr>
                <a:t>Media &amp; Sport</a:t>
              </a:r>
            </a:p>
          </p:txBody>
        </p:sp>
        <p:grpSp>
          <p:nvGrpSpPr>
            <p:cNvPr id="200" name="Graphic 4">
              <a:extLst>
                <a:ext uri="{FF2B5EF4-FFF2-40B4-BE49-F238E27FC236}">
                  <a16:creationId xmlns:a16="http://schemas.microsoft.com/office/drawing/2014/main" id="{C8CB5A9C-31A8-1731-928B-79B77871AA43}"/>
                </a:ext>
              </a:extLst>
            </p:cNvPr>
            <p:cNvGrpSpPr/>
            <p:nvPr/>
          </p:nvGrpSpPr>
          <p:grpSpPr>
            <a:xfrm>
              <a:off x="9658431" y="5159665"/>
              <a:ext cx="2004936" cy="1311404"/>
              <a:chOff x="9662204" y="5165536"/>
              <a:chExt cx="2004936" cy="1311404"/>
            </a:xfrm>
            <a:solidFill>
              <a:srgbClr val="FFFFFF"/>
            </a:solidFill>
            <a:effectLst>
              <a:outerShdw blurRad="63500" sx="102000" sy="102000" algn="ctr" rotWithShape="0">
                <a:schemeClr val="accent1">
                  <a:alpha val="40000"/>
                </a:schemeClr>
              </a:outerShdw>
            </a:effectLst>
          </p:grpSpPr>
          <p:grpSp>
            <p:nvGrpSpPr>
              <p:cNvPr id="207" name="Graphic 4">
                <a:extLst>
                  <a:ext uri="{FF2B5EF4-FFF2-40B4-BE49-F238E27FC236}">
                    <a16:creationId xmlns:a16="http://schemas.microsoft.com/office/drawing/2014/main" id="{82B64D68-CD0D-3990-FA91-5AF91266A6C2}"/>
                  </a:ext>
                </a:extLst>
              </p:cNvPr>
              <p:cNvGrpSpPr/>
              <p:nvPr/>
            </p:nvGrpSpPr>
            <p:grpSpPr>
              <a:xfrm>
                <a:off x="9662204" y="5165536"/>
                <a:ext cx="2004936" cy="617873"/>
                <a:chOff x="9662204" y="5165536"/>
                <a:chExt cx="2004936" cy="617873"/>
              </a:xfrm>
              <a:solidFill>
                <a:srgbClr val="FFFFFF"/>
              </a:solidFill>
            </p:grpSpPr>
            <p:sp>
              <p:nvSpPr>
                <p:cNvPr id="211" name="Free-form: Shape 210">
                  <a:extLst>
                    <a:ext uri="{FF2B5EF4-FFF2-40B4-BE49-F238E27FC236}">
                      <a16:creationId xmlns:a16="http://schemas.microsoft.com/office/drawing/2014/main" id="{1D3DDF0C-497B-4850-D482-9486CDADEAA4}"/>
                    </a:ext>
                  </a:extLst>
                </p:cNvPr>
                <p:cNvSpPr/>
                <p:nvPr/>
              </p:nvSpPr>
              <p:spPr>
                <a:xfrm>
                  <a:off x="9662204" y="5165536"/>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12" name="Free-form: Shape 211">
                  <a:extLst>
                    <a:ext uri="{FF2B5EF4-FFF2-40B4-BE49-F238E27FC236}">
                      <a16:creationId xmlns:a16="http://schemas.microsoft.com/office/drawing/2014/main" id="{0397AD6A-B49D-0307-3260-ED57F860A1E0}"/>
                    </a:ext>
                  </a:extLst>
                </p:cNvPr>
                <p:cNvSpPr/>
                <p:nvPr/>
              </p:nvSpPr>
              <p:spPr>
                <a:xfrm>
                  <a:off x="10355735" y="5165536"/>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13" name="Free-form: Shape 212">
                  <a:extLst>
                    <a:ext uri="{FF2B5EF4-FFF2-40B4-BE49-F238E27FC236}">
                      <a16:creationId xmlns:a16="http://schemas.microsoft.com/office/drawing/2014/main" id="{9FABD9CD-9E15-5D76-2D1B-D8DEF888D7AB}"/>
                    </a:ext>
                  </a:extLst>
                </p:cNvPr>
                <p:cNvSpPr/>
                <p:nvPr/>
              </p:nvSpPr>
              <p:spPr>
                <a:xfrm>
                  <a:off x="11049267" y="5165536"/>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sp>
            <p:nvSpPr>
              <p:cNvPr id="208" name="Free-form: Shape 207">
                <a:extLst>
                  <a:ext uri="{FF2B5EF4-FFF2-40B4-BE49-F238E27FC236}">
                    <a16:creationId xmlns:a16="http://schemas.microsoft.com/office/drawing/2014/main" id="{F2607094-397A-9D9F-2AF9-C385108D89F0}"/>
                  </a:ext>
                </a:extLst>
              </p:cNvPr>
              <p:cNvSpPr/>
              <p:nvPr/>
            </p:nvSpPr>
            <p:spPr>
              <a:xfrm>
                <a:off x="9662204" y="585906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09" name="Free-form: Shape 208">
                <a:extLst>
                  <a:ext uri="{FF2B5EF4-FFF2-40B4-BE49-F238E27FC236}">
                    <a16:creationId xmlns:a16="http://schemas.microsoft.com/office/drawing/2014/main" id="{484BD191-4915-3ECC-53C9-FB5890FA770C}"/>
                  </a:ext>
                </a:extLst>
              </p:cNvPr>
              <p:cNvSpPr/>
              <p:nvPr/>
            </p:nvSpPr>
            <p:spPr>
              <a:xfrm>
                <a:off x="10355735" y="585906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10" name="Free-form: Shape 209">
                <a:extLst>
                  <a:ext uri="{FF2B5EF4-FFF2-40B4-BE49-F238E27FC236}">
                    <a16:creationId xmlns:a16="http://schemas.microsoft.com/office/drawing/2014/main" id="{DDAF7D3D-0362-7C9A-499E-44EEEC2FEA58}"/>
                  </a:ext>
                </a:extLst>
              </p:cNvPr>
              <p:cNvSpPr/>
              <p:nvPr/>
            </p:nvSpPr>
            <p:spPr>
              <a:xfrm>
                <a:off x="11049267" y="585906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5" y="617874"/>
                      <a:pt x="0" y="479558"/>
                      <a:pt x="0" y="308937"/>
                    </a:cubicBezTo>
                    <a:cubicBezTo>
                      <a:pt x="0" y="138316"/>
                      <a:pt x="138315"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pic>
          <p:nvPicPr>
            <p:cNvPr id="201" name="Picture 200" descr="A logo of a company&#10;&#10;Description automatically generated">
              <a:extLst>
                <a:ext uri="{FF2B5EF4-FFF2-40B4-BE49-F238E27FC236}">
                  <a16:creationId xmlns:a16="http://schemas.microsoft.com/office/drawing/2014/main" id="{BFE91CFE-8ED8-1D85-ED9F-B709DECD47FF}"/>
                </a:ext>
              </a:extLst>
            </p:cNvPr>
            <p:cNvPicPr>
              <a:picLocks noChangeAspect="1"/>
            </p:cNvPicPr>
            <p:nvPr/>
          </p:nvPicPr>
          <p:blipFill>
            <a:blip r:embed="rId89">
              <a:extLst>
                <a:ext uri="{28A0092B-C50C-407E-A947-70E740481C1C}">
                  <a14:useLocalDpi xmlns:a14="http://schemas.microsoft.com/office/drawing/2010/main" val="0"/>
                </a:ext>
              </a:extLst>
            </a:blip>
            <a:stretch>
              <a:fillRect/>
            </a:stretch>
          </p:blipFill>
          <p:spPr>
            <a:xfrm>
              <a:off x="10405019" y="5903024"/>
              <a:ext cx="517648" cy="517645"/>
            </a:xfrm>
            <a:prstGeom prst="rect">
              <a:avLst/>
            </a:prstGeom>
          </p:spPr>
        </p:pic>
        <p:pic>
          <p:nvPicPr>
            <p:cNvPr id="202" name="Picture 201" descr="A logo in a circle&#10;&#10;Description automatically generated">
              <a:extLst>
                <a:ext uri="{FF2B5EF4-FFF2-40B4-BE49-F238E27FC236}">
                  <a16:creationId xmlns:a16="http://schemas.microsoft.com/office/drawing/2014/main" id="{34AC7A37-7B2E-2B8A-34ED-B11AE9577835}"/>
                </a:ext>
              </a:extLst>
            </p:cNvPr>
            <p:cNvPicPr>
              <a:picLocks noChangeAspect="1"/>
            </p:cNvPicPr>
            <p:nvPr/>
          </p:nvPicPr>
          <p:blipFill>
            <a:blip r:embed="rId90">
              <a:extLst>
                <a:ext uri="{28A0092B-C50C-407E-A947-70E740481C1C}">
                  <a14:useLocalDpi xmlns:a14="http://schemas.microsoft.com/office/drawing/2010/main" val="0"/>
                </a:ext>
              </a:extLst>
            </a:blip>
            <a:stretch>
              <a:fillRect/>
            </a:stretch>
          </p:blipFill>
          <p:spPr>
            <a:xfrm>
              <a:off x="10371919" y="5188620"/>
              <a:ext cx="565273" cy="562080"/>
            </a:xfrm>
            <a:prstGeom prst="rect">
              <a:avLst/>
            </a:prstGeom>
          </p:spPr>
        </p:pic>
        <p:pic>
          <p:nvPicPr>
            <p:cNvPr id="203" name="Picture 202" descr="A logo of a company&#10;&#10;Description automatically generated">
              <a:extLst>
                <a:ext uri="{FF2B5EF4-FFF2-40B4-BE49-F238E27FC236}">
                  <a16:creationId xmlns:a16="http://schemas.microsoft.com/office/drawing/2014/main" id="{75B33689-06CC-9994-9F32-1A57877467D8}"/>
                </a:ext>
              </a:extLst>
            </p:cNvPr>
            <p:cNvPicPr>
              <a:picLocks noChangeAspect="1"/>
            </p:cNvPicPr>
            <p:nvPr/>
          </p:nvPicPr>
          <p:blipFill rotWithShape="1">
            <a:blip r:embed="rId91">
              <a:extLst>
                <a:ext uri="{28A0092B-C50C-407E-A947-70E740481C1C}">
                  <a14:useLocalDpi xmlns:a14="http://schemas.microsoft.com/office/drawing/2010/main" val="0"/>
                </a:ext>
              </a:extLst>
            </a:blip>
            <a:srcRect t="14092" b="14092"/>
            <a:stretch/>
          </p:blipFill>
          <p:spPr>
            <a:xfrm>
              <a:off x="11125300" y="5992768"/>
              <a:ext cx="472531" cy="339358"/>
            </a:xfrm>
            <a:prstGeom prst="rect">
              <a:avLst/>
            </a:prstGeom>
          </p:spPr>
        </p:pic>
        <p:pic>
          <p:nvPicPr>
            <p:cNvPr id="204" name="Graphic 203">
              <a:extLst>
                <a:ext uri="{FF2B5EF4-FFF2-40B4-BE49-F238E27FC236}">
                  <a16:creationId xmlns:a16="http://schemas.microsoft.com/office/drawing/2014/main" id="{18E9295A-9FB2-BFB2-E142-230F8A3053FB}"/>
                </a:ext>
              </a:extLst>
            </p:cNvPr>
            <p:cNvPicPr>
              <a:picLocks noChangeAspect="1"/>
            </p:cNvPicPr>
            <p:nvPr/>
          </p:nvPicPr>
          <p:blipFill>
            <a:blip r:embed="rId92">
              <a:extLst>
                <a:ext uri="{28A0092B-C50C-407E-A947-70E740481C1C}">
                  <a14:useLocalDpi xmlns:a14="http://schemas.microsoft.com/office/drawing/2010/main" val="0"/>
                </a:ext>
                <a:ext uri="{96DAC541-7B7A-43D3-8B79-37D633B846F1}">
                  <asvg:svgBlip xmlns:asvg="http://schemas.microsoft.com/office/drawing/2016/SVG/main" r:embed="rId93"/>
                </a:ext>
              </a:extLst>
            </a:blip>
            <a:stretch>
              <a:fillRect/>
            </a:stretch>
          </p:blipFill>
          <p:spPr>
            <a:xfrm>
              <a:off x="9793114" y="6092331"/>
              <a:ext cx="394824" cy="165632"/>
            </a:xfrm>
            <a:prstGeom prst="rect">
              <a:avLst/>
            </a:prstGeom>
          </p:spPr>
        </p:pic>
        <p:pic>
          <p:nvPicPr>
            <p:cNvPr id="205" name="Picture 204" descr="A logo of a tennis club&#10;&#10;Description automatically generated">
              <a:extLst>
                <a:ext uri="{FF2B5EF4-FFF2-40B4-BE49-F238E27FC236}">
                  <a16:creationId xmlns:a16="http://schemas.microsoft.com/office/drawing/2014/main" id="{3EAEC849-27CF-C4E7-AB82-135C37472152}"/>
                </a:ext>
              </a:extLst>
            </p:cNvPr>
            <p:cNvPicPr>
              <a:picLocks noChangeAspect="1"/>
            </p:cNvPicPr>
            <p:nvPr/>
          </p:nvPicPr>
          <p:blipFill>
            <a:blip r:embed="rId94">
              <a:extLst>
                <a:ext uri="{28A0092B-C50C-407E-A947-70E740481C1C}">
                  <a14:useLocalDpi xmlns:a14="http://schemas.microsoft.com/office/drawing/2010/main" val="0"/>
                </a:ext>
              </a:extLst>
            </a:blip>
            <a:stretch>
              <a:fillRect/>
            </a:stretch>
          </p:blipFill>
          <p:spPr>
            <a:xfrm>
              <a:off x="9666282" y="5162848"/>
              <a:ext cx="606136" cy="612254"/>
            </a:xfrm>
            <a:prstGeom prst="ellipse">
              <a:avLst/>
            </a:prstGeom>
          </p:spPr>
        </p:pic>
        <p:pic>
          <p:nvPicPr>
            <p:cNvPr id="206" name="Picture 205" descr="A blue heart with text&#10;&#10;Description automatically generated">
              <a:extLst>
                <a:ext uri="{FF2B5EF4-FFF2-40B4-BE49-F238E27FC236}">
                  <a16:creationId xmlns:a16="http://schemas.microsoft.com/office/drawing/2014/main" id="{CC86DFFC-3D0C-AC76-3449-6324127B8DD6}"/>
                </a:ext>
              </a:extLst>
            </p:cNvPr>
            <p:cNvPicPr>
              <a:picLocks noChangeAspect="1"/>
            </p:cNvPicPr>
            <p:nvPr/>
          </p:nvPicPr>
          <p:blipFill>
            <a:blip r:embed="rId95">
              <a:extLst>
                <a:ext uri="{28A0092B-C50C-407E-A947-70E740481C1C}">
                  <a14:useLocalDpi xmlns:a14="http://schemas.microsoft.com/office/drawing/2010/main" val="0"/>
                </a:ext>
              </a:extLst>
            </a:blip>
            <a:stretch>
              <a:fillRect/>
            </a:stretch>
          </p:blipFill>
          <p:spPr>
            <a:xfrm>
              <a:off x="11094157" y="5422739"/>
              <a:ext cx="488609" cy="120811"/>
            </a:xfrm>
            <a:prstGeom prst="rect">
              <a:avLst/>
            </a:prstGeom>
          </p:spPr>
        </p:pic>
      </p:grpSp>
      <p:grpSp>
        <p:nvGrpSpPr>
          <p:cNvPr id="214" name="Group 213">
            <a:extLst>
              <a:ext uri="{FF2B5EF4-FFF2-40B4-BE49-F238E27FC236}">
                <a16:creationId xmlns:a16="http://schemas.microsoft.com/office/drawing/2014/main" id="{29E7BBE0-C87D-6EC4-CDDC-3C777EB5BDB7}"/>
              </a:ext>
            </a:extLst>
          </p:cNvPr>
          <p:cNvGrpSpPr/>
          <p:nvPr/>
        </p:nvGrpSpPr>
        <p:grpSpPr>
          <a:xfrm>
            <a:off x="5002186" y="4536018"/>
            <a:ext cx="2187461" cy="1761569"/>
            <a:chOff x="4966744" y="4812465"/>
            <a:chExt cx="2187461" cy="1761569"/>
          </a:xfrm>
        </p:grpSpPr>
        <p:grpSp>
          <p:nvGrpSpPr>
            <p:cNvPr id="215" name="Group 214">
              <a:extLst>
                <a:ext uri="{FF2B5EF4-FFF2-40B4-BE49-F238E27FC236}">
                  <a16:creationId xmlns:a16="http://schemas.microsoft.com/office/drawing/2014/main" id="{0E58137B-6624-DBB9-1AD4-D5C634DAC88B}"/>
                </a:ext>
              </a:extLst>
            </p:cNvPr>
            <p:cNvGrpSpPr/>
            <p:nvPr/>
          </p:nvGrpSpPr>
          <p:grpSpPr>
            <a:xfrm>
              <a:off x="4966744" y="4812465"/>
              <a:ext cx="2187461" cy="1761569"/>
              <a:chOff x="4966744" y="4812465"/>
              <a:chExt cx="2187461" cy="1761569"/>
            </a:xfrm>
          </p:grpSpPr>
          <p:sp>
            <p:nvSpPr>
              <p:cNvPr id="219" name="Free-form: Shape 218">
                <a:extLst>
                  <a:ext uri="{FF2B5EF4-FFF2-40B4-BE49-F238E27FC236}">
                    <a16:creationId xmlns:a16="http://schemas.microsoft.com/office/drawing/2014/main" id="{C4F67ACB-1C81-03F4-27A9-BA7680D9A0A4}"/>
                  </a:ext>
                </a:extLst>
              </p:cNvPr>
              <p:cNvSpPr/>
              <p:nvPr/>
            </p:nvSpPr>
            <p:spPr>
              <a:xfrm>
                <a:off x="4966744" y="4812465"/>
                <a:ext cx="2187461" cy="1761569"/>
              </a:xfrm>
              <a:custGeom>
                <a:avLst/>
                <a:gdLst>
                  <a:gd name="connsiteX0" fmla="*/ 2127565 w 2187461"/>
                  <a:gd name="connsiteY0" fmla="*/ 0 h 1761569"/>
                  <a:gd name="connsiteX1" fmla="*/ 2187461 w 2187461"/>
                  <a:gd name="connsiteY1" fmla="*/ 59896 h 1761569"/>
                  <a:gd name="connsiteX2" fmla="*/ 2187461 w 2187461"/>
                  <a:gd name="connsiteY2" fmla="*/ 1701674 h 1761569"/>
                  <a:gd name="connsiteX3" fmla="*/ 2127565 w 2187461"/>
                  <a:gd name="connsiteY3" fmla="*/ 1761570 h 1761569"/>
                  <a:gd name="connsiteX4" fmla="*/ 59896 w 2187461"/>
                  <a:gd name="connsiteY4" fmla="*/ 1761570 h 1761569"/>
                  <a:gd name="connsiteX5" fmla="*/ 0 w 2187461"/>
                  <a:gd name="connsiteY5" fmla="*/ 1701674 h 1761569"/>
                  <a:gd name="connsiteX6" fmla="*/ 0 w 2187461"/>
                  <a:gd name="connsiteY6" fmla="*/ 59896 h 1761569"/>
                  <a:gd name="connsiteX7" fmla="*/ 59896 w 2187461"/>
                  <a:gd name="connsiteY7" fmla="*/ 0 h 176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461" h="1761569">
                    <a:moveTo>
                      <a:pt x="2127565" y="0"/>
                    </a:moveTo>
                    <a:cubicBezTo>
                      <a:pt x="2160645" y="0"/>
                      <a:pt x="2187461" y="26816"/>
                      <a:pt x="2187461" y="59896"/>
                    </a:cubicBezTo>
                    <a:lnTo>
                      <a:pt x="2187461" y="1701674"/>
                    </a:lnTo>
                    <a:cubicBezTo>
                      <a:pt x="2187461" y="1734754"/>
                      <a:pt x="2160645" y="1761570"/>
                      <a:pt x="2127565" y="1761570"/>
                    </a:cubicBezTo>
                    <a:lnTo>
                      <a:pt x="59896" y="1761570"/>
                    </a:lnTo>
                    <a:cubicBezTo>
                      <a:pt x="26816" y="1761570"/>
                      <a:pt x="0" y="1734754"/>
                      <a:pt x="0" y="1701674"/>
                    </a:cubicBezTo>
                    <a:lnTo>
                      <a:pt x="0" y="59896"/>
                    </a:lnTo>
                    <a:cubicBezTo>
                      <a:pt x="0" y="26816"/>
                      <a:pt x="26816" y="0"/>
                      <a:pt x="59896" y="0"/>
                    </a:cubicBezTo>
                    <a:close/>
                  </a:path>
                </a:pathLst>
              </a:custGeom>
              <a:solidFill>
                <a:srgbClr val="11988C"/>
              </a:solidFill>
              <a:effectLst>
                <a:outerShdw blurRad="50800" dist="381000" dir="5400000" sx="96000" sy="96000" algn="ctr" rotWithShape="0">
                  <a:srgbClr val="000000">
                    <a:alpha val="25000"/>
                  </a:srgbClr>
                </a:outerShdw>
              </a:effectLst>
              <a:scene3d>
                <a:camera prst="orthographicFront"/>
                <a:lightRig rig="threePt" dir="t"/>
              </a:scene3d>
              <a:sp3d>
                <a:bevelT w="44450" h="6350" prst="coolSlant"/>
              </a:sp3d>
            </p:spPr>
            <p:txBody>
              <a:bodyPr rot="0" spcFirstLastPara="0" vertOverflow="overflow" horzOverflow="overflow" vert="horz" wrap="square" lIns="180000" tIns="72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800"/>
                  </a:lnSpc>
                  <a:spcBef>
                    <a:spcPts val="100"/>
                  </a:spcBef>
                  <a:spcAft>
                    <a:spcPts val="100"/>
                  </a:spcAft>
                  <a:buClrTx/>
                  <a:buSzTx/>
                  <a:buFontTx/>
                  <a:buNone/>
                  <a:tabLst>
                    <a:tab pos="3860800" algn="l"/>
                  </a:tabLst>
                  <a:defRPr/>
                </a:pPr>
                <a:r>
                  <a:rPr kumimoji="0" lang="en-GB" sz="1100" b="1" i="0" u="none" strike="noStrike" kern="0" cap="none" spc="0" normalizeH="0" baseline="0" noProof="0" dirty="0">
                    <a:ln>
                      <a:noFill/>
                    </a:ln>
                    <a:solidFill>
                      <a:prstClr val="white"/>
                    </a:solidFill>
                    <a:effectLst/>
                    <a:uLnTx/>
                    <a:uFillTx/>
                    <a:latin typeface="Helvetica"/>
                    <a:ea typeface="+mn-ea"/>
                    <a:cs typeface="Calibri" charset="0"/>
                  </a:rPr>
                  <a:t>Retail</a:t>
                </a:r>
              </a:p>
            </p:txBody>
          </p:sp>
          <p:grpSp>
            <p:nvGrpSpPr>
              <p:cNvPr id="220" name="Graphic 4">
                <a:extLst>
                  <a:ext uri="{FF2B5EF4-FFF2-40B4-BE49-F238E27FC236}">
                    <a16:creationId xmlns:a16="http://schemas.microsoft.com/office/drawing/2014/main" id="{799F9FB8-0373-2E1B-3FAE-74B496B25C2C}"/>
                  </a:ext>
                </a:extLst>
              </p:cNvPr>
              <p:cNvGrpSpPr/>
              <p:nvPr/>
            </p:nvGrpSpPr>
            <p:grpSpPr>
              <a:xfrm>
                <a:off x="5059678" y="5165536"/>
                <a:ext cx="2004936" cy="1311404"/>
                <a:chOff x="5059678" y="5165536"/>
                <a:chExt cx="2004936" cy="1311404"/>
              </a:xfrm>
              <a:solidFill>
                <a:srgbClr val="FFFFFF"/>
              </a:solidFill>
              <a:effectLst>
                <a:outerShdw blurRad="63500" sx="102000" sy="102000" algn="ctr" rotWithShape="0">
                  <a:schemeClr val="accent1">
                    <a:alpha val="40000"/>
                  </a:schemeClr>
                </a:outerShdw>
              </a:effectLst>
            </p:grpSpPr>
            <p:grpSp>
              <p:nvGrpSpPr>
                <p:cNvPr id="224" name="Graphic 4">
                  <a:extLst>
                    <a:ext uri="{FF2B5EF4-FFF2-40B4-BE49-F238E27FC236}">
                      <a16:creationId xmlns:a16="http://schemas.microsoft.com/office/drawing/2014/main" id="{0B7D3FB5-7581-16DF-D290-72C98C124CB2}"/>
                    </a:ext>
                  </a:extLst>
                </p:cNvPr>
                <p:cNvGrpSpPr/>
                <p:nvPr/>
              </p:nvGrpSpPr>
              <p:grpSpPr>
                <a:xfrm>
                  <a:off x="5059678" y="5165536"/>
                  <a:ext cx="2004936" cy="617873"/>
                  <a:chOff x="5059678" y="5165536"/>
                  <a:chExt cx="2004936" cy="617873"/>
                </a:xfrm>
                <a:solidFill>
                  <a:srgbClr val="FFFFFF"/>
                </a:solidFill>
              </p:grpSpPr>
              <p:sp>
                <p:nvSpPr>
                  <p:cNvPr id="228" name="Free-form: Shape 227">
                    <a:extLst>
                      <a:ext uri="{FF2B5EF4-FFF2-40B4-BE49-F238E27FC236}">
                        <a16:creationId xmlns:a16="http://schemas.microsoft.com/office/drawing/2014/main" id="{26A14DD3-3E28-6478-61E4-39D1547C22D7}"/>
                      </a:ext>
                    </a:extLst>
                  </p:cNvPr>
                  <p:cNvSpPr/>
                  <p:nvPr/>
                </p:nvSpPr>
                <p:spPr>
                  <a:xfrm>
                    <a:off x="5059678" y="5165536"/>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89182E"/>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29" name="Free-form: Shape 228">
                    <a:extLst>
                      <a:ext uri="{FF2B5EF4-FFF2-40B4-BE49-F238E27FC236}">
                        <a16:creationId xmlns:a16="http://schemas.microsoft.com/office/drawing/2014/main" id="{48C9509E-D3AF-510E-00C3-94048EBBE1A1}"/>
                      </a:ext>
                    </a:extLst>
                  </p:cNvPr>
                  <p:cNvSpPr/>
                  <p:nvPr/>
                </p:nvSpPr>
                <p:spPr>
                  <a:xfrm>
                    <a:off x="5753209" y="5165536"/>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30" name="Free-form: Shape 229">
                    <a:extLst>
                      <a:ext uri="{FF2B5EF4-FFF2-40B4-BE49-F238E27FC236}">
                        <a16:creationId xmlns:a16="http://schemas.microsoft.com/office/drawing/2014/main" id="{E166BC7A-7EA7-743C-9359-7635EDE2BEA1}"/>
                      </a:ext>
                    </a:extLst>
                  </p:cNvPr>
                  <p:cNvSpPr/>
                  <p:nvPr/>
                </p:nvSpPr>
                <p:spPr>
                  <a:xfrm>
                    <a:off x="6446740" y="5165536"/>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sp>
              <p:nvSpPr>
                <p:cNvPr id="225" name="Free-form: Shape 224">
                  <a:extLst>
                    <a:ext uri="{FF2B5EF4-FFF2-40B4-BE49-F238E27FC236}">
                      <a16:creationId xmlns:a16="http://schemas.microsoft.com/office/drawing/2014/main" id="{EEFF7BCE-C542-2537-22C8-1A5EF006749D}"/>
                    </a:ext>
                  </a:extLst>
                </p:cNvPr>
                <p:cNvSpPr/>
                <p:nvPr/>
              </p:nvSpPr>
              <p:spPr>
                <a:xfrm>
                  <a:off x="5059678" y="585906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26" name="Free-form: Shape 225">
                  <a:extLst>
                    <a:ext uri="{FF2B5EF4-FFF2-40B4-BE49-F238E27FC236}">
                      <a16:creationId xmlns:a16="http://schemas.microsoft.com/office/drawing/2014/main" id="{D4BDE9DE-FF2F-F141-08CE-07265885994B}"/>
                    </a:ext>
                  </a:extLst>
                </p:cNvPr>
                <p:cNvSpPr/>
                <p:nvPr/>
              </p:nvSpPr>
              <p:spPr>
                <a:xfrm>
                  <a:off x="5753209" y="585906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27" name="Free-form: Shape 226">
                  <a:extLst>
                    <a:ext uri="{FF2B5EF4-FFF2-40B4-BE49-F238E27FC236}">
                      <a16:creationId xmlns:a16="http://schemas.microsoft.com/office/drawing/2014/main" id="{C953BA36-4A4C-B5B4-25B7-9A9D450A66FD}"/>
                    </a:ext>
                  </a:extLst>
                </p:cNvPr>
                <p:cNvSpPr/>
                <p:nvPr/>
              </p:nvSpPr>
              <p:spPr>
                <a:xfrm>
                  <a:off x="6446740" y="585906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pic>
            <p:nvPicPr>
              <p:cNvPr id="221" name="Picture 220" descr="A red circle with white text and white text&#10;&#10;Description automatically generated">
                <a:extLst>
                  <a:ext uri="{FF2B5EF4-FFF2-40B4-BE49-F238E27FC236}">
                    <a16:creationId xmlns:a16="http://schemas.microsoft.com/office/drawing/2014/main" id="{C27FA45F-0F3B-A841-3F4F-5E965D1FE20B}"/>
                  </a:ext>
                </a:extLst>
              </p:cNvPr>
              <p:cNvPicPr>
                <a:picLocks noChangeAspect="1"/>
              </p:cNvPicPr>
              <p:nvPr/>
            </p:nvPicPr>
            <p:blipFill>
              <a:blip r:embed="rId96">
                <a:extLst>
                  <a:ext uri="{28A0092B-C50C-407E-A947-70E740481C1C}">
                    <a14:useLocalDpi xmlns:a14="http://schemas.microsoft.com/office/drawing/2010/main" val="0"/>
                  </a:ext>
                </a:extLst>
              </a:blip>
              <a:srcRect l="2492" t="2492" r="2492" b="2492"/>
              <a:stretch/>
            </p:blipFill>
            <p:spPr>
              <a:xfrm>
                <a:off x="5073922" y="5186032"/>
                <a:ext cx="582928" cy="579635"/>
              </a:xfrm>
              <a:prstGeom prst="ellipse">
                <a:avLst/>
              </a:prstGeom>
            </p:spPr>
          </p:pic>
          <p:pic>
            <p:nvPicPr>
              <p:cNvPr id="222" name="Graphic 221">
                <a:extLst>
                  <a:ext uri="{FF2B5EF4-FFF2-40B4-BE49-F238E27FC236}">
                    <a16:creationId xmlns:a16="http://schemas.microsoft.com/office/drawing/2014/main" id="{72CE5D82-83D3-B892-8C91-DF3FFCDA8D86}"/>
                  </a:ext>
                </a:extLst>
              </p:cNvPr>
              <p:cNvPicPr>
                <a:picLocks noChangeAspect="1"/>
              </p:cNvPicPr>
              <p:nvPr/>
            </p:nvPicPr>
            <p:blipFill>
              <a:blip r:embed="rId97">
                <a:extLst>
                  <a:ext uri="{28A0092B-C50C-407E-A947-70E740481C1C}">
                    <a14:useLocalDpi xmlns:a14="http://schemas.microsoft.com/office/drawing/2010/main" val="0"/>
                  </a:ext>
                  <a:ext uri="{96DAC541-7B7A-43D3-8B79-37D633B846F1}">
                    <asvg:svgBlip xmlns:asvg="http://schemas.microsoft.com/office/drawing/2016/SVG/main" r:embed="rId98"/>
                  </a:ext>
                </a:extLst>
              </a:blip>
              <a:stretch>
                <a:fillRect/>
              </a:stretch>
            </p:blipFill>
            <p:spPr>
              <a:xfrm>
                <a:off x="5795502" y="6131482"/>
                <a:ext cx="529818" cy="84771"/>
              </a:xfrm>
              <a:prstGeom prst="rect">
                <a:avLst/>
              </a:prstGeom>
            </p:spPr>
          </p:pic>
          <p:pic>
            <p:nvPicPr>
              <p:cNvPr id="223" name="Picture 222" descr="A blue and orange logo&#10;&#10;Description automatically generated">
                <a:extLst>
                  <a:ext uri="{FF2B5EF4-FFF2-40B4-BE49-F238E27FC236}">
                    <a16:creationId xmlns:a16="http://schemas.microsoft.com/office/drawing/2014/main" id="{87242A95-36D6-A972-E5BD-58EA2BEDC5B3}"/>
                  </a:ext>
                </a:extLst>
              </p:cNvPr>
              <p:cNvPicPr>
                <a:picLocks noChangeAspect="1"/>
              </p:cNvPicPr>
              <p:nvPr/>
            </p:nvPicPr>
            <p:blipFill>
              <a:blip r:embed="rId99">
                <a:extLst>
                  <a:ext uri="{28A0092B-C50C-407E-A947-70E740481C1C}">
                    <a14:useLocalDpi xmlns:a14="http://schemas.microsoft.com/office/drawing/2010/main" val="0"/>
                  </a:ext>
                </a:extLst>
              </a:blip>
              <a:stretch>
                <a:fillRect/>
              </a:stretch>
            </p:blipFill>
            <p:spPr>
              <a:xfrm>
                <a:off x="6463823" y="5999217"/>
                <a:ext cx="602330" cy="272493"/>
              </a:xfrm>
              <a:prstGeom prst="rect">
                <a:avLst/>
              </a:prstGeom>
            </p:spPr>
          </p:pic>
        </p:grpSp>
        <p:pic>
          <p:nvPicPr>
            <p:cNvPr id="216" name="Graphic 1012">
              <a:extLst>
                <a:ext uri="{FF2B5EF4-FFF2-40B4-BE49-F238E27FC236}">
                  <a16:creationId xmlns:a16="http://schemas.microsoft.com/office/drawing/2014/main" id="{9620095D-ED38-57E8-E765-79502B434297}"/>
                </a:ext>
              </a:extLst>
            </p:cNvPr>
            <p:cNvPicPr>
              <a:picLocks noChangeAspect="1"/>
            </p:cNvPicPr>
            <p:nvPr/>
          </p:nvPicPr>
          <p:blipFill>
            <a:blip r:embed="rId100">
              <a:extLst>
                <a:ext uri="{28A0092B-C50C-407E-A947-70E740481C1C}">
                  <a14:useLocalDpi xmlns:a14="http://schemas.microsoft.com/office/drawing/2010/main" val="0"/>
                </a:ext>
              </a:extLst>
            </a:blip>
            <a:srcRect/>
            <a:stretch/>
          </p:blipFill>
          <p:spPr>
            <a:xfrm>
              <a:off x="6503193" y="5220510"/>
              <a:ext cx="522402" cy="522402"/>
            </a:xfrm>
            <a:prstGeom prst="rect">
              <a:avLst/>
            </a:prstGeom>
          </p:spPr>
        </p:pic>
        <p:pic>
          <p:nvPicPr>
            <p:cNvPr id="217" name="Graphic 216">
              <a:extLst>
                <a:ext uri="{FF2B5EF4-FFF2-40B4-BE49-F238E27FC236}">
                  <a16:creationId xmlns:a16="http://schemas.microsoft.com/office/drawing/2014/main" id="{424F502C-E7BF-8DEF-17BF-AED6BADF79E0}"/>
                </a:ext>
              </a:extLst>
            </p:cNvPr>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5835650" y="5401847"/>
              <a:ext cx="476250" cy="105533"/>
            </a:xfrm>
            <a:prstGeom prst="rect">
              <a:avLst/>
            </a:prstGeom>
          </p:spPr>
        </p:pic>
        <p:pic>
          <p:nvPicPr>
            <p:cNvPr id="218" name="Graphic 217">
              <a:extLst>
                <a:ext uri="{FF2B5EF4-FFF2-40B4-BE49-F238E27FC236}">
                  <a16:creationId xmlns:a16="http://schemas.microsoft.com/office/drawing/2014/main" id="{9A7D228C-D95A-EE25-7D93-15F8C980A352}"/>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5159375" y="6072188"/>
              <a:ext cx="412750" cy="215708"/>
            </a:xfrm>
            <a:prstGeom prst="rect">
              <a:avLst/>
            </a:prstGeom>
          </p:spPr>
        </p:pic>
      </p:grpSp>
      <p:grpSp>
        <p:nvGrpSpPr>
          <p:cNvPr id="231" name="Group 230">
            <a:extLst>
              <a:ext uri="{FF2B5EF4-FFF2-40B4-BE49-F238E27FC236}">
                <a16:creationId xmlns:a16="http://schemas.microsoft.com/office/drawing/2014/main" id="{D0BBDE81-0D8E-90D9-A4E8-270E6C89A593}"/>
              </a:ext>
            </a:extLst>
          </p:cNvPr>
          <p:cNvGrpSpPr/>
          <p:nvPr/>
        </p:nvGrpSpPr>
        <p:grpSpPr>
          <a:xfrm>
            <a:off x="2700923" y="4536018"/>
            <a:ext cx="2187397" cy="1761569"/>
            <a:chOff x="2665481" y="4812465"/>
            <a:chExt cx="2187397" cy="1761569"/>
          </a:xfrm>
        </p:grpSpPr>
        <p:grpSp>
          <p:nvGrpSpPr>
            <p:cNvPr id="232" name="Group 231">
              <a:extLst>
                <a:ext uri="{FF2B5EF4-FFF2-40B4-BE49-F238E27FC236}">
                  <a16:creationId xmlns:a16="http://schemas.microsoft.com/office/drawing/2014/main" id="{D0B5C804-F884-3AC9-3531-6CB5A2C5760B}"/>
                </a:ext>
              </a:extLst>
            </p:cNvPr>
            <p:cNvGrpSpPr/>
            <p:nvPr/>
          </p:nvGrpSpPr>
          <p:grpSpPr>
            <a:xfrm>
              <a:off x="2665481" y="4812465"/>
              <a:ext cx="2187397" cy="1761569"/>
              <a:chOff x="2665481" y="4812465"/>
              <a:chExt cx="2187397" cy="1761569"/>
            </a:xfrm>
          </p:grpSpPr>
          <p:sp>
            <p:nvSpPr>
              <p:cNvPr id="235" name="Free-form: Shape 234">
                <a:extLst>
                  <a:ext uri="{FF2B5EF4-FFF2-40B4-BE49-F238E27FC236}">
                    <a16:creationId xmlns:a16="http://schemas.microsoft.com/office/drawing/2014/main" id="{B9C8952C-705A-BE08-8AED-1DBE86E878CA}"/>
                  </a:ext>
                </a:extLst>
              </p:cNvPr>
              <p:cNvSpPr/>
              <p:nvPr/>
            </p:nvSpPr>
            <p:spPr>
              <a:xfrm>
                <a:off x="2665481" y="4812465"/>
                <a:ext cx="2187397" cy="1761569"/>
              </a:xfrm>
              <a:custGeom>
                <a:avLst/>
                <a:gdLst>
                  <a:gd name="connsiteX0" fmla="*/ 2127502 w 2187397"/>
                  <a:gd name="connsiteY0" fmla="*/ 0 h 1761569"/>
                  <a:gd name="connsiteX1" fmla="*/ 2187398 w 2187397"/>
                  <a:gd name="connsiteY1" fmla="*/ 59896 h 1761569"/>
                  <a:gd name="connsiteX2" fmla="*/ 2187398 w 2187397"/>
                  <a:gd name="connsiteY2" fmla="*/ 1701674 h 1761569"/>
                  <a:gd name="connsiteX3" fmla="*/ 2127502 w 2187397"/>
                  <a:gd name="connsiteY3" fmla="*/ 1761570 h 1761569"/>
                  <a:gd name="connsiteX4" fmla="*/ 59896 w 2187397"/>
                  <a:gd name="connsiteY4" fmla="*/ 1761570 h 1761569"/>
                  <a:gd name="connsiteX5" fmla="*/ 0 w 2187397"/>
                  <a:gd name="connsiteY5" fmla="*/ 1701674 h 1761569"/>
                  <a:gd name="connsiteX6" fmla="*/ 0 w 2187397"/>
                  <a:gd name="connsiteY6" fmla="*/ 59896 h 1761569"/>
                  <a:gd name="connsiteX7" fmla="*/ 59896 w 2187397"/>
                  <a:gd name="connsiteY7" fmla="*/ 0 h 176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397" h="1761569">
                    <a:moveTo>
                      <a:pt x="2127502" y="0"/>
                    </a:moveTo>
                    <a:cubicBezTo>
                      <a:pt x="2160582" y="0"/>
                      <a:pt x="2187398" y="26816"/>
                      <a:pt x="2187398" y="59896"/>
                    </a:cubicBezTo>
                    <a:lnTo>
                      <a:pt x="2187398" y="1701674"/>
                    </a:lnTo>
                    <a:cubicBezTo>
                      <a:pt x="2187398" y="1734754"/>
                      <a:pt x="2160582" y="1761570"/>
                      <a:pt x="2127502" y="1761570"/>
                    </a:cubicBezTo>
                    <a:lnTo>
                      <a:pt x="59896" y="1761570"/>
                    </a:lnTo>
                    <a:cubicBezTo>
                      <a:pt x="26816" y="1761570"/>
                      <a:pt x="0" y="1734754"/>
                      <a:pt x="0" y="1701674"/>
                    </a:cubicBezTo>
                    <a:lnTo>
                      <a:pt x="0" y="59896"/>
                    </a:lnTo>
                    <a:cubicBezTo>
                      <a:pt x="0" y="26816"/>
                      <a:pt x="26816" y="0"/>
                      <a:pt x="59896" y="0"/>
                    </a:cubicBezTo>
                    <a:close/>
                  </a:path>
                </a:pathLst>
              </a:custGeom>
              <a:solidFill>
                <a:srgbClr val="11988C"/>
              </a:solidFill>
              <a:effectLst>
                <a:outerShdw blurRad="50800" dist="381000" dir="5400000" sx="96000" sy="96000" algn="ctr" rotWithShape="0">
                  <a:srgbClr val="000000">
                    <a:alpha val="25000"/>
                  </a:srgbClr>
                </a:outerShdw>
              </a:effectLst>
              <a:scene3d>
                <a:camera prst="orthographicFront"/>
                <a:lightRig rig="threePt" dir="t"/>
              </a:scene3d>
              <a:sp3d>
                <a:bevelT w="44450" h="6350" prst="coolSlant"/>
              </a:sp3d>
            </p:spPr>
            <p:txBody>
              <a:bodyPr rot="0" spcFirstLastPara="0" vertOverflow="overflow" horzOverflow="overflow" vert="horz" wrap="square" lIns="180000" tIns="72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800"/>
                  </a:lnSpc>
                  <a:spcBef>
                    <a:spcPts val="100"/>
                  </a:spcBef>
                  <a:spcAft>
                    <a:spcPts val="100"/>
                  </a:spcAft>
                  <a:buClrTx/>
                  <a:buSzTx/>
                  <a:buFontTx/>
                  <a:buNone/>
                  <a:tabLst>
                    <a:tab pos="3860800" algn="l"/>
                  </a:tabLst>
                  <a:defRPr/>
                </a:pPr>
                <a:r>
                  <a:rPr kumimoji="0" lang="en-GB" sz="1100" b="1" i="0" u="none" strike="noStrike" kern="0" cap="none" spc="0" normalizeH="0" baseline="0" noProof="0" dirty="0">
                    <a:ln>
                      <a:noFill/>
                    </a:ln>
                    <a:solidFill>
                      <a:prstClr val="white"/>
                    </a:solidFill>
                    <a:effectLst/>
                    <a:uLnTx/>
                    <a:uFillTx/>
                    <a:latin typeface="Helvetica"/>
                    <a:ea typeface="+mn-ea"/>
                    <a:cs typeface="Calibri" charset="0"/>
                  </a:rPr>
                  <a:t>Legal Services</a:t>
                </a:r>
              </a:p>
            </p:txBody>
          </p:sp>
          <p:grpSp>
            <p:nvGrpSpPr>
              <p:cNvPr id="236" name="Graphic 4">
                <a:extLst>
                  <a:ext uri="{FF2B5EF4-FFF2-40B4-BE49-F238E27FC236}">
                    <a16:creationId xmlns:a16="http://schemas.microsoft.com/office/drawing/2014/main" id="{87A6D524-A43B-C470-98B9-93E91039C061}"/>
                  </a:ext>
                </a:extLst>
              </p:cNvPr>
              <p:cNvGrpSpPr/>
              <p:nvPr/>
            </p:nvGrpSpPr>
            <p:grpSpPr>
              <a:xfrm>
                <a:off x="2758414" y="5165536"/>
                <a:ext cx="2004936" cy="1311404"/>
                <a:chOff x="2758414" y="5165536"/>
                <a:chExt cx="2004936" cy="1311404"/>
              </a:xfrm>
              <a:solidFill>
                <a:srgbClr val="FFFFFF"/>
              </a:solidFill>
              <a:effectLst>
                <a:outerShdw blurRad="63500" sx="102000" sy="102000" algn="ctr" rotWithShape="0">
                  <a:schemeClr val="accent1">
                    <a:alpha val="40000"/>
                  </a:schemeClr>
                </a:outerShdw>
              </a:effectLst>
            </p:grpSpPr>
            <p:grpSp>
              <p:nvGrpSpPr>
                <p:cNvPr id="241" name="Graphic 4">
                  <a:extLst>
                    <a:ext uri="{FF2B5EF4-FFF2-40B4-BE49-F238E27FC236}">
                      <a16:creationId xmlns:a16="http://schemas.microsoft.com/office/drawing/2014/main" id="{B3942A43-5C6B-C03B-6990-7E6A83EF1C49}"/>
                    </a:ext>
                  </a:extLst>
                </p:cNvPr>
                <p:cNvGrpSpPr/>
                <p:nvPr/>
              </p:nvGrpSpPr>
              <p:grpSpPr>
                <a:xfrm>
                  <a:off x="2758414" y="5165536"/>
                  <a:ext cx="2004936" cy="617873"/>
                  <a:chOff x="2758414" y="5165536"/>
                  <a:chExt cx="2004936" cy="617873"/>
                </a:xfrm>
                <a:solidFill>
                  <a:srgbClr val="FFFFFF"/>
                </a:solidFill>
              </p:grpSpPr>
              <p:sp>
                <p:nvSpPr>
                  <p:cNvPr id="245" name="Free-form: Shape 244">
                    <a:extLst>
                      <a:ext uri="{FF2B5EF4-FFF2-40B4-BE49-F238E27FC236}">
                        <a16:creationId xmlns:a16="http://schemas.microsoft.com/office/drawing/2014/main" id="{9461E703-CE7C-0201-0064-EF847B1F327B}"/>
                      </a:ext>
                    </a:extLst>
                  </p:cNvPr>
                  <p:cNvSpPr/>
                  <p:nvPr/>
                </p:nvSpPr>
                <p:spPr>
                  <a:xfrm>
                    <a:off x="2758414" y="5165536"/>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46" name="Free-form: Shape 245">
                    <a:extLst>
                      <a:ext uri="{FF2B5EF4-FFF2-40B4-BE49-F238E27FC236}">
                        <a16:creationId xmlns:a16="http://schemas.microsoft.com/office/drawing/2014/main" id="{20B4DCDD-F736-9B68-1FF5-3592A44830E4}"/>
                      </a:ext>
                    </a:extLst>
                  </p:cNvPr>
                  <p:cNvSpPr/>
                  <p:nvPr/>
                </p:nvSpPr>
                <p:spPr>
                  <a:xfrm>
                    <a:off x="3451946" y="5165536"/>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47" name="Free-form: Shape 246">
                    <a:extLst>
                      <a:ext uri="{FF2B5EF4-FFF2-40B4-BE49-F238E27FC236}">
                        <a16:creationId xmlns:a16="http://schemas.microsoft.com/office/drawing/2014/main" id="{F8D3F135-C316-01F3-5645-C26DB4FBEDAE}"/>
                      </a:ext>
                    </a:extLst>
                  </p:cNvPr>
                  <p:cNvSpPr/>
                  <p:nvPr/>
                </p:nvSpPr>
                <p:spPr>
                  <a:xfrm>
                    <a:off x="4145477" y="5165536"/>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sp>
              <p:nvSpPr>
                <p:cNvPr id="242" name="Free-form: Shape 241">
                  <a:extLst>
                    <a:ext uri="{FF2B5EF4-FFF2-40B4-BE49-F238E27FC236}">
                      <a16:creationId xmlns:a16="http://schemas.microsoft.com/office/drawing/2014/main" id="{FBBF6774-E4CF-0F8C-9761-FDB2C76C9A8D}"/>
                    </a:ext>
                  </a:extLst>
                </p:cNvPr>
                <p:cNvSpPr/>
                <p:nvPr/>
              </p:nvSpPr>
              <p:spPr>
                <a:xfrm>
                  <a:off x="2758414" y="585906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43" name="Free-form: Shape 242">
                  <a:extLst>
                    <a:ext uri="{FF2B5EF4-FFF2-40B4-BE49-F238E27FC236}">
                      <a16:creationId xmlns:a16="http://schemas.microsoft.com/office/drawing/2014/main" id="{9F158008-FA38-C0ED-93D9-5A4F21CF0AA3}"/>
                    </a:ext>
                  </a:extLst>
                </p:cNvPr>
                <p:cNvSpPr/>
                <p:nvPr/>
              </p:nvSpPr>
              <p:spPr>
                <a:xfrm>
                  <a:off x="3451946" y="585906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44" name="Free-form: Shape 243">
                  <a:extLst>
                    <a:ext uri="{FF2B5EF4-FFF2-40B4-BE49-F238E27FC236}">
                      <a16:creationId xmlns:a16="http://schemas.microsoft.com/office/drawing/2014/main" id="{6CFE8FC0-34A5-D07E-A8BF-4874C2712274}"/>
                    </a:ext>
                  </a:extLst>
                </p:cNvPr>
                <p:cNvSpPr/>
                <p:nvPr/>
              </p:nvSpPr>
              <p:spPr>
                <a:xfrm>
                  <a:off x="4145477" y="585906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pic>
            <p:nvPicPr>
              <p:cNvPr id="237" name="Graphic 236">
                <a:extLst>
                  <a:ext uri="{FF2B5EF4-FFF2-40B4-BE49-F238E27FC236}">
                    <a16:creationId xmlns:a16="http://schemas.microsoft.com/office/drawing/2014/main" id="{8A001944-7B66-6D43-B838-FA6B07F0007B}"/>
                  </a:ext>
                </a:extLst>
              </p:cNvPr>
              <p:cNvPicPr>
                <a:picLocks noChangeAspect="1"/>
              </p:cNvPicPr>
              <p:nvPr/>
            </p:nvPicPr>
            <p:blipFill>
              <a:blip r:embed="rId105">
                <a:extLst>
                  <a:ext uri="{28A0092B-C50C-407E-A947-70E740481C1C}">
                    <a14:useLocalDpi xmlns:a14="http://schemas.microsoft.com/office/drawing/2010/main" val="0"/>
                  </a:ext>
                  <a:ext uri="{96DAC541-7B7A-43D3-8B79-37D633B846F1}">
                    <asvg:svgBlip xmlns:asvg="http://schemas.microsoft.com/office/drawing/2016/SVG/main" r:embed="rId106"/>
                  </a:ext>
                </a:extLst>
              </a:blip>
              <a:stretch>
                <a:fillRect/>
              </a:stretch>
            </p:blipFill>
            <p:spPr>
              <a:xfrm>
                <a:off x="2831123" y="5419888"/>
                <a:ext cx="499152" cy="112284"/>
              </a:xfrm>
              <a:prstGeom prst="rect">
                <a:avLst/>
              </a:prstGeom>
            </p:spPr>
          </p:pic>
          <p:pic>
            <p:nvPicPr>
              <p:cNvPr id="238" name="Picture 237" descr="A blue text on a white background&#10;&#10;Description automatically generated">
                <a:extLst>
                  <a:ext uri="{FF2B5EF4-FFF2-40B4-BE49-F238E27FC236}">
                    <a16:creationId xmlns:a16="http://schemas.microsoft.com/office/drawing/2014/main" id="{2FD4A923-791D-A32A-B2AF-C00D82723871}"/>
                  </a:ext>
                </a:extLst>
              </p:cNvPr>
              <p:cNvPicPr>
                <a:picLocks noChangeAspect="1"/>
              </p:cNvPicPr>
              <p:nvPr/>
            </p:nvPicPr>
            <p:blipFill rotWithShape="1">
              <a:blip r:embed="rId107">
                <a:extLst>
                  <a:ext uri="{28A0092B-C50C-407E-A947-70E740481C1C}">
                    <a14:useLocalDpi xmlns:a14="http://schemas.microsoft.com/office/drawing/2010/main" val="0"/>
                  </a:ext>
                </a:extLst>
              </a:blip>
              <a:srcRect l="5042" r="5042"/>
              <a:stretch/>
            </p:blipFill>
            <p:spPr>
              <a:xfrm>
                <a:off x="4200263" y="5419888"/>
                <a:ext cx="522243" cy="121493"/>
              </a:xfrm>
              <a:prstGeom prst="rect">
                <a:avLst/>
              </a:prstGeom>
            </p:spPr>
          </p:pic>
          <p:pic>
            <p:nvPicPr>
              <p:cNvPr id="239" name="Picture 238" descr="A blue letters on a black background&#10;&#10;Description automatically generated">
                <a:extLst>
                  <a:ext uri="{FF2B5EF4-FFF2-40B4-BE49-F238E27FC236}">
                    <a16:creationId xmlns:a16="http://schemas.microsoft.com/office/drawing/2014/main" id="{AA470135-1878-0F91-DCB3-A86F836451F6}"/>
                  </a:ext>
                </a:extLst>
              </p:cNvPr>
              <p:cNvPicPr>
                <a:picLocks noChangeAspect="1"/>
              </p:cNvPicPr>
              <p:nvPr/>
            </p:nvPicPr>
            <p:blipFill>
              <a:blip r:embed="rId108">
                <a:extLst>
                  <a:ext uri="{28A0092B-C50C-407E-A947-70E740481C1C}">
                    <a14:useLocalDpi xmlns:a14="http://schemas.microsoft.com/office/drawing/2010/main" val="0"/>
                  </a:ext>
                </a:extLst>
              </a:blip>
              <a:stretch>
                <a:fillRect/>
              </a:stretch>
            </p:blipFill>
            <p:spPr>
              <a:xfrm>
                <a:off x="3533456" y="5414742"/>
                <a:ext cx="447337" cy="84297"/>
              </a:xfrm>
              <a:prstGeom prst="rect">
                <a:avLst/>
              </a:prstGeom>
            </p:spPr>
          </p:pic>
          <p:pic>
            <p:nvPicPr>
              <p:cNvPr id="240" name="Graphic 239">
                <a:extLst>
                  <a:ext uri="{FF2B5EF4-FFF2-40B4-BE49-F238E27FC236}">
                    <a16:creationId xmlns:a16="http://schemas.microsoft.com/office/drawing/2014/main" id="{BE65DA6F-7CEF-72D4-D3FC-B74962D7D8E6}"/>
                  </a:ext>
                </a:extLst>
              </p:cNvPr>
              <p:cNvPicPr>
                <a:picLocks noChangeAspect="1"/>
              </p:cNvPicPr>
              <p:nvPr/>
            </p:nvPicPr>
            <p:blipFill>
              <a:blip r:embed="rId109">
                <a:extLst>
                  <a:ext uri="{28A0092B-C50C-407E-A947-70E740481C1C}">
                    <a14:useLocalDpi xmlns:a14="http://schemas.microsoft.com/office/drawing/2010/main" val="0"/>
                  </a:ext>
                  <a:ext uri="{96DAC541-7B7A-43D3-8B79-37D633B846F1}">
                    <asvg:svgBlip xmlns:asvg="http://schemas.microsoft.com/office/drawing/2016/SVG/main" r:embed="rId110"/>
                  </a:ext>
                </a:extLst>
              </a:blip>
              <a:stretch>
                <a:fillRect/>
              </a:stretch>
            </p:blipFill>
            <p:spPr>
              <a:xfrm>
                <a:off x="2866879" y="6043543"/>
                <a:ext cx="427640" cy="192103"/>
              </a:xfrm>
              <a:prstGeom prst="rect">
                <a:avLst/>
              </a:prstGeom>
            </p:spPr>
          </p:pic>
        </p:grpSp>
        <p:pic>
          <p:nvPicPr>
            <p:cNvPr id="233" name="Graphic 232">
              <a:extLst>
                <a:ext uri="{FF2B5EF4-FFF2-40B4-BE49-F238E27FC236}">
                  <a16:creationId xmlns:a16="http://schemas.microsoft.com/office/drawing/2014/main" id="{90595770-4014-ED81-B664-B0C9F676F912}"/>
                </a:ext>
              </a:extLst>
            </p:cNvPr>
            <p:cNvPicPr>
              <a:picLocks noChangeAspect="1"/>
            </p:cNvPicPr>
            <p:nvPr/>
          </p:nvPicPr>
          <p:blipFill>
            <a:blip r:embed="rId111">
              <a:extLst>
                <a:ext uri="{96DAC541-7B7A-43D3-8B79-37D633B846F1}">
                  <asvg:svgBlip xmlns:asvg="http://schemas.microsoft.com/office/drawing/2016/SVG/main" r:embed="rId112"/>
                </a:ext>
              </a:extLst>
            </a:blip>
            <a:stretch>
              <a:fillRect/>
            </a:stretch>
          </p:blipFill>
          <p:spPr>
            <a:xfrm>
              <a:off x="3576174" y="6094317"/>
              <a:ext cx="404949" cy="152400"/>
            </a:xfrm>
            <a:prstGeom prst="rect">
              <a:avLst/>
            </a:prstGeom>
          </p:spPr>
        </p:pic>
        <p:pic>
          <p:nvPicPr>
            <p:cNvPr id="234" name="Picture 233" descr="A blue and black logo&#10;&#10;AI-generated content may be incorrect.">
              <a:extLst>
                <a:ext uri="{FF2B5EF4-FFF2-40B4-BE49-F238E27FC236}">
                  <a16:creationId xmlns:a16="http://schemas.microsoft.com/office/drawing/2014/main" id="{84FE20C0-7E95-8D3F-6F4D-1CCF4C514EC0}"/>
                </a:ext>
              </a:extLst>
            </p:cNvPr>
            <p:cNvPicPr>
              <a:picLocks noChangeAspect="1"/>
            </p:cNvPicPr>
            <p:nvPr/>
          </p:nvPicPr>
          <p:blipFill>
            <a:blip r:embed="rId113">
              <a:extLst>
                <a:ext uri="{28A0092B-C50C-407E-A947-70E740481C1C}">
                  <a14:useLocalDpi xmlns:a14="http://schemas.microsoft.com/office/drawing/2010/main" val="0"/>
                </a:ext>
              </a:extLst>
            </a:blip>
            <a:stretch>
              <a:fillRect/>
            </a:stretch>
          </p:blipFill>
          <p:spPr>
            <a:xfrm>
              <a:off x="4245878" y="6086476"/>
              <a:ext cx="404949" cy="205638"/>
            </a:xfrm>
            <a:prstGeom prst="rect">
              <a:avLst/>
            </a:prstGeom>
          </p:spPr>
        </p:pic>
      </p:grpSp>
      <p:grpSp>
        <p:nvGrpSpPr>
          <p:cNvPr id="248" name="Group 247">
            <a:extLst>
              <a:ext uri="{FF2B5EF4-FFF2-40B4-BE49-F238E27FC236}">
                <a16:creationId xmlns:a16="http://schemas.microsoft.com/office/drawing/2014/main" id="{630FAC64-246B-D609-A068-528DA41BD904}"/>
              </a:ext>
            </a:extLst>
          </p:cNvPr>
          <p:cNvGrpSpPr/>
          <p:nvPr/>
        </p:nvGrpSpPr>
        <p:grpSpPr>
          <a:xfrm>
            <a:off x="399660" y="2631959"/>
            <a:ext cx="2187397" cy="1761569"/>
            <a:chOff x="364218" y="2908406"/>
            <a:chExt cx="2187397" cy="1761569"/>
          </a:xfrm>
        </p:grpSpPr>
        <p:grpSp>
          <p:nvGrpSpPr>
            <p:cNvPr id="249" name="Group 248">
              <a:extLst>
                <a:ext uri="{FF2B5EF4-FFF2-40B4-BE49-F238E27FC236}">
                  <a16:creationId xmlns:a16="http://schemas.microsoft.com/office/drawing/2014/main" id="{BB58B617-94A6-96E0-482A-356000AF8168}"/>
                </a:ext>
              </a:extLst>
            </p:cNvPr>
            <p:cNvGrpSpPr/>
            <p:nvPr/>
          </p:nvGrpSpPr>
          <p:grpSpPr>
            <a:xfrm>
              <a:off x="364218" y="2908406"/>
              <a:ext cx="2187397" cy="1761569"/>
              <a:chOff x="364218" y="2908406"/>
              <a:chExt cx="2187397" cy="1761569"/>
            </a:xfrm>
          </p:grpSpPr>
          <p:sp>
            <p:nvSpPr>
              <p:cNvPr id="251" name="Free-form: Shape 250">
                <a:extLst>
                  <a:ext uri="{FF2B5EF4-FFF2-40B4-BE49-F238E27FC236}">
                    <a16:creationId xmlns:a16="http://schemas.microsoft.com/office/drawing/2014/main" id="{B8AAA25A-8437-F89B-01C2-42D9DFB61B34}"/>
                  </a:ext>
                </a:extLst>
              </p:cNvPr>
              <p:cNvSpPr/>
              <p:nvPr/>
            </p:nvSpPr>
            <p:spPr>
              <a:xfrm>
                <a:off x="364218" y="2908406"/>
                <a:ext cx="2187397" cy="1761569"/>
              </a:xfrm>
              <a:custGeom>
                <a:avLst/>
                <a:gdLst>
                  <a:gd name="connsiteX0" fmla="*/ 2127502 w 2187397"/>
                  <a:gd name="connsiteY0" fmla="*/ 0 h 1761569"/>
                  <a:gd name="connsiteX1" fmla="*/ 2187398 w 2187397"/>
                  <a:gd name="connsiteY1" fmla="*/ 59896 h 1761569"/>
                  <a:gd name="connsiteX2" fmla="*/ 2187398 w 2187397"/>
                  <a:gd name="connsiteY2" fmla="*/ 1701674 h 1761569"/>
                  <a:gd name="connsiteX3" fmla="*/ 2127502 w 2187397"/>
                  <a:gd name="connsiteY3" fmla="*/ 1761570 h 1761569"/>
                  <a:gd name="connsiteX4" fmla="*/ 59896 w 2187397"/>
                  <a:gd name="connsiteY4" fmla="*/ 1761570 h 1761569"/>
                  <a:gd name="connsiteX5" fmla="*/ 0 w 2187397"/>
                  <a:gd name="connsiteY5" fmla="*/ 1701674 h 1761569"/>
                  <a:gd name="connsiteX6" fmla="*/ 0 w 2187397"/>
                  <a:gd name="connsiteY6" fmla="*/ 59896 h 1761569"/>
                  <a:gd name="connsiteX7" fmla="*/ 59896 w 2187397"/>
                  <a:gd name="connsiteY7" fmla="*/ 0 h 176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397" h="1761569">
                    <a:moveTo>
                      <a:pt x="2127502" y="0"/>
                    </a:moveTo>
                    <a:cubicBezTo>
                      <a:pt x="2160582" y="0"/>
                      <a:pt x="2187398" y="26816"/>
                      <a:pt x="2187398" y="59896"/>
                    </a:cubicBezTo>
                    <a:lnTo>
                      <a:pt x="2187398" y="1701674"/>
                    </a:lnTo>
                    <a:cubicBezTo>
                      <a:pt x="2187398" y="1734754"/>
                      <a:pt x="2160582" y="1761570"/>
                      <a:pt x="2127502" y="1761570"/>
                    </a:cubicBezTo>
                    <a:lnTo>
                      <a:pt x="59896" y="1761570"/>
                    </a:lnTo>
                    <a:cubicBezTo>
                      <a:pt x="26816" y="1761570"/>
                      <a:pt x="0" y="1734754"/>
                      <a:pt x="0" y="1701674"/>
                    </a:cubicBezTo>
                    <a:lnTo>
                      <a:pt x="0" y="59896"/>
                    </a:lnTo>
                    <a:cubicBezTo>
                      <a:pt x="0" y="26817"/>
                      <a:pt x="26816" y="0"/>
                      <a:pt x="59896" y="0"/>
                    </a:cubicBezTo>
                    <a:close/>
                  </a:path>
                </a:pathLst>
              </a:custGeom>
              <a:solidFill>
                <a:srgbClr val="11988C"/>
              </a:solidFill>
              <a:effectLst>
                <a:outerShdw blurRad="50800" dist="381000" dir="5400000" sx="96000" sy="96000" algn="ctr" rotWithShape="0">
                  <a:srgbClr val="000000">
                    <a:alpha val="25000"/>
                  </a:srgbClr>
                </a:outerShdw>
              </a:effectLst>
              <a:scene3d>
                <a:camera prst="orthographicFront"/>
                <a:lightRig rig="threePt" dir="t"/>
              </a:scene3d>
              <a:sp3d>
                <a:bevelT w="44450" h="6350" prst="coolSlant"/>
              </a:sp3d>
            </p:spPr>
            <p:txBody>
              <a:bodyPr rot="0" spcFirstLastPara="0" vertOverflow="overflow" horzOverflow="overflow" vert="horz" wrap="square" lIns="180000" tIns="72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800"/>
                  </a:lnSpc>
                  <a:spcBef>
                    <a:spcPts val="100"/>
                  </a:spcBef>
                  <a:spcAft>
                    <a:spcPts val="100"/>
                  </a:spcAft>
                  <a:buClrTx/>
                  <a:buSzTx/>
                  <a:buFontTx/>
                  <a:buNone/>
                  <a:tabLst>
                    <a:tab pos="3860800" algn="l"/>
                  </a:tabLst>
                  <a:defRPr/>
                </a:pPr>
                <a:r>
                  <a:rPr kumimoji="0" lang="en-GB" sz="1100" b="1" i="0" u="none" strike="noStrike" kern="0" cap="none" spc="0" normalizeH="0" baseline="0" noProof="0" dirty="0">
                    <a:ln>
                      <a:noFill/>
                    </a:ln>
                    <a:solidFill>
                      <a:prstClr val="white"/>
                    </a:solidFill>
                    <a:effectLst/>
                    <a:uLnTx/>
                    <a:uFillTx/>
                    <a:latin typeface="Helvetica"/>
                    <a:ea typeface="+mn-ea"/>
                    <a:cs typeface="Calibri" charset="0"/>
                  </a:rPr>
                  <a:t>Charity &amp; 3</a:t>
                </a:r>
                <a:r>
                  <a:rPr kumimoji="0" lang="en-GB" sz="1100" b="1" i="0" u="none" strike="noStrike" kern="0" cap="none" spc="0" normalizeH="0" baseline="30000" noProof="0" dirty="0">
                    <a:ln>
                      <a:noFill/>
                    </a:ln>
                    <a:solidFill>
                      <a:prstClr val="white"/>
                    </a:solidFill>
                    <a:effectLst/>
                    <a:uLnTx/>
                    <a:uFillTx/>
                    <a:latin typeface="Helvetica"/>
                    <a:ea typeface="+mn-ea"/>
                    <a:cs typeface="Calibri" charset="0"/>
                  </a:rPr>
                  <a:t>rd</a:t>
                </a:r>
                <a:r>
                  <a:rPr kumimoji="0" lang="en-GB" sz="1100" b="1" i="0" u="none" strike="noStrike" kern="0" cap="none" spc="0" normalizeH="0" baseline="0" noProof="0" dirty="0">
                    <a:ln>
                      <a:noFill/>
                    </a:ln>
                    <a:solidFill>
                      <a:prstClr val="white"/>
                    </a:solidFill>
                    <a:effectLst/>
                    <a:uLnTx/>
                    <a:uFillTx/>
                    <a:latin typeface="Helvetica"/>
                    <a:ea typeface="+mn-ea"/>
                    <a:cs typeface="Calibri" charset="0"/>
                  </a:rPr>
                  <a:t> Sector</a:t>
                </a:r>
              </a:p>
            </p:txBody>
          </p:sp>
          <p:grpSp>
            <p:nvGrpSpPr>
              <p:cNvPr id="252" name="Graphic 4">
                <a:extLst>
                  <a:ext uri="{FF2B5EF4-FFF2-40B4-BE49-F238E27FC236}">
                    <a16:creationId xmlns:a16="http://schemas.microsoft.com/office/drawing/2014/main" id="{F3D87D30-028A-D49D-76FF-F9E685DBCDB3}"/>
                  </a:ext>
                </a:extLst>
              </p:cNvPr>
              <p:cNvGrpSpPr/>
              <p:nvPr/>
            </p:nvGrpSpPr>
            <p:grpSpPr>
              <a:xfrm>
                <a:off x="457151" y="3261477"/>
                <a:ext cx="2004936" cy="1311404"/>
                <a:chOff x="457151" y="3261477"/>
                <a:chExt cx="2004936" cy="1311404"/>
              </a:xfrm>
              <a:solidFill>
                <a:srgbClr val="FFFFFF"/>
              </a:solidFill>
              <a:effectLst>
                <a:outerShdw blurRad="63500" sx="102000" sy="102000" algn="ctr" rotWithShape="0">
                  <a:schemeClr val="accent1">
                    <a:alpha val="40000"/>
                  </a:schemeClr>
                </a:outerShdw>
              </a:effectLst>
            </p:grpSpPr>
            <p:grpSp>
              <p:nvGrpSpPr>
                <p:cNvPr id="258" name="Graphic 4">
                  <a:extLst>
                    <a:ext uri="{FF2B5EF4-FFF2-40B4-BE49-F238E27FC236}">
                      <a16:creationId xmlns:a16="http://schemas.microsoft.com/office/drawing/2014/main" id="{3EBAA352-929B-9808-5B1B-027ECA7E0104}"/>
                    </a:ext>
                  </a:extLst>
                </p:cNvPr>
                <p:cNvGrpSpPr/>
                <p:nvPr/>
              </p:nvGrpSpPr>
              <p:grpSpPr>
                <a:xfrm>
                  <a:off x="457151" y="3261477"/>
                  <a:ext cx="2004936" cy="617873"/>
                  <a:chOff x="457151" y="3261477"/>
                  <a:chExt cx="2004936" cy="617873"/>
                </a:xfrm>
                <a:solidFill>
                  <a:srgbClr val="FFFFFF"/>
                </a:solidFill>
              </p:grpSpPr>
              <p:sp>
                <p:nvSpPr>
                  <p:cNvPr id="262" name="Free-form: Shape 261">
                    <a:extLst>
                      <a:ext uri="{FF2B5EF4-FFF2-40B4-BE49-F238E27FC236}">
                        <a16:creationId xmlns:a16="http://schemas.microsoft.com/office/drawing/2014/main" id="{D197E72E-9C09-732B-240A-4E286161ED55}"/>
                      </a:ext>
                    </a:extLst>
                  </p:cNvPr>
                  <p:cNvSpPr/>
                  <p:nvPr/>
                </p:nvSpPr>
                <p:spPr>
                  <a:xfrm>
                    <a:off x="457151" y="326147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63" name="Free-form: Shape 262">
                    <a:extLst>
                      <a:ext uri="{FF2B5EF4-FFF2-40B4-BE49-F238E27FC236}">
                        <a16:creationId xmlns:a16="http://schemas.microsoft.com/office/drawing/2014/main" id="{855B33FA-6F65-6A4F-7BF0-59F56AA47718}"/>
                      </a:ext>
                    </a:extLst>
                  </p:cNvPr>
                  <p:cNvSpPr/>
                  <p:nvPr/>
                </p:nvSpPr>
                <p:spPr>
                  <a:xfrm>
                    <a:off x="1150683" y="326147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64" name="Free-form: Shape 263">
                    <a:extLst>
                      <a:ext uri="{FF2B5EF4-FFF2-40B4-BE49-F238E27FC236}">
                        <a16:creationId xmlns:a16="http://schemas.microsoft.com/office/drawing/2014/main" id="{85C8F50F-1EBB-FC12-826D-DB147967F21D}"/>
                      </a:ext>
                    </a:extLst>
                  </p:cNvPr>
                  <p:cNvSpPr/>
                  <p:nvPr/>
                </p:nvSpPr>
                <p:spPr>
                  <a:xfrm>
                    <a:off x="1844214" y="326147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sp>
              <p:nvSpPr>
                <p:cNvPr id="259" name="Free-form: Shape 258">
                  <a:extLst>
                    <a:ext uri="{FF2B5EF4-FFF2-40B4-BE49-F238E27FC236}">
                      <a16:creationId xmlns:a16="http://schemas.microsoft.com/office/drawing/2014/main" id="{4876B9D1-37D5-C279-7915-446FD6057E25}"/>
                    </a:ext>
                  </a:extLst>
                </p:cNvPr>
                <p:cNvSpPr/>
                <p:nvPr/>
              </p:nvSpPr>
              <p:spPr>
                <a:xfrm>
                  <a:off x="457151" y="3955008"/>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60" name="Free-form: Shape 259">
                  <a:extLst>
                    <a:ext uri="{FF2B5EF4-FFF2-40B4-BE49-F238E27FC236}">
                      <a16:creationId xmlns:a16="http://schemas.microsoft.com/office/drawing/2014/main" id="{32E0CF1C-AB5D-4D95-4DC6-31A8DBA2469B}"/>
                    </a:ext>
                  </a:extLst>
                </p:cNvPr>
                <p:cNvSpPr/>
                <p:nvPr/>
              </p:nvSpPr>
              <p:spPr>
                <a:xfrm>
                  <a:off x="1150683" y="3955008"/>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61" name="Free-form: Shape 260">
                  <a:extLst>
                    <a:ext uri="{FF2B5EF4-FFF2-40B4-BE49-F238E27FC236}">
                      <a16:creationId xmlns:a16="http://schemas.microsoft.com/office/drawing/2014/main" id="{F262E7DE-0978-0211-A4C7-34618D85CCC1}"/>
                    </a:ext>
                  </a:extLst>
                </p:cNvPr>
                <p:cNvSpPr/>
                <p:nvPr/>
              </p:nvSpPr>
              <p:spPr>
                <a:xfrm>
                  <a:off x="1844214" y="3955008"/>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pic>
            <p:nvPicPr>
              <p:cNvPr id="253" name="Picture 252" descr="A group of colorful dots&#10;&#10;Description automatically generated">
                <a:extLst>
                  <a:ext uri="{FF2B5EF4-FFF2-40B4-BE49-F238E27FC236}">
                    <a16:creationId xmlns:a16="http://schemas.microsoft.com/office/drawing/2014/main" id="{209AEE94-F505-CECB-6F6F-49E2BD3C94D9}"/>
                  </a:ext>
                </a:extLst>
              </p:cNvPr>
              <p:cNvPicPr>
                <a:picLocks noChangeAspect="1"/>
              </p:cNvPicPr>
              <p:nvPr/>
            </p:nvPicPr>
            <p:blipFill>
              <a:blip r:embed="rId114">
                <a:extLst>
                  <a:ext uri="{28A0092B-C50C-407E-A947-70E740481C1C}">
                    <a14:useLocalDpi xmlns:a14="http://schemas.microsoft.com/office/drawing/2010/main" val="0"/>
                  </a:ext>
                </a:extLst>
              </a:blip>
              <a:stretch>
                <a:fillRect/>
              </a:stretch>
            </p:blipFill>
            <p:spPr>
              <a:xfrm>
                <a:off x="1228116" y="4168122"/>
                <a:ext cx="514888" cy="199293"/>
              </a:xfrm>
              <a:prstGeom prst="rect">
                <a:avLst/>
              </a:prstGeom>
            </p:spPr>
          </p:pic>
          <p:pic>
            <p:nvPicPr>
              <p:cNvPr id="254" name="Graphic 253">
                <a:extLst>
                  <a:ext uri="{FF2B5EF4-FFF2-40B4-BE49-F238E27FC236}">
                    <a16:creationId xmlns:a16="http://schemas.microsoft.com/office/drawing/2014/main" id="{5240E705-16B0-1B5F-A5AF-CA4F5CCEC93C}"/>
                  </a:ext>
                </a:extLst>
              </p:cNvPr>
              <p:cNvPicPr>
                <a:picLocks noChangeAspect="1"/>
              </p:cNvPicPr>
              <p:nvPr/>
            </p:nvPicPr>
            <p:blipFill>
              <a:blip r:embed="rId115">
                <a:extLst>
                  <a:ext uri="{28A0092B-C50C-407E-A947-70E740481C1C}">
                    <a14:useLocalDpi xmlns:a14="http://schemas.microsoft.com/office/drawing/2010/main" val="0"/>
                  </a:ext>
                  <a:ext uri="{96DAC541-7B7A-43D3-8B79-37D633B846F1}">
                    <asvg:svgBlip xmlns:asvg="http://schemas.microsoft.com/office/drawing/2016/SVG/main" r:embed="rId116"/>
                  </a:ext>
                </a:extLst>
              </a:blip>
              <a:stretch>
                <a:fillRect/>
              </a:stretch>
            </p:blipFill>
            <p:spPr>
              <a:xfrm>
                <a:off x="593200" y="3381780"/>
                <a:ext cx="315212" cy="350233"/>
              </a:xfrm>
              <a:prstGeom prst="rect">
                <a:avLst/>
              </a:prstGeom>
            </p:spPr>
          </p:pic>
          <p:pic>
            <p:nvPicPr>
              <p:cNvPr id="255" name="Picture 4" descr="Abbeyfield - Wikipedia">
                <a:extLst>
                  <a:ext uri="{FF2B5EF4-FFF2-40B4-BE49-F238E27FC236}">
                    <a16:creationId xmlns:a16="http://schemas.microsoft.com/office/drawing/2014/main" id="{F4DA7070-1A9A-F74C-D66F-1A5B470BFE2F}"/>
                  </a:ext>
                </a:extLst>
              </p:cNvPr>
              <p:cNvPicPr>
                <a:picLocks noChangeAspect="1" noChangeArrowheads="1"/>
              </p:cNvPicPr>
              <p:nvPr/>
            </p:nvPicPr>
            <p:blipFill>
              <a:blip r:embed="rId117">
                <a:extLst>
                  <a:ext uri="{28A0092B-C50C-407E-A947-70E740481C1C}">
                    <a14:useLocalDpi xmlns:a14="http://schemas.microsoft.com/office/drawing/2010/main" val="0"/>
                  </a:ext>
                </a:extLst>
              </a:blip>
              <a:srcRect/>
              <a:stretch>
                <a:fillRect/>
              </a:stretch>
            </p:blipFill>
            <p:spPr bwMode="auto">
              <a:xfrm>
                <a:off x="1850502" y="4169002"/>
                <a:ext cx="575746" cy="225218"/>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255" descr="A logo with text on it&#10;&#10;Description automatically generated">
                <a:extLst>
                  <a:ext uri="{FF2B5EF4-FFF2-40B4-BE49-F238E27FC236}">
                    <a16:creationId xmlns:a16="http://schemas.microsoft.com/office/drawing/2014/main" id="{AF04355B-35E0-FBF9-4A80-662FE449F1EC}"/>
                  </a:ext>
                </a:extLst>
              </p:cNvPr>
              <p:cNvPicPr>
                <a:picLocks noChangeAspect="1"/>
              </p:cNvPicPr>
              <p:nvPr/>
            </p:nvPicPr>
            <p:blipFill>
              <a:blip r:embed="rId118">
                <a:extLst>
                  <a:ext uri="{28A0092B-C50C-407E-A947-70E740481C1C}">
                    <a14:useLocalDpi xmlns:a14="http://schemas.microsoft.com/office/drawing/2010/main" val="0"/>
                  </a:ext>
                </a:extLst>
              </a:blip>
              <a:stretch>
                <a:fillRect/>
              </a:stretch>
            </p:blipFill>
            <p:spPr>
              <a:xfrm>
                <a:off x="1228116" y="3432973"/>
                <a:ext cx="459599" cy="310229"/>
              </a:xfrm>
              <a:prstGeom prst="rect">
                <a:avLst/>
              </a:prstGeom>
            </p:spPr>
          </p:pic>
          <p:pic>
            <p:nvPicPr>
              <p:cNvPr id="257" name="Graphic 256">
                <a:extLst>
                  <a:ext uri="{FF2B5EF4-FFF2-40B4-BE49-F238E27FC236}">
                    <a16:creationId xmlns:a16="http://schemas.microsoft.com/office/drawing/2014/main" id="{53E38E12-9728-67A0-BD04-F3134C3B9754}"/>
                  </a:ext>
                </a:extLst>
              </p:cNvPr>
              <p:cNvPicPr>
                <a:picLocks noChangeAspect="1"/>
              </p:cNvPicPr>
              <p:nvPr/>
            </p:nvPicPr>
            <p:blipFill>
              <a:blip r:embed="rId119">
                <a:extLst>
                  <a:ext uri="{28A0092B-C50C-407E-A947-70E740481C1C}">
                    <a14:useLocalDpi xmlns:a14="http://schemas.microsoft.com/office/drawing/2010/main" val="0"/>
                  </a:ext>
                  <a:ext uri="{96DAC541-7B7A-43D3-8B79-37D633B846F1}">
                    <asvg:svgBlip xmlns:asvg="http://schemas.microsoft.com/office/drawing/2016/SVG/main" r:embed="rId120"/>
                  </a:ext>
                </a:extLst>
              </a:blip>
              <a:stretch>
                <a:fillRect/>
              </a:stretch>
            </p:blipFill>
            <p:spPr>
              <a:xfrm>
                <a:off x="507197" y="4174281"/>
                <a:ext cx="534842" cy="106968"/>
              </a:xfrm>
              <a:prstGeom prst="rect">
                <a:avLst/>
              </a:prstGeom>
            </p:spPr>
          </p:pic>
        </p:grpSp>
        <p:pic>
          <p:nvPicPr>
            <p:cNvPr id="250" name="Graphic 249">
              <a:extLst>
                <a:ext uri="{FF2B5EF4-FFF2-40B4-BE49-F238E27FC236}">
                  <a16:creationId xmlns:a16="http://schemas.microsoft.com/office/drawing/2014/main" id="{A000CB29-048B-01ED-0D0B-D487199F0498}"/>
                </a:ext>
              </a:extLst>
            </p:cNvPr>
            <p:cNvPicPr>
              <a:picLocks noChangeAspect="1"/>
            </p:cNvPicPr>
            <p:nvPr/>
          </p:nvPicPr>
          <p:blipFill>
            <a:blip r:embed="rId121">
              <a:extLst>
                <a:ext uri="{96DAC541-7B7A-43D3-8B79-37D633B846F1}">
                  <asvg:svgBlip xmlns:asvg="http://schemas.microsoft.com/office/drawing/2016/SVG/main" r:embed="rId122"/>
                </a:ext>
              </a:extLst>
            </a:blip>
            <a:stretch>
              <a:fillRect/>
            </a:stretch>
          </p:blipFill>
          <p:spPr>
            <a:xfrm>
              <a:off x="1873250" y="3381780"/>
              <a:ext cx="541974" cy="371069"/>
            </a:xfrm>
            <a:prstGeom prst="rect">
              <a:avLst/>
            </a:prstGeom>
          </p:spPr>
        </p:pic>
      </p:grpSp>
      <p:grpSp>
        <p:nvGrpSpPr>
          <p:cNvPr id="265" name="Group 264">
            <a:extLst>
              <a:ext uri="{FF2B5EF4-FFF2-40B4-BE49-F238E27FC236}">
                <a16:creationId xmlns:a16="http://schemas.microsoft.com/office/drawing/2014/main" id="{02449629-3AE7-431F-C86F-E44265537A5A}"/>
              </a:ext>
            </a:extLst>
          </p:cNvPr>
          <p:cNvGrpSpPr/>
          <p:nvPr/>
        </p:nvGrpSpPr>
        <p:grpSpPr>
          <a:xfrm>
            <a:off x="399660" y="4536018"/>
            <a:ext cx="2187397" cy="1761569"/>
            <a:chOff x="364218" y="4812465"/>
            <a:chExt cx="2187397" cy="1761569"/>
          </a:xfrm>
        </p:grpSpPr>
        <p:sp>
          <p:nvSpPr>
            <p:cNvPr id="266" name="Free-form: Shape 265">
              <a:extLst>
                <a:ext uri="{FF2B5EF4-FFF2-40B4-BE49-F238E27FC236}">
                  <a16:creationId xmlns:a16="http://schemas.microsoft.com/office/drawing/2014/main" id="{6B6982C0-4E31-CEE2-69FC-2AE452B1D797}"/>
                </a:ext>
              </a:extLst>
            </p:cNvPr>
            <p:cNvSpPr/>
            <p:nvPr/>
          </p:nvSpPr>
          <p:spPr>
            <a:xfrm>
              <a:off x="364218" y="4812465"/>
              <a:ext cx="2187397" cy="1761569"/>
            </a:xfrm>
            <a:custGeom>
              <a:avLst/>
              <a:gdLst>
                <a:gd name="connsiteX0" fmla="*/ 2127502 w 2187397"/>
                <a:gd name="connsiteY0" fmla="*/ 0 h 1761569"/>
                <a:gd name="connsiteX1" fmla="*/ 2187398 w 2187397"/>
                <a:gd name="connsiteY1" fmla="*/ 59896 h 1761569"/>
                <a:gd name="connsiteX2" fmla="*/ 2187398 w 2187397"/>
                <a:gd name="connsiteY2" fmla="*/ 1701674 h 1761569"/>
                <a:gd name="connsiteX3" fmla="*/ 2127502 w 2187397"/>
                <a:gd name="connsiteY3" fmla="*/ 1761570 h 1761569"/>
                <a:gd name="connsiteX4" fmla="*/ 59896 w 2187397"/>
                <a:gd name="connsiteY4" fmla="*/ 1761570 h 1761569"/>
                <a:gd name="connsiteX5" fmla="*/ 0 w 2187397"/>
                <a:gd name="connsiteY5" fmla="*/ 1701674 h 1761569"/>
                <a:gd name="connsiteX6" fmla="*/ 0 w 2187397"/>
                <a:gd name="connsiteY6" fmla="*/ 59896 h 1761569"/>
                <a:gd name="connsiteX7" fmla="*/ 59896 w 2187397"/>
                <a:gd name="connsiteY7" fmla="*/ 0 h 176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397" h="1761569">
                  <a:moveTo>
                    <a:pt x="2127502" y="0"/>
                  </a:moveTo>
                  <a:cubicBezTo>
                    <a:pt x="2160582" y="0"/>
                    <a:pt x="2187398" y="26816"/>
                    <a:pt x="2187398" y="59896"/>
                  </a:cubicBezTo>
                  <a:lnTo>
                    <a:pt x="2187398" y="1701674"/>
                  </a:lnTo>
                  <a:cubicBezTo>
                    <a:pt x="2187398" y="1734754"/>
                    <a:pt x="2160582" y="1761570"/>
                    <a:pt x="2127502" y="1761570"/>
                  </a:cubicBezTo>
                  <a:lnTo>
                    <a:pt x="59896" y="1761570"/>
                  </a:lnTo>
                  <a:cubicBezTo>
                    <a:pt x="26816" y="1761570"/>
                    <a:pt x="0" y="1734754"/>
                    <a:pt x="0" y="1701674"/>
                  </a:cubicBezTo>
                  <a:lnTo>
                    <a:pt x="0" y="59896"/>
                  </a:lnTo>
                  <a:cubicBezTo>
                    <a:pt x="0" y="26816"/>
                    <a:pt x="26816" y="0"/>
                    <a:pt x="59896" y="0"/>
                  </a:cubicBezTo>
                  <a:close/>
                </a:path>
              </a:pathLst>
            </a:custGeom>
            <a:solidFill>
              <a:srgbClr val="11988C"/>
            </a:solidFill>
            <a:effectLst>
              <a:outerShdw blurRad="50800" dist="381000" dir="5400000" sx="96000" sy="96000" algn="ctr" rotWithShape="0">
                <a:srgbClr val="000000">
                  <a:alpha val="25000"/>
                </a:srgbClr>
              </a:outerShdw>
            </a:effectLst>
            <a:scene3d>
              <a:camera prst="orthographicFront"/>
              <a:lightRig rig="threePt" dir="t"/>
            </a:scene3d>
            <a:sp3d>
              <a:bevelT w="44450" h="6350" prst="coolSlant"/>
            </a:sp3d>
          </p:spPr>
          <p:txBody>
            <a:bodyPr rot="0" spcFirstLastPara="0" vertOverflow="overflow" horzOverflow="overflow" vert="horz" wrap="square" lIns="180000" tIns="72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800"/>
                </a:lnSpc>
                <a:spcBef>
                  <a:spcPts val="100"/>
                </a:spcBef>
                <a:spcAft>
                  <a:spcPts val="100"/>
                </a:spcAft>
                <a:buClrTx/>
                <a:buSzTx/>
                <a:buFontTx/>
                <a:buNone/>
                <a:tabLst>
                  <a:tab pos="3860800" algn="l"/>
                </a:tabLst>
                <a:defRPr/>
              </a:pPr>
              <a:r>
                <a:rPr kumimoji="0" lang="en-GB" sz="1100" b="1" i="0" u="none" strike="noStrike" kern="0" cap="none" spc="0" normalizeH="0" baseline="0" noProof="0" dirty="0">
                  <a:ln>
                    <a:noFill/>
                  </a:ln>
                  <a:solidFill>
                    <a:prstClr val="white"/>
                  </a:solidFill>
                  <a:effectLst/>
                  <a:uLnTx/>
                  <a:uFillTx/>
                  <a:latin typeface="Helvetica"/>
                  <a:ea typeface="+mn-ea"/>
                  <a:cs typeface="Calibri" charset="0"/>
                </a:rPr>
                <a:t>Professional Services</a:t>
              </a:r>
            </a:p>
          </p:txBody>
        </p:sp>
        <p:grpSp>
          <p:nvGrpSpPr>
            <p:cNvPr id="267" name="Graphic 4">
              <a:extLst>
                <a:ext uri="{FF2B5EF4-FFF2-40B4-BE49-F238E27FC236}">
                  <a16:creationId xmlns:a16="http://schemas.microsoft.com/office/drawing/2014/main" id="{03E3A8E9-E47B-6E90-53CD-E55C079965EA}"/>
                </a:ext>
              </a:extLst>
            </p:cNvPr>
            <p:cNvGrpSpPr/>
            <p:nvPr/>
          </p:nvGrpSpPr>
          <p:grpSpPr>
            <a:xfrm>
              <a:off x="457151" y="5165536"/>
              <a:ext cx="2004936" cy="1311404"/>
              <a:chOff x="457151" y="5165536"/>
              <a:chExt cx="2004936" cy="1311404"/>
            </a:xfrm>
            <a:solidFill>
              <a:srgbClr val="FFFFFF"/>
            </a:solidFill>
            <a:effectLst>
              <a:outerShdw blurRad="63500" sx="102000" sy="102000" algn="ctr" rotWithShape="0">
                <a:schemeClr val="accent1">
                  <a:alpha val="40000"/>
                </a:schemeClr>
              </a:outerShdw>
            </a:effectLst>
          </p:grpSpPr>
          <p:grpSp>
            <p:nvGrpSpPr>
              <p:cNvPr id="274" name="Graphic 4">
                <a:extLst>
                  <a:ext uri="{FF2B5EF4-FFF2-40B4-BE49-F238E27FC236}">
                    <a16:creationId xmlns:a16="http://schemas.microsoft.com/office/drawing/2014/main" id="{E9750F34-9987-42C6-6756-6DCB7DD295DB}"/>
                  </a:ext>
                </a:extLst>
              </p:cNvPr>
              <p:cNvGrpSpPr/>
              <p:nvPr/>
            </p:nvGrpSpPr>
            <p:grpSpPr>
              <a:xfrm>
                <a:off x="457151" y="5165536"/>
                <a:ext cx="2004936" cy="617873"/>
                <a:chOff x="457151" y="5165536"/>
                <a:chExt cx="2004936" cy="617873"/>
              </a:xfrm>
              <a:solidFill>
                <a:srgbClr val="FFFFFF"/>
              </a:solidFill>
            </p:grpSpPr>
            <p:sp>
              <p:nvSpPr>
                <p:cNvPr id="278" name="Free-form: Shape 277">
                  <a:extLst>
                    <a:ext uri="{FF2B5EF4-FFF2-40B4-BE49-F238E27FC236}">
                      <a16:creationId xmlns:a16="http://schemas.microsoft.com/office/drawing/2014/main" id="{52313C7D-8779-EB28-F276-3541D9AED56A}"/>
                    </a:ext>
                  </a:extLst>
                </p:cNvPr>
                <p:cNvSpPr/>
                <p:nvPr/>
              </p:nvSpPr>
              <p:spPr>
                <a:xfrm>
                  <a:off x="457151" y="5165536"/>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79" name="Free-form: Shape 278">
                  <a:extLst>
                    <a:ext uri="{FF2B5EF4-FFF2-40B4-BE49-F238E27FC236}">
                      <a16:creationId xmlns:a16="http://schemas.microsoft.com/office/drawing/2014/main" id="{C67179DA-39AC-964B-69FA-E351F7CDD940}"/>
                    </a:ext>
                  </a:extLst>
                </p:cNvPr>
                <p:cNvSpPr/>
                <p:nvPr/>
              </p:nvSpPr>
              <p:spPr>
                <a:xfrm>
                  <a:off x="1150683" y="5165536"/>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80" name="Free-form: Shape 279">
                  <a:extLst>
                    <a:ext uri="{FF2B5EF4-FFF2-40B4-BE49-F238E27FC236}">
                      <a16:creationId xmlns:a16="http://schemas.microsoft.com/office/drawing/2014/main" id="{41A6D169-B9D6-6B71-3056-F1414EAF0E4D}"/>
                    </a:ext>
                  </a:extLst>
                </p:cNvPr>
                <p:cNvSpPr/>
                <p:nvPr/>
              </p:nvSpPr>
              <p:spPr>
                <a:xfrm>
                  <a:off x="1844214" y="5165536"/>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D7173A"/>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sp>
            <p:nvSpPr>
              <p:cNvPr id="275" name="Free-form: Shape 274">
                <a:extLst>
                  <a:ext uri="{FF2B5EF4-FFF2-40B4-BE49-F238E27FC236}">
                    <a16:creationId xmlns:a16="http://schemas.microsoft.com/office/drawing/2014/main" id="{4F38913C-5698-7D6E-5090-304920A756A1}"/>
                  </a:ext>
                </a:extLst>
              </p:cNvPr>
              <p:cNvSpPr/>
              <p:nvPr/>
            </p:nvSpPr>
            <p:spPr>
              <a:xfrm>
                <a:off x="457151" y="585906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76" name="Free-form: Shape 275">
                <a:extLst>
                  <a:ext uri="{FF2B5EF4-FFF2-40B4-BE49-F238E27FC236}">
                    <a16:creationId xmlns:a16="http://schemas.microsoft.com/office/drawing/2014/main" id="{876409AF-79C4-AAB4-D6CC-D5D28A3BB121}"/>
                  </a:ext>
                </a:extLst>
              </p:cNvPr>
              <p:cNvSpPr/>
              <p:nvPr/>
            </p:nvSpPr>
            <p:spPr>
              <a:xfrm>
                <a:off x="1150683" y="585906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sp>
            <p:nvSpPr>
              <p:cNvPr id="277" name="Free-form: Shape 276">
                <a:extLst>
                  <a:ext uri="{FF2B5EF4-FFF2-40B4-BE49-F238E27FC236}">
                    <a16:creationId xmlns:a16="http://schemas.microsoft.com/office/drawing/2014/main" id="{BF6DFEFC-0EC3-ABD2-84BA-2406B1286683}"/>
                  </a:ext>
                </a:extLst>
              </p:cNvPr>
              <p:cNvSpPr/>
              <p:nvPr/>
            </p:nvSpPr>
            <p:spPr>
              <a:xfrm>
                <a:off x="1844214" y="5859067"/>
                <a:ext cx="617873" cy="617873"/>
              </a:xfrm>
              <a:custGeom>
                <a:avLst/>
                <a:gdLst>
                  <a:gd name="connsiteX0" fmla="*/ 617873 w 617873"/>
                  <a:gd name="connsiteY0" fmla="*/ 308937 h 617873"/>
                  <a:gd name="connsiteX1" fmla="*/ 308937 w 617873"/>
                  <a:gd name="connsiteY1" fmla="*/ 617874 h 617873"/>
                  <a:gd name="connsiteX2" fmla="*/ 0 w 617873"/>
                  <a:gd name="connsiteY2" fmla="*/ 308937 h 617873"/>
                  <a:gd name="connsiteX3" fmla="*/ 308937 w 617873"/>
                  <a:gd name="connsiteY3" fmla="*/ 0 h 617873"/>
                  <a:gd name="connsiteX4" fmla="*/ 617873 w 617873"/>
                  <a:gd name="connsiteY4" fmla="*/ 308937 h 61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873" h="617873">
                    <a:moveTo>
                      <a:pt x="617873" y="308937"/>
                    </a:moveTo>
                    <a:cubicBezTo>
                      <a:pt x="617873" y="479558"/>
                      <a:pt x="479558" y="617874"/>
                      <a:pt x="308937" y="617874"/>
                    </a:cubicBezTo>
                    <a:cubicBezTo>
                      <a:pt x="138316" y="617874"/>
                      <a:pt x="0" y="479558"/>
                      <a:pt x="0" y="308937"/>
                    </a:cubicBezTo>
                    <a:cubicBezTo>
                      <a:pt x="0" y="138316"/>
                      <a:pt x="138316" y="0"/>
                      <a:pt x="308937" y="0"/>
                    </a:cubicBezTo>
                    <a:cubicBezTo>
                      <a:pt x="479558" y="0"/>
                      <a:pt x="617873" y="138316"/>
                      <a:pt x="617873" y="308937"/>
                    </a:cubicBezTo>
                    <a:close/>
                  </a:path>
                </a:pathLst>
              </a:custGeom>
              <a:solidFill>
                <a:srgbClr val="FFFFFF"/>
              </a:solidFill>
              <a:ln w="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Calibri"/>
                  <a:ea typeface="+mn-ea"/>
                  <a:cs typeface="+mn-cs"/>
                </a:endParaRPr>
              </a:p>
            </p:txBody>
          </p:sp>
        </p:grpSp>
        <p:pic>
          <p:nvPicPr>
            <p:cNvPr id="268" name="Graphic 267">
              <a:extLst>
                <a:ext uri="{FF2B5EF4-FFF2-40B4-BE49-F238E27FC236}">
                  <a16:creationId xmlns:a16="http://schemas.microsoft.com/office/drawing/2014/main" id="{1288DEFD-CAD8-5F4C-BD04-73BECC033DAF}"/>
                </a:ext>
              </a:extLst>
            </p:cNvPr>
            <p:cNvPicPr>
              <a:picLocks noChangeAspect="1"/>
            </p:cNvPicPr>
            <p:nvPr/>
          </p:nvPicPr>
          <p:blipFill>
            <a:blip r:embed="rId123">
              <a:extLst>
                <a:ext uri="{28A0092B-C50C-407E-A947-70E740481C1C}">
                  <a14:useLocalDpi xmlns:a14="http://schemas.microsoft.com/office/drawing/2010/main" val="0"/>
                </a:ext>
                <a:ext uri="{96DAC541-7B7A-43D3-8B79-37D633B846F1}">
                  <asvg:svgBlip xmlns:asvg="http://schemas.microsoft.com/office/drawing/2016/SVG/main" r:embed="rId124"/>
                </a:ext>
              </a:extLst>
            </a:blip>
            <a:stretch>
              <a:fillRect/>
            </a:stretch>
          </p:blipFill>
          <p:spPr>
            <a:xfrm>
              <a:off x="569193" y="5377446"/>
              <a:ext cx="416201" cy="160478"/>
            </a:xfrm>
            <a:prstGeom prst="rect">
              <a:avLst/>
            </a:prstGeom>
          </p:spPr>
        </p:pic>
        <p:pic>
          <p:nvPicPr>
            <p:cNvPr id="269" name="Picture 268" descr="A black background with orange squares&#10;&#10;Description automatically generated">
              <a:extLst>
                <a:ext uri="{FF2B5EF4-FFF2-40B4-BE49-F238E27FC236}">
                  <a16:creationId xmlns:a16="http://schemas.microsoft.com/office/drawing/2014/main" id="{96310092-7FE5-E0B3-583D-155C0DD467A8}"/>
                </a:ext>
              </a:extLst>
            </p:cNvPr>
            <p:cNvPicPr>
              <a:picLocks noChangeAspect="1"/>
            </p:cNvPicPr>
            <p:nvPr/>
          </p:nvPicPr>
          <p:blipFill>
            <a:blip r:embed="rId125">
              <a:extLst>
                <a:ext uri="{28A0092B-C50C-407E-A947-70E740481C1C}">
                  <a14:useLocalDpi xmlns:a14="http://schemas.microsoft.com/office/drawing/2010/main" val="0"/>
                </a:ext>
              </a:extLst>
            </a:blip>
            <a:stretch>
              <a:fillRect/>
            </a:stretch>
          </p:blipFill>
          <p:spPr>
            <a:xfrm>
              <a:off x="1273138" y="5319334"/>
              <a:ext cx="364562" cy="276702"/>
            </a:xfrm>
            <a:prstGeom prst="rect">
              <a:avLst/>
            </a:prstGeom>
          </p:spPr>
        </p:pic>
        <p:pic>
          <p:nvPicPr>
            <p:cNvPr id="270" name="Picture 269" descr="A black background with orange and grey letters&#10;&#10;Description automatically generated">
              <a:extLst>
                <a:ext uri="{FF2B5EF4-FFF2-40B4-BE49-F238E27FC236}">
                  <a16:creationId xmlns:a16="http://schemas.microsoft.com/office/drawing/2014/main" id="{5D72D849-2FD9-E4A9-D6E7-98363C6B86A9}"/>
                </a:ext>
              </a:extLst>
            </p:cNvPr>
            <p:cNvPicPr>
              <a:picLocks noChangeAspect="1"/>
            </p:cNvPicPr>
            <p:nvPr/>
          </p:nvPicPr>
          <p:blipFill>
            <a:blip r:embed="rId126">
              <a:extLst>
                <a:ext uri="{28A0092B-C50C-407E-A947-70E740481C1C}">
                  <a14:useLocalDpi xmlns:a14="http://schemas.microsoft.com/office/drawing/2010/main" val="0"/>
                </a:ext>
              </a:extLst>
            </a:blip>
            <a:stretch>
              <a:fillRect/>
            </a:stretch>
          </p:blipFill>
          <p:spPr>
            <a:xfrm>
              <a:off x="1190370" y="6124680"/>
              <a:ext cx="502325" cy="107639"/>
            </a:xfrm>
            <a:prstGeom prst="rect">
              <a:avLst/>
            </a:prstGeom>
          </p:spPr>
        </p:pic>
        <p:pic>
          <p:nvPicPr>
            <p:cNvPr id="271" name="Picture 270" descr="A blue and black logo&#10;&#10;Description automatically generated">
              <a:extLst>
                <a:ext uri="{FF2B5EF4-FFF2-40B4-BE49-F238E27FC236}">
                  <a16:creationId xmlns:a16="http://schemas.microsoft.com/office/drawing/2014/main" id="{42E33D07-260E-A3F2-7D19-91431B74DB27}"/>
                </a:ext>
              </a:extLst>
            </p:cNvPr>
            <p:cNvPicPr>
              <a:picLocks noChangeAspect="1"/>
            </p:cNvPicPr>
            <p:nvPr/>
          </p:nvPicPr>
          <p:blipFill rotWithShape="1">
            <a:blip r:embed="rId127">
              <a:extLst>
                <a:ext uri="{28A0092B-C50C-407E-A947-70E740481C1C}">
                  <a14:useLocalDpi xmlns:a14="http://schemas.microsoft.com/office/drawing/2010/main" val="0"/>
                </a:ext>
              </a:extLst>
            </a:blip>
            <a:srcRect l="10267" t="10267" r="10267" b="10267"/>
            <a:stretch/>
          </p:blipFill>
          <p:spPr>
            <a:xfrm>
              <a:off x="1941715" y="5951342"/>
              <a:ext cx="416179" cy="416179"/>
            </a:xfrm>
            <a:prstGeom prst="rect">
              <a:avLst/>
            </a:prstGeom>
          </p:spPr>
        </p:pic>
        <p:pic>
          <p:nvPicPr>
            <p:cNvPr id="272" name="Picture 271" descr="A logo with a black background&#10;&#10;Description automatically generated">
              <a:extLst>
                <a:ext uri="{FF2B5EF4-FFF2-40B4-BE49-F238E27FC236}">
                  <a16:creationId xmlns:a16="http://schemas.microsoft.com/office/drawing/2014/main" id="{1AC5BA04-A4FB-46B5-9195-A48AFC5D3764}"/>
                </a:ext>
              </a:extLst>
            </p:cNvPr>
            <p:cNvPicPr>
              <a:picLocks noChangeAspect="1"/>
            </p:cNvPicPr>
            <p:nvPr/>
          </p:nvPicPr>
          <p:blipFill>
            <a:blip r:embed="rId128">
              <a:extLst>
                <a:ext uri="{28A0092B-C50C-407E-A947-70E740481C1C}">
                  <a14:useLocalDpi xmlns:a14="http://schemas.microsoft.com/office/drawing/2010/main" val="0"/>
                </a:ext>
              </a:extLst>
            </a:blip>
            <a:stretch>
              <a:fillRect/>
            </a:stretch>
          </p:blipFill>
          <p:spPr>
            <a:xfrm>
              <a:off x="611020" y="6004417"/>
              <a:ext cx="332548" cy="319248"/>
            </a:xfrm>
            <a:prstGeom prst="rect">
              <a:avLst/>
            </a:prstGeom>
          </p:spPr>
        </p:pic>
        <p:pic>
          <p:nvPicPr>
            <p:cNvPr id="273" name="Picture 272" descr="A red square with white text&#10;&#10;Description automatically generated">
              <a:extLst>
                <a:ext uri="{FF2B5EF4-FFF2-40B4-BE49-F238E27FC236}">
                  <a16:creationId xmlns:a16="http://schemas.microsoft.com/office/drawing/2014/main" id="{EE282797-A998-C7CE-AFE3-3FAF23F35242}"/>
                </a:ext>
              </a:extLst>
            </p:cNvPr>
            <p:cNvPicPr>
              <a:picLocks noChangeAspect="1"/>
            </p:cNvPicPr>
            <p:nvPr/>
          </p:nvPicPr>
          <p:blipFill>
            <a:blip r:embed="rId129">
              <a:extLst>
                <a:ext uri="{28A0092B-C50C-407E-A947-70E740481C1C}">
                  <a14:useLocalDpi xmlns:a14="http://schemas.microsoft.com/office/drawing/2010/main" val="0"/>
                </a:ext>
              </a:extLst>
            </a:blip>
            <a:stretch>
              <a:fillRect/>
            </a:stretch>
          </p:blipFill>
          <p:spPr>
            <a:xfrm>
              <a:off x="1975637" y="5283517"/>
              <a:ext cx="367388" cy="367388"/>
            </a:xfrm>
            <a:prstGeom prst="rect">
              <a:avLst/>
            </a:prstGeom>
          </p:spPr>
        </p:pic>
      </p:grpSp>
    </p:spTree>
    <p:extLst>
      <p:ext uri="{BB962C8B-B14F-4D97-AF65-F5344CB8AC3E}">
        <p14:creationId xmlns:p14="http://schemas.microsoft.com/office/powerpoint/2010/main" val="199152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1000"/>
                                        <p:tgtEl>
                                          <p:spTgt spid="83"/>
                                        </p:tgtEl>
                                      </p:cBhvr>
                                    </p:animEffect>
                                    <p:anim calcmode="lin" valueType="num">
                                      <p:cBhvr>
                                        <p:cTn id="8" dur="1000" fill="hold"/>
                                        <p:tgtEl>
                                          <p:spTgt spid="83"/>
                                        </p:tgtEl>
                                        <p:attrNameLst>
                                          <p:attrName>ppt_x</p:attrName>
                                        </p:attrNameLst>
                                      </p:cBhvr>
                                      <p:tavLst>
                                        <p:tav tm="0">
                                          <p:val>
                                            <p:strVal val="#ppt_x"/>
                                          </p:val>
                                        </p:tav>
                                        <p:tav tm="100000">
                                          <p:val>
                                            <p:strVal val="#ppt_x"/>
                                          </p:val>
                                        </p:tav>
                                      </p:tavLst>
                                    </p:anim>
                                    <p:anim calcmode="lin" valueType="num">
                                      <p:cBhvr>
                                        <p:cTn id="9" dur="1000" fill="hold"/>
                                        <p:tgtEl>
                                          <p:spTgt spid="8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00"/>
                                        </p:tgtEl>
                                        <p:attrNameLst>
                                          <p:attrName>style.visibility</p:attrName>
                                        </p:attrNameLst>
                                      </p:cBhvr>
                                      <p:to>
                                        <p:strVal val="visible"/>
                                      </p:to>
                                    </p:set>
                                    <p:animEffect transition="in" filter="fade">
                                      <p:cBhvr>
                                        <p:cTn id="27" dur="1000"/>
                                        <p:tgtEl>
                                          <p:spTgt spid="100"/>
                                        </p:tgtEl>
                                      </p:cBhvr>
                                    </p:animEffect>
                                    <p:anim calcmode="lin" valueType="num">
                                      <p:cBhvr>
                                        <p:cTn id="28" dur="1000" fill="hold"/>
                                        <p:tgtEl>
                                          <p:spTgt spid="100"/>
                                        </p:tgtEl>
                                        <p:attrNameLst>
                                          <p:attrName>ppt_x</p:attrName>
                                        </p:attrNameLst>
                                      </p:cBhvr>
                                      <p:tavLst>
                                        <p:tav tm="0">
                                          <p:val>
                                            <p:strVal val="#ppt_x"/>
                                          </p:val>
                                        </p:tav>
                                        <p:tav tm="100000">
                                          <p:val>
                                            <p:strVal val="#ppt_x"/>
                                          </p:val>
                                        </p:tav>
                                      </p:tavLst>
                                    </p:anim>
                                    <p:anim calcmode="lin" valueType="num">
                                      <p:cBhvr>
                                        <p:cTn id="29" dur="1000" fill="hold"/>
                                        <p:tgtEl>
                                          <p:spTgt spid="10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250"/>
                                  </p:stCondLst>
                                  <p:childTnLst>
                                    <p:set>
                                      <p:cBhvr>
                                        <p:cTn id="31" dur="1" fill="hold">
                                          <p:stCondLst>
                                            <p:cond delay="0"/>
                                          </p:stCondLst>
                                        </p:cTn>
                                        <p:tgtEl>
                                          <p:spTgt spid="166"/>
                                        </p:tgtEl>
                                        <p:attrNameLst>
                                          <p:attrName>style.visibility</p:attrName>
                                        </p:attrNameLst>
                                      </p:cBhvr>
                                      <p:to>
                                        <p:strVal val="visible"/>
                                      </p:to>
                                    </p:set>
                                    <p:animEffect transition="in" filter="fade">
                                      <p:cBhvr>
                                        <p:cTn id="32" dur="1000"/>
                                        <p:tgtEl>
                                          <p:spTgt spid="166"/>
                                        </p:tgtEl>
                                      </p:cBhvr>
                                    </p:animEffect>
                                    <p:anim calcmode="lin" valueType="num">
                                      <p:cBhvr>
                                        <p:cTn id="33" dur="1000" fill="hold"/>
                                        <p:tgtEl>
                                          <p:spTgt spid="166"/>
                                        </p:tgtEl>
                                        <p:attrNameLst>
                                          <p:attrName>ppt_x</p:attrName>
                                        </p:attrNameLst>
                                      </p:cBhvr>
                                      <p:tavLst>
                                        <p:tav tm="0">
                                          <p:val>
                                            <p:strVal val="#ppt_x"/>
                                          </p:val>
                                        </p:tav>
                                        <p:tav tm="100000">
                                          <p:val>
                                            <p:strVal val="#ppt_x"/>
                                          </p:val>
                                        </p:tav>
                                      </p:tavLst>
                                    </p:anim>
                                    <p:anim calcmode="lin" valueType="num">
                                      <p:cBhvr>
                                        <p:cTn id="34" dur="1000" fill="hold"/>
                                        <p:tgtEl>
                                          <p:spTgt spid="16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
                                  </p:stCondLst>
                                  <p:childTnLst>
                                    <p:set>
                                      <p:cBhvr>
                                        <p:cTn id="36" dur="1" fill="hold">
                                          <p:stCondLst>
                                            <p:cond delay="0"/>
                                          </p:stCondLst>
                                        </p:cTn>
                                        <p:tgtEl>
                                          <p:spTgt spid="150"/>
                                        </p:tgtEl>
                                        <p:attrNameLst>
                                          <p:attrName>style.visibility</p:attrName>
                                        </p:attrNameLst>
                                      </p:cBhvr>
                                      <p:to>
                                        <p:strVal val="visible"/>
                                      </p:to>
                                    </p:set>
                                    <p:animEffect transition="in" filter="fade">
                                      <p:cBhvr>
                                        <p:cTn id="37" dur="1000"/>
                                        <p:tgtEl>
                                          <p:spTgt spid="150"/>
                                        </p:tgtEl>
                                      </p:cBhvr>
                                    </p:animEffect>
                                    <p:anim calcmode="lin" valueType="num">
                                      <p:cBhvr>
                                        <p:cTn id="38" dur="1000" fill="hold"/>
                                        <p:tgtEl>
                                          <p:spTgt spid="150"/>
                                        </p:tgtEl>
                                        <p:attrNameLst>
                                          <p:attrName>ppt_x</p:attrName>
                                        </p:attrNameLst>
                                      </p:cBhvr>
                                      <p:tavLst>
                                        <p:tav tm="0">
                                          <p:val>
                                            <p:strVal val="#ppt_x"/>
                                          </p:val>
                                        </p:tav>
                                        <p:tav tm="100000">
                                          <p:val>
                                            <p:strVal val="#ppt_x"/>
                                          </p:val>
                                        </p:tav>
                                      </p:tavLst>
                                    </p:anim>
                                    <p:anim calcmode="lin" valueType="num">
                                      <p:cBhvr>
                                        <p:cTn id="39" dur="1000" fill="hold"/>
                                        <p:tgtEl>
                                          <p:spTgt spid="15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750"/>
                                  </p:stCondLst>
                                  <p:childTnLst>
                                    <p:set>
                                      <p:cBhvr>
                                        <p:cTn id="41" dur="1" fill="hold">
                                          <p:stCondLst>
                                            <p:cond delay="0"/>
                                          </p:stCondLst>
                                        </p:cTn>
                                        <p:tgtEl>
                                          <p:spTgt spid="134"/>
                                        </p:tgtEl>
                                        <p:attrNameLst>
                                          <p:attrName>style.visibility</p:attrName>
                                        </p:attrNameLst>
                                      </p:cBhvr>
                                      <p:to>
                                        <p:strVal val="visible"/>
                                      </p:to>
                                    </p:set>
                                    <p:animEffect transition="in" filter="fade">
                                      <p:cBhvr>
                                        <p:cTn id="42" dur="1000"/>
                                        <p:tgtEl>
                                          <p:spTgt spid="134"/>
                                        </p:tgtEl>
                                      </p:cBhvr>
                                    </p:animEffect>
                                    <p:anim calcmode="lin" valueType="num">
                                      <p:cBhvr>
                                        <p:cTn id="43" dur="1000" fill="hold"/>
                                        <p:tgtEl>
                                          <p:spTgt spid="134"/>
                                        </p:tgtEl>
                                        <p:attrNameLst>
                                          <p:attrName>ppt_x</p:attrName>
                                        </p:attrNameLst>
                                      </p:cBhvr>
                                      <p:tavLst>
                                        <p:tav tm="0">
                                          <p:val>
                                            <p:strVal val="#ppt_x"/>
                                          </p:val>
                                        </p:tav>
                                        <p:tav tm="100000">
                                          <p:val>
                                            <p:strVal val="#ppt_x"/>
                                          </p:val>
                                        </p:tav>
                                      </p:tavLst>
                                    </p:anim>
                                    <p:anim calcmode="lin" valueType="num">
                                      <p:cBhvr>
                                        <p:cTn id="44" dur="1000" fill="hold"/>
                                        <p:tgtEl>
                                          <p:spTgt spid="13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2000"/>
                                  </p:stCondLst>
                                  <p:childTnLst>
                                    <p:set>
                                      <p:cBhvr>
                                        <p:cTn id="46" dur="1" fill="hold">
                                          <p:stCondLst>
                                            <p:cond delay="0"/>
                                          </p:stCondLst>
                                        </p:cTn>
                                        <p:tgtEl>
                                          <p:spTgt spid="118"/>
                                        </p:tgtEl>
                                        <p:attrNameLst>
                                          <p:attrName>style.visibility</p:attrName>
                                        </p:attrNameLst>
                                      </p:cBhvr>
                                      <p:to>
                                        <p:strVal val="visible"/>
                                      </p:to>
                                    </p:set>
                                    <p:animEffect transition="in" filter="fade">
                                      <p:cBhvr>
                                        <p:cTn id="47" dur="1000"/>
                                        <p:tgtEl>
                                          <p:spTgt spid="118"/>
                                        </p:tgtEl>
                                      </p:cBhvr>
                                    </p:animEffect>
                                    <p:anim calcmode="lin" valueType="num">
                                      <p:cBhvr>
                                        <p:cTn id="48" dur="1000" fill="hold"/>
                                        <p:tgtEl>
                                          <p:spTgt spid="118"/>
                                        </p:tgtEl>
                                        <p:attrNameLst>
                                          <p:attrName>ppt_x</p:attrName>
                                        </p:attrNameLst>
                                      </p:cBhvr>
                                      <p:tavLst>
                                        <p:tav tm="0">
                                          <p:val>
                                            <p:strVal val="#ppt_x"/>
                                          </p:val>
                                        </p:tav>
                                        <p:tav tm="100000">
                                          <p:val>
                                            <p:strVal val="#ppt_x"/>
                                          </p:val>
                                        </p:tav>
                                      </p:tavLst>
                                    </p:anim>
                                    <p:anim calcmode="lin" valueType="num">
                                      <p:cBhvr>
                                        <p:cTn id="49" dur="1000" fill="hold"/>
                                        <p:tgtEl>
                                          <p:spTgt spid="11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2250"/>
                                  </p:stCondLst>
                                  <p:childTnLst>
                                    <p:set>
                                      <p:cBhvr>
                                        <p:cTn id="51" dur="1" fill="hold">
                                          <p:stCondLst>
                                            <p:cond delay="0"/>
                                          </p:stCondLst>
                                        </p:cTn>
                                        <p:tgtEl>
                                          <p:spTgt spid="248"/>
                                        </p:tgtEl>
                                        <p:attrNameLst>
                                          <p:attrName>style.visibility</p:attrName>
                                        </p:attrNameLst>
                                      </p:cBhvr>
                                      <p:to>
                                        <p:strVal val="visible"/>
                                      </p:to>
                                    </p:set>
                                    <p:animEffect transition="in" filter="fade">
                                      <p:cBhvr>
                                        <p:cTn id="52" dur="1000"/>
                                        <p:tgtEl>
                                          <p:spTgt spid="248"/>
                                        </p:tgtEl>
                                      </p:cBhvr>
                                    </p:animEffect>
                                    <p:anim calcmode="lin" valueType="num">
                                      <p:cBhvr>
                                        <p:cTn id="53" dur="1000" fill="hold"/>
                                        <p:tgtEl>
                                          <p:spTgt spid="248"/>
                                        </p:tgtEl>
                                        <p:attrNameLst>
                                          <p:attrName>ppt_x</p:attrName>
                                        </p:attrNameLst>
                                      </p:cBhvr>
                                      <p:tavLst>
                                        <p:tav tm="0">
                                          <p:val>
                                            <p:strVal val="#ppt_x"/>
                                          </p:val>
                                        </p:tav>
                                        <p:tav tm="100000">
                                          <p:val>
                                            <p:strVal val="#ppt_x"/>
                                          </p:val>
                                        </p:tav>
                                      </p:tavLst>
                                    </p:anim>
                                    <p:anim calcmode="lin" valueType="num">
                                      <p:cBhvr>
                                        <p:cTn id="54" dur="1000" fill="hold"/>
                                        <p:tgtEl>
                                          <p:spTgt spid="24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2500"/>
                                  </p:stCondLst>
                                  <p:childTnLst>
                                    <p:set>
                                      <p:cBhvr>
                                        <p:cTn id="56" dur="1" fill="hold">
                                          <p:stCondLst>
                                            <p:cond delay="0"/>
                                          </p:stCondLst>
                                        </p:cTn>
                                        <p:tgtEl>
                                          <p:spTgt spid="265"/>
                                        </p:tgtEl>
                                        <p:attrNameLst>
                                          <p:attrName>style.visibility</p:attrName>
                                        </p:attrNameLst>
                                      </p:cBhvr>
                                      <p:to>
                                        <p:strVal val="visible"/>
                                      </p:to>
                                    </p:set>
                                    <p:animEffect transition="in" filter="fade">
                                      <p:cBhvr>
                                        <p:cTn id="57" dur="1000"/>
                                        <p:tgtEl>
                                          <p:spTgt spid="265"/>
                                        </p:tgtEl>
                                      </p:cBhvr>
                                    </p:animEffect>
                                    <p:anim calcmode="lin" valueType="num">
                                      <p:cBhvr>
                                        <p:cTn id="58" dur="1000" fill="hold"/>
                                        <p:tgtEl>
                                          <p:spTgt spid="265"/>
                                        </p:tgtEl>
                                        <p:attrNameLst>
                                          <p:attrName>ppt_x</p:attrName>
                                        </p:attrNameLst>
                                      </p:cBhvr>
                                      <p:tavLst>
                                        <p:tav tm="0">
                                          <p:val>
                                            <p:strVal val="#ppt_x"/>
                                          </p:val>
                                        </p:tav>
                                        <p:tav tm="100000">
                                          <p:val>
                                            <p:strVal val="#ppt_x"/>
                                          </p:val>
                                        </p:tav>
                                      </p:tavLst>
                                    </p:anim>
                                    <p:anim calcmode="lin" valueType="num">
                                      <p:cBhvr>
                                        <p:cTn id="59" dur="1000" fill="hold"/>
                                        <p:tgtEl>
                                          <p:spTgt spid="265"/>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2750"/>
                                  </p:stCondLst>
                                  <p:childTnLst>
                                    <p:set>
                                      <p:cBhvr>
                                        <p:cTn id="61" dur="1" fill="hold">
                                          <p:stCondLst>
                                            <p:cond delay="0"/>
                                          </p:stCondLst>
                                        </p:cTn>
                                        <p:tgtEl>
                                          <p:spTgt spid="231"/>
                                        </p:tgtEl>
                                        <p:attrNameLst>
                                          <p:attrName>style.visibility</p:attrName>
                                        </p:attrNameLst>
                                      </p:cBhvr>
                                      <p:to>
                                        <p:strVal val="visible"/>
                                      </p:to>
                                    </p:set>
                                    <p:animEffect transition="in" filter="fade">
                                      <p:cBhvr>
                                        <p:cTn id="62" dur="1000"/>
                                        <p:tgtEl>
                                          <p:spTgt spid="231"/>
                                        </p:tgtEl>
                                      </p:cBhvr>
                                    </p:animEffect>
                                    <p:anim calcmode="lin" valueType="num">
                                      <p:cBhvr>
                                        <p:cTn id="63" dur="1000" fill="hold"/>
                                        <p:tgtEl>
                                          <p:spTgt spid="231"/>
                                        </p:tgtEl>
                                        <p:attrNameLst>
                                          <p:attrName>ppt_x</p:attrName>
                                        </p:attrNameLst>
                                      </p:cBhvr>
                                      <p:tavLst>
                                        <p:tav tm="0">
                                          <p:val>
                                            <p:strVal val="#ppt_x"/>
                                          </p:val>
                                        </p:tav>
                                        <p:tav tm="100000">
                                          <p:val>
                                            <p:strVal val="#ppt_x"/>
                                          </p:val>
                                        </p:tav>
                                      </p:tavLst>
                                    </p:anim>
                                    <p:anim calcmode="lin" valueType="num">
                                      <p:cBhvr>
                                        <p:cTn id="64" dur="1000" fill="hold"/>
                                        <p:tgtEl>
                                          <p:spTgt spid="231"/>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3000"/>
                                  </p:stCondLst>
                                  <p:childTnLst>
                                    <p:set>
                                      <p:cBhvr>
                                        <p:cTn id="66" dur="1" fill="hold">
                                          <p:stCondLst>
                                            <p:cond delay="0"/>
                                          </p:stCondLst>
                                        </p:cTn>
                                        <p:tgtEl>
                                          <p:spTgt spid="214"/>
                                        </p:tgtEl>
                                        <p:attrNameLst>
                                          <p:attrName>style.visibility</p:attrName>
                                        </p:attrNameLst>
                                      </p:cBhvr>
                                      <p:to>
                                        <p:strVal val="visible"/>
                                      </p:to>
                                    </p:set>
                                    <p:animEffect transition="in" filter="fade">
                                      <p:cBhvr>
                                        <p:cTn id="67" dur="1000"/>
                                        <p:tgtEl>
                                          <p:spTgt spid="214"/>
                                        </p:tgtEl>
                                      </p:cBhvr>
                                    </p:animEffect>
                                    <p:anim calcmode="lin" valueType="num">
                                      <p:cBhvr>
                                        <p:cTn id="68" dur="1000" fill="hold"/>
                                        <p:tgtEl>
                                          <p:spTgt spid="214"/>
                                        </p:tgtEl>
                                        <p:attrNameLst>
                                          <p:attrName>ppt_x</p:attrName>
                                        </p:attrNameLst>
                                      </p:cBhvr>
                                      <p:tavLst>
                                        <p:tav tm="0">
                                          <p:val>
                                            <p:strVal val="#ppt_x"/>
                                          </p:val>
                                        </p:tav>
                                        <p:tav tm="100000">
                                          <p:val>
                                            <p:strVal val="#ppt_x"/>
                                          </p:val>
                                        </p:tav>
                                      </p:tavLst>
                                    </p:anim>
                                    <p:anim calcmode="lin" valueType="num">
                                      <p:cBhvr>
                                        <p:cTn id="69" dur="1000" fill="hold"/>
                                        <p:tgtEl>
                                          <p:spTgt spid="214"/>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3250"/>
                                  </p:stCondLst>
                                  <p:childTnLst>
                                    <p:set>
                                      <p:cBhvr>
                                        <p:cTn id="71" dur="1" fill="hold">
                                          <p:stCondLst>
                                            <p:cond delay="0"/>
                                          </p:stCondLst>
                                        </p:cTn>
                                        <p:tgtEl>
                                          <p:spTgt spid="182"/>
                                        </p:tgtEl>
                                        <p:attrNameLst>
                                          <p:attrName>style.visibility</p:attrName>
                                        </p:attrNameLst>
                                      </p:cBhvr>
                                      <p:to>
                                        <p:strVal val="visible"/>
                                      </p:to>
                                    </p:set>
                                    <p:animEffect transition="in" filter="fade">
                                      <p:cBhvr>
                                        <p:cTn id="72" dur="1000"/>
                                        <p:tgtEl>
                                          <p:spTgt spid="182"/>
                                        </p:tgtEl>
                                      </p:cBhvr>
                                    </p:animEffect>
                                    <p:anim calcmode="lin" valueType="num">
                                      <p:cBhvr>
                                        <p:cTn id="73" dur="1000" fill="hold"/>
                                        <p:tgtEl>
                                          <p:spTgt spid="182"/>
                                        </p:tgtEl>
                                        <p:attrNameLst>
                                          <p:attrName>ppt_x</p:attrName>
                                        </p:attrNameLst>
                                      </p:cBhvr>
                                      <p:tavLst>
                                        <p:tav tm="0">
                                          <p:val>
                                            <p:strVal val="#ppt_x"/>
                                          </p:val>
                                        </p:tav>
                                        <p:tav tm="100000">
                                          <p:val>
                                            <p:strVal val="#ppt_x"/>
                                          </p:val>
                                        </p:tav>
                                      </p:tavLst>
                                    </p:anim>
                                    <p:anim calcmode="lin" valueType="num">
                                      <p:cBhvr>
                                        <p:cTn id="74" dur="1000" fill="hold"/>
                                        <p:tgtEl>
                                          <p:spTgt spid="182"/>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3500"/>
                                  </p:stCondLst>
                                  <p:childTnLst>
                                    <p:set>
                                      <p:cBhvr>
                                        <p:cTn id="76" dur="1" fill="hold">
                                          <p:stCondLst>
                                            <p:cond delay="0"/>
                                          </p:stCondLst>
                                        </p:cTn>
                                        <p:tgtEl>
                                          <p:spTgt spid="198"/>
                                        </p:tgtEl>
                                        <p:attrNameLst>
                                          <p:attrName>style.visibility</p:attrName>
                                        </p:attrNameLst>
                                      </p:cBhvr>
                                      <p:to>
                                        <p:strVal val="visible"/>
                                      </p:to>
                                    </p:set>
                                    <p:animEffect transition="in" filter="fade">
                                      <p:cBhvr>
                                        <p:cTn id="77" dur="1000"/>
                                        <p:tgtEl>
                                          <p:spTgt spid="198"/>
                                        </p:tgtEl>
                                      </p:cBhvr>
                                    </p:animEffect>
                                    <p:anim calcmode="lin" valueType="num">
                                      <p:cBhvr>
                                        <p:cTn id="78" dur="1000" fill="hold"/>
                                        <p:tgtEl>
                                          <p:spTgt spid="198"/>
                                        </p:tgtEl>
                                        <p:attrNameLst>
                                          <p:attrName>ppt_x</p:attrName>
                                        </p:attrNameLst>
                                      </p:cBhvr>
                                      <p:tavLst>
                                        <p:tav tm="0">
                                          <p:val>
                                            <p:strVal val="#ppt_x"/>
                                          </p:val>
                                        </p:tav>
                                        <p:tav tm="100000">
                                          <p:val>
                                            <p:strVal val="#ppt_x"/>
                                          </p:val>
                                        </p:tav>
                                      </p:tavLst>
                                    </p:anim>
                                    <p:anim calcmode="lin" valueType="num">
                                      <p:cBhvr>
                                        <p:cTn id="79" dur="1000" fill="hold"/>
                                        <p:tgtEl>
                                          <p:spTgt spid="1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a:extLst>
              <a:ext uri="{FF2B5EF4-FFF2-40B4-BE49-F238E27FC236}">
                <a16:creationId xmlns:a16="http://schemas.microsoft.com/office/drawing/2014/main" id="{E044F804-4750-7B2B-2901-0B9850387D97}"/>
              </a:ext>
            </a:extLst>
          </p:cNvPr>
          <p:cNvSpPr/>
          <p:nvPr/>
        </p:nvSpPr>
        <p:spPr>
          <a:xfrm>
            <a:off x="-671332" y="6238754"/>
            <a:ext cx="13090966" cy="744806"/>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41" name="Title 240">
            <a:extLst>
              <a:ext uri="{FF2B5EF4-FFF2-40B4-BE49-F238E27FC236}">
                <a16:creationId xmlns:a16="http://schemas.microsoft.com/office/drawing/2014/main" id="{6B46F90D-C336-41A0-92ED-6B3890666B45}"/>
              </a:ext>
            </a:extLst>
          </p:cNvPr>
          <p:cNvSpPr>
            <a:spLocks noGrp="1"/>
          </p:cNvSpPr>
          <p:nvPr>
            <p:ph type="title"/>
          </p:nvPr>
        </p:nvSpPr>
        <p:spPr/>
        <p:txBody>
          <a:bodyPr/>
          <a:lstStyle/>
          <a:p>
            <a:r>
              <a:rPr lang="en-GB"/>
              <a:t>Our Technology Capabilities</a:t>
            </a:r>
          </a:p>
        </p:txBody>
      </p:sp>
      <p:grpSp>
        <p:nvGrpSpPr>
          <p:cNvPr id="3" name="Group 2">
            <a:extLst>
              <a:ext uri="{FF2B5EF4-FFF2-40B4-BE49-F238E27FC236}">
                <a16:creationId xmlns:a16="http://schemas.microsoft.com/office/drawing/2014/main" id="{AB5C4866-E0AD-6AC1-03DE-89733A8CD387}"/>
              </a:ext>
            </a:extLst>
          </p:cNvPr>
          <p:cNvGrpSpPr/>
          <p:nvPr/>
        </p:nvGrpSpPr>
        <p:grpSpPr>
          <a:xfrm>
            <a:off x="1" y="748391"/>
            <a:ext cx="3038730" cy="5904384"/>
            <a:chOff x="1" y="748391"/>
            <a:chExt cx="3038730" cy="5904384"/>
          </a:xfrm>
        </p:grpSpPr>
        <p:pic>
          <p:nvPicPr>
            <p:cNvPr id="8" name="Graphic 7">
              <a:extLst>
                <a:ext uri="{FF2B5EF4-FFF2-40B4-BE49-F238E27FC236}">
                  <a16:creationId xmlns:a16="http://schemas.microsoft.com/office/drawing/2014/main" id="{E1635ECD-6664-DA4B-1CF7-A6E8F48E25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8477" y="5040212"/>
              <a:ext cx="744806" cy="744806"/>
            </a:xfrm>
            <a:prstGeom prst="rect">
              <a:avLst/>
            </a:prstGeom>
            <a:effectLst>
              <a:outerShdw blurRad="50800" dist="38100" dir="5400000" algn="t" rotWithShape="0">
                <a:prstClr val="black">
                  <a:alpha val="15000"/>
                </a:prstClr>
              </a:outerShdw>
            </a:effectLst>
          </p:spPr>
        </p:pic>
        <p:pic>
          <p:nvPicPr>
            <p:cNvPr id="10" name="Graphic 9">
              <a:extLst>
                <a:ext uri="{FF2B5EF4-FFF2-40B4-BE49-F238E27FC236}">
                  <a16:creationId xmlns:a16="http://schemas.microsoft.com/office/drawing/2014/main" id="{4EDAFEB1-1CB6-C307-A113-5BC47ED233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477" y="5907969"/>
              <a:ext cx="744806" cy="744806"/>
            </a:xfrm>
            <a:prstGeom prst="rect">
              <a:avLst/>
            </a:prstGeom>
            <a:effectLst>
              <a:outerShdw blurRad="50800" dist="38100" dir="5400000" algn="t" rotWithShape="0">
                <a:prstClr val="black">
                  <a:alpha val="15000"/>
                </a:prstClr>
              </a:outerShdw>
            </a:effectLst>
          </p:spPr>
        </p:pic>
        <p:pic>
          <p:nvPicPr>
            <p:cNvPr id="11" name="Graphic 10">
              <a:extLst>
                <a:ext uri="{FF2B5EF4-FFF2-40B4-BE49-F238E27FC236}">
                  <a16:creationId xmlns:a16="http://schemas.microsoft.com/office/drawing/2014/main" id="{F01BFC17-A7DA-6044-29A3-90BA7CBAB1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8477" y="3304702"/>
              <a:ext cx="744806" cy="744806"/>
            </a:xfrm>
            <a:prstGeom prst="rect">
              <a:avLst/>
            </a:prstGeom>
            <a:effectLst>
              <a:outerShdw blurRad="50800" dist="38100" dir="5400000" algn="t" rotWithShape="0">
                <a:prstClr val="black">
                  <a:alpha val="15000"/>
                </a:prstClr>
              </a:outerShdw>
            </a:effectLst>
          </p:spPr>
        </p:pic>
        <p:pic>
          <p:nvPicPr>
            <p:cNvPr id="12" name="Graphic 11">
              <a:extLst>
                <a:ext uri="{FF2B5EF4-FFF2-40B4-BE49-F238E27FC236}">
                  <a16:creationId xmlns:a16="http://schemas.microsoft.com/office/drawing/2014/main" id="{4D6BF3B6-B2BE-B7FE-100D-92D53EC650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8477" y="2436947"/>
              <a:ext cx="744806" cy="744806"/>
            </a:xfrm>
            <a:prstGeom prst="rect">
              <a:avLst/>
            </a:prstGeom>
            <a:effectLst>
              <a:outerShdw blurRad="50800" dist="38100" dir="5400000" algn="t" rotWithShape="0">
                <a:prstClr val="black">
                  <a:alpha val="15000"/>
                </a:prstClr>
              </a:outerShdw>
            </a:effectLst>
          </p:spPr>
        </p:pic>
        <p:pic>
          <p:nvPicPr>
            <p:cNvPr id="16" name="Graphic 15">
              <a:extLst>
                <a:ext uri="{FF2B5EF4-FFF2-40B4-BE49-F238E27FC236}">
                  <a16:creationId xmlns:a16="http://schemas.microsoft.com/office/drawing/2014/main" id="{8C6E8F47-DD94-BAC1-6E1A-1A580C3027C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88211" y="3304702"/>
              <a:ext cx="744806" cy="744806"/>
            </a:xfrm>
            <a:prstGeom prst="rect">
              <a:avLst/>
            </a:prstGeom>
            <a:effectLst>
              <a:outerShdw blurRad="50800" dist="38100" dir="5400000" algn="t" rotWithShape="0">
                <a:prstClr val="black">
                  <a:alpha val="15000"/>
                </a:prstClr>
              </a:outerShdw>
            </a:effectLst>
          </p:spPr>
        </p:pic>
        <p:pic>
          <p:nvPicPr>
            <p:cNvPr id="19" name="Graphic 18">
              <a:extLst>
                <a:ext uri="{FF2B5EF4-FFF2-40B4-BE49-F238E27FC236}">
                  <a16:creationId xmlns:a16="http://schemas.microsoft.com/office/drawing/2014/main" id="{DFECA42F-5433-9498-B0C3-6A9ADCD9FBB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88211" y="5040212"/>
              <a:ext cx="744806" cy="744806"/>
            </a:xfrm>
            <a:prstGeom prst="rect">
              <a:avLst/>
            </a:prstGeom>
            <a:effectLst>
              <a:outerShdw blurRad="50800" dist="38100" dir="5400000" algn="t" rotWithShape="0">
                <a:prstClr val="black">
                  <a:alpha val="15000"/>
                </a:prstClr>
              </a:outerShdw>
            </a:effectLst>
          </p:spPr>
        </p:pic>
        <p:pic>
          <p:nvPicPr>
            <p:cNvPr id="21" name="Graphic 20">
              <a:extLst>
                <a:ext uri="{FF2B5EF4-FFF2-40B4-BE49-F238E27FC236}">
                  <a16:creationId xmlns:a16="http://schemas.microsoft.com/office/drawing/2014/main" id="{6AB4F5DD-C9FF-ABB8-964E-5394C2E23CE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088211" y="5907969"/>
              <a:ext cx="744806" cy="744806"/>
            </a:xfrm>
            <a:prstGeom prst="rect">
              <a:avLst/>
            </a:prstGeom>
            <a:effectLst>
              <a:outerShdw blurRad="50800" dist="38100" dir="5400000" algn="t" rotWithShape="0">
                <a:prstClr val="black">
                  <a:alpha val="15000"/>
                </a:prstClr>
              </a:outerShdw>
            </a:effectLst>
          </p:spPr>
        </p:pic>
        <p:pic>
          <p:nvPicPr>
            <p:cNvPr id="22" name="Graphic 21">
              <a:extLst>
                <a:ext uri="{FF2B5EF4-FFF2-40B4-BE49-F238E27FC236}">
                  <a16:creationId xmlns:a16="http://schemas.microsoft.com/office/drawing/2014/main" id="{4FDB09AE-7294-49A7-E085-26E28220D27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088211" y="2436947"/>
              <a:ext cx="744806" cy="744806"/>
            </a:xfrm>
            <a:prstGeom prst="rect">
              <a:avLst/>
            </a:prstGeom>
            <a:effectLst>
              <a:outerShdw blurRad="50800" dist="38100" dir="5400000" algn="t" rotWithShape="0">
                <a:prstClr val="black">
                  <a:alpha val="15000"/>
                </a:prstClr>
              </a:outerShdw>
            </a:effectLst>
          </p:spPr>
        </p:pic>
        <p:pic>
          <p:nvPicPr>
            <p:cNvPr id="23" name="Graphic 22">
              <a:extLst>
                <a:ext uri="{FF2B5EF4-FFF2-40B4-BE49-F238E27FC236}">
                  <a16:creationId xmlns:a16="http://schemas.microsoft.com/office/drawing/2014/main" id="{43F8DCEE-DB2B-01DD-E787-32E3E3C1B25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088211" y="4172457"/>
              <a:ext cx="744806" cy="744806"/>
            </a:xfrm>
            <a:prstGeom prst="rect">
              <a:avLst/>
            </a:prstGeom>
            <a:effectLst>
              <a:outerShdw blurRad="50800" dist="38100" dir="5400000" algn="t" rotWithShape="0">
                <a:prstClr val="black">
                  <a:alpha val="15000"/>
                </a:prstClr>
              </a:outerShdw>
            </a:effectLst>
          </p:spPr>
        </p:pic>
        <p:pic>
          <p:nvPicPr>
            <p:cNvPr id="24" name="Graphic 23">
              <a:extLst>
                <a:ext uri="{FF2B5EF4-FFF2-40B4-BE49-F238E27FC236}">
                  <a16:creationId xmlns:a16="http://schemas.microsoft.com/office/drawing/2014/main" id="{C651A975-11D9-E23C-E032-F1959A758E2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088211" y="1569192"/>
              <a:ext cx="744806" cy="744806"/>
            </a:xfrm>
            <a:prstGeom prst="rect">
              <a:avLst/>
            </a:prstGeom>
            <a:effectLst>
              <a:outerShdw blurRad="50800" dist="38100" dir="5400000" algn="t" rotWithShape="0">
                <a:prstClr val="black">
                  <a:alpha val="15000"/>
                </a:prstClr>
              </a:outerShdw>
            </a:effectLst>
          </p:spPr>
        </p:pic>
        <p:pic>
          <p:nvPicPr>
            <p:cNvPr id="25" name="Graphic 24">
              <a:extLst>
                <a:ext uri="{FF2B5EF4-FFF2-40B4-BE49-F238E27FC236}">
                  <a16:creationId xmlns:a16="http://schemas.microsoft.com/office/drawing/2014/main" id="{CC176495-81CB-6FD1-578F-BA2C4049906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18477" y="1569192"/>
              <a:ext cx="744806" cy="744806"/>
            </a:xfrm>
            <a:prstGeom prst="rect">
              <a:avLst/>
            </a:prstGeom>
            <a:effectLst>
              <a:outerShdw blurRad="50800" dist="38100" dir="5400000" algn="t" rotWithShape="0">
                <a:prstClr val="black">
                  <a:alpha val="15000"/>
                </a:prstClr>
              </a:outerShdw>
            </a:effectLst>
          </p:spPr>
        </p:pic>
        <p:pic>
          <p:nvPicPr>
            <p:cNvPr id="26" name="Graphic 25">
              <a:extLst>
                <a:ext uri="{FF2B5EF4-FFF2-40B4-BE49-F238E27FC236}">
                  <a16:creationId xmlns:a16="http://schemas.microsoft.com/office/drawing/2014/main" id="{514E991C-F583-3F26-D5F7-90399821F8BE}"/>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18477" y="4172457"/>
              <a:ext cx="744806" cy="744806"/>
            </a:xfrm>
            <a:prstGeom prst="rect">
              <a:avLst/>
            </a:prstGeom>
            <a:effectLst>
              <a:outerShdw blurRad="50800" dist="38100" dir="5400000" algn="t" rotWithShape="0">
                <a:prstClr val="black">
                  <a:alpha val="15000"/>
                </a:prstClr>
              </a:outerShdw>
            </a:effectLst>
          </p:spPr>
        </p:pic>
        <p:pic>
          <p:nvPicPr>
            <p:cNvPr id="27" name="Graphic 26">
              <a:extLst>
                <a:ext uri="{FF2B5EF4-FFF2-40B4-BE49-F238E27FC236}">
                  <a16:creationId xmlns:a16="http://schemas.microsoft.com/office/drawing/2014/main" id="{3EA41EA9-DDA2-E3C4-8EBD-5D9D5C945C9E}"/>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153344" y="2436947"/>
              <a:ext cx="744806" cy="744806"/>
            </a:xfrm>
            <a:prstGeom prst="rect">
              <a:avLst/>
            </a:prstGeom>
            <a:effectLst>
              <a:outerShdw blurRad="50800" dist="38100" dir="5400000" algn="t" rotWithShape="0">
                <a:prstClr val="black">
                  <a:alpha val="15000"/>
                </a:prstClr>
              </a:outerShdw>
            </a:effectLst>
          </p:spPr>
        </p:pic>
        <p:pic>
          <p:nvPicPr>
            <p:cNvPr id="28" name="Graphic 27">
              <a:extLst>
                <a:ext uri="{FF2B5EF4-FFF2-40B4-BE49-F238E27FC236}">
                  <a16:creationId xmlns:a16="http://schemas.microsoft.com/office/drawing/2014/main" id="{B7C0D5F5-8532-B0FE-103F-B62C05D7F781}"/>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153344" y="3304702"/>
              <a:ext cx="744806" cy="744806"/>
            </a:xfrm>
            <a:prstGeom prst="rect">
              <a:avLst/>
            </a:prstGeom>
            <a:effectLst>
              <a:outerShdw blurRad="50800" dist="38100" dir="5400000" algn="t" rotWithShape="0">
                <a:prstClr val="black">
                  <a:alpha val="15000"/>
                </a:prstClr>
              </a:outerShdw>
            </a:effectLst>
          </p:spPr>
        </p:pic>
        <p:pic>
          <p:nvPicPr>
            <p:cNvPr id="29" name="Graphic 28">
              <a:extLst>
                <a:ext uri="{FF2B5EF4-FFF2-40B4-BE49-F238E27FC236}">
                  <a16:creationId xmlns:a16="http://schemas.microsoft.com/office/drawing/2014/main" id="{D65CAA3B-1F8E-8177-E42D-D448FF5D5B1A}"/>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153344" y="5907969"/>
              <a:ext cx="744806" cy="744806"/>
            </a:xfrm>
            <a:prstGeom prst="rect">
              <a:avLst/>
            </a:prstGeom>
            <a:effectLst>
              <a:outerShdw blurRad="50800" dist="38100" dir="5400000" algn="t" rotWithShape="0">
                <a:prstClr val="black">
                  <a:alpha val="15000"/>
                </a:prstClr>
              </a:outerShdw>
            </a:effectLst>
          </p:spPr>
        </p:pic>
        <p:pic>
          <p:nvPicPr>
            <p:cNvPr id="30" name="Graphic 29">
              <a:extLst>
                <a:ext uri="{FF2B5EF4-FFF2-40B4-BE49-F238E27FC236}">
                  <a16:creationId xmlns:a16="http://schemas.microsoft.com/office/drawing/2014/main" id="{6B9E7B8F-58CC-8823-B447-A3B535E56CA1}"/>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153344" y="1569192"/>
              <a:ext cx="744806" cy="744806"/>
            </a:xfrm>
            <a:prstGeom prst="rect">
              <a:avLst/>
            </a:prstGeom>
            <a:effectLst>
              <a:outerShdw blurRad="50800" dist="38100" dir="5400000" algn="t" rotWithShape="0">
                <a:prstClr val="black">
                  <a:alpha val="15000"/>
                </a:prstClr>
              </a:outerShdw>
            </a:effectLst>
          </p:spPr>
        </p:pic>
        <p:pic>
          <p:nvPicPr>
            <p:cNvPr id="35" name="Graphic 34">
              <a:extLst>
                <a:ext uri="{FF2B5EF4-FFF2-40B4-BE49-F238E27FC236}">
                  <a16:creationId xmlns:a16="http://schemas.microsoft.com/office/drawing/2014/main" id="{4DD9E543-9FA2-6A7E-6B94-0A5EAC02E604}"/>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153344" y="5040212"/>
              <a:ext cx="744806" cy="744806"/>
            </a:xfrm>
            <a:prstGeom prst="rect">
              <a:avLst/>
            </a:prstGeom>
            <a:effectLst>
              <a:outerShdw blurRad="50800" dist="38100" dir="5400000" algn="t" rotWithShape="0">
                <a:prstClr val="black">
                  <a:alpha val="15000"/>
                </a:prstClr>
              </a:outerShdw>
            </a:effectLst>
          </p:spPr>
        </p:pic>
        <p:pic>
          <p:nvPicPr>
            <p:cNvPr id="36" name="Graphic 35">
              <a:extLst>
                <a:ext uri="{FF2B5EF4-FFF2-40B4-BE49-F238E27FC236}">
                  <a16:creationId xmlns:a16="http://schemas.microsoft.com/office/drawing/2014/main" id="{4A3E78B7-4AB5-0348-01A2-536627B7F57B}"/>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153344" y="4172457"/>
              <a:ext cx="744806" cy="744806"/>
            </a:xfrm>
            <a:prstGeom prst="rect">
              <a:avLst/>
            </a:prstGeom>
            <a:effectLst>
              <a:outerShdw blurRad="50800" dist="38100" dir="5400000" algn="t" rotWithShape="0">
                <a:prstClr val="black">
                  <a:alpha val="15000"/>
                </a:prstClr>
              </a:outerShdw>
            </a:effectLst>
          </p:spPr>
        </p:pic>
        <p:grpSp>
          <p:nvGrpSpPr>
            <p:cNvPr id="37" name="Group 36">
              <a:extLst>
                <a:ext uri="{FF2B5EF4-FFF2-40B4-BE49-F238E27FC236}">
                  <a16:creationId xmlns:a16="http://schemas.microsoft.com/office/drawing/2014/main" id="{BBE825C0-8A88-0041-333A-8F4CB0FFC52C}"/>
                </a:ext>
              </a:extLst>
            </p:cNvPr>
            <p:cNvGrpSpPr/>
            <p:nvPr/>
          </p:nvGrpSpPr>
          <p:grpSpPr>
            <a:xfrm>
              <a:off x="1" y="748391"/>
              <a:ext cx="3038730" cy="698595"/>
              <a:chOff x="1" y="748391"/>
              <a:chExt cx="3038730" cy="698595"/>
            </a:xfrm>
          </p:grpSpPr>
          <p:sp>
            <p:nvSpPr>
              <p:cNvPr id="38" name="Rectangle 37">
                <a:extLst>
                  <a:ext uri="{FF2B5EF4-FFF2-40B4-BE49-F238E27FC236}">
                    <a16:creationId xmlns:a16="http://schemas.microsoft.com/office/drawing/2014/main" id="{D98BA60E-E13E-FF00-385A-A188EF34F901}"/>
                  </a:ext>
                </a:extLst>
              </p:cNvPr>
              <p:cNvSpPr/>
              <p:nvPr/>
            </p:nvSpPr>
            <p:spPr>
              <a:xfrm>
                <a:off x="1" y="748391"/>
                <a:ext cx="3038730" cy="698595"/>
              </a:xfrm>
              <a:prstGeom prst="rect">
                <a:avLst/>
              </a:prstGeom>
              <a:solidFill>
                <a:schemeClr val="accent6"/>
              </a:soli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720000">
                  <a:defRPr/>
                </a:pPr>
                <a:r>
                  <a:rPr lang="en-GB" sz="1200" b="1">
                    <a:solidFill>
                      <a:prstClr val="white"/>
                    </a:solidFill>
                    <a:latin typeface="HelveticaNowDisplay Medium" panose="020B0604030202020204" pitchFamily="34" charset="0"/>
                  </a:rPr>
                  <a:t>Connectivity &amp; Network Managed Services</a:t>
                </a:r>
              </a:p>
            </p:txBody>
          </p:sp>
          <p:grpSp>
            <p:nvGrpSpPr>
              <p:cNvPr id="40" name="Group 39">
                <a:extLst>
                  <a:ext uri="{FF2B5EF4-FFF2-40B4-BE49-F238E27FC236}">
                    <a16:creationId xmlns:a16="http://schemas.microsoft.com/office/drawing/2014/main" id="{C3C72175-9B7A-5D6F-25FC-8D01BB77519D}"/>
                  </a:ext>
                </a:extLst>
              </p:cNvPr>
              <p:cNvGrpSpPr/>
              <p:nvPr/>
            </p:nvGrpSpPr>
            <p:grpSpPr>
              <a:xfrm>
                <a:off x="79539" y="828675"/>
                <a:ext cx="538030" cy="538026"/>
                <a:chOff x="79539" y="828675"/>
                <a:chExt cx="538030" cy="538026"/>
              </a:xfrm>
            </p:grpSpPr>
            <p:sp>
              <p:nvSpPr>
                <p:cNvPr id="41" name="Oval 40">
                  <a:extLst>
                    <a:ext uri="{FF2B5EF4-FFF2-40B4-BE49-F238E27FC236}">
                      <a16:creationId xmlns:a16="http://schemas.microsoft.com/office/drawing/2014/main" id="{98FDF1F5-040A-106D-1F83-9F890BC71D00}"/>
                    </a:ext>
                  </a:extLst>
                </p:cNvPr>
                <p:cNvSpPr/>
                <p:nvPr/>
              </p:nvSpPr>
              <p:spPr>
                <a:xfrm>
                  <a:off x="79539" y="828675"/>
                  <a:ext cx="538030" cy="538026"/>
                </a:xfrm>
                <a:prstGeom prst="ellipse">
                  <a:avLst/>
                </a:prstGeom>
                <a:noFill/>
                <a:ln w="1270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Medium" panose="020B0604030202020204" pitchFamily="34" charset="0"/>
                    <a:ea typeface="+mn-ea"/>
                    <a:cs typeface="+mn-cs"/>
                  </a:endParaRPr>
                </a:p>
              </p:txBody>
            </p:sp>
            <p:pic>
              <p:nvPicPr>
                <p:cNvPr id="42" name="Graphic 41">
                  <a:extLst>
                    <a:ext uri="{FF2B5EF4-FFF2-40B4-BE49-F238E27FC236}">
                      <a16:creationId xmlns:a16="http://schemas.microsoft.com/office/drawing/2014/main" id="{3D7B9E66-61CA-D9B4-902E-14A06C961C98}"/>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220409" y="969543"/>
                  <a:ext cx="256290" cy="256290"/>
                </a:xfrm>
                <a:prstGeom prst="rect">
                  <a:avLst/>
                </a:prstGeom>
              </p:spPr>
            </p:pic>
          </p:grpSp>
        </p:grpSp>
      </p:grpSp>
      <p:grpSp>
        <p:nvGrpSpPr>
          <p:cNvPr id="43" name="Group 42">
            <a:extLst>
              <a:ext uri="{FF2B5EF4-FFF2-40B4-BE49-F238E27FC236}">
                <a16:creationId xmlns:a16="http://schemas.microsoft.com/office/drawing/2014/main" id="{8954508E-E350-6C05-FDF5-0954F28CCD47}"/>
              </a:ext>
            </a:extLst>
          </p:cNvPr>
          <p:cNvGrpSpPr/>
          <p:nvPr/>
        </p:nvGrpSpPr>
        <p:grpSpPr>
          <a:xfrm>
            <a:off x="3038731" y="748391"/>
            <a:ext cx="3057720" cy="6409469"/>
            <a:chOff x="3038731" y="748391"/>
            <a:chExt cx="3057720" cy="6409469"/>
          </a:xfrm>
        </p:grpSpPr>
        <p:pic>
          <p:nvPicPr>
            <p:cNvPr id="44" name="Graphic 43">
              <a:extLst>
                <a:ext uri="{FF2B5EF4-FFF2-40B4-BE49-F238E27FC236}">
                  <a16:creationId xmlns:a16="http://schemas.microsoft.com/office/drawing/2014/main" id="{5822D43F-8E46-9085-265E-32473BB25E17}"/>
                </a:ext>
              </a:extLst>
            </p:cNvPr>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3263433" y="3304702"/>
              <a:ext cx="744806" cy="744806"/>
            </a:xfrm>
            <a:prstGeom prst="rect">
              <a:avLst/>
            </a:prstGeom>
            <a:effectLst>
              <a:outerShdw blurRad="50800" dist="38100" dir="5400000" algn="t" rotWithShape="0">
                <a:prstClr val="black">
                  <a:alpha val="15000"/>
                </a:prstClr>
              </a:outerShdw>
            </a:effectLst>
          </p:spPr>
        </p:pic>
        <p:pic>
          <p:nvPicPr>
            <p:cNvPr id="45" name="Graphic 44">
              <a:extLst>
                <a:ext uri="{FF2B5EF4-FFF2-40B4-BE49-F238E27FC236}">
                  <a16:creationId xmlns:a16="http://schemas.microsoft.com/office/drawing/2014/main" id="{175BD2D2-9095-B168-CE66-D020102CBA8C}"/>
                </a:ext>
              </a:extLst>
            </p:cNvPr>
            <p:cNvPicPr>
              <a:picLocks noChangeAspect="1"/>
            </p:cNvPicPr>
            <p:nvPr/>
          </p:nvPicPr>
          <p:blipFill>
            <a:blip r:embed="rId43">
              <a:extLst>
                <a:ext uri="{96DAC541-7B7A-43D3-8B79-37D633B846F1}">
                  <asvg:svgBlip xmlns:asvg="http://schemas.microsoft.com/office/drawing/2016/SVG/main" r:embed="rId44"/>
                </a:ext>
              </a:extLst>
            </a:blip>
            <a:srcRect/>
            <a:stretch/>
          </p:blipFill>
          <p:spPr>
            <a:xfrm>
              <a:off x="3263433" y="2436947"/>
              <a:ext cx="744806" cy="744806"/>
            </a:xfrm>
            <a:prstGeom prst="rect">
              <a:avLst/>
            </a:prstGeom>
            <a:effectLst>
              <a:outerShdw blurRad="50800" dist="38100" dir="5400000" algn="t" rotWithShape="0">
                <a:prstClr val="black">
                  <a:alpha val="15000"/>
                </a:prstClr>
              </a:outerShdw>
            </a:effectLst>
          </p:spPr>
        </p:pic>
        <p:pic>
          <p:nvPicPr>
            <p:cNvPr id="51" name="Graphic 50">
              <a:extLst>
                <a:ext uri="{FF2B5EF4-FFF2-40B4-BE49-F238E27FC236}">
                  <a16:creationId xmlns:a16="http://schemas.microsoft.com/office/drawing/2014/main" id="{66C68DDA-4E94-69D7-2910-8D0C5858E519}"/>
                </a:ext>
              </a:extLst>
            </p:cNvPr>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5133167" y="3304702"/>
              <a:ext cx="744806" cy="744806"/>
            </a:xfrm>
            <a:prstGeom prst="rect">
              <a:avLst/>
            </a:prstGeom>
            <a:effectLst>
              <a:outerShdw blurRad="50800" dist="38100" dir="5400000" algn="t" rotWithShape="0">
                <a:prstClr val="black">
                  <a:alpha val="15000"/>
                </a:prstClr>
              </a:outerShdw>
            </a:effectLst>
          </p:spPr>
        </p:pic>
        <p:pic>
          <p:nvPicPr>
            <p:cNvPr id="53" name="Graphic 52">
              <a:extLst>
                <a:ext uri="{FF2B5EF4-FFF2-40B4-BE49-F238E27FC236}">
                  <a16:creationId xmlns:a16="http://schemas.microsoft.com/office/drawing/2014/main" id="{23E70FA2-2278-7629-CEF5-AECA0F6C9154}"/>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5133167" y="2436947"/>
              <a:ext cx="744806" cy="744806"/>
            </a:xfrm>
            <a:prstGeom prst="rect">
              <a:avLst/>
            </a:prstGeom>
            <a:effectLst>
              <a:outerShdw blurRad="50800" dist="38100" dir="5400000" algn="t" rotWithShape="0">
                <a:prstClr val="black">
                  <a:alpha val="15000"/>
                </a:prstClr>
              </a:outerShdw>
            </a:effectLst>
          </p:spPr>
        </p:pic>
        <p:pic>
          <p:nvPicPr>
            <p:cNvPr id="56" name="Graphic 55">
              <a:extLst>
                <a:ext uri="{FF2B5EF4-FFF2-40B4-BE49-F238E27FC236}">
                  <a16:creationId xmlns:a16="http://schemas.microsoft.com/office/drawing/2014/main" id="{0C1C75A7-A571-3E6E-D373-678DAE340EE6}"/>
                </a:ext>
              </a:extLst>
            </p:cNvPr>
            <p:cNvPicPr>
              <a:picLocks noChangeAspect="1"/>
            </p:cNvPicPr>
            <p:nvPr/>
          </p:nvPicPr>
          <p:blipFill>
            <a:blip r:embed="rId49">
              <a:extLst>
                <a:ext uri="{96DAC541-7B7A-43D3-8B79-37D633B846F1}">
                  <asvg:svgBlip xmlns:asvg="http://schemas.microsoft.com/office/drawing/2016/SVG/main" r:embed="rId50"/>
                </a:ext>
              </a:extLst>
            </a:blip>
            <a:srcRect/>
            <a:stretch/>
          </p:blipFill>
          <p:spPr>
            <a:xfrm>
              <a:off x="5133167" y="4172457"/>
              <a:ext cx="744806" cy="744806"/>
            </a:xfrm>
            <a:prstGeom prst="rect">
              <a:avLst/>
            </a:prstGeom>
            <a:effectLst>
              <a:outerShdw blurRad="50800" dist="38100" dir="5400000" algn="t" rotWithShape="0">
                <a:prstClr val="black">
                  <a:alpha val="15000"/>
                </a:prstClr>
              </a:outerShdw>
            </a:effectLst>
          </p:spPr>
        </p:pic>
        <p:pic>
          <p:nvPicPr>
            <p:cNvPr id="57" name="Graphic 56">
              <a:extLst>
                <a:ext uri="{FF2B5EF4-FFF2-40B4-BE49-F238E27FC236}">
                  <a16:creationId xmlns:a16="http://schemas.microsoft.com/office/drawing/2014/main" id="{AED3F55F-18E3-F8B5-0110-045BA44CF30F}"/>
                </a:ext>
              </a:extLst>
            </p:cNvPr>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5133167" y="1569192"/>
              <a:ext cx="744806" cy="744806"/>
            </a:xfrm>
            <a:prstGeom prst="rect">
              <a:avLst/>
            </a:prstGeom>
            <a:effectLst>
              <a:outerShdw blurRad="50800" dist="38100" dir="5400000" algn="t" rotWithShape="0">
                <a:prstClr val="black">
                  <a:alpha val="15000"/>
                </a:prstClr>
              </a:outerShdw>
            </a:effectLst>
          </p:spPr>
        </p:pic>
        <p:pic>
          <p:nvPicPr>
            <p:cNvPr id="59" name="Graphic 58">
              <a:extLst>
                <a:ext uri="{FF2B5EF4-FFF2-40B4-BE49-F238E27FC236}">
                  <a16:creationId xmlns:a16="http://schemas.microsoft.com/office/drawing/2014/main" id="{645F0139-F53E-D42F-F338-33C0EA9616E6}"/>
                </a:ext>
              </a:extLst>
            </p:cNvPr>
            <p:cNvPicPr>
              <a:picLocks noChangeAspect="1"/>
            </p:cNvPicPr>
            <p:nvPr/>
          </p:nvPicPr>
          <p:blipFill>
            <a:blip r:embed="rId53">
              <a:extLst>
                <a:ext uri="{96DAC541-7B7A-43D3-8B79-37D633B846F1}">
                  <asvg:svgBlip xmlns:asvg="http://schemas.microsoft.com/office/drawing/2016/SVG/main" r:embed="rId54"/>
                </a:ext>
              </a:extLst>
            </a:blip>
            <a:srcRect/>
            <a:stretch/>
          </p:blipFill>
          <p:spPr>
            <a:xfrm>
              <a:off x="3263433" y="1569192"/>
              <a:ext cx="744806" cy="744806"/>
            </a:xfrm>
            <a:prstGeom prst="rect">
              <a:avLst/>
            </a:prstGeom>
            <a:effectLst>
              <a:outerShdw blurRad="50800" dist="38100" dir="5400000" algn="t" rotWithShape="0">
                <a:prstClr val="black">
                  <a:alpha val="15000"/>
                </a:prstClr>
              </a:outerShdw>
            </a:effectLst>
          </p:spPr>
        </p:pic>
        <p:pic>
          <p:nvPicPr>
            <p:cNvPr id="60" name="Graphic 59">
              <a:extLst>
                <a:ext uri="{FF2B5EF4-FFF2-40B4-BE49-F238E27FC236}">
                  <a16:creationId xmlns:a16="http://schemas.microsoft.com/office/drawing/2014/main" id="{CF41142B-2F90-4DA3-40E3-E982603F02DB}"/>
                </a:ext>
              </a:extLst>
            </p:cNvPr>
            <p:cNvPicPr>
              <a:picLocks noChangeAspect="1"/>
            </p:cNvPicPr>
            <p:nvPr/>
          </p:nvPicPr>
          <p:blipFill>
            <a:blip r:embed="rId55">
              <a:extLst>
                <a:ext uri="{96DAC541-7B7A-43D3-8B79-37D633B846F1}">
                  <asvg:svgBlip xmlns:asvg="http://schemas.microsoft.com/office/drawing/2016/SVG/main" r:embed="rId56"/>
                </a:ext>
              </a:extLst>
            </a:blip>
            <a:srcRect/>
            <a:stretch/>
          </p:blipFill>
          <p:spPr>
            <a:xfrm>
              <a:off x="3263433" y="4172457"/>
              <a:ext cx="744806" cy="744806"/>
            </a:xfrm>
            <a:prstGeom prst="rect">
              <a:avLst/>
            </a:prstGeom>
            <a:effectLst>
              <a:outerShdw blurRad="50800" dist="38100" dir="5400000" algn="t" rotWithShape="0">
                <a:prstClr val="black">
                  <a:alpha val="15000"/>
                </a:prstClr>
              </a:outerShdw>
            </a:effectLst>
          </p:spPr>
        </p:pic>
        <p:pic>
          <p:nvPicPr>
            <p:cNvPr id="63" name="Graphic 28">
              <a:extLst>
                <a:ext uri="{FF2B5EF4-FFF2-40B4-BE49-F238E27FC236}">
                  <a16:creationId xmlns:a16="http://schemas.microsoft.com/office/drawing/2014/main" id="{0ECE7E8F-DA4E-A587-B0F8-73A40B7F90FB}"/>
                </a:ext>
              </a:extLst>
            </p:cNvPr>
            <p:cNvPicPr>
              <a:picLocks noChangeAspect="1"/>
            </p:cNvPicPr>
            <p:nvPr/>
          </p:nvPicPr>
          <p:blipFill>
            <a:blip r:embed="rId57">
              <a:extLst>
                <a:ext uri="{28A0092B-C50C-407E-A947-70E740481C1C}">
                  <a14:useLocalDpi xmlns:a14="http://schemas.microsoft.com/office/drawing/2010/main" val="0"/>
                </a:ext>
              </a:extLst>
            </a:blip>
            <a:srcRect/>
            <a:stretch/>
          </p:blipFill>
          <p:spPr>
            <a:xfrm>
              <a:off x="4198300" y="2436947"/>
              <a:ext cx="744806" cy="744806"/>
            </a:xfrm>
            <a:prstGeom prst="rect">
              <a:avLst/>
            </a:prstGeom>
            <a:effectLst>
              <a:outerShdw blurRad="50800" dist="38100" dir="5400000" algn="t" rotWithShape="0">
                <a:prstClr val="black">
                  <a:alpha val="15000"/>
                </a:prstClr>
              </a:outerShdw>
            </a:effectLst>
          </p:spPr>
        </p:pic>
        <p:pic>
          <p:nvPicPr>
            <p:cNvPr id="65" name="Graphic 64">
              <a:extLst>
                <a:ext uri="{FF2B5EF4-FFF2-40B4-BE49-F238E27FC236}">
                  <a16:creationId xmlns:a16="http://schemas.microsoft.com/office/drawing/2014/main" id="{1018D058-4E94-2A8F-C02D-7A59CFB3DDC9}"/>
                </a:ext>
              </a:extLst>
            </p:cNvPr>
            <p:cNvPicPr>
              <a:picLocks noChangeAspect="1"/>
            </p:cNvPicPr>
            <p:nvPr/>
          </p:nvPicPr>
          <p:blipFill>
            <a:blip r:embed="rId58">
              <a:extLst>
                <a:ext uri="{96DAC541-7B7A-43D3-8B79-37D633B846F1}">
                  <asvg:svgBlip xmlns:asvg="http://schemas.microsoft.com/office/drawing/2016/SVG/main" r:embed="rId59"/>
                </a:ext>
              </a:extLst>
            </a:blip>
            <a:srcRect/>
            <a:stretch/>
          </p:blipFill>
          <p:spPr>
            <a:xfrm>
              <a:off x="4198300" y="3304702"/>
              <a:ext cx="744806" cy="744806"/>
            </a:xfrm>
            <a:prstGeom prst="rect">
              <a:avLst/>
            </a:prstGeom>
            <a:effectLst>
              <a:outerShdw blurRad="50800" dist="38100" dir="5400000" algn="t" rotWithShape="0">
                <a:prstClr val="black">
                  <a:alpha val="15000"/>
                </a:prstClr>
              </a:outerShdw>
            </a:effectLst>
          </p:spPr>
        </p:pic>
        <p:pic>
          <p:nvPicPr>
            <p:cNvPr id="66" name="Graphic 65">
              <a:extLst>
                <a:ext uri="{FF2B5EF4-FFF2-40B4-BE49-F238E27FC236}">
                  <a16:creationId xmlns:a16="http://schemas.microsoft.com/office/drawing/2014/main" id="{F4DE5547-BB8A-9615-62AC-B2193A493DCC}"/>
                </a:ext>
              </a:extLst>
            </p:cNvPr>
            <p:cNvPicPr>
              <a:picLocks noChangeAspect="1"/>
            </p:cNvPicPr>
            <p:nvPr/>
          </p:nvPicPr>
          <p:blipFill>
            <a:blip r:embed="rId60">
              <a:extLst>
                <a:ext uri="{96DAC541-7B7A-43D3-8B79-37D633B846F1}">
                  <asvg:svgBlip xmlns:asvg="http://schemas.microsoft.com/office/drawing/2016/SVG/main" r:embed="rId61"/>
                </a:ext>
              </a:extLst>
            </a:blip>
            <a:srcRect/>
            <a:stretch/>
          </p:blipFill>
          <p:spPr>
            <a:xfrm>
              <a:off x="4198300" y="1569192"/>
              <a:ext cx="744806" cy="744806"/>
            </a:xfrm>
            <a:prstGeom prst="rect">
              <a:avLst/>
            </a:prstGeom>
            <a:effectLst>
              <a:outerShdw blurRad="50800" dist="38100" dir="5400000" algn="t" rotWithShape="0">
                <a:prstClr val="black">
                  <a:alpha val="15000"/>
                </a:prstClr>
              </a:outerShdw>
            </a:effectLst>
          </p:spPr>
        </p:pic>
        <p:pic>
          <p:nvPicPr>
            <p:cNvPr id="67" name="Graphic 66">
              <a:extLst>
                <a:ext uri="{FF2B5EF4-FFF2-40B4-BE49-F238E27FC236}">
                  <a16:creationId xmlns:a16="http://schemas.microsoft.com/office/drawing/2014/main" id="{0093AC47-7B1F-F5B6-DAA5-5502B2356279}"/>
                </a:ext>
              </a:extLst>
            </p:cNvPr>
            <p:cNvPicPr>
              <a:picLocks noChangeAspect="1"/>
            </p:cNvPicPr>
            <p:nvPr/>
          </p:nvPicPr>
          <p:blipFill>
            <a:blip r:embed="rId62">
              <a:extLst>
                <a:ext uri="{96DAC541-7B7A-43D3-8B79-37D633B846F1}">
                  <asvg:svgBlip xmlns:asvg="http://schemas.microsoft.com/office/drawing/2016/SVG/main" r:embed="rId63"/>
                </a:ext>
              </a:extLst>
            </a:blip>
            <a:srcRect/>
            <a:stretch/>
          </p:blipFill>
          <p:spPr>
            <a:xfrm>
              <a:off x="4198300" y="4172457"/>
              <a:ext cx="744806" cy="744806"/>
            </a:xfrm>
            <a:prstGeom prst="rect">
              <a:avLst/>
            </a:prstGeom>
            <a:effectLst>
              <a:outerShdw blurRad="50800" dist="38100" dir="5400000" algn="t" rotWithShape="0">
                <a:prstClr val="black">
                  <a:alpha val="15000"/>
                </a:prstClr>
              </a:outerShdw>
            </a:effectLst>
          </p:spPr>
        </p:pic>
        <p:grpSp>
          <p:nvGrpSpPr>
            <p:cNvPr id="68" name="Group 67">
              <a:extLst>
                <a:ext uri="{FF2B5EF4-FFF2-40B4-BE49-F238E27FC236}">
                  <a16:creationId xmlns:a16="http://schemas.microsoft.com/office/drawing/2014/main" id="{4F8126EC-F600-0449-A29F-2B755D7CE956}"/>
                </a:ext>
              </a:extLst>
            </p:cNvPr>
            <p:cNvGrpSpPr/>
            <p:nvPr/>
          </p:nvGrpSpPr>
          <p:grpSpPr>
            <a:xfrm>
              <a:off x="3044956" y="748391"/>
              <a:ext cx="3051495" cy="698595"/>
              <a:chOff x="3044956" y="748391"/>
              <a:chExt cx="3051495" cy="698595"/>
            </a:xfrm>
          </p:grpSpPr>
          <p:sp>
            <p:nvSpPr>
              <p:cNvPr id="70" name="Rectangle 69">
                <a:extLst>
                  <a:ext uri="{FF2B5EF4-FFF2-40B4-BE49-F238E27FC236}">
                    <a16:creationId xmlns:a16="http://schemas.microsoft.com/office/drawing/2014/main" id="{E40E9768-01AC-3F63-5A84-6A4D8BD0AE4C}"/>
                  </a:ext>
                </a:extLst>
              </p:cNvPr>
              <p:cNvSpPr/>
              <p:nvPr/>
            </p:nvSpPr>
            <p:spPr>
              <a:xfrm>
                <a:off x="3044956" y="748391"/>
                <a:ext cx="3051495" cy="698595"/>
              </a:xfrm>
              <a:prstGeom prst="rect">
                <a:avLst/>
              </a:prstGeom>
              <a:solidFill>
                <a:schemeClr val="accent5"/>
              </a:soli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720000"/>
                <a:r>
                  <a:rPr lang="en-GB" sz="1200" b="1" dirty="0">
                    <a:solidFill>
                      <a:schemeClr val="tx2"/>
                    </a:solidFill>
                    <a:latin typeface="HelveticaNowDisplay Medium" panose="020B0604030202020204" pitchFamily="34" charset="0"/>
                  </a:rPr>
                  <a:t>Cloud &amp; Prof. Services</a:t>
                </a:r>
              </a:p>
            </p:txBody>
          </p:sp>
          <p:grpSp>
            <p:nvGrpSpPr>
              <p:cNvPr id="71" name="Group 70">
                <a:extLst>
                  <a:ext uri="{FF2B5EF4-FFF2-40B4-BE49-F238E27FC236}">
                    <a16:creationId xmlns:a16="http://schemas.microsoft.com/office/drawing/2014/main" id="{86319710-2E56-DAA3-BCE7-6F3EDD6DA02E}"/>
                  </a:ext>
                </a:extLst>
              </p:cNvPr>
              <p:cNvGrpSpPr/>
              <p:nvPr/>
            </p:nvGrpSpPr>
            <p:grpSpPr>
              <a:xfrm>
                <a:off x="3153412" y="828675"/>
                <a:ext cx="538030" cy="538026"/>
                <a:chOff x="9248961" y="828675"/>
                <a:chExt cx="538030" cy="538026"/>
              </a:xfrm>
            </p:grpSpPr>
            <p:pic>
              <p:nvPicPr>
                <p:cNvPr id="72" name="Graphic 71">
                  <a:extLst>
                    <a:ext uri="{FF2B5EF4-FFF2-40B4-BE49-F238E27FC236}">
                      <a16:creationId xmlns:a16="http://schemas.microsoft.com/office/drawing/2014/main" id="{721EA211-A129-DF7E-93CE-8571D73C75BA}"/>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9348695" y="982210"/>
                  <a:ext cx="338562" cy="230956"/>
                </a:xfrm>
                <a:prstGeom prst="rect">
                  <a:avLst/>
                </a:prstGeom>
              </p:spPr>
            </p:pic>
            <p:sp>
              <p:nvSpPr>
                <p:cNvPr id="73" name="Oval 72">
                  <a:extLst>
                    <a:ext uri="{FF2B5EF4-FFF2-40B4-BE49-F238E27FC236}">
                      <a16:creationId xmlns:a16="http://schemas.microsoft.com/office/drawing/2014/main" id="{FEEE2392-F7FE-B7CF-AF66-B29E37E8219B}"/>
                    </a:ext>
                  </a:extLst>
                </p:cNvPr>
                <p:cNvSpPr/>
                <p:nvPr/>
              </p:nvSpPr>
              <p:spPr>
                <a:xfrm>
                  <a:off x="9248961" y="828675"/>
                  <a:ext cx="538030" cy="538026"/>
                </a:xfrm>
                <a:prstGeom prst="ellipse">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Medium" panose="020B0604030202020204" pitchFamily="34" charset="0"/>
                    <a:ea typeface="+mn-ea"/>
                    <a:cs typeface="+mn-cs"/>
                  </a:endParaRPr>
                </a:p>
              </p:txBody>
            </p:sp>
          </p:grpSp>
        </p:grpSp>
        <p:cxnSp>
          <p:nvCxnSpPr>
            <p:cNvPr id="69" name="Straight Connector 68">
              <a:extLst>
                <a:ext uri="{FF2B5EF4-FFF2-40B4-BE49-F238E27FC236}">
                  <a16:creationId xmlns:a16="http://schemas.microsoft.com/office/drawing/2014/main" id="{1672F575-3A1A-92E4-30CB-8264EF6E275D}"/>
                </a:ext>
              </a:extLst>
            </p:cNvPr>
            <p:cNvCxnSpPr>
              <a:cxnSpLocks/>
            </p:cNvCxnSpPr>
            <p:nvPr/>
          </p:nvCxnSpPr>
          <p:spPr>
            <a:xfrm>
              <a:off x="3038731" y="748391"/>
              <a:ext cx="0" cy="6409469"/>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74" name="Group 73">
            <a:extLst>
              <a:ext uri="{FF2B5EF4-FFF2-40B4-BE49-F238E27FC236}">
                <a16:creationId xmlns:a16="http://schemas.microsoft.com/office/drawing/2014/main" id="{50156EE4-CEB0-7E7E-8EE0-CBD0C482C421}"/>
              </a:ext>
            </a:extLst>
          </p:cNvPr>
          <p:cNvGrpSpPr/>
          <p:nvPr/>
        </p:nvGrpSpPr>
        <p:grpSpPr>
          <a:xfrm>
            <a:off x="6093886" y="748391"/>
            <a:ext cx="3053367" cy="6551250"/>
            <a:chOff x="6093886" y="748391"/>
            <a:chExt cx="3053367" cy="6551250"/>
          </a:xfrm>
        </p:grpSpPr>
        <p:pic>
          <p:nvPicPr>
            <p:cNvPr id="75" name="Graphic 74">
              <a:extLst>
                <a:ext uri="{FF2B5EF4-FFF2-40B4-BE49-F238E27FC236}">
                  <a16:creationId xmlns:a16="http://schemas.microsoft.com/office/drawing/2014/main" id="{402CCD67-7485-E484-5E0F-0CE544ECBBC6}"/>
                </a:ext>
              </a:extLst>
            </p:cNvPr>
            <p:cNvPicPr>
              <a:picLocks noChangeAspect="1"/>
            </p:cNvPicPr>
            <p:nvPr/>
          </p:nvPicPr>
          <p:blipFill>
            <a:blip r:embed="rId66">
              <a:extLst>
                <a:ext uri="{96DAC541-7B7A-43D3-8B79-37D633B846F1}">
                  <asvg:svgBlip xmlns:asvg="http://schemas.microsoft.com/office/drawing/2016/SVG/main" r:embed="rId67"/>
                </a:ext>
              </a:extLst>
            </a:blip>
            <a:srcRect/>
            <a:stretch/>
          </p:blipFill>
          <p:spPr>
            <a:xfrm>
              <a:off x="6314235" y="5040212"/>
              <a:ext cx="744806" cy="744806"/>
            </a:xfrm>
            <a:prstGeom prst="rect">
              <a:avLst/>
            </a:prstGeom>
            <a:effectLst>
              <a:outerShdw blurRad="50800" dist="38100" dir="5400000" algn="t" rotWithShape="0">
                <a:prstClr val="black">
                  <a:alpha val="15000"/>
                </a:prstClr>
              </a:outerShdw>
            </a:effectLst>
          </p:spPr>
        </p:pic>
        <p:pic>
          <p:nvPicPr>
            <p:cNvPr id="76" name="Graphic 75">
              <a:extLst>
                <a:ext uri="{FF2B5EF4-FFF2-40B4-BE49-F238E27FC236}">
                  <a16:creationId xmlns:a16="http://schemas.microsoft.com/office/drawing/2014/main" id="{434F052A-7221-9CAE-ABA2-FBFFB0D8CB31}"/>
                </a:ext>
              </a:extLst>
            </p:cNvPr>
            <p:cNvPicPr>
              <a:picLocks noChangeAspect="1"/>
            </p:cNvPicPr>
            <p:nvPr/>
          </p:nvPicPr>
          <p:blipFill>
            <a:blip r:embed="rId68">
              <a:extLst>
                <a:ext uri="{96DAC541-7B7A-43D3-8B79-37D633B846F1}">
                  <asvg:svgBlip xmlns:asvg="http://schemas.microsoft.com/office/drawing/2016/SVG/main" r:embed="rId69"/>
                </a:ext>
              </a:extLst>
            </a:blip>
            <a:srcRect/>
            <a:stretch/>
          </p:blipFill>
          <p:spPr>
            <a:xfrm>
              <a:off x="6314235" y="5907969"/>
              <a:ext cx="744806" cy="744806"/>
            </a:xfrm>
            <a:prstGeom prst="rect">
              <a:avLst/>
            </a:prstGeom>
            <a:effectLst>
              <a:outerShdw blurRad="50800" dist="38100" dir="5400000" algn="t" rotWithShape="0">
                <a:prstClr val="black">
                  <a:alpha val="15000"/>
                </a:prstClr>
              </a:outerShdw>
            </a:effectLst>
          </p:spPr>
        </p:pic>
        <p:pic>
          <p:nvPicPr>
            <p:cNvPr id="77" name="Graphic 76">
              <a:extLst>
                <a:ext uri="{FF2B5EF4-FFF2-40B4-BE49-F238E27FC236}">
                  <a16:creationId xmlns:a16="http://schemas.microsoft.com/office/drawing/2014/main" id="{FACF9B06-9E60-EBFA-9DF4-CCCF3CD439BE}"/>
                </a:ext>
              </a:extLst>
            </p:cNvPr>
            <p:cNvPicPr>
              <a:picLocks noChangeAspect="1"/>
            </p:cNvPicPr>
            <p:nvPr/>
          </p:nvPicPr>
          <p:blipFill>
            <a:blip r:embed="rId70">
              <a:extLst>
                <a:ext uri="{96DAC541-7B7A-43D3-8B79-37D633B846F1}">
                  <asvg:svgBlip xmlns:asvg="http://schemas.microsoft.com/office/drawing/2016/SVG/main" r:embed="rId71"/>
                </a:ext>
              </a:extLst>
            </a:blip>
            <a:srcRect/>
            <a:stretch/>
          </p:blipFill>
          <p:spPr>
            <a:xfrm>
              <a:off x="6314235" y="3304702"/>
              <a:ext cx="744806" cy="744806"/>
            </a:xfrm>
            <a:prstGeom prst="rect">
              <a:avLst/>
            </a:prstGeom>
            <a:effectLst>
              <a:outerShdw blurRad="50800" dist="38100" dir="5400000" algn="t" rotWithShape="0">
                <a:prstClr val="black">
                  <a:alpha val="15000"/>
                </a:prstClr>
              </a:outerShdw>
            </a:effectLst>
          </p:spPr>
        </p:pic>
        <p:pic>
          <p:nvPicPr>
            <p:cNvPr id="78" name="Graphic 77">
              <a:extLst>
                <a:ext uri="{FF2B5EF4-FFF2-40B4-BE49-F238E27FC236}">
                  <a16:creationId xmlns:a16="http://schemas.microsoft.com/office/drawing/2014/main" id="{AD548C1D-A9A2-2F57-147F-3F481D615D50}"/>
                </a:ext>
              </a:extLst>
            </p:cNvPr>
            <p:cNvPicPr>
              <a:picLocks noChangeAspect="1"/>
            </p:cNvPicPr>
            <p:nvPr/>
          </p:nvPicPr>
          <p:blipFill>
            <a:blip r:embed="rId72">
              <a:extLst>
                <a:ext uri="{96DAC541-7B7A-43D3-8B79-37D633B846F1}">
                  <asvg:svgBlip xmlns:asvg="http://schemas.microsoft.com/office/drawing/2016/SVG/main" r:embed="rId73"/>
                </a:ext>
              </a:extLst>
            </a:blip>
            <a:srcRect/>
            <a:stretch/>
          </p:blipFill>
          <p:spPr>
            <a:xfrm>
              <a:off x="6314235" y="2436947"/>
              <a:ext cx="744806" cy="744806"/>
            </a:xfrm>
            <a:prstGeom prst="rect">
              <a:avLst/>
            </a:prstGeom>
            <a:effectLst>
              <a:outerShdw blurRad="50800" dist="38100" dir="5400000" algn="t" rotWithShape="0">
                <a:prstClr val="black">
                  <a:alpha val="15000"/>
                </a:prstClr>
              </a:outerShdw>
            </a:effectLst>
          </p:spPr>
        </p:pic>
        <p:pic>
          <p:nvPicPr>
            <p:cNvPr id="79" name="Graphic 78">
              <a:extLst>
                <a:ext uri="{FF2B5EF4-FFF2-40B4-BE49-F238E27FC236}">
                  <a16:creationId xmlns:a16="http://schemas.microsoft.com/office/drawing/2014/main" id="{05F8F601-5F77-8BE7-F468-A8DFE3CC992A}"/>
                </a:ext>
              </a:extLst>
            </p:cNvPr>
            <p:cNvPicPr>
              <a:picLocks noChangeAspect="1"/>
            </p:cNvPicPr>
            <p:nvPr/>
          </p:nvPicPr>
          <p:blipFill>
            <a:blip r:embed="rId60">
              <a:extLst>
                <a:ext uri="{96DAC541-7B7A-43D3-8B79-37D633B846F1}">
                  <asvg:svgBlip xmlns:asvg="http://schemas.microsoft.com/office/drawing/2016/SVG/main" r:embed="rId61"/>
                </a:ext>
              </a:extLst>
            </a:blip>
            <a:srcRect/>
            <a:stretch/>
          </p:blipFill>
          <p:spPr>
            <a:xfrm>
              <a:off x="8183969" y="3304702"/>
              <a:ext cx="744806" cy="744806"/>
            </a:xfrm>
            <a:prstGeom prst="rect">
              <a:avLst/>
            </a:prstGeom>
            <a:effectLst>
              <a:outerShdw blurRad="50800" dist="38100" dir="5400000" algn="t" rotWithShape="0">
                <a:prstClr val="black">
                  <a:alpha val="15000"/>
                </a:prstClr>
              </a:outerShdw>
            </a:effectLst>
          </p:spPr>
        </p:pic>
        <p:pic>
          <p:nvPicPr>
            <p:cNvPr id="80" name="Graphic 79">
              <a:extLst>
                <a:ext uri="{FF2B5EF4-FFF2-40B4-BE49-F238E27FC236}">
                  <a16:creationId xmlns:a16="http://schemas.microsoft.com/office/drawing/2014/main" id="{2F384253-658B-92A0-96A4-F26A13136762}"/>
                </a:ext>
              </a:extLst>
            </p:cNvPr>
            <p:cNvPicPr>
              <a:picLocks noChangeAspect="1"/>
            </p:cNvPicPr>
            <p:nvPr/>
          </p:nvPicPr>
          <p:blipFill>
            <a:blip r:embed="rId74">
              <a:extLst>
                <a:ext uri="{96DAC541-7B7A-43D3-8B79-37D633B846F1}">
                  <asvg:svgBlip xmlns:asvg="http://schemas.microsoft.com/office/drawing/2016/SVG/main" r:embed="rId75"/>
                </a:ext>
              </a:extLst>
            </a:blip>
            <a:srcRect/>
            <a:stretch/>
          </p:blipFill>
          <p:spPr>
            <a:xfrm>
              <a:off x="8183969" y="5040212"/>
              <a:ext cx="744806" cy="744806"/>
            </a:xfrm>
            <a:prstGeom prst="rect">
              <a:avLst/>
            </a:prstGeom>
            <a:effectLst>
              <a:outerShdw blurRad="50800" dist="38100" dir="5400000" algn="t" rotWithShape="0">
                <a:prstClr val="black">
                  <a:alpha val="15000"/>
                </a:prstClr>
              </a:outerShdw>
            </a:effectLst>
          </p:spPr>
        </p:pic>
        <p:pic>
          <p:nvPicPr>
            <p:cNvPr id="81" name="Graphic 80">
              <a:extLst>
                <a:ext uri="{FF2B5EF4-FFF2-40B4-BE49-F238E27FC236}">
                  <a16:creationId xmlns:a16="http://schemas.microsoft.com/office/drawing/2014/main" id="{146DBBFE-6E95-90D3-FA0D-08A656C47A80}"/>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8183969" y="2436947"/>
              <a:ext cx="744806" cy="744806"/>
            </a:xfrm>
            <a:prstGeom prst="rect">
              <a:avLst/>
            </a:prstGeom>
            <a:effectLst>
              <a:outerShdw blurRad="50800" dist="38100" dir="5400000" algn="t" rotWithShape="0">
                <a:prstClr val="black">
                  <a:alpha val="15000"/>
                </a:prstClr>
              </a:outerShdw>
            </a:effectLst>
          </p:spPr>
        </p:pic>
        <p:pic>
          <p:nvPicPr>
            <p:cNvPr id="82" name="Graphic 81">
              <a:extLst>
                <a:ext uri="{FF2B5EF4-FFF2-40B4-BE49-F238E27FC236}">
                  <a16:creationId xmlns:a16="http://schemas.microsoft.com/office/drawing/2014/main" id="{B1BA4374-D3CA-0488-4CEF-5FE8C61C17FC}"/>
                </a:ext>
              </a:extLst>
            </p:cNvPr>
            <p:cNvPicPr>
              <a:picLocks noChangeAspect="1"/>
            </p:cNvPicPr>
            <p:nvPr/>
          </p:nvPicPr>
          <p:blipFill>
            <a:blip r:embed="rId76">
              <a:extLst>
                <a:ext uri="{96DAC541-7B7A-43D3-8B79-37D633B846F1}">
                  <asvg:svgBlip xmlns:asvg="http://schemas.microsoft.com/office/drawing/2016/SVG/main" r:embed="rId77"/>
                </a:ext>
              </a:extLst>
            </a:blip>
            <a:srcRect/>
            <a:stretch/>
          </p:blipFill>
          <p:spPr>
            <a:xfrm>
              <a:off x="8183969" y="4172457"/>
              <a:ext cx="744806" cy="744806"/>
            </a:xfrm>
            <a:prstGeom prst="rect">
              <a:avLst/>
            </a:prstGeom>
            <a:effectLst>
              <a:outerShdw blurRad="50800" dist="38100" dir="5400000" algn="t" rotWithShape="0">
                <a:prstClr val="black">
                  <a:alpha val="15000"/>
                </a:prstClr>
              </a:outerShdw>
            </a:effectLst>
          </p:spPr>
        </p:pic>
        <p:pic>
          <p:nvPicPr>
            <p:cNvPr id="83" name="Graphic 82">
              <a:extLst>
                <a:ext uri="{FF2B5EF4-FFF2-40B4-BE49-F238E27FC236}">
                  <a16:creationId xmlns:a16="http://schemas.microsoft.com/office/drawing/2014/main" id="{CD4B75BC-E824-BA63-522A-2A71EAF95A5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183969" y="1569192"/>
              <a:ext cx="744806" cy="744806"/>
            </a:xfrm>
            <a:prstGeom prst="rect">
              <a:avLst/>
            </a:prstGeom>
            <a:effectLst>
              <a:outerShdw blurRad="50800" dist="38100" dir="5400000" algn="t" rotWithShape="0">
                <a:prstClr val="black">
                  <a:alpha val="15000"/>
                </a:prstClr>
              </a:outerShdw>
            </a:effectLst>
          </p:spPr>
        </p:pic>
        <p:pic>
          <p:nvPicPr>
            <p:cNvPr id="84" name="Graphic 83">
              <a:extLst>
                <a:ext uri="{FF2B5EF4-FFF2-40B4-BE49-F238E27FC236}">
                  <a16:creationId xmlns:a16="http://schemas.microsoft.com/office/drawing/2014/main" id="{0BFE1D0F-CF3D-A6AC-FEB8-83809E69D236}"/>
                </a:ext>
              </a:extLst>
            </p:cNvPr>
            <p:cNvPicPr>
              <a:picLocks noChangeAspect="1"/>
            </p:cNvPicPr>
            <p:nvPr/>
          </p:nvPicPr>
          <p:blipFill>
            <a:blip r:embed="rId78">
              <a:extLst>
                <a:ext uri="{96DAC541-7B7A-43D3-8B79-37D633B846F1}">
                  <asvg:svgBlip xmlns:asvg="http://schemas.microsoft.com/office/drawing/2016/SVG/main" r:embed="rId79"/>
                </a:ext>
              </a:extLst>
            </a:blip>
            <a:srcRect/>
            <a:stretch/>
          </p:blipFill>
          <p:spPr>
            <a:xfrm>
              <a:off x="6314235" y="1569192"/>
              <a:ext cx="744806" cy="744806"/>
            </a:xfrm>
            <a:prstGeom prst="rect">
              <a:avLst/>
            </a:prstGeom>
            <a:effectLst>
              <a:outerShdw blurRad="50800" dist="38100" dir="5400000" algn="t" rotWithShape="0">
                <a:prstClr val="black">
                  <a:alpha val="15000"/>
                </a:prstClr>
              </a:outerShdw>
            </a:effectLst>
          </p:spPr>
        </p:pic>
        <p:pic>
          <p:nvPicPr>
            <p:cNvPr id="85" name="Graphic 84">
              <a:extLst>
                <a:ext uri="{FF2B5EF4-FFF2-40B4-BE49-F238E27FC236}">
                  <a16:creationId xmlns:a16="http://schemas.microsoft.com/office/drawing/2014/main" id="{58924B1F-CB59-3C87-5F50-742465D4C17E}"/>
                </a:ext>
              </a:extLst>
            </p:cNvPr>
            <p:cNvPicPr>
              <a:picLocks noChangeAspect="1"/>
            </p:cNvPicPr>
            <p:nvPr/>
          </p:nvPicPr>
          <p:blipFill>
            <a:blip r:embed="rId80">
              <a:extLst>
                <a:ext uri="{96DAC541-7B7A-43D3-8B79-37D633B846F1}">
                  <asvg:svgBlip xmlns:asvg="http://schemas.microsoft.com/office/drawing/2016/SVG/main" r:embed="rId81"/>
                </a:ext>
              </a:extLst>
            </a:blip>
            <a:srcRect/>
            <a:stretch/>
          </p:blipFill>
          <p:spPr>
            <a:xfrm>
              <a:off x="6314235" y="4172457"/>
              <a:ext cx="744806" cy="744806"/>
            </a:xfrm>
            <a:prstGeom prst="rect">
              <a:avLst/>
            </a:prstGeom>
            <a:effectLst>
              <a:outerShdw blurRad="50800" dist="38100" dir="5400000" algn="t" rotWithShape="0">
                <a:prstClr val="black">
                  <a:alpha val="15000"/>
                </a:prstClr>
              </a:outerShdw>
            </a:effectLst>
          </p:spPr>
        </p:pic>
        <p:pic>
          <p:nvPicPr>
            <p:cNvPr id="86" name="Graphic 85">
              <a:extLst>
                <a:ext uri="{FF2B5EF4-FFF2-40B4-BE49-F238E27FC236}">
                  <a16:creationId xmlns:a16="http://schemas.microsoft.com/office/drawing/2014/main" id="{6BD8FB4E-2D8E-E814-432C-4E03A1C0FBF0}"/>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7249102" y="2436947"/>
              <a:ext cx="744806" cy="744806"/>
            </a:xfrm>
            <a:prstGeom prst="rect">
              <a:avLst/>
            </a:prstGeom>
            <a:effectLst>
              <a:outerShdw blurRad="50800" dist="38100" dir="5400000" algn="t" rotWithShape="0">
                <a:prstClr val="black">
                  <a:alpha val="15000"/>
                </a:prstClr>
              </a:outerShdw>
            </a:effectLst>
          </p:spPr>
        </p:pic>
        <p:pic>
          <p:nvPicPr>
            <p:cNvPr id="87" name="Graphic 86">
              <a:extLst>
                <a:ext uri="{FF2B5EF4-FFF2-40B4-BE49-F238E27FC236}">
                  <a16:creationId xmlns:a16="http://schemas.microsoft.com/office/drawing/2014/main" id="{694388AC-5394-03A2-5591-8B33F30CADE6}"/>
                </a:ext>
              </a:extLst>
            </p:cNvPr>
            <p:cNvPicPr>
              <a:picLocks noChangeAspect="1"/>
            </p:cNvPicPr>
            <p:nvPr/>
          </p:nvPicPr>
          <p:blipFill>
            <a:blip r:embed="rId82">
              <a:extLst>
                <a:ext uri="{96DAC541-7B7A-43D3-8B79-37D633B846F1}">
                  <asvg:svgBlip xmlns:asvg="http://schemas.microsoft.com/office/drawing/2016/SVG/main" r:embed="rId83"/>
                </a:ext>
              </a:extLst>
            </a:blip>
            <a:srcRect/>
            <a:stretch/>
          </p:blipFill>
          <p:spPr>
            <a:xfrm>
              <a:off x="7249102" y="3304702"/>
              <a:ext cx="744806" cy="744806"/>
            </a:xfrm>
            <a:prstGeom prst="rect">
              <a:avLst/>
            </a:prstGeom>
            <a:effectLst>
              <a:outerShdw blurRad="50800" dist="38100" dir="5400000" algn="t" rotWithShape="0">
                <a:prstClr val="black">
                  <a:alpha val="15000"/>
                </a:prstClr>
              </a:outerShdw>
            </a:effectLst>
          </p:spPr>
        </p:pic>
        <p:pic>
          <p:nvPicPr>
            <p:cNvPr id="88" name="Graphic 87">
              <a:extLst>
                <a:ext uri="{FF2B5EF4-FFF2-40B4-BE49-F238E27FC236}">
                  <a16:creationId xmlns:a16="http://schemas.microsoft.com/office/drawing/2014/main" id="{19CD82AE-4A71-8299-0AFF-37F3D63DB610}"/>
                </a:ext>
              </a:extLst>
            </p:cNvPr>
            <p:cNvPicPr>
              <a:picLocks noChangeAspect="1"/>
            </p:cNvPicPr>
            <p:nvPr/>
          </p:nvPicPr>
          <p:blipFill>
            <a:blip r:embed="rId84">
              <a:extLst>
                <a:ext uri="{96DAC541-7B7A-43D3-8B79-37D633B846F1}">
                  <asvg:svgBlip xmlns:asvg="http://schemas.microsoft.com/office/drawing/2016/SVG/main" r:embed="rId85"/>
                </a:ext>
              </a:extLst>
            </a:blip>
            <a:srcRect/>
            <a:stretch/>
          </p:blipFill>
          <p:spPr>
            <a:xfrm>
              <a:off x="7249102" y="5907969"/>
              <a:ext cx="744806" cy="744806"/>
            </a:xfrm>
            <a:prstGeom prst="rect">
              <a:avLst/>
            </a:prstGeom>
            <a:effectLst>
              <a:outerShdw blurRad="50800" dist="38100" dir="5400000" algn="t" rotWithShape="0">
                <a:prstClr val="black">
                  <a:alpha val="15000"/>
                </a:prstClr>
              </a:outerShdw>
            </a:effectLst>
          </p:spPr>
        </p:pic>
        <p:pic>
          <p:nvPicPr>
            <p:cNvPr id="89" name="Graphic 88">
              <a:extLst>
                <a:ext uri="{FF2B5EF4-FFF2-40B4-BE49-F238E27FC236}">
                  <a16:creationId xmlns:a16="http://schemas.microsoft.com/office/drawing/2014/main" id="{3EE98062-0F3F-B0C8-B2C8-3FF9530D01C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49102" y="1569192"/>
              <a:ext cx="744806" cy="744806"/>
            </a:xfrm>
            <a:prstGeom prst="rect">
              <a:avLst/>
            </a:prstGeom>
            <a:effectLst>
              <a:outerShdw blurRad="50800" dist="38100" dir="5400000" algn="t" rotWithShape="0">
                <a:prstClr val="black">
                  <a:alpha val="15000"/>
                </a:prstClr>
              </a:outerShdw>
            </a:effectLst>
          </p:spPr>
        </p:pic>
        <p:pic>
          <p:nvPicPr>
            <p:cNvPr id="90" name="Graphic 89">
              <a:extLst>
                <a:ext uri="{FF2B5EF4-FFF2-40B4-BE49-F238E27FC236}">
                  <a16:creationId xmlns:a16="http://schemas.microsoft.com/office/drawing/2014/main" id="{14797050-7C92-2C14-FD18-39009459E759}"/>
                </a:ext>
              </a:extLst>
            </p:cNvPr>
            <p:cNvPicPr>
              <a:picLocks noChangeAspect="1"/>
            </p:cNvPicPr>
            <p:nvPr/>
          </p:nvPicPr>
          <p:blipFill>
            <a:blip r:embed="rId86">
              <a:extLst>
                <a:ext uri="{96DAC541-7B7A-43D3-8B79-37D633B846F1}">
                  <asvg:svgBlip xmlns:asvg="http://schemas.microsoft.com/office/drawing/2016/SVG/main" r:embed="rId87"/>
                </a:ext>
              </a:extLst>
            </a:blip>
            <a:srcRect/>
            <a:stretch/>
          </p:blipFill>
          <p:spPr>
            <a:xfrm>
              <a:off x="7249102" y="5040212"/>
              <a:ext cx="744806" cy="744806"/>
            </a:xfrm>
            <a:prstGeom prst="rect">
              <a:avLst/>
            </a:prstGeom>
            <a:effectLst>
              <a:outerShdw blurRad="50800" dist="38100" dir="5400000" algn="t" rotWithShape="0">
                <a:prstClr val="black">
                  <a:alpha val="15000"/>
                </a:prstClr>
              </a:outerShdw>
            </a:effectLst>
          </p:spPr>
        </p:pic>
        <p:pic>
          <p:nvPicPr>
            <p:cNvPr id="91" name="Graphic 90">
              <a:extLst>
                <a:ext uri="{FF2B5EF4-FFF2-40B4-BE49-F238E27FC236}">
                  <a16:creationId xmlns:a16="http://schemas.microsoft.com/office/drawing/2014/main" id="{FC8EB905-B633-D513-6466-5FC629F9F03C}"/>
                </a:ext>
              </a:extLst>
            </p:cNvPr>
            <p:cNvPicPr>
              <a:picLocks noChangeAspect="1"/>
            </p:cNvPicPr>
            <p:nvPr/>
          </p:nvPicPr>
          <p:blipFill>
            <a:blip r:embed="rId88">
              <a:extLst>
                <a:ext uri="{96DAC541-7B7A-43D3-8B79-37D633B846F1}">
                  <asvg:svgBlip xmlns:asvg="http://schemas.microsoft.com/office/drawing/2016/SVG/main" r:embed="rId89"/>
                </a:ext>
              </a:extLst>
            </a:blip>
            <a:srcRect/>
            <a:stretch/>
          </p:blipFill>
          <p:spPr>
            <a:xfrm>
              <a:off x="7249102" y="4172457"/>
              <a:ext cx="744806" cy="744806"/>
            </a:xfrm>
            <a:prstGeom prst="rect">
              <a:avLst/>
            </a:prstGeom>
            <a:effectLst>
              <a:outerShdw blurRad="50800" dist="38100" dir="5400000" algn="t" rotWithShape="0">
                <a:prstClr val="black">
                  <a:alpha val="15000"/>
                </a:prstClr>
              </a:outerShdw>
            </a:effectLst>
          </p:spPr>
        </p:pic>
        <p:grpSp>
          <p:nvGrpSpPr>
            <p:cNvPr id="92" name="Group 91">
              <a:extLst>
                <a:ext uri="{FF2B5EF4-FFF2-40B4-BE49-F238E27FC236}">
                  <a16:creationId xmlns:a16="http://schemas.microsoft.com/office/drawing/2014/main" id="{FB35D511-0F67-F8CA-AA59-A678AC468194}"/>
                </a:ext>
              </a:extLst>
            </p:cNvPr>
            <p:cNvGrpSpPr/>
            <p:nvPr/>
          </p:nvGrpSpPr>
          <p:grpSpPr>
            <a:xfrm>
              <a:off x="6095758" y="748391"/>
              <a:ext cx="3051495" cy="698595"/>
              <a:chOff x="6095758" y="748391"/>
              <a:chExt cx="3051495" cy="698595"/>
            </a:xfrm>
          </p:grpSpPr>
          <p:sp>
            <p:nvSpPr>
              <p:cNvPr id="94" name="Rectangle 93">
                <a:extLst>
                  <a:ext uri="{FF2B5EF4-FFF2-40B4-BE49-F238E27FC236}">
                    <a16:creationId xmlns:a16="http://schemas.microsoft.com/office/drawing/2014/main" id="{14FEFD2C-408F-6FE0-6493-A790CED711EC}"/>
                  </a:ext>
                </a:extLst>
              </p:cNvPr>
              <p:cNvSpPr/>
              <p:nvPr/>
            </p:nvSpPr>
            <p:spPr>
              <a:xfrm>
                <a:off x="6095758" y="748391"/>
                <a:ext cx="3051495" cy="698595"/>
              </a:xfrm>
              <a:prstGeom prst="rect">
                <a:avLst/>
              </a:prstGeom>
              <a:solidFill>
                <a:schemeClr val="accent2"/>
              </a:soli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720000"/>
                <a:r>
                  <a:rPr lang="en-GB" sz="1200" b="1" dirty="0">
                    <a:solidFill>
                      <a:schemeClr val="tx2"/>
                    </a:solidFill>
                    <a:latin typeface="HelveticaNowDisplay Medium" panose="020B0604030202020204" pitchFamily="34" charset="0"/>
                  </a:rPr>
                  <a:t>Cyber Security</a:t>
                </a:r>
              </a:p>
            </p:txBody>
          </p:sp>
          <p:grpSp>
            <p:nvGrpSpPr>
              <p:cNvPr id="95" name="Group 94">
                <a:extLst>
                  <a:ext uri="{FF2B5EF4-FFF2-40B4-BE49-F238E27FC236}">
                    <a16:creationId xmlns:a16="http://schemas.microsoft.com/office/drawing/2014/main" id="{03108E82-98B5-DF12-A45D-1C73F500E626}"/>
                  </a:ext>
                </a:extLst>
              </p:cNvPr>
              <p:cNvGrpSpPr/>
              <p:nvPr/>
            </p:nvGrpSpPr>
            <p:grpSpPr>
              <a:xfrm>
                <a:off x="6180637" y="828675"/>
                <a:ext cx="538030" cy="538026"/>
                <a:chOff x="3131499" y="828675"/>
                <a:chExt cx="538030" cy="538026"/>
              </a:xfrm>
            </p:grpSpPr>
            <p:pic>
              <p:nvPicPr>
                <p:cNvPr id="96" name="Graphic 95">
                  <a:extLst>
                    <a:ext uri="{FF2B5EF4-FFF2-40B4-BE49-F238E27FC236}">
                      <a16:creationId xmlns:a16="http://schemas.microsoft.com/office/drawing/2014/main" id="{E1170BFE-320F-A356-0B30-945E86425AEF}"/>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3298078" y="952570"/>
                  <a:ext cx="204872" cy="290236"/>
                </a:xfrm>
                <a:prstGeom prst="rect">
                  <a:avLst/>
                </a:prstGeom>
              </p:spPr>
            </p:pic>
            <p:sp>
              <p:nvSpPr>
                <p:cNvPr id="97" name="Oval 96">
                  <a:extLst>
                    <a:ext uri="{FF2B5EF4-FFF2-40B4-BE49-F238E27FC236}">
                      <a16:creationId xmlns:a16="http://schemas.microsoft.com/office/drawing/2014/main" id="{DB4B3324-4144-03F1-A6AE-AE3D26A73299}"/>
                    </a:ext>
                  </a:extLst>
                </p:cNvPr>
                <p:cNvSpPr/>
                <p:nvPr/>
              </p:nvSpPr>
              <p:spPr>
                <a:xfrm>
                  <a:off x="3131499" y="828675"/>
                  <a:ext cx="538030" cy="538026"/>
                </a:xfrm>
                <a:prstGeom prst="ellipse">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Medium" panose="020B0604030202020204" pitchFamily="34" charset="0"/>
                    <a:ea typeface="+mn-ea"/>
                    <a:cs typeface="+mn-cs"/>
                  </a:endParaRPr>
                </a:p>
              </p:txBody>
            </p:sp>
          </p:grpSp>
        </p:grpSp>
        <p:cxnSp>
          <p:nvCxnSpPr>
            <p:cNvPr id="93" name="Straight Connector 92">
              <a:extLst>
                <a:ext uri="{FF2B5EF4-FFF2-40B4-BE49-F238E27FC236}">
                  <a16:creationId xmlns:a16="http://schemas.microsoft.com/office/drawing/2014/main" id="{489C69D7-41F2-803D-FE48-9E4FF8DB813B}"/>
                </a:ext>
              </a:extLst>
            </p:cNvPr>
            <p:cNvCxnSpPr>
              <a:cxnSpLocks/>
            </p:cNvCxnSpPr>
            <p:nvPr/>
          </p:nvCxnSpPr>
          <p:spPr>
            <a:xfrm>
              <a:off x="6093886" y="748391"/>
              <a:ext cx="0" cy="655125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98" name="Group 97">
            <a:extLst>
              <a:ext uri="{FF2B5EF4-FFF2-40B4-BE49-F238E27FC236}">
                <a16:creationId xmlns:a16="http://schemas.microsoft.com/office/drawing/2014/main" id="{332E0E75-C013-45BB-BE1E-5C3D0BF1FA31}"/>
              </a:ext>
            </a:extLst>
          </p:cNvPr>
          <p:cNvGrpSpPr/>
          <p:nvPr/>
        </p:nvGrpSpPr>
        <p:grpSpPr>
          <a:xfrm>
            <a:off x="9153269" y="748391"/>
            <a:ext cx="3057148" cy="6518107"/>
            <a:chOff x="9153269" y="748391"/>
            <a:chExt cx="3057148" cy="6518107"/>
          </a:xfrm>
        </p:grpSpPr>
        <p:pic>
          <p:nvPicPr>
            <p:cNvPr id="99" name="Graphic 98">
              <a:extLst>
                <a:ext uri="{FF2B5EF4-FFF2-40B4-BE49-F238E27FC236}">
                  <a16:creationId xmlns:a16="http://schemas.microsoft.com/office/drawing/2014/main" id="{F49B3A3F-04F8-48A9-E20F-FC51E894FB21}"/>
                </a:ext>
              </a:extLst>
            </p:cNvPr>
            <p:cNvPicPr>
              <a:picLocks noChangeAspect="1"/>
            </p:cNvPicPr>
            <p:nvPr/>
          </p:nvPicPr>
          <p:blipFill>
            <a:blip r:embed="rId92">
              <a:extLst>
                <a:ext uri="{96DAC541-7B7A-43D3-8B79-37D633B846F1}">
                  <asvg:svgBlip xmlns:asvg="http://schemas.microsoft.com/office/drawing/2016/SVG/main" r:embed="rId93"/>
                </a:ext>
              </a:extLst>
            </a:blip>
            <a:srcRect/>
            <a:stretch/>
          </p:blipFill>
          <p:spPr>
            <a:xfrm>
              <a:off x="10312266" y="4172457"/>
              <a:ext cx="744806" cy="744806"/>
            </a:xfrm>
            <a:prstGeom prst="rect">
              <a:avLst/>
            </a:prstGeom>
            <a:effectLst>
              <a:outerShdw blurRad="50800" dist="38100" dir="5400000" algn="t" rotWithShape="0">
                <a:prstClr val="black">
                  <a:alpha val="15000"/>
                </a:prstClr>
              </a:outerShdw>
            </a:effectLst>
          </p:spPr>
        </p:pic>
        <p:pic>
          <p:nvPicPr>
            <p:cNvPr id="100" name="Graphic 99">
              <a:extLst>
                <a:ext uri="{FF2B5EF4-FFF2-40B4-BE49-F238E27FC236}">
                  <a16:creationId xmlns:a16="http://schemas.microsoft.com/office/drawing/2014/main" id="{1E4E2BB8-4BB3-6254-5158-B2C04E0C3B66}"/>
                </a:ext>
              </a:extLst>
            </p:cNvPr>
            <p:cNvPicPr>
              <a:picLocks noChangeAspect="1"/>
            </p:cNvPicPr>
            <p:nvPr/>
          </p:nvPicPr>
          <p:blipFill>
            <a:blip r:embed="rId94">
              <a:extLst>
                <a:ext uri="{96DAC541-7B7A-43D3-8B79-37D633B846F1}">
                  <asvg:svgBlip xmlns:asvg="http://schemas.microsoft.com/office/drawing/2016/SVG/main" r:embed="rId95"/>
                </a:ext>
              </a:extLst>
            </a:blip>
            <a:srcRect/>
            <a:stretch/>
          </p:blipFill>
          <p:spPr>
            <a:xfrm>
              <a:off x="9377399" y="3304702"/>
              <a:ext cx="744806" cy="744806"/>
            </a:xfrm>
            <a:prstGeom prst="rect">
              <a:avLst/>
            </a:prstGeom>
            <a:effectLst>
              <a:outerShdw blurRad="50800" dist="38100" dir="5400000" algn="t" rotWithShape="0">
                <a:prstClr val="black">
                  <a:alpha val="15000"/>
                </a:prstClr>
              </a:outerShdw>
            </a:effectLst>
          </p:spPr>
        </p:pic>
        <p:pic>
          <p:nvPicPr>
            <p:cNvPr id="101" name="Graphic 100">
              <a:extLst>
                <a:ext uri="{FF2B5EF4-FFF2-40B4-BE49-F238E27FC236}">
                  <a16:creationId xmlns:a16="http://schemas.microsoft.com/office/drawing/2014/main" id="{8CFCCA50-0B17-E1A0-1469-9B26AEB05689}"/>
                </a:ext>
              </a:extLst>
            </p:cNvPr>
            <p:cNvPicPr>
              <a:picLocks noChangeAspect="1"/>
            </p:cNvPicPr>
            <p:nvPr/>
          </p:nvPicPr>
          <p:blipFill>
            <a:blip r:embed="rId96">
              <a:extLst>
                <a:ext uri="{96DAC541-7B7A-43D3-8B79-37D633B846F1}">
                  <asvg:svgBlip xmlns:asvg="http://schemas.microsoft.com/office/drawing/2016/SVG/main" r:embed="rId97"/>
                </a:ext>
              </a:extLst>
            </a:blip>
            <a:srcRect/>
            <a:stretch/>
          </p:blipFill>
          <p:spPr>
            <a:xfrm>
              <a:off x="9377399" y="2436947"/>
              <a:ext cx="744806" cy="744806"/>
            </a:xfrm>
            <a:prstGeom prst="rect">
              <a:avLst/>
            </a:prstGeom>
            <a:effectLst>
              <a:outerShdw blurRad="50800" dist="38100" dir="5400000" algn="t" rotWithShape="0">
                <a:prstClr val="black">
                  <a:alpha val="15000"/>
                </a:prstClr>
              </a:outerShdw>
            </a:effectLst>
          </p:spPr>
        </p:pic>
        <p:pic>
          <p:nvPicPr>
            <p:cNvPr id="102" name="Graphic 101">
              <a:extLst>
                <a:ext uri="{FF2B5EF4-FFF2-40B4-BE49-F238E27FC236}">
                  <a16:creationId xmlns:a16="http://schemas.microsoft.com/office/drawing/2014/main" id="{22C1AD8C-340E-9ADE-138A-82EB79C994AA}"/>
                </a:ext>
              </a:extLst>
            </p:cNvPr>
            <p:cNvPicPr>
              <a:picLocks noChangeAspect="1"/>
            </p:cNvPicPr>
            <p:nvPr/>
          </p:nvPicPr>
          <p:blipFill>
            <a:blip r:embed="rId98">
              <a:extLst>
                <a:ext uri="{96DAC541-7B7A-43D3-8B79-37D633B846F1}">
                  <asvg:svgBlip xmlns:asvg="http://schemas.microsoft.com/office/drawing/2016/SVG/main" r:embed="rId99"/>
                </a:ext>
              </a:extLst>
            </a:blip>
            <a:srcRect/>
            <a:stretch/>
          </p:blipFill>
          <p:spPr>
            <a:xfrm>
              <a:off x="11247133" y="3304702"/>
              <a:ext cx="744806" cy="744806"/>
            </a:xfrm>
            <a:prstGeom prst="rect">
              <a:avLst/>
            </a:prstGeom>
            <a:effectLst>
              <a:outerShdw blurRad="50800" dist="38100" dir="5400000" algn="t" rotWithShape="0">
                <a:prstClr val="black">
                  <a:alpha val="15000"/>
                </a:prstClr>
              </a:outerShdw>
            </a:effectLst>
          </p:spPr>
        </p:pic>
        <p:pic>
          <p:nvPicPr>
            <p:cNvPr id="103" name="Graphic 102">
              <a:extLst>
                <a:ext uri="{FF2B5EF4-FFF2-40B4-BE49-F238E27FC236}">
                  <a16:creationId xmlns:a16="http://schemas.microsoft.com/office/drawing/2014/main" id="{A6E41EDD-B483-985D-20AD-F6B069CFD16E}"/>
                </a:ext>
              </a:extLst>
            </p:cNvPr>
            <p:cNvPicPr>
              <a:picLocks noChangeAspect="1"/>
            </p:cNvPicPr>
            <p:nvPr/>
          </p:nvPicPr>
          <p:blipFill>
            <a:blip r:embed="rId100">
              <a:extLst>
                <a:ext uri="{96DAC541-7B7A-43D3-8B79-37D633B846F1}">
                  <asvg:svgBlip xmlns:asvg="http://schemas.microsoft.com/office/drawing/2016/SVG/main" r:embed="rId101"/>
                </a:ext>
              </a:extLst>
            </a:blip>
            <a:srcRect/>
            <a:stretch/>
          </p:blipFill>
          <p:spPr>
            <a:xfrm>
              <a:off x="11247133" y="2436947"/>
              <a:ext cx="744806" cy="744806"/>
            </a:xfrm>
            <a:prstGeom prst="rect">
              <a:avLst/>
            </a:prstGeom>
            <a:effectLst>
              <a:outerShdw blurRad="50800" dist="38100" dir="5400000" algn="t" rotWithShape="0">
                <a:prstClr val="black">
                  <a:alpha val="15000"/>
                </a:prstClr>
              </a:outerShdw>
            </a:effectLst>
          </p:spPr>
        </p:pic>
        <p:pic>
          <p:nvPicPr>
            <p:cNvPr id="104" name="Graphic 103">
              <a:extLst>
                <a:ext uri="{FF2B5EF4-FFF2-40B4-BE49-F238E27FC236}">
                  <a16:creationId xmlns:a16="http://schemas.microsoft.com/office/drawing/2014/main" id="{229B11FE-B596-D118-BAD8-A7183197C8E8}"/>
                </a:ext>
              </a:extLst>
            </p:cNvPr>
            <p:cNvPicPr>
              <a:picLocks noChangeAspect="1"/>
            </p:cNvPicPr>
            <p:nvPr/>
          </p:nvPicPr>
          <p:blipFill>
            <a:blip r:embed="rId102">
              <a:extLst>
                <a:ext uri="{96DAC541-7B7A-43D3-8B79-37D633B846F1}">
                  <asvg:svgBlip xmlns:asvg="http://schemas.microsoft.com/office/drawing/2016/SVG/main" r:embed="rId103"/>
                </a:ext>
              </a:extLst>
            </a:blip>
            <a:srcRect/>
            <a:stretch/>
          </p:blipFill>
          <p:spPr>
            <a:xfrm>
              <a:off x="11247133" y="4172457"/>
              <a:ext cx="744806" cy="744806"/>
            </a:xfrm>
            <a:prstGeom prst="rect">
              <a:avLst/>
            </a:prstGeom>
            <a:effectLst>
              <a:outerShdw blurRad="50800" dist="38100" dir="5400000" algn="t" rotWithShape="0">
                <a:prstClr val="black">
                  <a:alpha val="15000"/>
                </a:prstClr>
              </a:outerShdw>
            </a:effectLst>
          </p:spPr>
        </p:pic>
        <p:pic>
          <p:nvPicPr>
            <p:cNvPr id="105" name="Graphic 104">
              <a:extLst>
                <a:ext uri="{FF2B5EF4-FFF2-40B4-BE49-F238E27FC236}">
                  <a16:creationId xmlns:a16="http://schemas.microsoft.com/office/drawing/2014/main" id="{6C7C7750-2BF3-4224-5538-3F206035B3EC}"/>
                </a:ext>
              </a:extLst>
            </p:cNvPr>
            <p:cNvPicPr>
              <a:picLocks noChangeAspect="1"/>
            </p:cNvPicPr>
            <p:nvPr/>
          </p:nvPicPr>
          <p:blipFill>
            <a:blip r:embed="rId104">
              <a:extLst>
                <a:ext uri="{96DAC541-7B7A-43D3-8B79-37D633B846F1}">
                  <asvg:svgBlip xmlns:asvg="http://schemas.microsoft.com/office/drawing/2016/SVG/main" r:embed="rId105"/>
                </a:ext>
              </a:extLst>
            </a:blip>
            <a:srcRect/>
            <a:stretch/>
          </p:blipFill>
          <p:spPr>
            <a:xfrm>
              <a:off x="11247133" y="1569192"/>
              <a:ext cx="744806" cy="744806"/>
            </a:xfrm>
            <a:prstGeom prst="rect">
              <a:avLst/>
            </a:prstGeom>
            <a:effectLst>
              <a:outerShdw blurRad="50800" dist="38100" dir="5400000" algn="t" rotWithShape="0">
                <a:prstClr val="black">
                  <a:alpha val="15000"/>
                </a:prstClr>
              </a:outerShdw>
            </a:effectLst>
          </p:spPr>
        </p:pic>
        <p:pic>
          <p:nvPicPr>
            <p:cNvPr id="106" name="Graphic 105">
              <a:extLst>
                <a:ext uri="{FF2B5EF4-FFF2-40B4-BE49-F238E27FC236}">
                  <a16:creationId xmlns:a16="http://schemas.microsoft.com/office/drawing/2014/main" id="{ED3F6A82-F269-5DFD-F5AA-229ACE0681D6}"/>
                </a:ext>
              </a:extLst>
            </p:cNvPr>
            <p:cNvPicPr>
              <a:picLocks noChangeAspect="1"/>
            </p:cNvPicPr>
            <p:nvPr/>
          </p:nvPicPr>
          <p:blipFill>
            <a:blip r:embed="rId106">
              <a:extLst>
                <a:ext uri="{96DAC541-7B7A-43D3-8B79-37D633B846F1}">
                  <asvg:svgBlip xmlns:asvg="http://schemas.microsoft.com/office/drawing/2016/SVG/main" r:embed="rId107"/>
                </a:ext>
              </a:extLst>
            </a:blip>
            <a:srcRect/>
            <a:stretch/>
          </p:blipFill>
          <p:spPr>
            <a:xfrm>
              <a:off x="9377399" y="1569192"/>
              <a:ext cx="744806" cy="744806"/>
            </a:xfrm>
            <a:prstGeom prst="rect">
              <a:avLst/>
            </a:prstGeom>
            <a:effectLst>
              <a:outerShdw blurRad="50800" dist="38100" dir="5400000" algn="t" rotWithShape="0">
                <a:prstClr val="black">
                  <a:alpha val="15000"/>
                </a:prstClr>
              </a:outerShdw>
            </a:effectLst>
          </p:spPr>
        </p:pic>
        <p:pic>
          <p:nvPicPr>
            <p:cNvPr id="107" name="Graphic 106">
              <a:extLst>
                <a:ext uri="{FF2B5EF4-FFF2-40B4-BE49-F238E27FC236}">
                  <a16:creationId xmlns:a16="http://schemas.microsoft.com/office/drawing/2014/main" id="{C8670E29-99B1-D60B-B60B-DA371D1DE830}"/>
                </a:ext>
              </a:extLst>
            </p:cNvPr>
            <p:cNvPicPr>
              <a:picLocks noChangeAspect="1"/>
            </p:cNvPicPr>
            <p:nvPr/>
          </p:nvPicPr>
          <p:blipFill>
            <a:blip r:embed="rId108">
              <a:extLst>
                <a:ext uri="{96DAC541-7B7A-43D3-8B79-37D633B846F1}">
                  <asvg:svgBlip xmlns:asvg="http://schemas.microsoft.com/office/drawing/2016/SVG/main" r:embed="rId109"/>
                </a:ext>
              </a:extLst>
            </a:blip>
            <a:srcRect/>
            <a:stretch/>
          </p:blipFill>
          <p:spPr>
            <a:xfrm>
              <a:off x="9377399" y="4172457"/>
              <a:ext cx="744806" cy="744806"/>
            </a:xfrm>
            <a:prstGeom prst="rect">
              <a:avLst/>
            </a:prstGeom>
            <a:effectLst>
              <a:outerShdw blurRad="50800" dist="38100" dir="5400000" algn="t" rotWithShape="0">
                <a:prstClr val="black">
                  <a:alpha val="15000"/>
                </a:prstClr>
              </a:outerShdw>
            </a:effectLst>
          </p:spPr>
        </p:pic>
        <p:pic>
          <p:nvPicPr>
            <p:cNvPr id="108" name="Graphic 107">
              <a:extLst>
                <a:ext uri="{FF2B5EF4-FFF2-40B4-BE49-F238E27FC236}">
                  <a16:creationId xmlns:a16="http://schemas.microsoft.com/office/drawing/2014/main" id="{DA1F3E5E-0308-5882-1724-A76A1A6E0C26}"/>
                </a:ext>
              </a:extLst>
            </p:cNvPr>
            <p:cNvPicPr>
              <a:picLocks noChangeAspect="1"/>
            </p:cNvPicPr>
            <p:nvPr/>
          </p:nvPicPr>
          <p:blipFill>
            <a:blip r:embed="rId110">
              <a:extLst>
                <a:ext uri="{96DAC541-7B7A-43D3-8B79-37D633B846F1}">
                  <asvg:svgBlip xmlns:asvg="http://schemas.microsoft.com/office/drawing/2016/SVG/main" r:embed="rId111"/>
                </a:ext>
              </a:extLst>
            </a:blip>
            <a:srcRect/>
            <a:stretch/>
          </p:blipFill>
          <p:spPr>
            <a:xfrm>
              <a:off x="10312266" y="2436947"/>
              <a:ext cx="744806" cy="744806"/>
            </a:xfrm>
            <a:prstGeom prst="rect">
              <a:avLst/>
            </a:prstGeom>
            <a:effectLst>
              <a:outerShdw blurRad="50800" dist="38100" dir="5400000" algn="t" rotWithShape="0">
                <a:prstClr val="black">
                  <a:alpha val="15000"/>
                </a:prstClr>
              </a:outerShdw>
            </a:effectLst>
          </p:spPr>
        </p:pic>
        <p:pic>
          <p:nvPicPr>
            <p:cNvPr id="109" name="Graphic 108">
              <a:extLst>
                <a:ext uri="{FF2B5EF4-FFF2-40B4-BE49-F238E27FC236}">
                  <a16:creationId xmlns:a16="http://schemas.microsoft.com/office/drawing/2014/main" id="{DD6A8994-5D29-7888-5499-DA8B5EDBF4EA}"/>
                </a:ext>
              </a:extLst>
            </p:cNvPr>
            <p:cNvPicPr>
              <a:picLocks noChangeAspect="1"/>
            </p:cNvPicPr>
            <p:nvPr/>
          </p:nvPicPr>
          <p:blipFill>
            <a:blip r:embed="rId112">
              <a:extLst>
                <a:ext uri="{96DAC541-7B7A-43D3-8B79-37D633B846F1}">
                  <asvg:svgBlip xmlns:asvg="http://schemas.microsoft.com/office/drawing/2016/SVG/main" r:embed="rId113"/>
                </a:ext>
              </a:extLst>
            </a:blip>
            <a:srcRect/>
            <a:stretch/>
          </p:blipFill>
          <p:spPr>
            <a:xfrm>
              <a:off x="10312266" y="3304702"/>
              <a:ext cx="744806" cy="744806"/>
            </a:xfrm>
            <a:prstGeom prst="rect">
              <a:avLst/>
            </a:prstGeom>
            <a:effectLst>
              <a:outerShdw blurRad="50800" dist="38100" dir="5400000" algn="t" rotWithShape="0">
                <a:prstClr val="black">
                  <a:alpha val="15000"/>
                </a:prstClr>
              </a:outerShdw>
            </a:effectLst>
          </p:spPr>
        </p:pic>
        <p:pic>
          <p:nvPicPr>
            <p:cNvPr id="110" name="Graphic 109">
              <a:extLst>
                <a:ext uri="{FF2B5EF4-FFF2-40B4-BE49-F238E27FC236}">
                  <a16:creationId xmlns:a16="http://schemas.microsoft.com/office/drawing/2014/main" id="{1F3FA454-5469-C133-2201-F06C24AF536B}"/>
                </a:ext>
              </a:extLst>
            </p:cNvPr>
            <p:cNvPicPr>
              <a:picLocks noChangeAspect="1"/>
            </p:cNvPicPr>
            <p:nvPr/>
          </p:nvPicPr>
          <p:blipFill>
            <a:blip r:embed="rId114">
              <a:extLst>
                <a:ext uri="{96DAC541-7B7A-43D3-8B79-37D633B846F1}">
                  <asvg:svgBlip xmlns:asvg="http://schemas.microsoft.com/office/drawing/2016/SVG/main" r:embed="rId115"/>
                </a:ext>
              </a:extLst>
            </a:blip>
            <a:srcRect/>
            <a:stretch/>
          </p:blipFill>
          <p:spPr>
            <a:xfrm>
              <a:off x="10312266" y="1569192"/>
              <a:ext cx="744806" cy="744806"/>
            </a:xfrm>
            <a:prstGeom prst="rect">
              <a:avLst/>
            </a:prstGeom>
            <a:effectLst>
              <a:outerShdw blurRad="50800" dist="38100" dir="5400000" algn="t" rotWithShape="0">
                <a:prstClr val="black">
                  <a:alpha val="15000"/>
                </a:prstClr>
              </a:outerShdw>
            </a:effectLst>
          </p:spPr>
        </p:pic>
        <p:grpSp>
          <p:nvGrpSpPr>
            <p:cNvPr id="112" name="Group 111">
              <a:extLst>
                <a:ext uri="{FF2B5EF4-FFF2-40B4-BE49-F238E27FC236}">
                  <a16:creationId xmlns:a16="http://schemas.microsoft.com/office/drawing/2014/main" id="{2BC743D2-994F-A081-BD06-6DFCBB3475F3}"/>
                </a:ext>
              </a:extLst>
            </p:cNvPr>
            <p:cNvGrpSpPr/>
            <p:nvPr/>
          </p:nvGrpSpPr>
          <p:grpSpPr>
            <a:xfrm>
              <a:off x="9158922" y="748391"/>
              <a:ext cx="3051495" cy="698595"/>
              <a:chOff x="9158922" y="748391"/>
              <a:chExt cx="3051495" cy="698595"/>
            </a:xfrm>
          </p:grpSpPr>
          <p:sp>
            <p:nvSpPr>
              <p:cNvPr id="117" name="Rectangle 116">
                <a:extLst>
                  <a:ext uri="{FF2B5EF4-FFF2-40B4-BE49-F238E27FC236}">
                    <a16:creationId xmlns:a16="http://schemas.microsoft.com/office/drawing/2014/main" id="{4986B46E-F4FE-D9A5-2649-5F3E3AC81769}"/>
                  </a:ext>
                </a:extLst>
              </p:cNvPr>
              <p:cNvSpPr/>
              <p:nvPr/>
            </p:nvSpPr>
            <p:spPr>
              <a:xfrm>
                <a:off x="9158922" y="748391"/>
                <a:ext cx="3051495" cy="698595"/>
              </a:xfrm>
              <a:prstGeom prst="rect">
                <a:avLst/>
              </a:prstGeom>
              <a:solidFill>
                <a:schemeClr val="accent3"/>
              </a:soli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720000"/>
                <a:r>
                  <a:rPr lang="en-GB" sz="1200" b="1" dirty="0">
                    <a:solidFill>
                      <a:schemeClr val="tx2"/>
                    </a:solidFill>
                    <a:latin typeface="HelveticaNowDisplay Medium" panose="020B0604030202020204" pitchFamily="34" charset="0"/>
                  </a:rPr>
                  <a:t>Unified Communications &amp; Customer Experience</a:t>
                </a:r>
              </a:p>
            </p:txBody>
          </p:sp>
          <p:grpSp>
            <p:nvGrpSpPr>
              <p:cNvPr id="238" name="Group 237">
                <a:extLst>
                  <a:ext uri="{FF2B5EF4-FFF2-40B4-BE49-F238E27FC236}">
                    <a16:creationId xmlns:a16="http://schemas.microsoft.com/office/drawing/2014/main" id="{5A499A50-CD0A-7630-3258-1620ED45A3B5}"/>
                  </a:ext>
                </a:extLst>
              </p:cNvPr>
              <p:cNvGrpSpPr/>
              <p:nvPr/>
            </p:nvGrpSpPr>
            <p:grpSpPr>
              <a:xfrm>
                <a:off x="9255452" y="828675"/>
                <a:ext cx="538030" cy="538026"/>
                <a:chOff x="6190416" y="828675"/>
                <a:chExt cx="538030" cy="538026"/>
              </a:xfrm>
            </p:grpSpPr>
            <p:pic>
              <p:nvPicPr>
                <p:cNvPr id="239" name="Graphic 238">
                  <a:extLst>
                    <a:ext uri="{FF2B5EF4-FFF2-40B4-BE49-F238E27FC236}">
                      <a16:creationId xmlns:a16="http://schemas.microsoft.com/office/drawing/2014/main" id="{85B34F31-C0FA-D4BC-1BDE-9A4470188EAB}"/>
                    </a:ext>
                  </a:extLst>
                </p:cNvPr>
                <p:cNvPicPr>
                  <a:picLocks noChangeAspect="1"/>
                </p:cNvPicPr>
                <p:nvPr/>
              </p:nvPicPr>
              <p:blipFill>
                <a:blip r:embed="rId116">
                  <a:extLst>
                    <a:ext uri="{96DAC541-7B7A-43D3-8B79-37D633B846F1}">
                      <asvg:svgBlip xmlns:asvg="http://schemas.microsoft.com/office/drawing/2016/SVG/main" r:embed="rId117"/>
                    </a:ext>
                  </a:extLst>
                </a:blip>
                <a:stretch>
                  <a:fillRect/>
                </a:stretch>
              </p:blipFill>
              <p:spPr>
                <a:xfrm>
                  <a:off x="6323452" y="949518"/>
                  <a:ext cx="271958" cy="296340"/>
                </a:xfrm>
                <a:prstGeom prst="rect">
                  <a:avLst/>
                </a:prstGeom>
              </p:spPr>
            </p:pic>
            <p:sp>
              <p:nvSpPr>
                <p:cNvPr id="240" name="Oval 239">
                  <a:extLst>
                    <a:ext uri="{FF2B5EF4-FFF2-40B4-BE49-F238E27FC236}">
                      <a16:creationId xmlns:a16="http://schemas.microsoft.com/office/drawing/2014/main" id="{4BF111CB-BBE9-D8E0-C67D-DC7EA4395887}"/>
                    </a:ext>
                  </a:extLst>
                </p:cNvPr>
                <p:cNvSpPr/>
                <p:nvPr/>
              </p:nvSpPr>
              <p:spPr>
                <a:xfrm>
                  <a:off x="6190416" y="828675"/>
                  <a:ext cx="538030" cy="538026"/>
                </a:xfrm>
                <a:prstGeom prst="ellipse">
                  <a:avLst/>
                </a:prstGeom>
                <a:noFill/>
                <a:ln w="127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Medium" panose="020B0604030202020204" pitchFamily="34" charset="0"/>
                    <a:ea typeface="+mn-ea"/>
                    <a:cs typeface="+mn-cs"/>
                  </a:endParaRPr>
                </a:p>
              </p:txBody>
            </p:sp>
          </p:grpSp>
        </p:grpSp>
        <p:cxnSp>
          <p:nvCxnSpPr>
            <p:cNvPr id="116" name="Straight Connector 115">
              <a:extLst>
                <a:ext uri="{FF2B5EF4-FFF2-40B4-BE49-F238E27FC236}">
                  <a16:creationId xmlns:a16="http://schemas.microsoft.com/office/drawing/2014/main" id="{464B5266-3E6A-D237-9F4A-8D4A7E0DF6DE}"/>
                </a:ext>
              </a:extLst>
            </p:cNvPr>
            <p:cNvCxnSpPr>
              <a:cxnSpLocks/>
            </p:cNvCxnSpPr>
            <p:nvPr/>
          </p:nvCxnSpPr>
          <p:spPr>
            <a:xfrm>
              <a:off x="9153269" y="748391"/>
              <a:ext cx="0" cy="6518107"/>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6484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4581EF-9301-E18D-B700-7C04F92A11C6}"/>
              </a:ext>
            </a:extLst>
          </p:cNvPr>
          <p:cNvSpPr>
            <a:spLocks noGrp="1"/>
          </p:cNvSpPr>
          <p:nvPr>
            <p:ph type="title"/>
          </p:nvPr>
        </p:nvSpPr>
        <p:spPr/>
        <p:txBody>
          <a:bodyPr/>
          <a:lstStyle/>
          <a:p>
            <a:r>
              <a:rPr lang="en-GB" sz="2400" dirty="0"/>
              <a:t>Support and Management – Service Organisation</a:t>
            </a:r>
          </a:p>
        </p:txBody>
      </p:sp>
      <p:sp>
        <p:nvSpPr>
          <p:cNvPr id="42" name="Rounded Rectangle 5">
            <a:extLst>
              <a:ext uri="{FF2B5EF4-FFF2-40B4-BE49-F238E27FC236}">
                <a16:creationId xmlns:a16="http://schemas.microsoft.com/office/drawing/2014/main" id="{B91D9F70-A239-62D8-4D0E-92366F443E6B}"/>
              </a:ext>
            </a:extLst>
          </p:cNvPr>
          <p:cNvSpPr/>
          <p:nvPr/>
        </p:nvSpPr>
        <p:spPr>
          <a:xfrm rot="16200000">
            <a:off x="-1210769" y="3107888"/>
            <a:ext cx="3429553" cy="770988"/>
          </a:xfrm>
          <a:prstGeom prst="roundRect">
            <a:avLst>
              <a:gd name="adj" fmla="val 7363"/>
            </a:avLst>
          </a:prstGeom>
          <a:ln/>
        </p:spPr>
        <p:style>
          <a:lnRef idx="2">
            <a:schemeClr val="accent1"/>
          </a:lnRef>
          <a:fillRef idx="1">
            <a:schemeClr val="lt1"/>
          </a:fillRef>
          <a:effectRef idx="0">
            <a:schemeClr val="accent1"/>
          </a:effectRef>
          <a:fontRef idx="minor">
            <a:schemeClr val="dk1"/>
          </a:fontRef>
        </p:style>
        <p:txBody>
          <a:bodyPr wrap="square" lIns="180000" tIns="180000" rIns="180000" bIns="18000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a:ln>
                  <a:noFill/>
                </a:ln>
                <a:solidFill>
                  <a:prstClr val="black">
                    <a:lumMod val="75000"/>
                    <a:lumOff val="25000"/>
                  </a:prstClr>
                </a:solidFill>
                <a:effectLst/>
                <a:uLnTx/>
                <a:uFillTx/>
                <a:latin typeface="Helvetica" panose="020B0604020202030204" pitchFamily="34" charset="0"/>
                <a:ea typeface="+mn-ea"/>
                <a:cs typeface="+mn-cs"/>
              </a:rPr>
              <a:t>Change &amp; Problem</a:t>
            </a:r>
          </a:p>
        </p:txBody>
      </p:sp>
      <p:sp>
        <p:nvSpPr>
          <p:cNvPr id="43" name="Rounded Rectangle 9">
            <a:extLst>
              <a:ext uri="{FF2B5EF4-FFF2-40B4-BE49-F238E27FC236}">
                <a16:creationId xmlns:a16="http://schemas.microsoft.com/office/drawing/2014/main" id="{FED6ADC5-CD4C-6A15-11F3-6E91D6C3E35C}"/>
              </a:ext>
            </a:extLst>
          </p:cNvPr>
          <p:cNvSpPr/>
          <p:nvPr/>
        </p:nvSpPr>
        <p:spPr>
          <a:xfrm rot="5400000">
            <a:off x="9966591" y="3107890"/>
            <a:ext cx="3429549" cy="770988"/>
          </a:xfrm>
          <a:prstGeom prst="roundRect">
            <a:avLst>
              <a:gd name="adj" fmla="val 4335"/>
            </a:avLst>
          </a:prstGeom>
          <a:ln/>
        </p:spPr>
        <p:style>
          <a:lnRef idx="2">
            <a:schemeClr val="accent1"/>
          </a:lnRef>
          <a:fillRef idx="1">
            <a:schemeClr val="lt1"/>
          </a:fillRef>
          <a:effectRef idx="0">
            <a:schemeClr val="accent1"/>
          </a:effectRef>
          <a:fontRef idx="minor">
            <a:schemeClr val="dk1"/>
          </a:fontRef>
        </p:style>
        <p:txBody>
          <a:bodyPr wrap="square" lIns="180000" tIns="180000" rIns="180000" bIns="18000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a:ln>
                  <a:noFill/>
                </a:ln>
                <a:solidFill>
                  <a:prstClr val="black">
                    <a:lumMod val="75000"/>
                    <a:lumOff val="25000"/>
                  </a:prstClr>
                </a:solidFill>
                <a:effectLst/>
                <a:uLnTx/>
                <a:uFillTx/>
                <a:latin typeface="Helvetica" panose="020B0604020202030204" pitchFamily="34" charset="0"/>
                <a:ea typeface="+mn-ea"/>
                <a:cs typeface="+mn-cs"/>
              </a:rPr>
              <a:t>Incidents</a:t>
            </a:r>
          </a:p>
        </p:txBody>
      </p:sp>
      <p:grpSp>
        <p:nvGrpSpPr>
          <p:cNvPr id="44" name="Group 43">
            <a:extLst>
              <a:ext uri="{FF2B5EF4-FFF2-40B4-BE49-F238E27FC236}">
                <a16:creationId xmlns:a16="http://schemas.microsoft.com/office/drawing/2014/main" id="{4DEC99AB-A706-E61F-83F6-1A37AB2FC2D8}"/>
              </a:ext>
            </a:extLst>
          </p:cNvPr>
          <p:cNvGrpSpPr/>
          <p:nvPr/>
        </p:nvGrpSpPr>
        <p:grpSpPr>
          <a:xfrm>
            <a:off x="1801161" y="4348502"/>
            <a:ext cx="8573971" cy="855839"/>
            <a:chOff x="1801161" y="4223208"/>
            <a:chExt cx="8573971" cy="650449"/>
          </a:xfrm>
          <a:solidFill>
            <a:srgbClr val="174A73"/>
          </a:solidFill>
        </p:grpSpPr>
        <p:sp>
          <p:nvSpPr>
            <p:cNvPr id="45" name="Rounded Rectangle 13">
              <a:extLst>
                <a:ext uri="{FF2B5EF4-FFF2-40B4-BE49-F238E27FC236}">
                  <a16:creationId xmlns:a16="http://schemas.microsoft.com/office/drawing/2014/main" id="{13F9BE18-9D99-3C3F-4BF1-79AB30B2DF9C}"/>
                </a:ext>
              </a:extLst>
            </p:cNvPr>
            <p:cNvSpPr/>
            <p:nvPr/>
          </p:nvSpPr>
          <p:spPr>
            <a:xfrm>
              <a:off x="1801161" y="4223208"/>
              <a:ext cx="5125371" cy="650449"/>
            </a:xfrm>
            <a:prstGeom prst="roundRect">
              <a:avLst>
                <a:gd name="adj" fmla="val 4278"/>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vert="horz" lIns="180000" tIns="180000" rIns="180000" bIns="180000" anchor="ctr" anchorCtr="0"/>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Network &amp; Security Core</a:t>
              </a:r>
            </a:p>
          </p:txBody>
        </p:sp>
        <p:sp>
          <p:nvSpPr>
            <p:cNvPr id="46" name="Rounded Rectangle 14">
              <a:extLst>
                <a:ext uri="{FF2B5EF4-FFF2-40B4-BE49-F238E27FC236}">
                  <a16:creationId xmlns:a16="http://schemas.microsoft.com/office/drawing/2014/main" id="{9ECA7179-10A9-1D37-3ECD-D35BF1CF9503}"/>
                </a:ext>
              </a:extLst>
            </p:cNvPr>
            <p:cNvSpPr/>
            <p:nvPr/>
          </p:nvSpPr>
          <p:spPr>
            <a:xfrm>
              <a:off x="6992217" y="4223208"/>
              <a:ext cx="1364975" cy="650449"/>
            </a:xfrm>
            <a:prstGeom prst="roundRect">
              <a:avLst>
                <a:gd name="adj" fmla="val 4278"/>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vert="horz" lIns="180000" tIns="180000" rIns="180000" bIns="180000" anchor="ctr" anchorCtr="0"/>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UCC Core</a:t>
              </a:r>
            </a:p>
          </p:txBody>
        </p:sp>
        <p:sp>
          <p:nvSpPr>
            <p:cNvPr id="47" name="Rounded Rectangle 15">
              <a:extLst>
                <a:ext uri="{FF2B5EF4-FFF2-40B4-BE49-F238E27FC236}">
                  <a16:creationId xmlns:a16="http://schemas.microsoft.com/office/drawing/2014/main" id="{55CB60DF-40D3-EF33-9197-812A85B6B55E}"/>
                </a:ext>
              </a:extLst>
            </p:cNvPr>
            <p:cNvSpPr/>
            <p:nvPr/>
          </p:nvSpPr>
          <p:spPr>
            <a:xfrm>
              <a:off x="8439761" y="4223208"/>
              <a:ext cx="1935371" cy="650449"/>
            </a:xfrm>
            <a:prstGeom prst="roundRect">
              <a:avLst>
                <a:gd name="adj" fmla="val 4278"/>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vert="horz" lIns="180000" tIns="180000" rIns="180000" bIns="180000" anchor="ctr" anchorCtr="0"/>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Cloud Core</a:t>
              </a:r>
            </a:p>
          </p:txBody>
        </p:sp>
      </p:grpSp>
      <p:sp>
        <p:nvSpPr>
          <p:cNvPr id="48" name="Rounded Rectangle 16">
            <a:extLst>
              <a:ext uri="{FF2B5EF4-FFF2-40B4-BE49-F238E27FC236}">
                <a16:creationId xmlns:a16="http://schemas.microsoft.com/office/drawing/2014/main" id="{975D893A-92B5-16A0-F17A-208AEC8A7555}"/>
              </a:ext>
            </a:extLst>
          </p:cNvPr>
          <p:cNvSpPr/>
          <p:nvPr/>
        </p:nvSpPr>
        <p:spPr>
          <a:xfrm>
            <a:off x="1801161" y="2490603"/>
            <a:ext cx="8573971" cy="855839"/>
          </a:xfrm>
          <a:prstGeom prst="roundRect">
            <a:avLst>
              <a:gd name="adj" fmla="val 4278"/>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vert="horz" lIns="180000" tIns="180000" rIns="180000" bIns="180000" anchor="ctr" anchorCtr="0"/>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Service Desk</a:t>
            </a:r>
          </a:p>
        </p:txBody>
      </p:sp>
      <p:sp>
        <p:nvSpPr>
          <p:cNvPr id="49" name="Rounded Rectangle 17">
            <a:extLst>
              <a:ext uri="{FF2B5EF4-FFF2-40B4-BE49-F238E27FC236}">
                <a16:creationId xmlns:a16="http://schemas.microsoft.com/office/drawing/2014/main" id="{1413AB01-DA19-04F8-6CCA-1F1EF9F4EE03}"/>
              </a:ext>
            </a:extLst>
          </p:cNvPr>
          <p:cNvSpPr/>
          <p:nvPr/>
        </p:nvSpPr>
        <p:spPr>
          <a:xfrm rot="16200000">
            <a:off x="-373978" y="3107772"/>
            <a:ext cx="3429543" cy="771212"/>
          </a:xfrm>
          <a:prstGeom prst="roundRect">
            <a:avLst>
              <a:gd name="adj" fmla="val 4278"/>
            </a:avLst>
          </a:prstGeom>
          <a:ln/>
        </p:spPr>
        <p:style>
          <a:lnRef idx="2">
            <a:schemeClr val="accent1"/>
          </a:lnRef>
          <a:fillRef idx="1">
            <a:schemeClr val="lt1"/>
          </a:fillRef>
          <a:effectRef idx="0">
            <a:schemeClr val="accent1"/>
          </a:effectRef>
          <a:fontRef idx="minor">
            <a:schemeClr val="dk1"/>
          </a:fontRef>
        </p:style>
        <p:txBody>
          <a:bodyPr wrap="square" lIns="180000" tIns="180000" rIns="180000" bIns="18000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a:ln>
                  <a:noFill/>
                </a:ln>
                <a:solidFill>
                  <a:prstClr val="black">
                    <a:lumMod val="75000"/>
                    <a:lumOff val="25000"/>
                  </a:prstClr>
                </a:solidFill>
                <a:effectLst/>
                <a:uLnTx/>
                <a:uFillTx/>
                <a:latin typeface="Helvetica" panose="020B0604020202030204" pitchFamily="34" charset="0"/>
                <a:ea typeface="+mn-ea"/>
                <a:cs typeface="+mn-cs"/>
              </a:rPr>
              <a:t>Service Management &amp; Client Relations Team</a:t>
            </a:r>
          </a:p>
        </p:txBody>
      </p:sp>
      <p:sp>
        <p:nvSpPr>
          <p:cNvPr id="50" name="Rounded Rectangle 18">
            <a:extLst>
              <a:ext uri="{FF2B5EF4-FFF2-40B4-BE49-F238E27FC236}">
                <a16:creationId xmlns:a16="http://schemas.microsoft.com/office/drawing/2014/main" id="{64DA378B-DC0C-0BA6-3AFE-23206CC02404}"/>
              </a:ext>
            </a:extLst>
          </p:cNvPr>
          <p:cNvSpPr/>
          <p:nvPr/>
        </p:nvSpPr>
        <p:spPr>
          <a:xfrm rot="5400000">
            <a:off x="9120733" y="3107774"/>
            <a:ext cx="3429540" cy="771212"/>
          </a:xfrm>
          <a:prstGeom prst="roundRect">
            <a:avLst>
              <a:gd name="adj" fmla="val 4278"/>
            </a:avLst>
          </a:prstGeom>
          <a:ln/>
        </p:spPr>
        <p:style>
          <a:lnRef idx="2">
            <a:schemeClr val="accent1"/>
          </a:lnRef>
          <a:fillRef idx="1">
            <a:schemeClr val="lt1"/>
          </a:fillRef>
          <a:effectRef idx="0">
            <a:schemeClr val="accent1"/>
          </a:effectRef>
          <a:fontRef idx="minor">
            <a:schemeClr val="dk1"/>
          </a:fontRef>
        </p:style>
        <p:txBody>
          <a:bodyPr wrap="square" lIns="180000" tIns="180000" rIns="180000" bIns="18000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a:ln>
                  <a:noFill/>
                </a:ln>
                <a:solidFill>
                  <a:prstClr val="black">
                    <a:lumMod val="75000"/>
                    <a:lumOff val="25000"/>
                  </a:prstClr>
                </a:solidFill>
                <a:effectLst/>
                <a:uLnTx/>
                <a:uFillTx/>
                <a:latin typeface="Helvetica" panose="020B0604020202030204" pitchFamily="34" charset="0"/>
                <a:ea typeface="+mn-ea"/>
                <a:cs typeface="+mn-cs"/>
              </a:rPr>
              <a:t>ITIL Service Managers</a:t>
            </a:r>
          </a:p>
        </p:txBody>
      </p:sp>
      <p:grpSp>
        <p:nvGrpSpPr>
          <p:cNvPr id="51" name="Group 50">
            <a:extLst>
              <a:ext uri="{FF2B5EF4-FFF2-40B4-BE49-F238E27FC236}">
                <a16:creationId xmlns:a16="http://schemas.microsoft.com/office/drawing/2014/main" id="{390D7397-1E99-1562-D2C7-E06FEB2D7CC8}"/>
              </a:ext>
            </a:extLst>
          </p:cNvPr>
          <p:cNvGrpSpPr/>
          <p:nvPr/>
        </p:nvGrpSpPr>
        <p:grpSpPr>
          <a:xfrm>
            <a:off x="112297" y="5249697"/>
            <a:ext cx="11948347" cy="650449"/>
            <a:chOff x="955185" y="4927979"/>
            <a:chExt cx="10265924" cy="650449"/>
          </a:xfrm>
          <a:solidFill>
            <a:schemeClr val="bg1">
              <a:lumMod val="50000"/>
            </a:schemeClr>
          </a:solidFill>
        </p:grpSpPr>
        <p:sp>
          <p:nvSpPr>
            <p:cNvPr id="52" name="Rounded Rectangle 36">
              <a:extLst>
                <a:ext uri="{FF2B5EF4-FFF2-40B4-BE49-F238E27FC236}">
                  <a16:creationId xmlns:a16="http://schemas.microsoft.com/office/drawing/2014/main" id="{076D2E28-D7CE-5DFE-2786-8CAE9325B951}"/>
                </a:ext>
              </a:extLst>
            </p:cNvPr>
            <p:cNvSpPr/>
            <p:nvPr/>
          </p:nvSpPr>
          <p:spPr>
            <a:xfrm>
              <a:off x="955185" y="4927979"/>
              <a:ext cx="10265924" cy="650449"/>
            </a:xfrm>
            <a:prstGeom prst="roundRect">
              <a:avLst>
                <a:gd name="adj" fmla="val 5727"/>
              </a:avLst>
            </a:prstGeom>
            <a:solidFill>
              <a:schemeClr val="tx2">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vert="horz" lIns="180000" tIns="180000" rIns="180000" bIns="180000" anchor="ctr" anchorCtr="0"/>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prstClr val="white"/>
                </a:solidFill>
                <a:effectLst/>
                <a:uLnTx/>
                <a:uFillTx/>
                <a:latin typeface="Helvetica" panose="020B0604020202030204" pitchFamily="34" charset="0"/>
                <a:ea typeface="+mn-ea"/>
                <a:cs typeface="+mn-cs"/>
              </a:endParaRPr>
            </a:p>
          </p:txBody>
        </p:sp>
        <p:pic>
          <p:nvPicPr>
            <p:cNvPr id="53" name="Picture 52">
              <a:extLst>
                <a:ext uri="{FF2B5EF4-FFF2-40B4-BE49-F238E27FC236}">
                  <a16:creationId xmlns:a16="http://schemas.microsoft.com/office/drawing/2014/main" id="{1FF85C13-4D41-18F0-0144-23F394E9DB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17381" y="5097713"/>
              <a:ext cx="1345636" cy="264682"/>
            </a:xfrm>
            <a:prstGeom prst="rect">
              <a:avLst/>
            </a:prstGeom>
            <a:noFill/>
          </p:spPr>
        </p:pic>
      </p:grpSp>
      <p:grpSp>
        <p:nvGrpSpPr>
          <p:cNvPr id="54" name="Group 53">
            <a:extLst>
              <a:ext uri="{FF2B5EF4-FFF2-40B4-BE49-F238E27FC236}">
                <a16:creationId xmlns:a16="http://schemas.microsoft.com/office/drawing/2014/main" id="{E33C2EBD-9D79-7B34-12C0-7E2029C09412}"/>
              </a:ext>
            </a:extLst>
          </p:cNvPr>
          <p:cNvGrpSpPr/>
          <p:nvPr/>
        </p:nvGrpSpPr>
        <p:grpSpPr>
          <a:xfrm>
            <a:off x="1801161" y="3409118"/>
            <a:ext cx="8573972" cy="855839"/>
            <a:chOff x="1801162" y="3516200"/>
            <a:chExt cx="8573971" cy="650449"/>
          </a:xfrm>
          <a:solidFill>
            <a:srgbClr val="174A73"/>
          </a:solidFill>
        </p:grpSpPr>
        <p:sp>
          <p:nvSpPr>
            <p:cNvPr id="55" name="Rounded Rectangle 43">
              <a:extLst>
                <a:ext uri="{FF2B5EF4-FFF2-40B4-BE49-F238E27FC236}">
                  <a16:creationId xmlns:a16="http://schemas.microsoft.com/office/drawing/2014/main" id="{68EFE3B3-70C4-A80F-A826-5F19028E1E16}"/>
                </a:ext>
              </a:extLst>
            </p:cNvPr>
            <p:cNvSpPr/>
            <p:nvPr/>
          </p:nvSpPr>
          <p:spPr>
            <a:xfrm>
              <a:off x="1801162" y="3516200"/>
              <a:ext cx="1381856" cy="650449"/>
            </a:xfrm>
            <a:prstGeom prst="roundRect">
              <a:avLst>
                <a:gd name="adj" fmla="val 4278"/>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vert="horz" lIns="180000" tIns="180000" rIns="180000" bIns="180000" anchor="ctr" anchorCtr="0"/>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Broadband</a:t>
              </a:r>
            </a:p>
          </p:txBody>
        </p:sp>
        <p:sp>
          <p:nvSpPr>
            <p:cNvPr id="56" name="Rounded Rectangle 44">
              <a:extLst>
                <a:ext uri="{FF2B5EF4-FFF2-40B4-BE49-F238E27FC236}">
                  <a16:creationId xmlns:a16="http://schemas.microsoft.com/office/drawing/2014/main" id="{270C80FF-FFCF-5379-9404-58606CAFA33F}"/>
                </a:ext>
              </a:extLst>
            </p:cNvPr>
            <p:cNvSpPr/>
            <p:nvPr/>
          </p:nvSpPr>
          <p:spPr>
            <a:xfrm>
              <a:off x="3227733" y="3516200"/>
              <a:ext cx="1255190" cy="650449"/>
            </a:xfrm>
            <a:prstGeom prst="roundRect">
              <a:avLst>
                <a:gd name="adj" fmla="val 4278"/>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vert="horz" lIns="180000" tIns="180000" rIns="180000" bIns="180000" anchor="ctr" anchorCtr="0"/>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Network</a:t>
              </a:r>
              <a:b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b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2</a:t>
              </a:r>
              <a:r>
                <a:rPr kumimoji="0" lang="en-GB" sz="1200" b="1" i="0" u="none" strike="noStrike" kern="1200" cap="none" spc="0" normalizeH="0" baseline="30000" noProof="0">
                  <a:ln>
                    <a:noFill/>
                  </a:ln>
                  <a:solidFill>
                    <a:schemeClr val="tx1"/>
                  </a:solidFill>
                  <a:effectLst/>
                  <a:uLnTx/>
                  <a:uFillTx/>
                  <a:latin typeface="Helvetica" panose="020B0604020202030204" pitchFamily="34" charset="0"/>
                  <a:ea typeface="+mn-ea"/>
                  <a:cs typeface="+mn-cs"/>
                </a:rPr>
                <a:t>ND</a:t>
              </a: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 / 3</a:t>
              </a:r>
              <a:r>
                <a:rPr kumimoji="0" lang="en-GB" sz="1200" b="1" i="0" u="none" strike="noStrike" kern="1200" cap="none" spc="0" normalizeH="0" baseline="30000" noProof="0">
                  <a:ln>
                    <a:noFill/>
                  </a:ln>
                  <a:solidFill>
                    <a:schemeClr val="tx1"/>
                  </a:solidFill>
                  <a:effectLst/>
                  <a:uLnTx/>
                  <a:uFillTx/>
                  <a:latin typeface="Helvetica" panose="020B0604020202030204" pitchFamily="34" charset="0"/>
                  <a:ea typeface="+mn-ea"/>
                  <a:cs typeface="+mn-cs"/>
                </a:rPr>
                <a:t>RD</a:t>
              </a: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 Line</a:t>
              </a:r>
            </a:p>
          </p:txBody>
        </p:sp>
        <p:sp>
          <p:nvSpPr>
            <p:cNvPr id="57" name="Rounded Rectangle 45">
              <a:extLst>
                <a:ext uri="{FF2B5EF4-FFF2-40B4-BE49-F238E27FC236}">
                  <a16:creationId xmlns:a16="http://schemas.microsoft.com/office/drawing/2014/main" id="{F3777D4A-908F-BF93-8562-A1B0844ADF83}"/>
                </a:ext>
              </a:extLst>
            </p:cNvPr>
            <p:cNvSpPr/>
            <p:nvPr/>
          </p:nvSpPr>
          <p:spPr>
            <a:xfrm>
              <a:off x="4537351" y="3516200"/>
              <a:ext cx="1255190" cy="650449"/>
            </a:xfrm>
            <a:prstGeom prst="roundRect">
              <a:avLst>
                <a:gd name="adj" fmla="val 4278"/>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vert="horz" lIns="180000" tIns="180000" rIns="180000" bIns="180000" anchor="ctr" anchorCtr="0"/>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Security</a:t>
              </a:r>
              <a:b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b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2</a:t>
              </a:r>
              <a:r>
                <a:rPr kumimoji="0" lang="en-GB" sz="1200" b="1" i="0" u="none" strike="noStrike" kern="1200" cap="none" spc="0" normalizeH="0" baseline="30000" noProof="0">
                  <a:ln>
                    <a:noFill/>
                  </a:ln>
                  <a:solidFill>
                    <a:schemeClr val="tx1"/>
                  </a:solidFill>
                  <a:effectLst/>
                  <a:uLnTx/>
                  <a:uFillTx/>
                  <a:latin typeface="Helvetica" panose="020B0604020202030204" pitchFamily="34" charset="0"/>
                  <a:ea typeface="+mn-ea"/>
                  <a:cs typeface="+mn-cs"/>
                </a:rPr>
                <a:t>ND</a:t>
              </a: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 / 3</a:t>
              </a:r>
              <a:r>
                <a:rPr kumimoji="0" lang="en-GB" sz="1200" b="1" i="0" u="none" strike="noStrike" kern="1200" cap="none" spc="0" normalizeH="0" baseline="30000" noProof="0">
                  <a:ln>
                    <a:noFill/>
                  </a:ln>
                  <a:solidFill>
                    <a:schemeClr val="tx1"/>
                  </a:solidFill>
                  <a:effectLst/>
                  <a:uLnTx/>
                  <a:uFillTx/>
                  <a:latin typeface="Helvetica" panose="020B0604020202030204" pitchFamily="34" charset="0"/>
                  <a:ea typeface="+mn-ea"/>
                  <a:cs typeface="+mn-cs"/>
                </a:rPr>
                <a:t>RD</a:t>
              </a: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 Line</a:t>
              </a:r>
            </a:p>
          </p:txBody>
        </p:sp>
        <p:sp>
          <p:nvSpPr>
            <p:cNvPr id="58" name="Rounded Rectangle 46">
              <a:extLst>
                <a:ext uri="{FF2B5EF4-FFF2-40B4-BE49-F238E27FC236}">
                  <a16:creationId xmlns:a16="http://schemas.microsoft.com/office/drawing/2014/main" id="{08C46A22-8A74-8528-79D4-B926AB7F6449}"/>
                </a:ext>
              </a:extLst>
            </p:cNvPr>
            <p:cNvSpPr/>
            <p:nvPr/>
          </p:nvSpPr>
          <p:spPr>
            <a:xfrm>
              <a:off x="6992218" y="3516200"/>
              <a:ext cx="1364974" cy="650449"/>
            </a:xfrm>
            <a:prstGeom prst="roundRect">
              <a:avLst>
                <a:gd name="adj" fmla="val 4278"/>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vert="horz" lIns="180000" tIns="180000" rIns="180000" bIns="180000" anchor="ctr" anchorCtr="0"/>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UCC</a:t>
              </a:r>
              <a:b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b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2</a:t>
              </a:r>
              <a:r>
                <a:rPr kumimoji="0" lang="en-GB" sz="1200" b="1" i="0" u="none" strike="noStrike" kern="1200" cap="none" spc="0" normalizeH="0" baseline="30000" noProof="0">
                  <a:ln>
                    <a:noFill/>
                  </a:ln>
                  <a:solidFill>
                    <a:schemeClr val="tx1"/>
                  </a:solidFill>
                  <a:effectLst/>
                  <a:uLnTx/>
                  <a:uFillTx/>
                  <a:latin typeface="Helvetica" panose="020B0604020202030204" pitchFamily="34" charset="0"/>
                  <a:ea typeface="+mn-ea"/>
                  <a:cs typeface="+mn-cs"/>
                </a:rPr>
                <a:t>ND</a:t>
              </a: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 / 3</a:t>
              </a:r>
              <a:r>
                <a:rPr kumimoji="0" lang="en-GB" sz="1200" b="1" i="0" u="none" strike="noStrike" kern="1200" cap="none" spc="0" normalizeH="0" baseline="30000" noProof="0">
                  <a:ln>
                    <a:noFill/>
                  </a:ln>
                  <a:solidFill>
                    <a:schemeClr val="tx1"/>
                  </a:solidFill>
                  <a:effectLst/>
                  <a:uLnTx/>
                  <a:uFillTx/>
                  <a:latin typeface="Helvetica" panose="020B0604020202030204" pitchFamily="34" charset="0"/>
                  <a:ea typeface="+mn-ea"/>
                  <a:cs typeface="+mn-cs"/>
                </a:rPr>
                <a:t>RD</a:t>
              </a: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 Line</a:t>
              </a:r>
            </a:p>
          </p:txBody>
        </p:sp>
        <p:sp>
          <p:nvSpPr>
            <p:cNvPr id="59" name="Rounded Rectangle 47">
              <a:extLst>
                <a:ext uri="{FF2B5EF4-FFF2-40B4-BE49-F238E27FC236}">
                  <a16:creationId xmlns:a16="http://schemas.microsoft.com/office/drawing/2014/main" id="{6F7B473D-8136-9DA4-E543-FE7E9837F77C}"/>
                </a:ext>
              </a:extLst>
            </p:cNvPr>
            <p:cNvSpPr/>
            <p:nvPr/>
          </p:nvSpPr>
          <p:spPr>
            <a:xfrm>
              <a:off x="8439761" y="3516200"/>
              <a:ext cx="1935372" cy="650449"/>
            </a:xfrm>
            <a:prstGeom prst="roundRect">
              <a:avLst>
                <a:gd name="adj" fmla="val 4278"/>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vert="horz" lIns="180000" tIns="180000" rIns="180000" bIns="180000" anchor="ctr" anchorCtr="0"/>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Cloud &amp; Managed Services</a:t>
              </a:r>
              <a:b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b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2</a:t>
              </a:r>
              <a:r>
                <a:rPr kumimoji="0" lang="en-GB" sz="1200" b="1" i="0" u="none" strike="noStrike" kern="1200" cap="none" spc="0" normalizeH="0" baseline="30000" noProof="0">
                  <a:ln>
                    <a:noFill/>
                  </a:ln>
                  <a:solidFill>
                    <a:schemeClr val="tx1"/>
                  </a:solidFill>
                  <a:effectLst/>
                  <a:uLnTx/>
                  <a:uFillTx/>
                  <a:latin typeface="Helvetica" panose="020B0604020202030204" pitchFamily="34" charset="0"/>
                  <a:ea typeface="+mn-ea"/>
                  <a:cs typeface="+mn-cs"/>
                </a:rPr>
                <a:t>ND</a:t>
              </a: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 / 3</a:t>
              </a:r>
              <a:r>
                <a:rPr kumimoji="0" lang="en-GB" sz="1200" b="1" i="0" u="none" strike="noStrike" kern="1200" cap="none" spc="0" normalizeH="0" baseline="30000" noProof="0">
                  <a:ln>
                    <a:noFill/>
                  </a:ln>
                  <a:solidFill>
                    <a:schemeClr val="tx1"/>
                  </a:solidFill>
                  <a:effectLst/>
                  <a:uLnTx/>
                  <a:uFillTx/>
                  <a:latin typeface="Helvetica" panose="020B0604020202030204" pitchFamily="34" charset="0"/>
                  <a:ea typeface="+mn-ea"/>
                  <a:cs typeface="+mn-cs"/>
                </a:rPr>
                <a:t>RD</a:t>
              </a: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 Line</a:t>
              </a:r>
            </a:p>
          </p:txBody>
        </p:sp>
        <p:sp>
          <p:nvSpPr>
            <p:cNvPr id="60" name="Rounded Rectangle 48">
              <a:extLst>
                <a:ext uri="{FF2B5EF4-FFF2-40B4-BE49-F238E27FC236}">
                  <a16:creationId xmlns:a16="http://schemas.microsoft.com/office/drawing/2014/main" id="{0247B1B3-69E3-51D6-947E-A601EDD33666}"/>
                </a:ext>
              </a:extLst>
            </p:cNvPr>
            <p:cNvSpPr/>
            <p:nvPr/>
          </p:nvSpPr>
          <p:spPr>
            <a:xfrm>
              <a:off x="5850248" y="3516200"/>
              <a:ext cx="1054723" cy="650449"/>
            </a:xfrm>
            <a:prstGeom prst="roundRect">
              <a:avLst>
                <a:gd name="adj" fmla="val 4278"/>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vert="horz" lIns="180000" tIns="180000" rIns="180000" bIns="180000" anchor="ctr" anchorCtr="0"/>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tx1"/>
                  </a:solidFill>
                  <a:effectLst/>
                  <a:uLnTx/>
                  <a:uFillTx/>
                  <a:latin typeface="Helvetica" panose="020B0604020202030204" pitchFamily="34" charset="0"/>
                  <a:ea typeface="+mn-ea"/>
                  <a:cs typeface="+mn-cs"/>
                </a:rPr>
                <a:t>DC Team</a:t>
              </a:r>
            </a:p>
          </p:txBody>
        </p:sp>
      </p:grpSp>
      <p:sp>
        <p:nvSpPr>
          <p:cNvPr id="61" name="Rounded Rectangle 36">
            <a:extLst>
              <a:ext uri="{FF2B5EF4-FFF2-40B4-BE49-F238E27FC236}">
                <a16:creationId xmlns:a16="http://schemas.microsoft.com/office/drawing/2014/main" id="{F6E1B82F-4780-73EE-67F1-99F52509225B}"/>
              </a:ext>
            </a:extLst>
          </p:cNvPr>
          <p:cNvSpPr/>
          <p:nvPr/>
        </p:nvSpPr>
        <p:spPr>
          <a:xfrm>
            <a:off x="113053" y="1017440"/>
            <a:ext cx="11948347" cy="650449"/>
          </a:xfrm>
          <a:prstGeom prst="roundRect">
            <a:avLst>
              <a:gd name="adj" fmla="val 5727"/>
            </a:avLst>
          </a:prstGeom>
          <a:solidFill>
            <a:srgbClr val="11988C"/>
          </a:solidFill>
          <a:ln>
            <a:noFill/>
          </a:ln>
        </p:spPr>
        <p:style>
          <a:lnRef idx="0">
            <a:scrgbClr r="0" g="0" b="0"/>
          </a:lnRef>
          <a:fillRef idx="0">
            <a:scrgbClr r="0" g="0" b="0"/>
          </a:fillRef>
          <a:effectRef idx="0">
            <a:scrgbClr r="0" g="0" b="0"/>
          </a:effectRef>
          <a:fontRef idx="minor">
            <a:schemeClr val="lt1"/>
          </a:fontRef>
        </p:style>
        <p:txBody>
          <a:bodyPr vert="horz" lIns="180000" tIns="180000" rIns="180000" bIns="180000" anchor="ctr" anchorCtr="0"/>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latin typeface="Helvetica" panose="020B0604020202030204" pitchFamily="34" charset="0"/>
                <a:ea typeface="+mn-ea"/>
                <a:cs typeface="+mn-cs"/>
              </a:rPr>
              <a:t>Current </a:t>
            </a:r>
            <a:r>
              <a:rPr kumimoji="0" lang="en-GB" sz="1400" b="1" i="0" u="none" strike="noStrike" kern="1200" cap="none" spc="0" normalizeH="0" baseline="0" noProof="0" dirty="0" err="1">
                <a:ln>
                  <a:noFill/>
                </a:ln>
                <a:solidFill>
                  <a:schemeClr val="bg1"/>
                </a:solidFill>
                <a:effectLst/>
                <a:uLnTx/>
                <a:uFillTx/>
                <a:latin typeface="Helvetica" panose="020B0604020202030204" pitchFamily="34" charset="0"/>
                <a:ea typeface="+mn-ea"/>
                <a:cs typeface="+mn-cs"/>
              </a:rPr>
              <a:t>EXPO.e</a:t>
            </a:r>
            <a:r>
              <a:rPr kumimoji="0" lang="en-GB" sz="1400" b="1" i="0" u="none" strike="noStrike" kern="1200" cap="none" spc="0" normalizeH="0" baseline="0" noProof="0" dirty="0">
                <a:ln>
                  <a:noFill/>
                </a:ln>
                <a:solidFill>
                  <a:schemeClr val="bg1"/>
                </a:solidFill>
                <a:effectLst/>
                <a:uLnTx/>
                <a:uFillTx/>
                <a:latin typeface="Helvetica" panose="020B0604020202030204" pitchFamily="34" charset="0"/>
                <a:ea typeface="+mn-ea"/>
                <a:cs typeface="+mn-cs"/>
              </a:rPr>
              <a:t> Service Centre</a:t>
            </a:r>
          </a:p>
        </p:txBody>
      </p:sp>
      <p:grpSp>
        <p:nvGrpSpPr>
          <p:cNvPr id="62" name="Group 61">
            <a:extLst>
              <a:ext uri="{FF2B5EF4-FFF2-40B4-BE49-F238E27FC236}">
                <a16:creationId xmlns:a16="http://schemas.microsoft.com/office/drawing/2014/main" id="{08F6E07C-1E4E-5D66-B50E-4FB32099ADE6}"/>
              </a:ext>
            </a:extLst>
          </p:cNvPr>
          <p:cNvGrpSpPr/>
          <p:nvPr/>
        </p:nvGrpSpPr>
        <p:grpSpPr>
          <a:xfrm>
            <a:off x="1801161" y="1778607"/>
            <a:ext cx="8573971" cy="650449"/>
            <a:chOff x="1801161" y="1778607"/>
            <a:chExt cx="8573971" cy="650449"/>
          </a:xfrm>
        </p:grpSpPr>
        <p:grpSp>
          <p:nvGrpSpPr>
            <p:cNvPr id="63" name="Group 62">
              <a:extLst>
                <a:ext uri="{FF2B5EF4-FFF2-40B4-BE49-F238E27FC236}">
                  <a16:creationId xmlns:a16="http://schemas.microsoft.com/office/drawing/2014/main" id="{E9502A5B-C931-8AD6-372D-6004DA90C254}"/>
                </a:ext>
              </a:extLst>
            </p:cNvPr>
            <p:cNvGrpSpPr/>
            <p:nvPr/>
          </p:nvGrpSpPr>
          <p:grpSpPr>
            <a:xfrm>
              <a:off x="1801161" y="1778607"/>
              <a:ext cx="1658615" cy="650449"/>
              <a:chOff x="1801161" y="1778607"/>
              <a:chExt cx="1658615" cy="650449"/>
            </a:xfrm>
          </p:grpSpPr>
          <p:sp>
            <p:nvSpPr>
              <p:cNvPr id="76" name="Rounded Rectangle 33">
                <a:extLst>
                  <a:ext uri="{FF2B5EF4-FFF2-40B4-BE49-F238E27FC236}">
                    <a16:creationId xmlns:a16="http://schemas.microsoft.com/office/drawing/2014/main" id="{9AB33A7B-8BAD-8E0C-23D2-D16D0A9FBAA1}"/>
                  </a:ext>
                </a:extLst>
              </p:cNvPr>
              <p:cNvSpPr/>
              <p:nvPr/>
            </p:nvSpPr>
            <p:spPr>
              <a:xfrm>
                <a:off x="1801161" y="1778607"/>
                <a:ext cx="1658615" cy="650449"/>
              </a:xfrm>
              <a:prstGeom prst="roundRect">
                <a:avLst>
                  <a:gd name="adj" fmla="val 4278"/>
                </a:avLst>
              </a:prstGeom>
              <a:solidFill>
                <a:schemeClr val="accent3">
                  <a:lumMod val="75000"/>
                </a:schemeClr>
              </a:solidFill>
              <a:ln>
                <a:noFill/>
              </a:ln>
            </p:spPr>
            <p:style>
              <a:lnRef idx="0">
                <a:scrgbClr r="0" g="0" b="0"/>
              </a:lnRef>
              <a:fillRef idx="0">
                <a:scrgbClr r="0" g="0" b="0"/>
              </a:fillRef>
              <a:effectRef idx="0">
                <a:scrgbClr r="0" g="0" b="0"/>
              </a:effectRef>
              <a:fontRef idx="minor">
                <a:schemeClr val="lt1"/>
              </a:fontRef>
            </p:style>
            <p:txBody>
              <a:bodyPr vert="horz" lIns="684000" tIns="180000" rIns="180000" bIns="180000" anchor="ctr" anchorCtr="0"/>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Helvetica" panose="020B0604020202030204" pitchFamily="34" charset="0"/>
                    <a:ea typeface="+mn-ea"/>
                    <a:cs typeface="+mn-cs"/>
                  </a:rPr>
                  <a:t>Calls</a:t>
                </a:r>
              </a:p>
            </p:txBody>
          </p:sp>
          <p:pic>
            <p:nvPicPr>
              <p:cNvPr id="77" name="Picture 76" descr="A picture containing clipart&#10;&#10;Description automatically generated">
                <a:extLst>
                  <a:ext uri="{FF2B5EF4-FFF2-40B4-BE49-F238E27FC236}">
                    <a16:creationId xmlns:a16="http://schemas.microsoft.com/office/drawing/2014/main" id="{EF38DB0C-69A7-B2A8-EFD2-104928CDE2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502" y="1862755"/>
                <a:ext cx="478357" cy="482153"/>
              </a:xfrm>
              <a:prstGeom prst="rect">
                <a:avLst/>
              </a:prstGeom>
            </p:spPr>
          </p:pic>
        </p:grpSp>
        <p:grpSp>
          <p:nvGrpSpPr>
            <p:cNvPr id="64" name="Group 63">
              <a:extLst>
                <a:ext uri="{FF2B5EF4-FFF2-40B4-BE49-F238E27FC236}">
                  <a16:creationId xmlns:a16="http://schemas.microsoft.com/office/drawing/2014/main" id="{EDD87A5C-F455-22FB-7A07-E68ADB5B4F1B}"/>
                </a:ext>
              </a:extLst>
            </p:cNvPr>
            <p:cNvGrpSpPr/>
            <p:nvPr/>
          </p:nvGrpSpPr>
          <p:grpSpPr>
            <a:xfrm>
              <a:off x="3534539" y="1778607"/>
              <a:ext cx="1658615" cy="650449"/>
              <a:chOff x="3534539" y="1778607"/>
              <a:chExt cx="1658615" cy="650449"/>
            </a:xfrm>
          </p:grpSpPr>
          <p:sp>
            <p:nvSpPr>
              <p:cNvPr id="74" name="Rounded Rectangle 31">
                <a:extLst>
                  <a:ext uri="{FF2B5EF4-FFF2-40B4-BE49-F238E27FC236}">
                    <a16:creationId xmlns:a16="http://schemas.microsoft.com/office/drawing/2014/main" id="{1B94C7CC-6D1B-0A36-2967-19FD55DDC029}"/>
                  </a:ext>
                </a:extLst>
              </p:cNvPr>
              <p:cNvSpPr/>
              <p:nvPr/>
            </p:nvSpPr>
            <p:spPr>
              <a:xfrm>
                <a:off x="3534539" y="1778607"/>
                <a:ext cx="1658615" cy="650449"/>
              </a:xfrm>
              <a:prstGeom prst="roundRect">
                <a:avLst>
                  <a:gd name="adj" fmla="val 4278"/>
                </a:avLst>
              </a:prstGeom>
              <a:solidFill>
                <a:schemeClr val="accent3">
                  <a:lumMod val="75000"/>
                </a:schemeClr>
              </a:solidFill>
              <a:ln>
                <a:noFill/>
              </a:ln>
            </p:spPr>
            <p:style>
              <a:lnRef idx="0">
                <a:scrgbClr r="0" g="0" b="0"/>
              </a:lnRef>
              <a:fillRef idx="0">
                <a:scrgbClr r="0" g="0" b="0"/>
              </a:fillRef>
              <a:effectRef idx="0">
                <a:scrgbClr r="0" g="0" b="0"/>
              </a:effectRef>
              <a:fontRef idx="minor">
                <a:schemeClr val="lt1"/>
              </a:fontRef>
            </p:style>
            <p:txBody>
              <a:bodyPr vert="horz" lIns="684000" tIns="180000" rIns="180000" bIns="180000" anchor="ctr" anchorCtr="0"/>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Helvetica" panose="020B0604020202030204" pitchFamily="34" charset="0"/>
                    <a:ea typeface="+mn-ea"/>
                    <a:cs typeface="+mn-cs"/>
                  </a:rPr>
                  <a:t>Emails</a:t>
                </a:r>
              </a:p>
            </p:txBody>
          </p:sp>
          <p:pic>
            <p:nvPicPr>
              <p:cNvPr id="75" name="Picture 74" descr="Icon&#10;&#10;Description automatically generated">
                <a:extLst>
                  <a:ext uri="{FF2B5EF4-FFF2-40B4-BE49-F238E27FC236}">
                    <a16:creationId xmlns:a16="http://schemas.microsoft.com/office/drawing/2014/main" id="{B086AC51-765C-5174-22C4-FC47276AF7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9390" y="1862755"/>
                <a:ext cx="478357" cy="482153"/>
              </a:xfrm>
              <a:prstGeom prst="rect">
                <a:avLst/>
              </a:prstGeom>
            </p:spPr>
          </p:pic>
        </p:grpSp>
        <p:grpSp>
          <p:nvGrpSpPr>
            <p:cNvPr id="65" name="Group 64">
              <a:extLst>
                <a:ext uri="{FF2B5EF4-FFF2-40B4-BE49-F238E27FC236}">
                  <a16:creationId xmlns:a16="http://schemas.microsoft.com/office/drawing/2014/main" id="{D36AE9B2-4793-7EFB-FEE8-08862AB05401}"/>
                </a:ext>
              </a:extLst>
            </p:cNvPr>
            <p:cNvGrpSpPr/>
            <p:nvPr/>
          </p:nvGrpSpPr>
          <p:grpSpPr>
            <a:xfrm>
              <a:off x="5267917" y="1778607"/>
              <a:ext cx="1658615" cy="650449"/>
              <a:chOff x="5267917" y="1778607"/>
              <a:chExt cx="1658615" cy="650449"/>
            </a:xfrm>
          </p:grpSpPr>
          <p:sp>
            <p:nvSpPr>
              <p:cNvPr id="72" name="Rounded Rectangle 29">
                <a:extLst>
                  <a:ext uri="{FF2B5EF4-FFF2-40B4-BE49-F238E27FC236}">
                    <a16:creationId xmlns:a16="http://schemas.microsoft.com/office/drawing/2014/main" id="{A27510AC-A375-09AA-9712-068396C759CE}"/>
                  </a:ext>
                </a:extLst>
              </p:cNvPr>
              <p:cNvSpPr/>
              <p:nvPr/>
            </p:nvSpPr>
            <p:spPr>
              <a:xfrm>
                <a:off x="5267917" y="1778607"/>
                <a:ext cx="1658615" cy="650449"/>
              </a:xfrm>
              <a:prstGeom prst="roundRect">
                <a:avLst>
                  <a:gd name="adj" fmla="val 4278"/>
                </a:avLst>
              </a:prstGeom>
              <a:solidFill>
                <a:schemeClr val="accent3">
                  <a:lumMod val="75000"/>
                </a:schemeClr>
              </a:solidFill>
              <a:ln>
                <a:noFill/>
              </a:ln>
            </p:spPr>
            <p:style>
              <a:lnRef idx="0">
                <a:scrgbClr r="0" g="0" b="0"/>
              </a:lnRef>
              <a:fillRef idx="0">
                <a:scrgbClr r="0" g="0" b="0"/>
              </a:fillRef>
              <a:effectRef idx="0">
                <a:scrgbClr r="0" g="0" b="0"/>
              </a:effectRef>
              <a:fontRef idx="minor">
                <a:schemeClr val="lt1"/>
              </a:fontRef>
            </p:style>
            <p:txBody>
              <a:bodyPr vert="horz" lIns="684000" tIns="180000" rIns="180000" bIns="180000" anchor="ctr" anchorCtr="0"/>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Helvetica" panose="020B0604020202030204" pitchFamily="34" charset="0"/>
                    <a:ea typeface="+mn-ea"/>
                    <a:cs typeface="+mn-cs"/>
                  </a:rPr>
                  <a:t>Portal</a:t>
                </a:r>
              </a:p>
            </p:txBody>
          </p:sp>
          <p:pic>
            <p:nvPicPr>
              <p:cNvPr id="73" name="Picture 72" descr="Icon&#10;&#10;Description automatically generated">
                <a:extLst>
                  <a:ext uri="{FF2B5EF4-FFF2-40B4-BE49-F238E27FC236}">
                    <a16:creationId xmlns:a16="http://schemas.microsoft.com/office/drawing/2014/main" id="{03651B0A-428D-D45A-4FF2-A8E8726818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1642" y="1862755"/>
                <a:ext cx="478357" cy="482153"/>
              </a:xfrm>
              <a:prstGeom prst="rect">
                <a:avLst/>
              </a:prstGeom>
            </p:spPr>
          </p:pic>
        </p:grpSp>
        <p:grpSp>
          <p:nvGrpSpPr>
            <p:cNvPr id="66" name="Group 65">
              <a:extLst>
                <a:ext uri="{FF2B5EF4-FFF2-40B4-BE49-F238E27FC236}">
                  <a16:creationId xmlns:a16="http://schemas.microsoft.com/office/drawing/2014/main" id="{96DE373C-B5DF-1F69-6A0F-774D912BE81E}"/>
                </a:ext>
              </a:extLst>
            </p:cNvPr>
            <p:cNvGrpSpPr/>
            <p:nvPr/>
          </p:nvGrpSpPr>
          <p:grpSpPr>
            <a:xfrm>
              <a:off x="6992217" y="1778607"/>
              <a:ext cx="1764476" cy="650449"/>
              <a:chOff x="6992217" y="1778607"/>
              <a:chExt cx="1764476" cy="650449"/>
            </a:xfrm>
          </p:grpSpPr>
          <p:sp>
            <p:nvSpPr>
              <p:cNvPr id="70" name="Rounded Rectangle 27">
                <a:extLst>
                  <a:ext uri="{FF2B5EF4-FFF2-40B4-BE49-F238E27FC236}">
                    <a16:creationId xmlns:a16="http://schemas.microsoft.com/office/drawing/2014/main" id="{892022B5-0B88-3FA2-AF91-E2DCDB173853}"/>
                  </a:ext>
                </a:extLst>
              </p:cNvPr>
              <p:cNvSpPr/>
              <p:nvPr/>
            </p:nvSpPr>
            <p:spPr>
              <a:xfrm>
                <a:off x="6992217" y="1778607"/>
                <a:ext cx="1764476" cy="650449"/>
              </a:xfrm>
              <a:prstGeom prst="roundRect">
                <a:avLst>
                  <a:gd name="adj" fmla="val 4278"/>
                </a:avLst>
              </a:prstGeom>
              <a:solidFill>
                <a:schemeClr val="accent3">
                  <a:lumMod val="75000"/>
                </a:schemeClr>
              </a:solidFill>
              <a:ln>
                <a:noFill/>
              </a:ln>
            </p:spPr>
            <p:style>
              <a:lnRef idx="0">
                <a:scrgbClr r="0" g="0" b="0"/>
              </a:lnRef>
              <a:fillRef idx="0">
                <a:scrgbClr r="0" g="0" b="0"/>
              </a:fillRef>
              <a:effectRef idx="0">
                <a:scrgbClr r="0" g="0" b="0"/>
              </a:effectRef>
              <a:fontRef idx="minor">
                <a:schemeClr val="lt1"/>
              </a:fontRef>
            </p:style>
            <p:txBody>
              <a:bodyPr vert="horz" lIns="684000" tIns="180000" rIns="180000" bIns="180000" anchor="ctr" anchorCtr="0"/>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Helvetica" panose="020B0604020202030204" pitchFamily="34" charset="0"/>
                    <a:ea typeface="+mn-ea"/>
                    <a:cs typeface="+mn-cs"/>
                  </a:rPr>
                  <a:t>E-Bonding</a:t>
                </a:r>
              </a:p>
            </p:txBody>
          </p:sp>
          <p:pic>
            <p:nvPicPr>
              <p:cNvPr id="71" name="Picture 70" descr="A picture containing text, clipart&#10;&#10;Description automatically generated">
                <a:extLst>
                  <a:ext uri="{FF2B5EF4-FFF2-40B4-BE49-F238E27FC236}">
                    <a16:creationId xmlns:a16="http://schemas.microsoft.com/office/drawing/2014/main" id="{D0AC6585-98F3-0325-008D-5923D7719D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3990" y="1864653"/>
                <a:ext cx="478357" cy="478357"/>
              </a:xfrm>
              <a:prstGeom prst="rect">
                <a:avLst/>
              </a:prstGeom>
            </p:spPr>
          </p:pic>
        </p:grpSp>
        <p:grpSp>
          <p:nvGrpSpPr>
            <p:cNvPr id="67" name="Group 66">
              <a:extLst>
                <a:ext uri="{FF2B5EF4-FFF2-40B4-BE49-F238E27FC236}">
                  <a16:creationId xmlns:a16="http://schemas.microsoft.com/office/drawing/2014/main" id="{E01F3667-A3B9-329A-7768-6D5468A6B338}"/>
                </a:ext>
              </a:extLst>
            </p:cNvPr>
            <p:cNvGrpSpPr/>
            <p:nvPr/>
          </p:nvGrpSpPr>
          <p:grpSpPr>
            <a:xfrm>
              <a:off x="8831458" y="1778607"/>
              <a:ext cx="1543674" cy="650449"/>
              <a:chOff x="8831458" y="1778607"/>
              <a:chExt cx="1543674" cy="650449"/>
            </a:xfrm>
          </p:grpSpPr>
          <p:sp>
            <p:nvSpPr>
              <p:cNvPr id="68" name="Rounded Rectangle 25">
                <a:extLst>
                  <a:ext uri="{FF2B5EF4-FFF2-40B4-BE49-F238E27FC236}">
                    <a16:creationId xmlns:a16="http://schemas.microsoft.com/office/drawing/2014/main" id="{1762F694-95EF-3A8C-11B1-FDE053E7CF81}"/>
                  </a:ext>
                </a:extLst>
              </p:cNvPr>
              <p:cNvSpPr/>
              <p:nvPr/>
            </p:nvSpPr>
            <p:spPr>
              <a:xfrm>
                <a:off x="8831458" y="1778607"/>
                <a:ext cx="1543674" cy="650449"/>
              </a:xfrm>
              <a:prstGeom prst="roundRect">
                <a:avLst>
                  <a:gd name="adj" fmla="val 4278"/>
                </a:avLst>
              </a:prstGeom>
              <a:solidFill>
                <a:schemeClr val="accent3">
                  <a:lumMod val="75000"/>
                </a:schemeClr>
              </a:solidFill>
              <a:ln>
                <a:noFill/>
              </a:ln>
            </p:spPr>
            <p:style>
              <a:lnRef idx="0">
                <a:scrgbClr r="0" g="0" b="0"/>
              </a:lnRef>
              <a:fillRef idx="0">
                <a:scrgbClr r="0" g="0" b="0"/>
              </a:fillRef>
              <a:effectRef idx="0">
                <a:scrgbClr r="0" g="0" b="0"/>
              </a:effectRef>
              <a:fontRef idx="minor">
                <a:schemeClr val="lt1"/>
              </a:fontRef>
            </p:style>
            <p:txBody>
              <a:bodyPr vert="horz" lIns="684000" tIns="180000" rIns="180000" bIns="180000" anchor="ctr" anchorCtr="0"/>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Helvetica" panose="020B0604020202030204" pitchFamily="34" charset="0"/>
                    <a:ea typeface="+mn-ea"/>
                    <a:cs typeface="+mn-cs"/>
                  </a:rPr>
                  <a:t>Alerts</a:t>
                </a:r>
              </a:p>
            </p:txBody>
          </p:sp>
          <p:pic>
            <p:nvPicPr>
              <p:cNvPr id="69" name="Picture 68" descr="Icon&#10;&#10;Description automatically generated">
                <a:extLst>
                  <a:ext uri="{FF2B5EF4-FFF2-40B4-BE49-F238E27FC236}">
                    <a16:creationId xmlns:a16="http://schemas.microsoft.com/office/drawing/2014/main" id="{13696F97-94A8-CFE5-72E5-18C815B2E4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29089" y="1862755"/>
                <a:ext cx="478357" cy="482153"/>
              </a:xfrm>
              <a:prstGeom prst="rect">
                <a:avLst/>
              </a:prstGeom>
            </p:spPr>
          </p:pic>
        </p:grpSp>
      </p:grpSp>
    </p:spTree>
    <p:extLst>
      <p:ext uri="{BB962C8B-B14F-4D97-AF65-F5344CB8AC3E}">
        <p14:creationId xmlns:p14="http://schemas.microsoft.com/office/powerpoint/2010/main" val="141893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600"/>
                                        <p:tgtEl>
                                          <p:spTgt spid="62"/>
                                        </p:tgtEl>
                                      </p:cBhvr>
                                    </p:animEffect>
                                    <p:anim calcmode="lin" valueType="num">
                                      <p:cBhvr>
                                        <p:cTn id="12" dur="600" fill="hold"/>
                                        <p:tgtEl>
                                          <p:spTgt spid="62"/>
                                        </p:tgtEl>
                                        <p:attrNameLst>
                                          <p:attrName>ppt_x</p:attrName>
                                        </p:attrNameLst>
                                      </p:cBhvr>
                                      <p:tavLst>
                                        <p:tav tm="0">
                                          <p:val>
                                            <p:strVal val="#ppt_x"/>
                                          </p:val>
                                        </p:tav>
                                        <p:tav tm="100000">
                                          <p:val>
                                            <p:strVal val="#ppt_x"/>
                                          </p:val>
                                        </p:tav>
                                      </p:tavLst>
                                    </p:anim>
                                    <p:anim calcmode="lin" valueType="num">
                                      <p:cBhvr>
                                        <p:cTn id="13" dur="600" fill="hold"/>
                                        <p:tgtEl>
                                          <p:spTgt spid="62"/>
                                        </p:tgtEl>
                                        <p:attrNameLst>
                                          <p:attrName>ppt_y</p:attrName>
                                        </p:attrNameLst>
                                      </p:cBhvr>
                                      <p:tavLst>
                                        <p:tav tm="0">
                                          <p:val>
                                            <p:strVal val="#ppt_y+.1"/>
                                          </p:val>
                                        </p:tav>
                                        <p:tav tm="100000">
                                          <p:val>
                                            <p:strVal val="#ppt_y"/>
                                          </p:val>
                                        </p:tav>
                                      </p:tavLst>
                                    </p:anim>
                                  </p:childTnLst>
                                </p:cTn>
                              </p:par>
                            </p:childTnLst>
                          </p:cTn>
                        </p:par>
                        <p:par>
                          <p:cTn id="14" fill="hold">
                            <p:stCondLst>
                              <p:cond delay="1100"/>
                            </p:stCondLst>
                            <p:childTnLst>
                              <p:par>
                                <p:cTn id="15" presetID="42" presetClass="entr" presetSubtype="0" fill="hold" grpId="0" nodeType="after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600"/>
                                        <p:tgtEl>
                                          <p:spTgt spid="48"/>
                                        </p:tgtEl>
                                      </p:cBhvr>
                                    </p:animEffect>
                                    <p:anim calcmode="lin" valueType="num">
                                      <p:cBhvr>
                                        <p:cTn id="18" dur="600" fill="hold"/>
                                        <p:tgtEl>
                                          <p:spTgt spid="48"/>
                                        </p:tgtEl>
                                        <p:attrNameLst>
                                          <p:attrName>ppt_x</p:attrName>
                                        </p:attrNameLst>
                                      </p:cBhvr>
                                      <p:tavLst>
                                        <p:tav tm="0">
                                          <p:val>
                                            <p:strVal val="#ppt_x"/>
                                          </p:val>
                                        </p:tav>
                                        <p:tav tm="100000">
                                          <p:val>
                                            <p:strVal val="#ppt_x"/>
                                          </p:val>
                                        </p:tav>
                                      </p:tavLst>
                                    </p:anim>
                                    <p:anim calcmode="lin" valueType="num">
                                      <p:cBhvr>
                                        <p:cTn id="19" dur="600" fill="hold"/>
                                        <p:tgtEl>
                                          <p:spTgt spid="48"/>
                                        </p:tgtEl>
                                        <p:attrNameLst>
                                          <p:attrName>ppt_y</p:attrName>
                                        </p:attrNameLst>
                                      </p:cBhvr>
                                      <p:tavLst>
                                        <p:tav tm="0">
                                          <p:val>
                                            <p:strVal val="#ppt_y+.1"/>
                                          </p:val>
                                        </p:tav>
                                        <p:tav tm="100000">
                                          <p:val>
                                            <p:strVal val="#ppt_y"/>
                                          </p:val>
                                        </p:tav>
                                      </p:tavLst>
                                    </p:anim>
                                  </p:childTnLst>
                                </p:cTn>
                              </p:par>
                            </p:childTnLst>
                          </p:cTn>
                        </p:par>
                        <p:par>
                          <p:cTn id="20" fill="hold">
                            <p:stCondLst>
                              <p:cond delay="1700"/>
                            </p:stCondLst>
                            <p:childTnLst>
                              <p:par>
                                <p:cTn id="21" presetID="42" presetClass="entr" presetSubtype="0"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600"/>
                                        <p:tgtEl>
                                          <p:spTgt spid="54"/>
                                        </p:tgtEl>
                                      </p:cBhvr>
                                    </p:animEffect>
                                    <p:anim calcmode="lin" valueType="num">
                                      <p:cBhvr>
                                        <p:cTn id="24" dur="600" fill="hold"/>
                                        <p:tgtEl>
                                          <p:spTgt spid="54"/>
                                        </p:tgtEl>
                                        <p:attrNameLst>
                                          <p:attrName>ppt_x</p:attrName>
                                        </p:attrNameLst>
                                      </p:cBhvr>
                                      <p:tavLst>
                                        <p:tav tm="0">
                                          <p:val>
                                            <p:strVal val="#ppt_x"/>
                                          </p:val>
                                        </p:tav>
                                        <p:tav tm="100000">
                                          <p:val>
                                            <p:strVal val="#ppt_x"/>
                                          </p:val>
                                        </p:tav>
                                      </p:tavLst>
                                    </p:anim>
                                    <p:anim calcmode="lin" valueType="num">
                                      <p:cBhvr>
                                        <p:cTn id="25" dur="600" fill="hold"/>
                                        <p:tgtEl>
                                          <p:spTgt spid="54"/>
                                        </p:tgtEl>
                                        <p:attrNameLst>
                                          <p:attrName>ppt_y</p:attrName>
                                        </p:attrNameLst>
                                      </p:cBhvr>
                                      <p:tavLst>
                                        <p:tav tm="0">
                                          <p:val>
                                            <p:strVal val="#ppt_y+.1"/>
                                          </p:val>
                                        </p:tav>
                                        <p:tav tm="100000">
                                          <p:val>
                                            <p:strVal val="#ppt_y"/>
                                          </p:val>
                                        </p:tav>
                                      </p:tavLst>
                                    </p:anim>
                                  </p:childTnLst>
                                </p:cTn>
                              </p:par>
                            </p:childTnLst>
                          </p:cTn>
                        </p:par>
                        <p:par>
                          <p:cTn id="26" fill="hold">
                            <p:stCondLst>
                              <p:cond delay="2300"/>
                            </p:stCondLst>
                            <p:childTnLst>
                              <p:par>
                                <p:cTn id="27" presetID="42" presetClass="entr" presetSubtype="0"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600"/>
                                        <p:tgtEl>
                                          <p:spTgt spid="44"/>
                                        </p:tgtEl>
                                      </p:cBhvr>
                                    </p:animEffect>
                                    <p:anim calcmode="lin" valueType="num">
                                      <p:cBhvr>
                                        <p:cTn id="30" dur="600" fill="hold"/>
                                        <p:tgtEl>
                                          <p:spTgt spid="44"/>
                                        </p:tgtEl>
                                        <p:attrNameLst>
                                          <p:attrName>ppt_x</p:attrName>
                                        </p:attrNameLst>
                                      </p:cBhvr>
                                      <p:tavLst>
                                        <p:tav tm="0">
                                          <p:val>
                                            <p:strVal val="#ppt_x"/>
                                          </p:val>
                                        </p:tav>
                                        <p:tav tm="100000">
                                          <p:val>
                                            <p:strVal val="#ppt_x"/>
                                          </p:val>
                                        </p:tav>
                                      </p:tavLst>
                                    </p:anim>
                                    <p:anim calcmode="lin" valueType="num">
                                      <p:cBhvr>
                                        <p:cTn id="31" dur="600" fill="hold"/>
                                        <p:tgtEl>
                                          <p:spTgt spid="44"/>
                                        </p:tgtEl>
                                        <p:attrNameLst>
                                          <p:attrName>ppt_y</p:attrName>
                                        </p:attrNameLst>
                                      </p:cBhvr>
                                      <p:tavLst>
                                        <p:tav tm="0">
                                          <p:val>
                                            <p:strVal val="#ppt_y+.1"/>
                                          </p:val>
                                        </p:tav>
                                        <p:tav tm="100000">
                                          <p:val>
                                            <p:strVal val="#ppt_y"/>
                                          </p:val>
                                        </p:tav>
                                      </p:tavLst>
                                    </p:anim>
                                  </p:childTnLst>
                                </p:cTn>
                              </p:par>
                            </p:childTnLst>
                          </p:cTn>
                        </p:par>
                        <p:par>
                          <p:cTn id="32" fill="hold">
                            <p:stCondLst>
                              <p:cond delay="2900"/>
                            </p:stCondLst>
                            <p:childTnLst>
                              <p:par>
                                <p:cTn id="33" presetID="2" presetClass="entr" presetSubtype="8" fill="hold" grpId="0" nodeType="after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600" fill="hold"/>
                                        <p:tgtEl>
                                          <p:spTgt spid="49"/>
                                        </p:tgtEl>
                                        <p:attrNameLst>
                                          <p:attrName>ppt_x</p:attrName>
                                        </p:attrNameLst>
                                      </p:cBhvr>
                                      <p:tavLst>
                                        <p:tav tm="0">
                                          <p:val>
                                            <p:strVal val="0-#ppt_w/2"/>
                                          </p:val>
                                        </p:tav>
                                        <p:tav tm="100000">
                                          <p:val>
                                            <p:strVal val="#ppt_x"/>
                                          </p:val>
                                        </p:tav>
                                      </p:tavLst>
                                    </p:anim>
                                    <p:anim calcmode="lin" valueType="num">
                                      <p:cBhvr additive="base">
                                        <p:cTn id="36" dur="600" fill="hold"/>
                                        <p:tgtEl>
                                          <p:spTgt spid="49"/>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 calcmode="lin" valueType="num">
                                      <p:cBhvr additive="base">
                                        <p:cTn id="39" dur="600" fill="hold"/>
                                        <p:tgtEl>
                                          <p:spTgt spid="50"/>
                                        </p:tgtEl>
                                        <p:attrNameLst>
                                          <p:attrName>ppt_x</p:attrName>
                                        </p:attrNameLst>
                                      </p:cBhvr>
                                      <p:tavLst>
                                        <p:tav tm="0">
                                          <p:val>
                                            <p:strVal val="1+#ppt_w/2"/>
                                          </p:val>
                                        </p:tav>
                                        <p:tav tm="100000">
                                          <p:val>
                                            <p:strVal val="#ppt_x"/>
                                          </p:val>
                                        </p:tav>
                                      </p:tavLst>
                                    </p:anim>
                                    <p:anim calcmode="lin" valueType="num">
                                      <p:cBhvr additive="base">
                                        <p:cTn id="40" dur="600" fill="hold"/>
                                        <p:tgtEl>
                                          <p:spTgt spid="50"/>
                                        </p:tgtEl>
                                        <p:attrNameLst>
                                          <p:attrName>ppt_y</p:attrName>
                                        </p:attrNameLst>
                                      </p:cBhvr>
                                      <p:tavLst>
                                        <p:tav tm="0">
                                          <p:val>
                                            <p:strVal val="#ppt_y"/>
                                          </p:val>
                                        </p:tav>
                                        <p:tav tm="100000">
                                          <p:val>
                                            <p:strVal val="#ppt_y"/>
                                          </p:val>
                                        </p:tav>
                                      </p:tavLst>
                                    </p:anim>
                                  </p:childTnLst>
                                </p:cTn>
                              </p:par>
                            </p:childTnLst>
                          </p:cTn>
                        </p:par>
                        <p:par>
                          <p:cTn id="41" fill="hold">
                            <p:stCondLst>
                              <p:cond delay="3500"/>
                            </p:stCondLst>
                            <p:childTnLst>
                              <p:par>
                                <p:cTn id="42" presetID="2" presetClass="entr" presetSubtype="8" fill="hold" grpId="0" nodeType="after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additive="base">
                                        <p:cTn id="44" dur="500" fill="hold"/>
                                        <p:tgtEl>
                                          <p:spTgt spid="42"/>
                                        </p:tgtEl>
                                        <p:attrNameLst>
                                          <p:attrName>ppt_x</p:attrName>
                                        </p:attrNameLst>
                                      </p:cBhvr>
                                      <p:tavLst>
                                        <p:tav tm="0">
                                          <p:val>
                                            <p:strVal val="0-#ppt_w/2"/>
                                          </p:val>
                                        </p:tav>
                                        <p:tav tm="100000">
                                          <p:val>
                                            <p:strVal val="#ppt_x"/>
                                          </p:val>
                                        </p:tav>
                                      </p:tavLst>
                                    </p:anim>
                                    <p:anim calcmode="lin" valueType="num">
                                      <p:cBhvr additive="base">
                                        <p:cTn id="45" dur="500" fill="hold"/>
                                        <p:tgtEl>
                                          <p:spTgt spid="42"/>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 calcmode="lin" valueType="num">
                                      <p:cBhvr additive="base">
                                        <p:cTn id="48" dur="500" fill="hold"/>
                                        <p:tgtEl>
                                          <p:spTgt spid="43"/>
                                        </p:tgtEl>
                                        <p:attrNameLst>
                                          <p:attrName>ppt_x</p:attrName>
                                        </p:attrNameLst>
                                      </p:cBhvr>
                                      <p:tavLst>
                                        <p:tav tm="0">
                                          <p:val>
                                            <p:strVal val="1+#ppt_w/2"/>
                                          </p:val>
                                        </p:tav>
                                        <p:tav tm="100000">
                                          <p:val>
                                            <p:strVal val="#ppt_x"/>
                                          </p:val>
                                        </p:tav>
                                      </p:tavLst>
                                    </p:anim>
                                    <p:anim calcmode="lin" valueType="num">
                                      <p:cBhvr additive="base">
                                        <p:cTn id="49" dur="500" fill="hold"/>
                                        <p:tgtEl>
                                          <p:spTgt spid="43"/>
                                        </p:tgtEl>
                                        <p:attrNameLst>
                                          <p:attrName>ppt_y</p:attrName>
                                        </p:attrNameLst>
                                      </p:cBhvr>
                                      <p:tavLst>
                                        <p:tav tm="0">
                                          <p:val>
                                            <p:strVal val="#ppt_y"/>
                                          </p:val>
                                        </p:tav>
                                        <p:tav tm="100000">
                                          <p:val>
                                            <p:strVal val="#ppt_y"/>
                                          </p:val>
                                        </p:tav>
                                      </p:tavLst>
                                    </p:anim>
                                  </p:childTnLst>
                                </p:cTn>
                              </p:par>
                            </p:childTnLst>
                          </p:cTn>
                        </p:par>
                        <p:par>
                          <p:cTn id="50" fill="hold">
                            <p:stCondLst>
                              <p:cond delay="4000"/>
                            </p:stCondLst>
                            <p:childTnLst>
                              <p:par>
                                <p:cTn id="51" presetID="42" presetClass="entr" presetSubtype="0" fill="hold" nodeType="after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600"/>
                                        <p:tgtEl>
                                          <p:spTgt spid="51"/>
                                        </p:tgtEl>
                                      </p:cBhvr>
                                    </p:animEffect>
                                    <p:anim calcmode="lin" valueType="num">
                                      <p:cBhvr>
                                        <p:cTn id="54" dur="600" fill="hold"/>
                                        <p:tgtEl>
                                          <p:spTgt spid="51"/>
                                        </p:tgtEl>
                                        <p:attrNameLst>
                                          <p:attrName>ppt_x</p:attrName>
                                        </p:attrNameLst>
                                      </p:cBhvr>
                                      <p:tavLst>
                                        <p:tav tm="0">
                                          <p:val>
                                            <p:strVal val="#ppt_x"/>
                                          </p:val>
                                        </p:tav>
                                        <p:tav tm="100000">
                                          <p:val>
                                            <p:strVal val="#ppt_x"/>
                                          </p:val>
                                        </p:tav>
                                      </p:tavLst>
                                    </p:anim>
                                    <p:anim calcmode="lin" valueType="num">
                                      <p:cBhvr>
                                        <p:cTn id="55" dur="6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8" grpId="0" animBg="1"/>
      <p:bldP spid="49" grpId="0" animBg="1"/>
      <p:bldP spid="50" grpId="0" animBg="1"/>
      <p:bldP spid="6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7C2AF-352D-848E-53EE-D075C5D34F1E}"/>
            </a:ext>
          </a:extLst>
        </p:cNvPr>
        <p:cNvGrpSpPr/>
        <p:nvPr/>
      </p:nvGrpSpPr>
      <p:grpSpPr>
        <a:xfrm>
          <a:off x="0" y="0"/>
          <a:ext cx="0" cy="0"/>
          <a:chOff x="0" y="0"/>
          <a:chExt cx="0" cy="0"/>
        </a:xfrm>
      </p:grpSpPr>
      <p:sp>
        <p:nvSpPr>
          <p:cNvPr id="4" name="Freeform 132">
            <a:extLst>
              <a:ext uri="{FF2B5EF4-FFF2-40B4-BE49-F238E27FC236}">
                <a16:creationId xmlns:a16="http://schemas.microsoft.com/office/drawing/2014/main" id="{A9AA4517-E894-EAEB-E225-2E6CD8917652}"/>
              </a:ext>
            </a:extLst>
          </p:cNvPr>
          <p:cNvSpPr/>
          <p:nvPr/>
        </p:nvSpPr>
        <p:spPr>
          <a:xfrm>
            <a:off x="0" y="4770837"/>
            <a:ext cx="12344748" cy="2087163"/>
          </a:xfrm>
          <a:prstGeom prst="rect">
            <a:avLst/>
          </a:prstGeom>
          <a:gradFill>
            <a:gsLst>
              <a:gs pos="0">
                <a:schemeClr val="accent3">
                  <a:lumMod val="75000"/>
                </a:schemeClr>
              </a:gs>
              <a:gs pos="69000">
                <a:schemeClr val="accent3">
                  <a:lumMod val="50000"/>
                </a:schemeClr>
              </a:gs>
            </a:gsLst>
            <a:lin ang="15000000" scaled="0"/>
          </a:gradFill>
          <a:ln>
            <a:noFill/>
          </a:ln>
          <a:scene3d>
            <a:camera prst="orthographicFront"/>
            <a:lightRig rig="threePt" dir="t"/>
          </a:scene3d>
          <a:sp3d>
            <a:bevelT w="44450" h="6350" prst="coolSlant"/>
          </a:sp3d>
        </p:spPr>
        <p:style>
          <a:lnRef idx="2">
            <a:schemeClr val="accent3">
              <a:shade val="50000"/>
            </a:schemeClr>
          </a:lnRef>
          <a:fillRef idx="1">
            <a:schemeClr val="accent3"/>
          </a:fillRef>
          <a:effectRef idx="0">
            <a:schemeClr val="accent3"/>
          </a:effectRef>
          <a:fontRef idx="minor">
            <a:schemeClr val="lt1"/>
          </a:fontRef>
        </p:style>
        <p:txBody>
          <a:bodyPr lIns="180000" tIns="180000" rIns="180000" bIns="180000" rtlCol="0" anchor="ctr"/>
          <a:lstStyle/>
          <a:p>
            <a:r>
              <a:rPr lang="en-GB" sz="1400" b="1">
                <a:solidFill>
                  <a:schemeClr val="tx1"/>
                </a:solidFill>
                <a:latin typeface="Helvetica"/>
              </a:rPr>
              <a:t>Peace of Mind</a:t>
            </a:r>
          </a:p>
        </p:txBody>
      </p:sp>
      <p:sp>
        <p:nvSpPr>
          <p:cNvPr id="9" name="Freeform 132">
            <a:extLst>
              <a:ext uri="{FF2B5EF4-FFF2-40B4-BE49-F238E27FC236}">
                <a16:creationId xmlns:a16="http://schemas.microsoft.com/office/drawing/2014/main" id="{F5EA172E-DD13-77F9-5AC4-F93B0B097349}"/>
              </a:ext>
            </a:extLst>
          </p:cNvPr>
          <p:cNvSpPr/>
          <p:nvPr/>
        </p:nvSpPr>
        <p:spPr>
          <a:xfrm>
            <a:off x="0" y="4770837"/>
            <a:ext cx="2499786" cy="2087163"/>
          </a:xfrm>
          <a:prstGeom prst="rect">
            <a:avLst/>
          </a:prstGeom>
          <a:gradFill>
            <a:gsLst>
              <a:gs pos="0">
                <a:schemeClr val="accent3">
                  <a:lumMod val="75000"/>
                </a:schemeClr>
              </a:gs>
              <a:gs pos="69000">
                <a:schemeClr val="accent3">
                  <a:lumMod val="50000"/>
                </a:schemeClr>
              </a:gs>
            </a:gsLst>
            <a:lin ang="15000000" scaled="0"/>
          </a:gradFill>
          <a:ln>
            <a:noFill/>
          </a:ln>
          <a:scene3d>
            <a:camera prst="orthographicFront"/>
            <a:lightRig rig="threePt" dir="t"/>
          </a:scene3d>
          <a:sp3d>
            <a:bevelT w="44450" h="6350" prst="coolSlant"/>
          </a:sp3d>
        </p:spPr>
        <p:style>
          <a:lnRef idx="2">
            <a:schemeClr val="accent3">
              <a:shade val="50000"/>
            </a:schemeClr>
          </a:lnRef>
          <a:fillRef idx="1">
            <a:schemeClr val="accent3"/>
          </a:fillRef>
          <a:effectRef idx="0">
            <a:schemeClr val="accent3"/>
          </a:effectRef>
          <a:fontRef idx="minor">
            <a:schemeClr val="lt1"/>
          </a:fontRef>
        </p:style>
        <p:txBody>
          <a:bodyPr lIns="180000" tIns="180000" rIns="180000" bIns="180000" rtlCol="0" anchor="ctr"/>
          <a:lstStyle/>
          <a:p>
            <a:r>
              <a:rPr lang="en-GB" sz="1400" b="1" dirty="0">
                <a:solidFill>
                  <a:schemeClr val="bg1"/>
                </a:solidFill>
                <a:latin typeface="Helvetica"/>
              </a:rPr>
              <a:t>Peace of Mind</a:t>
            </a:r>
          </a:p>
        </p:txBody>
      </p:sp>
      <p:sp>
        <p:nvSpPr>
          <p:cNvPr id="6" name="Isosceles Triangle 5">
            <a:extLst>
              <a:ext uri="{FF2B5EF4-FFF2-40B4-BE49-F238E27FC236}">
                <a16:creationId xmlns:a16="http://schemas.microsoft.com/office/drawing/2014/main" id="{2A7EE4F9-65C6-7ED7-7E5C-2D652BEBBDFB}"/>
              </a:ext>
            </a:extLst>
          </p:cNvPr>
          <p:cNvSpPr/>
          <p:nvPr/>
        </p:nvSpPr>
        <p:spPr>
          <a:xfrm rot="10800000">
            <a:off x="-4" y="4770837"/>
            <a:ext cx="2499785" cy="359880"/>
          </a:xfrm>
          <a:prstGeom prst="triangle">
            <a:avLst>
              <a:gd name="adj" fmla="val 52657"/>
            </a:avLst>
          </a:prstGeom>
          <a:solidFill>
            <a:schemeClr val="tx1"/>
          </a:solidFill>
          <a:ln>
            <a:noFill/>
          </a:ln>
          <a:effectLst/>
        </p:spPr>
        <p:style>
          <a:lnRef idx="2">
            <a:schemeClr val="accent3">
              <a:shade val="50000"/>
            </a:schemeClr>
          </a:lnRef>
          <a:fillRef idx="1">
            <a:schemeClr val="accent3"/>
          </a:fillRef>
          <a:effectRef idx="0">
            <a:schemeClr val="accent3"/>
          </a:effectRef>
          <a:fontRef idx="minor">
            <a:schemeClr val="lt1"/>
          </a:fontRef>
        </p:style>
        <p:txBody>
          <a:bodyPr lIns="180000" tIns="180000" rIns="180000" bIns="180000" rtlCol="0" anchor="ctr"/>
          <a:lstStyle/>
          <a:p>
            <a:endParaRPr lang="en-GB" sz="1400" b="1">
              <a:solidFill>
                <a:schemeClr val="tx1"/>
              </a:solidFill>
              <a:latin typeface="Helvetica"/>
            </a:endParaRPr>
          </a:p>
        </p:txBody>
      </p:sp>
      <p:sp>
        <p:nvSpPr>
          <p:cNvPr id="2" name="Freeform 132">
            <a:extLst>
              <a:ext uri="{FF2B5EF4-FFF2-40B4-BE49-F238E27FC236}">
                <a16:creationId xmlns:a16="http://schemas.microsoft.com/office/drawing/2014/main" id="{7008F073-E4AE-1565-93B7-DFCAA5A48B88}"/>
              </a:ext>
            </a:extLst>
          </p:cNvPr>
          <p:cNvSpPr/>
          <p:nvPr/>
        </p:nvSpPr>
        <p:spPr>
          <a:xfrm>
            <a:off x="0" y="2483841"/>
            <a:ext cx="12344748" cy="2286997"/>
          </a:xfrm>
          <a:prstGeom prst="rect">
            <a:avLst/>
          </a:prstGeom>
          <a:gradFill>
            <a:gsLst>
              <a:gs pos="0">
                <a:schemeClr val="accent2"/>
              </a:gs>
              <a:gs pos="69000">
                <a:schemeClr val="accent1"/>
              </a:gs>
            </a:gsLst>
            <a:lin ang="15000000" scaled="0"/>
          </a:gradFill>
          <a:ln>
            <a:noFill/>
          </a:ln>
          <a:effectLst>
            <a:outerShdw blurRad="127000" dist="101600" dir="5400000" algn="t" rotWithShape="0">
              <a:prstClr val="black">
                <a:alpha val="24000"/>
              </a:prstClr>
            </a:outerShdw>
          </a:effectLst>
          <a:scene3d>
            <a:camera prst="orthographicFront"/>
            <a:lightRig rig="threePt" dir="t"/>
          </a:scene3d>
          <a:sp3d>
            <a:bevelT w="44450" h="6350" prst="coolSlant"/>
          </a:sp3d>
        </p:spPr>
        <p:style>
          <a:lnRef idx="2">
            <a:schemeClr val="accent3">
              <a:shade val="50000"/>
            </a:schemeClr>
          </a:lnRef>
          <a:fillRef idx="1">
            <a:schemeClr val="accent3"/>
          </a:fillRef>
          <a:effectRef idx="0">
            <a:schemeClr val="accent3"/>
          </a:effectRef>
          <a:fontRef idx="minor">
            <a:schemeClr val="lt1"/>
          </a:fontRef>
        </p:style>
        <p:txBody>
          <a:bodyPr lIns="180000" tIns="180000" rIns="180000" bIns="180000" rtlCol="0" anchor="ctr"/>
          <a:lstStyle/>
          <a:p>
            <a:r>
              <a:rPr lang="en-GB" sz="1400" b="1">
                <a:solidFill>
                  <a:schemeClr val="tx1"/>
                </a:solidFill>
                <a:latin typeface="Helvetica" pitchFamily="2" charset="0"/>
              </a:rPr>
              <a:t>Service Optimisation</a:t>
            </a:r>
          </a:p>
        </p:txBody>
      </p:sp>
      <p:sp>
        <p:nvSpPr>
          <p:cNvPr id="10" name="Freeform 132">
            <a:extLst>
              <a:ext uri="{FF2B5EF4-FFF2-40B4-BE49-F238E27FC236}">
                <a16:creationId xmlns:a16="http://schemas.microsoft.com/office/drawing/2014/main" id="{5870EB50-A80B-D7B0-3DDF-DC3B143786B0}"/>
              </a:ext>
            </a:extLst>
          </p:cNvPr>
          <p:cNvSpPr/>
          <p:nvPr/>
        </p:nvSpPr>
        <p:spPr>
          <a:xfrm>
            <a:off x="0" y="2483841"/>
            <a:ext cx="2499786" cy="2286997"/>
          </a:xfrm>
          <a:prstGeom prst="rect">
            <a:avLst/>
          </a:prstGeom>
          <a:gradFill>
            <a:gsLst>
              <a:gs pos="0">
                <a:schemeClr val="accent2"/>
              </a:gs>
              <a:gs pos="69000">
                <a:schemeClr val="accent1"/>
              </a:gs>
            </a:gsLst>
            <a:lin ang="15000000" scaled="0"/>
          </a:gradFill>
          <a:ln>
            <a:noFill/>
          </a:ln>
          <a:effectLst/>
          <a:scene3d>
            <a:camera prst="orthographicFront"/>
            <a:lightRig rig="threePt" dir="t"/>
          </a:scene3d>
          <a:sp3d>
            <a:bevelT w="44450" h="6350" prst="coolSlant"/>
          </a:sp3d>
        </p:spPr>
        <p:style>
          <a:lnRef idx="2">
            <a:schemeClr val="accent3">
              <a:shade val="50000"/>
            </a:schemeClr>
          </a:lnRef>
          <a:fillRef idx="1">
            <a:schemeClr val="accent3"/>
          </a:fillRef>
          <a:effectRef idx="0">
            <a:schemeClr val="accent3"/>
          </a:effectRef>
          <a:fontRef idx="minor">
            <a:schemeClr val="lt1"/>
          </a:fontRef>
        </p:style>
        <p:txBody>
          <a:bodyPr lIns="180000" tIns="180000" rIns="180000" bIns="180000" rtlCol="0" anchor="ctr"/>
          <a:lstStyle/>
          <a:p>
            <a:r>
              <a:rPr lang="en-GB" sz="1400" b="1">
                <a:solidFill>
                  <a:schemeClr val="tx1"/>
                </a:solidFill>
                <a:latin typeface="Helvetica" pitchFamily="2" charset="0"/>
              </a:rPr>
              <a:t>Service Optimisation</a:t>
            </a:r>
          </a:p>
        </p:txBody>
      </p:sp>
      <p:sp>
        <p:nvSpPr>
          <p:cNvPr id="3" name="Isosceles Triangle 2">
            <a:extLst>
              <a:ext uri="{FF2B5EF4-FFF2-40B4-BE49-F238E27FC236}">
                <a16:creationId xmlns:a16="http://schemas.microsoft.com/office/drawing/2014/main" id="{8194B18F-B1CF-E8F2-9DF8-636E9A17B95D}"/>
              </a:ext>
            </a:extLst>
          </p:cNvPr>
          <p:cNvSpPr/>
          <p:nvPr/>
        </p:nvSpPr>
        <p:spPr>
          <a:xfrm rot="10800000">
            <a:off x="0" y="2483841"/>
            <a:ext cx="2440265" cy="359880"/>
          </a:xfrm>
          <a:prstGeom prst="triangle">
            <a:avLst>
              <a:gd name="adj" fmla="val 54443"/>
            </a:avLst>
          </a:prstGeom>
          <a:solidFill>
            <a:schemeClr val="tx1"/>
          </a:solidFill>
          <a:ln>
            <a:noFill/>
          </a:ln>
          <a:effectLst/>
        </p:spPr>
        <p:style>
          <a:lnRef idx="2">
            <a:schemeClr val="accent3">
              <a:shade val="50000"/>
            </a:schemeClr>
          </a:lnRef>
          <a:fillRef idx="1">
            <a:schemeClr val="accent3"/>
          </a:fillRef>
          <a:effectRef idx="0">
            <a:schemeClr val="accent3"/>
          </a:effectRef>
          <a:fontRef idx="minor">
            <a:schemeClr val="lt1"/>
          </a:fontRef>
        </p:style>
        <p:txBody>
          <a:bodyPr lIns="180000" tIns="180000" rIns="180000" bIns="180000" rtlCol="0" anchor="ctr"/>
          <a:lstStyle/>
          <a:p>
            <a:endParaRPr lang="en-GB" sz="1400" b="1">
              <a:solidFill>
                <a:schemeClr val="tx1"/>
              </a:solidFill>
              <a:latin typeface="Helvetica"/>
            </a:endParaRPr>
          </a:p>
        </p:txBody>
      </p:sp>
      <p:sp>
        <p:nvSpPr>
          <p:cNvPr id="133" name="Freeform 132">
            <a:extLst>
              <a:ext uri="{FF2B5EF4-FFF2-40B4-BE49-F238E27FC236}">
                <a16:creationId xmlns:a16="http://schemas.microsoft.com/office/drawing/2014/main" id="{EEBF2F39-E742-89C2-99C9-ED8C1A46096E}"/>
              </a:ext>
            </a:extLst>
          </p:cNvPr>
          <p:cNvSpPr/>
          <p:nvPr/>
        </p:nvSpPr>
        <p:spPr>
          <a:xfrm>
            <a:off x="0" y="-88899"/>
            <a:ext cx="12344748" cy="2572740"/>
          </a:xfrm>
          <a:prstGeom prst="rect">
            <a:avLst/>
          </a:prstGeom>
          <a:gradFill>
            <a:gsLst>
              <a:gs pos="0">
                <a:schemeClr val="accent3">
                  <a:lumMod val="75000"/>
                </a:schemeClr>
              </a:gs>
              <a:gs pos="69000">
                <a:schemeClr val="accent2"/>
              </a:gs>
            </a:gsLst>
            <a:lin ang="15000000" scaled="0"/>
          </a:gradFill>
          <a:ln>
            <a:noFill/>
          </a:ln>
          <a:effectLst>
            <a:outerShdw blurRad="127000" dist="101600" dir="5400000" algn="t" rotWithShape="0">
              <a:prstClr val="black">
                <a:alpha val="24000"/>
              </a:prstClr>
            </a:outerShdw>
          </a:effectLst>
          <a:scene3d>
            <a:camera prst="orthographicFront"/>
            <a:lightRig rig="threePt" dir="t"/>
          </a:scene3d>
          <a:sp3d>
            <a:bevelT w="44450" h="6350" prst="coolSlant"/>
          </a:sp3d>
        </p:spPr>
        <p:style>
          <a:lnRef idx="2">
            <a:schemeClr val="accent3">
              <a:shade val="50000"/>
            </a:schemeClr>
          </a:lnRef>
          <a:fillRef idx="1">
            <a:schemeClr val="accent3"/>
          </a:fillRef>
          <a:effectRef idx="0">
            <a:schemeClr val="accent3"/>
          </a:effectRef>
          <a:fontRef idx="minor">
            <a:schemeClr val="lt1"/>
          </a:fontRef>
        </p:style>
        <p:txBody>
          <a:bodyPr lIns="180000" tIns="180000" rIns="180000" bIns="180000" rtlCol="0" anchor="ctr"/>
          <a:lstStyle/>
          <a:p>
            <a:r>
              <a:rPr lang="en-GB" sz="1400" b="1">
                <a:solidFill>
                  <a:schemeClr val="tx1"/>
                </a:solidFill>
                <a:latin typeface="Helvetica"/>
              </a:rPr>
              <a:t>Proactive Monitoring</a:t>
            </a:r>
          </a:p>
        </p:txBody>
      </p:sp>
      <p:grpSp>
        <p:nvGrpSpPr>
          <p:cNvPr id="209" name="Group 208">
            <a:extLst>
              <a:ext uri="{FF2B5EF4-FFF2-40B4-BE49-F238E27FC236}">
                <a16:creationId xmlns:a16="http://schemas.microsoft.com/office/drawing/2014/main" id="{4EF4A813-FD42-123C-0EDE-6707A7E88E01}"/>
              </a:ext>
            </a:extLst>
          </p:cNvPr>
          <p:cNvGrpSpPr/>
          <p:nvPr/>
        </p:nvGrpSpPr>
        <p:grpSpPr>
          <a:xfrm>
            <a:off x="4210352" y="329724"/>
            <a:ext cx="1512292" cy="1799471"/>
            <a:chOff x="575785" y="330683"/>
            <a:chExt cx="1757436" cy="2091168"/>
          </a:xfrm>
        </p:grpSpPr>
        <p:sp>
          <p:nvSpPr>
            <p:cNvPr id="204" name="TextBox 203">
              <a:extLst>
                <a:ext uri="{FF2B5EF4-FFF2-40B4-BE49-F238E27FC236}">
                  <a16:creationId xmlns:a16="http://schemas.microsoft.com/office/drawing/2014/main" id="{33F9ADAE-0851-6599-3429-97C58965AAFE}"/>
                </a:ext>
              </a:extLst>
            </p:cNvPr>
            <p:cNvSpPr txBox="1"/>
            <p:nvPr/>
          </p:nvSpPr>
          <p:spPr>
            <a:xfrm>
              <a:off x="575785" y="1921117"/>
              <a:ext cx="1757436" cy="500734"/>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tx1"/>
                  </a:solidFill>
                  <a:effectLst/>
                  <a:uLnTx/>
                  <a:uFillTx/>
                  <a:latin typeface="Helvetica" pitchFamily="2" charset="0"/>
                  <a:ea typeface="+mn-ea"/>
                  <a:cs typeface="+mn-cs"/>
                </a:rPr>
                <a:t>Comprehensive Management tools</a:t>
              </a:r>
            </a:p>
          </p:txBody>
        </p:sp>
        <p:grpSp>
          <p:nvGrpSpPr>
            <p:cNvPr id="207" name="Group 206">
              <a:extLst>
                <a:ext uri="{FF2B5EF4-FFF2-40B4-BE49-F238E27FC236}">
                  <a16:creationId xmlns:a16="http://schemas.microsoft.com/office/drawing/2014/main" id="{37568F61-8F74-5316-4629-7A0AF03092C7}"/>
                </a:ext>
              </a:extLst>
            </p:cNvPr>
            <p:cNvGrpSpPr/>
            <p:nvPr/>
          </p:nvGrpSpPr>
          <p:grpSpPr>
            <a:xfrm>
              <a:off x="743340" y="330683"/>
              <a:ext cx="1422326" cy="1422324"/>
              <a:chOff x="743340" y="330683"/>
              <a:chExt cx="1422326" cy="1422324"/>
            </a:xfrm>
          </p:grpSpPr>
          <p:sp>
            <p:nvSpPr>
              <p:cNvPr id="130" name="Graphic 127">
                <a:extLst>
                  <a:ext uri="{FF2B5EF4-FFF2-40B4-BE49-F238E27FC236}">
                    <a16:creationId xmlns:a16="http://schemas.microsoft.com/office/drawing/2014/main" id="{EB07E0A9-4E11-18C9-5C0A-B8537FCE53DE}"/>
                  </a:ext>
                </a:extLst>
              </p:cNvPr>
              <p:cNvSpPr/>
              <p:nvPr/>
            </p:nvSpPr>
            <p:spPr>
              <a:xfrm>
                <a:off x="743340" y="330683"/>
                <a:ext cx="1422326" cy="1422324"/>
              </a:xfrm>
              <a:custGeom>
                <a:avLst/>
                <a:gdLst>
                  <a:gd name="connsiteX0" fmla="*/ 1925313 w 1925312"/>
                  <a:gd name="connsiteY0" fmla="*/ 962656 h 1925312"/>
                  <a:gd name="connsiteX1" fmla="*/ 962656 w 1925312"/>
                  <a:gd name="connsiteY1" fmla="*/ 1925313 h 1925312"/>
                  <a:gd name="connsiteX2" fmla="*/ 0 w 1925312"/>
                  <a:gd name="connsiteY2" fmla="*/ 962656 h 1925312"/>
                  <a:gd name="connsiteX3" fmla="*/ 962656 w 1925312"/>
                  <a:gd name="connsiteY3" fmla="*/ 0 h 1925312"/>
                  <a:gd name="connsiteX4" fmla="*/ 1925313 w 1925312"/>
                  <a:gd name="connsiteY4" fmla="*/ 962656 h 192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312" h="1925312">
                    <a:moveTo>
                      <a:pt x="1925313" y="962656"/>
                    </a:moveTo>
                    <a:cubicBezTo>
                      <a:pt x="1925313" y="1494317"/>
                      <a:pt x="1494317" y="1925313"/>
                      <a:pt x="962656" y="1925313"/>
                    </a:cubicBezTo>
                    <a:cubicBezTo>
                      <a:pt x="430996" y="1925313"/>
                      <a:pt x="0" y="1494317"/>
                      <a:pt x="0" y="962656"/>
                    </a:cubicBezTo>
                    <a:cubicBezTo>
                      <a:pt x="0" y="430996"/>
                      <a:pt x="430996" y="0"/>
                      <a:pt x="962656" y="0"/>
                    </a:cubicBezTo>
                    <a:cubicBezTo>
                      <a:pt x="1494317" y="0"/>
                      <a:pt x="1925313" y="430996"/>
                      <a:pt x="1925313" y="962656"/>
                    </a:cubicBezTo>
                    <a:close/>
                  </a:path>
                </a:pathLst>
              </a:custGeom>
              <a:gradFill>
                <a:gsLst>
                  <a:gs pos="13000">
                    <a:srgbClr val="FFFFFF">
                      <a:alpha val="0"/>
                    </a:srgbClr>
                  </a:gs>
                  <a:gs pos="42000">
                    <a:srgbClr val="FFFFFF">
                      <a:alpha val="8627"/>
                    </a:srgbClr>
                  </a:gs>
                  <a:gs pos="70000">
                    <a:schemeClr val="accent2">
                      <a:alpha val="22000"/>
                    </a:schemeClr>
                  </a:gs>
                </a:gsLst>
                <a:lin ang="0" scaled="1"/>
              </a:gradFill>
              <a:ln w="2141"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29" name="Oval 128">
                <a:extLst>
                  <a:ext uri="{FF2B5EF4-FFF2-40B4-BE49-F238E27FC236}">
                    <a16:creationId xmlns:a16="http://schemas.microsoft.com/office/drawing/2014/main" id="{855B444B-9290-863E-4A6C-FC26677A86A5}"/>
                  </a:ext>
                </a:extLst>
              </p:cNvPr>
              <p:cNvSpPr/>
              <p:nvPr/>
            </p:nvSpPr>
            <p:spPr>
              <a:xfrm>
                <a:off x="835809" y="423152"/>
                <a:ext cx="1237388" cy="1237386"/>
              </a:xfrm>
              <a:prstGeom prst="ellipse">
                <a:avLst/>
              </a:prstGeom>
              <a:solidFill>
                <a:schemeClr val="accent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Helvetica"/>
                  <a:ea typeface="+mn-ea"/>
                  <a:cs typeface="+mn-cs"/>
                </a:endParaRPr>
              </a:p>
            </p:txBody>
          </p:sp>
          <p:pic>
            <p:nvPicPr>
              <p:cNvPr id="176" name="Graphic 175">
                <a:extLst>
                  <a:ext uri="{FF2B5EF4-FFF2-40B4-BE49-F238E27FC236}">
                    <a16:creationId xmlns:a16="http://schemas.microsoft.com/office/drawing/2014/main" id="{7FEF297E-FB82-368A-73A9-01C584C0FA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0111" y="830191"/>
                <a:ext cx="588784" cy="423308"/>
              </a:xfrm>
              <a:prstGeom prst="rect">
                <a:avLst/>
              </a:prstGeom>
            </p:spPr>
          </p:pic>
        </p:grpSp>
      </p:grpSp>
      <p:grpSp>
        <p:nvGrpSpPr>
          <p:cNvPr id="214" name="Group 213">
            <a:extLst>
              <a:ext uri="{FF2B5EF4-FFF2-40B4-BE49-F238E27FC236}">
                <a16:creationId xmlns:a16="http://schemas.microsoft.com/office/drawing/2014/main" id="{BC899D54-412E-96AA-A65A-DA0FF8A302FD}"/>
              </a:ext>
            </a:extLst>
          </p:cNvPr>
          <p:cNvGrpSpPr/>
          <p:nvPr/>
        </p:nvGrpSpPr>
        <p:grpSpPr>
          <a:xfrm>
            <a:off x="10890594" y="304801"/>
            <a:ext cx="1223926" cy="1841223"/>
            <a:chOff x="2618467" y="2435749"/>
            <a:chExt cx="1422326" cy="2139689"/>
          </a:xfrm>
        </p:grpSpPr>
        <p:sp>
          <p:nvSpPr>
            <p:cNvPr id="144" name="TextBox 143">
              <a:extLst>
                <a:ext uri="{FF2B5EF4-FFF2-40B4-BE49-F238E27FC236}">
                  <a16:creationId xmlns:a16="http://schemas.microsoft.com/office/drawing/2014/main" id="{6BBD1FE7-AD50-8292-A892-18ECAAA798C6}"/>
                </a:ext>
              </a:extLst>
            </p:cNvPr>
            <p:cNvSpPr txBox="1"/>
            <p:nvPr/>
          </p:nvSpPr>
          <p:spPr>
            <a:xfrm>
              <a:off x="2667890" y="4074703"/>
              <a:ext cx="1323480" cy="500735"/>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defTabSz="609585">
                <a:defRPr/>
              </a:pPr>
              <a:r>
                <a:rPr lang="en-GB" sz="1100" b="1">
                  <a:solidFill>
                    <a:schemeClr val="tx1"/>
                  </a:solidFill>
                  <a:latin typeface="Helvetica" pitchFamily="2" charset="0"/>
                </a:rPr>
                <a:t>Asset Management</a:t>
              </a:r>
            </a:p>
          </p:txBody>
        </p:sp>
        <p:sp>
          <p:nvSpPr>
            <p:cNvPr id="151" name="Graphic 127">
              <a:extLst>
                <a:ext uri="{FF2B5EF4-FFF2-40B4-BE49-F238E27FC236}">
                  <a16:creationId xmlns:a16="http://schemas.microsoft.com/office/drawing/2014/main" id="{7B64CA7F-B784-00EE-FB3D-D66FD507DE52}"/>
                </a:ext>
              </a:extLst>
            </p:cNvPr>
            <p:cNvSpPr/>
            <p:nvPr/>
          </p:nvSpPr>
          <p:spPr>
            <a:xfrm>
              <a:off x="2618467" y="2435749"/>
              <a:ext cx="1422326" cy="1422324"/>
            </a:xfrm>
            <a:custGeom>
              <a:avLst/>
              <a:gdLst>
                <a:gd name="connsiteX0" fmla="*/ 1925313 w 1925312"/>
                <a:gd name="connsiteY0" fmla="*/ 962656 h 1925312"/>
                <a:gd name="connsiteX1" fmla="*/ 962656 w 1925312"/>
                <a:gd name="connsiteY1" fmla="*/ 1925313 h 1925312"/>
                <a:gd name="connsiteX2" fmla="*/ 0 w 1925312"/>
                <a:gd name="connsiteY2" fmla="*/ 962656 h 1925312"/>
                <a:gd name="connsiteX3" fmla="*/ 962656 w 1925312"/>
                <a:gd name="connsiteY3" fmla="*/ 0 h 1925312"/>
                <a:gd name="connsiteX4" fmla="*/ 1925313 w 1925312"/>
                <a:gd name="connsiteY4" fmla="*/ 962656 h 192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312" h="1925312">
                  <a:moveTo>
                    <a:pt x="1925313" y="962656"/>
                  </a:moveTo>
                  <a:cubicBezTo>
                    <a:pt x="1925313" y="1494317"/>
                    <a:pt x="1494317" y="1925313"/>
                    <a:pt x="962656" y="1925313"/>
                  </a:cubicBezTo>
                  <a:cubicBezTo>
                    <a:pt x="430996" y="1925313"/>
                    <a:pt x="0" y="1494317"/>
                    <a:pt x="0" y="962656"/>
                  </a:cubicBezTo>
                  <a:cubicBezTo>
                    <a:pt x="0" y="430996"/>
                    <a:pt x="430996" y="0"/>
                    <a:pt x="962656" y="0"/>
                  </a:cubicBezTo>
                  <a:cubicBezTo>
                    <a:pt x="1494317" y="0"/>
                    <a:pt x="1925313" y="430996"/>
                    <a:pt x="1925313" y="962656"/>
                  </a:cubicBezTo>
                  <a:close/>
                </a:path>
              </a:pathLst>
            </a:custGeom>
            <a:gradFill>
              <a:gsLst>
                <a:gs pos="13000">
                  <a:srgbClr val="FFFFFF">
                    <a:alpha val="0"/>
                  </a:srgbClr>
                </a:gs>
                <a:gs pos="42000">
                  <a:srgbClr val="FFFFFF">
                    <a:alpha val="8627"/>
                  </a:srgbClr>
                </a:gs>
                <a:gs pos="70000">
                  <a:schemeClr val="accent2">
                    <a:alpha val="22000"/>
                  </a:schemeClr>
                </a:gs>
              </a:gsLst>
              <a:lin ang="0" scaled="1"/>
            </a:gradFill>
            <a:ln w="2141"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52" name="Oval 151">
              <a:extLst>
                <a:ext uri="{FF2B5EF4-FFF2-40B4-BE49-F238E27FC236}">
                  <a16:creationId xmlns:a16="http://schemas.microsoft.com/office/drawing/2014/main" id="{61616B43-4CDB-E7E0-D6BC-2355F68A48C4}"/>
                </a:ext>
              </a:extLst>
            </p:cNvPr>
            <p:cNvSpPr/>
            <p:nvPr/>
          </p:nvSpPr>
          <p:spPr>
            <a:xfrm>
              <a:off x="2710936" y="2528218"/>
              <a:ext cx="1237388" cy="1237386"/>
            </a:xfrm>
            <a:prstGeom prst="ellipse">
              <a:avLst/>
            </a:prstGeom>
            <a:solidFill>
              <a:schemeClr val="accent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Helvetica"/>
                <a:ea typeface="+mn-ea"/>
                <a:cs typeface="+mn-cs"/>
              </a:endParaRPr>
            </a:p>
          </p:txBody>
        </p:sp>
        <p:pic>
          <p:nvPicPr>
            <p:cNvPr id="190" name="Graphic 189">
              <a:extLst>
                <a:ext uri="{FF2B5EF4-FFF2-40B4-BE49-F238E27FC236}">
                  <a16:creationId xmlns:a16="http://schemas.microsoft.com/office/drawing/2014/main" id="{F33F645A-43CD-1FB4-7B97-E8199D29C9D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34355" y="2842111"/>
              <a:ext cx="590550" cy="609600"/>
            </a:xfrm>
            <a:prstGeom prst="rect">
              <a:avLst/>
            </a:prstGeom>
          </p:spPr>
        </p:pic>
      </p:grpSp>
      <p:grpSp>
        <p:nvGrpSpPr>
          <p:cNvPr id="213" name="Group 212">
            <a:extLst>
              <a:ext uri="{FF2B5EF4-FFF2-40B4-BE49-F238E27FC236}">
                <a16:creationId xmlns:a16="http://schemas.microsoft.com/office/drawing/2014/main" id="{DBFDF90D-C790-E941-5A46-65DD9A7D05B4}"/>
              </a:ext>
            </a:extLst>
          </p:cNvPr>
          <p:cNvGrpSpPr/>
          <p:nvPr/>
        </p:nvGrpSpPr>
        <p:grpSpPr>
          <a:xfrm>
            <a:off x="5957738" y="317822"/>
            <a:ext cx="1364438" cy="1841222"/>
            <a:chOff x="661695" y="2435749"/>
            <a:chExt cx="1585616" cy="2139687"/>
          </a:xfrm>
        </p:grpSpPr>
        <p:sp>
          <p:nvSpPr>
            <p:cNvPr id="189" name="TextBox 188">
              <a:extLst>
                <a:ext uri="{FF2B5EF4-FFF2-40B4-BE49-F238E27FC236}">
                  <a16:creationId xmlns:a16="http://schemas.microsoft.com/office/drawing/2014/main" id="{4CFC941F-920C-CF6E-97EB-EDAFFA7C57EF}"/>
                </a:ext>
              </a:extLst>
            </p:cNvPr>
            <p:cNvSpPr txBox="1"/>
            <p:nvPr/>
          </p:nvSpPr>
          <p:spPr>
            <a:xfrm>
              <a:off x="661695" y="4074702"/>
              <a:ext cx="1585616" cy="500734"/>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defTabSz="609585">
                <a:defRPr/>
              </a:pPr>
              <a:r>
                <a:rPr lang="en-GB" sz="1100" b="1">
                  <a:solidFill>
                    <a:schemeClr val="tx1"/>
                  </a:solidFill>
                  <a:latin typeface="Helvetica" pitchFamily="2" charset="0"/>
                </a:rPr>
                <a:t>Incident Management</a:t>
              </a:r>
            </a:p>
          </p:txBody>
        </p:sp>
        <p:sp>
          <p:nvSpPr>
            <p:cNvPr id="148" name="Graphic 127">
              <a:extLst>
                <a:ext uri="{FF2B5EF4-FFF2-40B4-BE49-F238E27FC236}">
                  <a16:creationId xmlns:a16="http://schemas.microsoft.com/office/drawing/2014/main" id="{65439D0A-2567-C4BD-7A7F-01B025E34D0A}"/>
                </a:ext>
              </a:extLst>
            </p:cNvPr>
            <p:cNvSpPr/>
            <p:nvPr/>
          </p:nvSpPr>
          <p:spPr>
            <a:xfrm>
              <a:off x="743340" y="2435749"/>
              <a:ext cx="1422326" cy="1422324"/>
            </a:xfrm>
            <a:custGeom>
              <a:avLst/>
              <a:gdLst>
                <a:gd name="connsiteX0" fmla="*/ 1925313 w 1925312"/>
                <a:gd name="connsiteY0" fmla="*/ 962656 h 1925312"/>
                <a:gd name="connsiteX1" fmla="*/ 962656 w 1925312"/>
                <a:gd name="connsiteY1" fmla="*/ 1925313 h 1925312"/>
                <a:gd name="connsiteX2" fmla="*/ 0 w 1925312"/>
                <a:gd name="connsiteY2" fmla="*/ 962656 h 1925312"/>
                <a:gd name="connsiteX3" fmla="*/ 962656 w 1925312"/>
                <a:gd name="connsiteY3" fmla="*/ 0 h 1925312"/>
                <a:gd name="connsiteX4" fmla="*/ 1925313 w 1925312"/>
                <a:gd name="connsiteY4" fmla="*/ 962656 h 192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312" h="1925312">
                  <a:moveTo>
                    <a:pt x="1925313" y="962656"/>
                  </a:moveTo>
                  <a:cubicBezTo>
                    <a:pt x="1925313" y="1494317"/>
                    <a:pt x="1494317" y="1925313"/>
                    <a:pt x="962656" y="1925313"/>
                  </a:cubicBezTo>
                  <a:cubicBezTo>
                    <a:pt x="430996" y="1925313"/>
                    <a:pt x="0" y="1494317"/>
                    <a:pt x="0" y="962656"/>
                  </a:cubicBezTo>
                  <a:cubicBezTo>
                    <a:pt x="0" y="430996"/>
                    <a:pt x="430996" y="0"/>
                    <a:pt x="962656" y="0"/>
                  </a:cubicBezTo>
                  <a:cubicBezTo>
                    <a:pt x="1494317" y="0"/>
                    <a:pt x="1925313" y="430996"/>
                    <a:pt x="1925313" y="962656"/>
                  </a:cubicBezTo>
                  <a:close/>
                </a:path>
              </a:pathLst>
            </a:custGeom>
            <a:gradFill>
              <a:gsLst>
                <a:gs pos="13000">
                  <a:srgbClr val="FFFFFF">
                    <a:alpha val="0"/>
                  </a:srgbClr>
                </a:gs>
                <a:gs pos="42000">
                  <a:srgbClr val="FFFFFF">
                    <a:alpha val="8627"/>
                  </a:srgbClr>
                </a:gs>
                <a:gs pos="70000">
                  <a:schemeClr val="accent5">
                    <a:alpha val="22000"/>
                  </a:schemeClr>
                </a:gs>
              </a:gsLst>
              <a:lin ang="0" scaled="1"/>
            </a:gradFill>
            <a:ln w="2141"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49" name="Oval 148">
              <a:extLst>
                <a:ext uri="{FF2B5EF4-FFF2-40B4-BE49-F238E27FC236}">
                  <a16:creationId xmlns:a16="http://schemas.microsoft.com/office/drawing/2014/main" id="{3DCF01E7-C6EA-E054-CF34-C83774C5DF03}"/>
                </a:ext>
              </a:extLst>
            </p:cNvPr>
            <p:cNvSpPr/>
            <p:nvPr/>
          </p:nvSpPr>
          <p:spPr>
            <a:xfrm>
              <a:off x="835809" y="2528218"/>
              <a:ext cx="1237388" cy="1237386"/>
            </a:xfrm>
            <a:prstGeom prst="ellipse">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Helvetica"/>
                <a:ea typeface="+mn-ea"/>
                <a:cs typeface="+mn-cs"/>
              </a:endParaRPr>
            </a:p>
          </p:txBody>
        </p:sp>
        <p:pic>
          <p:nvPicPr>
            <p:cNvPr id="192" name="Graphic 191">
              <a:extLst>
                <a:ext uri="{FF2B5EF4-FFF2-40B4-BE49-F238E27FC236}">
                  <a16:creationId xmlns:a16="http://schemas.microsoft.com/office/drawing/2014/main" id="{12D05E84-DF01-C055-CA10-E0F23B862DD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83041" y="2908786"/>
              <a:ext cx="542925" cy="476250"/>
            </a:xfrm>
            <a:prstGeom prst="rect">
              <a:avLst/>
            </a:prstGeom>
          </p:spPr>
        </p:pic>
      </p:grpSp>
      <p:grpSp>
        <p:nvGrpSpPr>
          <p:cNvPr id="219" name="Group 218">
            <a:extLst>
              <a:ext uri="{FF2B5EF4-FFF2-40B4-BE49-F238E27FC236}">
                <a16:creationId xmlns:a16="http://schemas.microsoft.com/office/drawing/2014/main" id="{178C6AB0-9ECF-2381-22B5-4AD21BF08BB5}"/>
              </a:ext>
            </a:extLst>
          </p:cNvPr>
          <p:cNvGrpSpPr/>
          <p:nvPr/>
        </p:nvGrpSpPr>
        <p:grpSpPr>
          <a:xfrm>
            <a:off x="7666173" y="318492"/>
            <a:ext cx="1245878" cy="2007268"/>
            <a:chOff x="2605712" y="4611522"/>
            <a:chExt cx="1447836" cy="2332650"/>
          </a:xfrm>
        </p:grpSpPr>
        <p:sp>
          <p:nvSpPr>
            <p:cNvPr id="218" name="TextBox 217">
              <a:extLst>
                <a:ext uri="{FF2B5EF4-FFF2-40B4-BE49-F238E27FC236}">
                  <a16:creationId xmlns:a16="http://schemas.microsoft.com/office/drawing/2014/main" id="{CE9AFA56-A200-6438-7FB1-64DA09552560}"/>
                </a:ext>
              </a:extLst>
            </p:cNvPr>
            <p:cNvSpPr txBox="1"/>
            <p:nvPr/>
          </p:nvSpPr>
          <p:spPr>
            <a:xfrm>
              <a:off x="2605712" y="6246720"/>
              <a:ext cx="1447836" cy="697452"/>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defTabSz="609585">
                <a:defRPr/>
              </a:pPr>
              <a:r>
                <a:rPr lang="en-GB" sz="1100" b="1">
                  <a:solidFill>
                    <a:schemeClr val="tx1"/>
                  </a:solidFill>
                  <a:latin typeface="Helvetica" pitchFamily="2" charset="0"/>
                </a:rPr>
                <a:t>Problem Management</a:t>
              </a:r>
            </a:p>
            <a:p>
              <a:pPr defTabSz="609585">
                <a:defRPr/>
              </a:pPr>
              <a:r>
                <a:rPr lang="en-GB" sz="1100" b="1">
                  <a:solidFill>
                    <a:schemeClr val="tx1"/>
                  </a:solidFill>
                  <a:latin typeface="Helvetica" pitchFamily="2" charset="0"/>
                </a:rPr>
                <a:t> </a:t>
              </a:r>
            </a:p>
          </p:txBody>
        </p:sp>
        <p:sp>
          <p:nvSpPr>
            <p:cNvPr id="165" name="Graphic 127">
              <a:extLst>
                <a:ext uri="{FF2B5EF4-FFF2-40B4-BE49-F238E27FC236}">
                  <a16:creationId xmlns:a16="http://schemas.microsoft.com/office/drawing/2014/main" id="{14A0E094-406A-2CD9-AADD-5E905C9DE3BA}"/>
                </a:ext>
              </a:extLst>
            </p:cNvPr>
            <p:cNvSpPr/>
            <p:nvPr/>
          </p:nvSpPr>
          <p:spPr>
            <a:xfrm>
              <a:off x="2618467" y="4611522"/>
              <a:ext cx="1422326" cy="1422324"/>
            </a:xfrm>
            <a:custGeom>
              <a:avLst/>
              <a:gdLst>
                <a:gd name="connsiteX0" fmla="*/ 1925313 w 1925312"/>
                <a:gd name="connsiteY0" fmla="*/ 962656 h 1925312"/>
                <a:gd name="connsiteX1" fmla="*/ 962656 w 1925312"/>
                <a:gd name="connsiteY1" fmla="*/ 1925313 h 1925312"/>
                <a:gd name="connsiteX2" fmla="*/ 0 w 1925312"/>
                <a:gd name="connsiteY2" fmla="*/ 962656 h 1925312"/>
                <a:gd name="connsiteX3" fmla="*/ 962656 w 1925312"/>
                <a:gd name="connsiteY3" fmla="*/ 0 h 1925312"/>
                <a:gd name="connsiteX4" fmla="*/ 1925313 w 1925312"/>
                <a:gd name="connsiteY4" fmla="*/ 962656 h 192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312" h="1925312">
                  <a:moveTo>
                    <a:pt x="1925313" y="962656"/>
                  </a:moveTo>
                  <a:cubicBezTo>
                    <a:pt x="1925313" y="1494317"/>
                    <a:pt x="1494317" y="1925313"/>
                    <a:pt x="962656" y="1925313"/>
                  </a:cubicBezTo>
                  <a:cubicBezTo>
                    <a:pt x="430996" y="1925313"/>
                    <a:pt x="0" y="1494317"/>
                    <a:pt x="0" y="962656"/>
                  </a:cubicBezTo>
                  <a:cubicBezTo>
                    <a:pt x="0" y="430996"/>
                    <a:pt x="430996" y="0"/>
                    <a:pt x="962656" y="0"/>
                  </a:cubicBezTo>
                  <a:cubicBezTo>
                    <a:pt x="1494317" y="0"/>
                    <a:pt x="1925313" y="430996"/>
                    <a:pt x="1925313" y="962656"/>
                  </a:cubicBezTo>
                  <a:close/>
                </a:path>
              </a:pathLst>
            </a:custGeom>
            <a:gradFill>
              <a:gsLst>
                <a:gs pos="13000">
                  <a:srgbClr val="FFFFFF">
                    <a:alpha val="0"/>
                  </a:srgbClr>
                </a:gs>
                <a:gs pos="42000">
                  <a:srgbClr val="FFFFFF">
                    <a:alpha val="8627"/>
                  </a:srgbClr>
                </a:gs>
                <a:gs pos="70000">
                  <a:schemeClr val="accent5">
                    <a:alpha val="22000"/>
                  </a:schemeClr>
                </a:gs>
              </a:gsLst>
              <a:lin ang="0" scaled="1"/>
            </a:gradFill>
            <a:ln w="2141"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66" name="Oval 165">
              <a:extLst>
                <a:ext uri="{FF2B5EF4-FFF2-40B4-BE49-F238E27FC236}">
                  <a16:creationId xmlns:a16="http://schemas.microsoft.com/office/drawing/2014/main" id="{472F3F93-DD7B-BE91-5029-EAEAB48D46B9}"/>
                </a:ext>
              </a:extLst>
            </p:cNvPr>
            <p:cNvSpPr/>
            <p:nvPr/>
          </p:nvSpPr>
          <p:spPr>
            <a:xfrm>
              <a:off x="2710936" y="4703991"/>
              <a:ext cx="1237388" cy="1237386"/>
            </a:xfrm>
            <a:prstGeom prst="ellipse">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Helvetica"/>
                <a:ea typeface="+mn-ea"/>
                <a:cs typeface="+mn-cs"/>
              </a:endParaRPr>
            </a:p>
          </p:txBody>
        </p:sp>
        <p:pic>
          <p:nvPicPr>
            <p:cNvPr id="194" name="Graphic 193">
              <a:extLst>
                <a:ext uri="{FF2B5EF4-FFF2-40B4-BE49-F238E27FC236}">
                  <a16:creationId xmlns:a16="http://schemas.microsoft.com/office/drawing/2014/main" id="{530128D8-B94F-F609-06BB-C9DDE982C0B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33901" y="5043385"/>
              <a:ext cx="591458" cy="558598"/>
            </a:xfrm>
            <a:prstGeom prst="rect">
              <a:avLst/>
            </a:prstGeom>
          </p:spPr>
        </p:pic>
      </p:grpSp>
      <p:grpSp>
        <p:nvGrpSpPr>
          <p:cNvPr id="212" name="Group 211">
            <a:extLst>
              <a:ext uri="{FF2B5EF4-FFF2-40B4-BE49-F238E27FC236}">
                <a16:creationId xmlns:a16="http://schemas.microsoft.com/office/drawing/2014/main" id="{4B3E3983-7A69-175F-EDB9-5522DEC4A9B0}"/>
              </a:ext>
            </a:extLst>
          </p:cNvPr>
          <p:cNvGrpSpPr/>
          <p:nvPr/>
        </p:nvGrpSpPr>
        <p:grpSpPr>
          <a:xfrm>
            <a:off x="9337241" y="300861"/>
            <a:ext cx="1223926" cy="1792628"/>
            <a:chOff x="6209235" y="330683"/>
            <a:chExt cx="1422326" cy="2083215"/>
          </a:xfrm>
        </p:grpSpPr>
        <p:sp>
          <p:nvSpPr>
            <p:cNvPr id="136" name="TextBox 135">
              <a:extLst>
                <a:ext uri="{FF2B5EF4-FFF2-40B4-BE49-F238E27FC236}">
                  <a16:creationId xmlns:a16="http://schemas.microsoft.com/office/drawing/2014/main" id="{132D3581-12D3-4ED6-DB29-9972BB3D7D45}"/>
                </a:ext>
              </a:extLst>
            </p:cNvPr>
            <p:cNvSpPr txBox="1"/>
            <p:nvPr/>
          </p:nvSpPr>
          <p:spPr>
            <a:xfrm>
              <a:off x="6291941" y="1913164"/>
              <a:ext cx="1256915" cy="500734"/>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defTabSz="609585">
                <a:defRPr/>
              </a:pPr>
              <a:r>
                <a:rPr lang="en-GB" sz="1100" b="1">
                  <a:solidFill>
                    <a:schemeClr val="tx1"/>
                  </a:solidFill>
                  <a:latin typeface="Helvetica" pitchFamily="2" charset="0"/>
                </a:rPr>
                <a:t>Capacity Management</a:t>
              </a:r>
            </a:p>
          </p:txBody>
        </p:sp>
        <p:sp>
          <p:nvSpPr>
            <p:cNvPr id="137" name="Graphic 127">
              <a:extLst>
                <a:ext uri="{FF2B5EF4-FFF2-40B4-BE49-F238E27FC236}">
                  <a16:creationId xmlns:a16="http://schemas.microsoft.com/office/drawing/2014/main" id="{5E28ED01-B5A1-022E-F1C4-8AA003D335AF}"/>
                </a:ext>
              </a:extLst>
            </p:cNvPr>
            <p:cNvSpPr/>
            <p:nvPr/>
          </p:nvSpPr>
          <p:spPr>
            <a:xfrm>
              <a:off x="6209235" y="330683"/>
              <a:ext cx="1422326" cy="1422324"/>
            </a:xfrm>
            <a:custGeom>
              <a:avLst/>
              <a:gdLst>
                <a:gd name="connsiteX0" fmla="*/ 1925313 w 1925312"/>
                <a:gd name="connsiteY0" fmla="*/ 962656 h 1925312"/>
                <a:gd name="connsiteX1" fmla="*/ 962656 w 1925312"/>
                <a:gd name="connsiteY1" fmla="*/ 1925313 h 1925312"/>
                <a:gd name="connsiteX2" fmla="*/ 0 w 1925312"/>
                <a:gd name="connsiteY2" fmla="*/ 962656 h 1925312"/>
                <a:gd name="connsiteX3" fmla="*/ 962656 w 1925312"/>
                <a:gd name="connsiteY3" fmla="*/ 0 h 1925312"/>
                <a:gd name="connsiteX4" fmla="*/ 1925313 w 1925312"/>
                <a:gd name="connsiteY4" fmla="*/ 962656 h 192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312" h="1925312">
                  <a:moveTo>
                    <a:pt x="1925313" y="962656"/>
                  </a:moveTo>
                  <a:cubicBezTo>
                    <a:pt x="1925313" y="1494317"/>
                    <a:pt x="1494317" y="1925313"/>
                    <a:pt x="962656" y="1925313"/>
                  </a:cubicBezTo>
                  <a:cubicBezTo>
                    <a:pt x="430996" y="1925313"/>
                    <a:pt x="0" y="1494317"/>
                    <a:pt x="0" y="962656"/>
                  </a:cubicBezTo>
                  <a:cubicBezTo>
                    <a:pt x="0" y="430996"/>
                    <a:pt x="430996" y="0"/>
                    <a:pt x="962656" y="0"/>
                  </a:cubicBezTo>
                  <a:cubicBezTo>
                    <a:pt x="1494317" y="0"/>
                    <a:pt x="1925313" y="430996"/>
                    <a:pt x="1925313" y="962656"/>
                  </a:cubicBezTo>
                  <a:close/>
                </a:path>
              </a:pathLst>
            </a:custGeom>
            <a:gradFill>
              <a:gsLst>
                <a:gs pos="13000">
                  <a:srgbClr val="FFFFFF">
                    <a:alpha val="0"/>
                  </a:srgbClr>
                </a:gs>
                <a:gs pos="42000">
                  <a:srgbClr val="FFFFFF">
                    <a:alpha val="8627"/>
                  </a:srgbClr>
                </a:gs>
                <a:gs pos="70000">
                  <a:schemeClr val="accent4">
                    <a:alpha val="22000"/>
                  </a:schemeClr>
                </a:gs>
              </a:gsLst>
              <a:lin ang="0" scaled="1"/>
            </a:gradFill>
            <a:ln w="2141"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38" name="Oval 137">
              <a:extLst>
                <a:ext uri="{FF2B5EF4-FFF2-40B4-BE49-F238E27FC236}">
                  <a16:creationId xmlns:a16="http://schemas.microsoft.com/office/drawing/2014/main" id="{52206C06-1B06-DE1A-BEDD-9AD9433DAE22}"/>
                </a:ext>
              </a:extLst>
            </p:cNvPr>
            <p:cNvSpPr/>
            <p:nvPr/>
          </p:nvSpPr>
          <p:spPr>
            <a:xfrm>
              <a:off x="6301704" y="423152"/>
              <a:ext cx="1237388" cy="1237386"/>
            </a:xfrm>
            <a:prstGeom prst="ellipse">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Helvetica"/>
                <a:ea typeface="+mn-ea"/>
                <a:cs typeface="+mn-cs"/>
              </a:endParaRPr>
            </a:p>
          </p:txBody>
        </p:sp>
        <p:pic>
          <p:nvPicPr>
            <p:cNvPr id="196" name="Graphic 195">
              <a:extLst>
                <a:ext uri="{FF2B5EF4-FFF2-40B4-BE49-F238E27FC236}">
                  <a16:creationId xmlns:a16="http://schemas.microsoft.com/office/drawing/2014/main" id="{51762C58-E116-1F91-8569-F19DD6A7AC2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20227" y="860492"/>
              <a:ext cx="600342" cy="362706"/>
            </a:xfrm>
            <a:prstGeom prst="rect">
              <a:avLst/>
            </a:prstGeom>
          </p:spPr>
        </p:pic>
      </p:grpSp>
      <p:grpSp>
        <p:nvGrpSpPr>
          <p:cNvPr id="211" name="Group 210">
            <a:extLst>
              <a:ext uri="{FF2B5EF4-FFF2-40B4-BE49-F238E27FC236}">
                <a16:creationId xmlns:a16="http://schemas.microsoft.com/office/drawing/2014/main" id="{A1E31B98-F121-55F3-F008-D6491A955F92}"/>
              </a:ext>
            </a:extLst>
          </p:cNvPr>
          <p:cNvGrpSpPr/>
          <p:nvPr/>
        </p:nvGrpSpPr>
        <p:grpSpPr>
          <a:xfrm>
            <a:off x="9286315" y="4965431"/>
            <a:ext cx="1223926" cy="1803653"/>
            <a:chOff x="4378523" y="330683"/>
            <a:chExt cx="1422326" cy="2096029"/>
          </a:xfrm>
        </p:grpSpPr>
        <p:sp>
          <p:nvSpPr>
            <p:cNvPr id="120" name="TextBox 119">
              <a:extLst>
                <a:ext uri="{FF2B5EF4-FFF2-40B4-BE49-F238E27FC236}">
                  <a16:creationId xmlns:a16="http://schemas.microsoft.com/office/drawing/2014/main" id="{AF6C7AEA-1437-4DBD-34E5-F0C1752EB058}"/>
                </a:ext>
              </a:extLst>
            </p:cNvPr>
            <p:cNvSpPr txBox="1"/>
            <p:nvPr/>
          </p:nvSpPr>
          <p:spPr>
            <a:xfrm>
              <a:off x="4541531" y="1925977"/>
              <a:ext cx="1096311" cy="500735"/>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defTabSz="609585">
                <a:defRPr/>
              </a:pPr>
              <a:r>
                <a:rPr lang="en-GB" sz="1100" b="1" dirty="0">
                  <a:solidFill>
                    <a:schemeClr val="bg1"/>
                  </a:solidFill>
                  <a:latin typeface="Helvetica" pitchFamily="2" charset="0"/>
                </a:rPr>
                <a:t>Knowledge base</a:t>
              </a:r>
            </a:p>
          </p:txBody>
        </p:sp>
        <p:sp>
          <p:nvSpPr>
            <p:cNvPr id="134" name="Graphic 127">
              <a:extLst>
                <a:ext uri="{FF2B5EF4-FFF2-40B4-BE49-F238E27FC236}">
                  <a16:creationId xmlns:a16="http://schemas.microsoft.com/office/drawing/2014/main" id="{07FFFB9A-F694-A88A-88E1-02459AAEF948}"/>
                </a:ext>
              </a:extLst>
            </p:cNvPr>
            <p:cNvSpPr/>
            <p:nvPr/>
          </p:nvSpPr>
          <p:spPr>
            <a:xfrm>
              <a:off x="4378523" y="330683"/>
              <a:ext cx="1422326" cy="1422324"/>
            </a:xfrm>
            <a:custGeom>
              <a:avLst/>
              <a:gdLst>
                <a:gd name="connsiteX0" fmla="*/ 1925313 w 1925312"/>
                <a:gd name="connsiteY0" fmla="*/ 962656 h 1925312"/>
                <a:gd name="connsiteX1" fmla="*/ 962656 w 1925312"/>
                <a:gd name="connsiteY1" fmla="*/ 1925313 h 1925312"/>
                <a:gd name="connsiteX2" fmla="*/ 0 w 1925312"/>
                <a:gd name="connsiteY2" fmla="*/ 962656 h 1925312"/>
                <a:gd name="connsiteX3" fmla="*/ 962656 w 1925312"/>
                <a:gd name="connsiteY3" fmla="*/ 0 h 1925312"/>
                <a:gd name="connsiteX4" fmla="*/ 1925313 w 1925312"/>
                <a:gd name="connsiteY4" fmla="*/ 962656 h 192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312" h="1925312">
                  <a:moveTo>
                    <a:pt x="1925313" y="962656"/>
                  </a:moveTo>
                  <a:cubicBezTo>
                    <a:pt x="1925313" y="1494317"/>
                    <a:pt x="1494317" y="1925313"/>
                    <a:pt x="962656" y="1925313"/>
                  </a:cubicBezTo>
                  <a:cubicBezTo>
                    <a:pt x="430996" y="1925313"/>
                    <a:pt x="0" y="1494317"/>
                    <a:pt x="0" y="962656"/>
                  </a:cubicBezTo>
                  <a:cubicBezTo>
                    <a:pt x="0" y="430996"/>
                    <a:pt x="430996" y="0"/>
                    <a:pt x="962656" y="0"/>
                  </a:cubicBezTo>
                  <a:cubicBezTo>
                    <a:pt x="1494317" y="0"/>
                    <a:pt x="1925313" y="430996"/>
                    <a:pt x="1925313" y="962656"/>
                  </a:cubicBezTo>
                  <a:close/>
                </a:path>
              </a:pathLst>
            </a:custGeom>
            <a:gradFill>
              <a:gsLst>
                <a:gs pos="13000">
                  <a:srgbClr val="FFFFFF">
                    <a:alpha val="0"/>
                  </a:srgbClr>
                </a:gs>
                <a:gs pos="42000">
                  <a:srgbClr val="FFFFFF">
                    <a:alpha val="8627"/>
                  </a:srgbClr>
                </a:gs>
                <a:gs pos="70000">
                  <a:schemeClr val="accent1">
                    <a:alpha val="22000"/>
                  </a:schemeClr>
                </a:gs>
              </a:gsLst>
              <a:lin ang="0" scaled="1"/>
            </a:gradFill>
            <a:ln w="2141"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35" name="Oval 134">
              <a:extLst>
                <a:ext uri="{FF2B5EF4-FFF2-40B4-BE49-F238E27FC236}">
                  <a16:creationId xmlns:a16="http://schemas.microsoft.com/office/drawing/2014/main" id="{9B6E779D-33C4-E385-3868-F13B6D001701}"/>
                </a:ext>
              </a:extLst>
            </p:cNvPr>
            <p:cNvSpPr/>
            <p:nvPr/>
          </p:nvSpPr>
          <p:spPr>
            <a:xfrm>
              <a:off x="4470992" y="423152"/>
              <a:ext cx="1237388" cy="1237386"/>
            </a:xfrm>
            <a:prstGeom prst="ellipse">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Helvetica"/>
                <a:ea typeface="+mn-ea"/>
                <a:cs typeface="+mn-cs"/>
              </a:endParaRPr>
            </a:p>
          </p:txBody>
        </p:sp>
        <p:pic>
          <p:nvPicPr>
            <p:cNvPr id="179" name="Graphic 178">
              <a:extLst>
                <a:ext uri="{FF2B5EF4-FFF2-40B4-BE49-F238E27FC236}">
                  <a16:creationId xmlns:a16="http://schemas.microsoft.com/office/drawing/2014/main" id="{5632F76B-33FA-D759-98DD-8CC1B71043F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785385" y="756175"/>
              <a:ext cx="608602" cy="571340"/>
            </a:xfrm>
            <a:prstGeom prst="rect">
              <a:avLst/>
            </a:prstGeom>
          </p:spPr>
        </p:pic>
      </p:grpSp>
      <p:grpSp>
        <p:nvGrpSpPr>
          <p:cNvPr id="217" name="Group 216">
            <a:extLst>
              <a:ext uri="{FF2B5EF4-FFF2-40B4-BE49-F238E27FC236}">
                <a16:creationId xmlns:a16="http://schemas.microsoft.com/office/drawing/2014/main" id="{34E25CCB-6288-5CBF-7157-AED1C1A7D674}"/>
              </a:ext>
            </a:extLst>
          </p:cNvPr>
          <p:cNvGrpSpPr/>
          <p:nvPr/>
        </p:nvGrpSpPr>
        <p:grpSpPr>
          <a:xfrm>
            <a:off x="10823199" y="4968213"/>
            <a:ext cx="1364438" cy="1837991"/>
            <a:chOff x="661695" y="4611522"/>
            <a:chExt cx="1585616" cy="2135933"/>
          </a:xfrm>
        </p:grpSpPr>
        <p:sp>
          <p:nvSpPr>
            <p:cNvPr id="198" name="TextBox 197">
              <a:extLst>
                <a:ext uri="{FF2B5EF4-FFF2-40B4-BE49-F238E27FC236}">
                  <a16:creationId xmlns:a16="http://schemas.microsoft.com/office/drawing/2014/main" id="{455C31CA-743F-3E62-6893-E8639056E9D0}"/>
                </a:ext>
              </a:extLst>
            </p:cNvPr>
            <p:cNvSpPr txBox="1"/>
            <p:nvPr/>
          </p:nvSpPr>
          <p:spPr>
            <a:xfrm>
              <a:off x="661695" y="6246720"/>
              <a:ext cx="1585616" cy="500735"/>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defTabSz="609585">
                <a:defRPr/>
              </a:pPr>
              <a:r>
                <a:rPr lang="en-GB" sz="1100" b="1" dirty="0">
                  <a:solidFill>
                    <a:schemeClr val="bg1"/>
                  </a:solidFill>
                  <a:latin typeface="Helvetica" pitchFamily="2" charset="0"/>
                </a:rPr>
                <a:t>Disaster Recovery</a:t>
              </a:r>
            </a:p>
          </p:txBody>
        </p:sp>
        <p:sp>
          <p:nvSpPr>
            <p:cNvPr id="162" name="Graphic 127">
              <a:extLst>
                <a:ext uri="{FF2B5EF4-FFF2-40B4-BE49-F238E27FC236}">
                  <a16:creationId xmlns:a16="http://schemas.microsoft.com/office/drawing/2014/main" id="{52E60268-CA5C-4447-D55D-29B54A4AF145}"/>
                </a:ext>
              </a:extLst>
            </p:cNvPr>
            <p:cNvSpPr/>
            <p:nvPr/>
          </p:nvSpPr>
          <p:spPr>
            <a:xfrm>
              <a:off x="743340" y="4611522"/>
              <a:ext cx="1422326" cy="1422324"/>
            </a:xfrm>
            <a:custGeom>
              <a:avLst/>
              <a:gdLst>
                <a:gd name="connsiteX0" fmla="*/ 1925313 w 1925312"/>
                <a:gd name="connsiteY0" fmla="*/ 962656 h 1925312"/>
                <a:gd name="connsiteX1" fmla="*/ 962656 w 1925312"/>
                <a:gd name="connsiteY1" fmla="*/ 1925313 h 1925312"/>
                <a:gd name="connsiteX2" fmla="*/ 0 w 1925312"/>
                <a:gd name="connsiteY2" fmla="*/ 962656 h 1925312"/>
                <a:gd name="connsiteX3" fmla="*/ 962656 w 1925312"/>
                <a:gd name="connsiteY3" fmla="*/ 0 h 1925312"/>
                <a:gd name="connsiteX4" fmla="*/ 1925313 w 1925312"/>
                <a:gd name="connsiteY4" fmla="*/ 962656 h 192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312" h="1925312">
                  <a:moveTo>
                    <a:pt x="1925313" y="962656"/>
                  </a:moveTo>
                  <a:cubicBezTo>
                    <a:pt x="1925313" y="1494317"/>
                    <a:pt x="1494317" y="1925313"/>
                    <a:pt x="962656" y="1925313"/>
                  </a:cubicBezTo>
                  <a:cubicBezTo>
                    <a:pt x="430996" y="1925313"/>
                    <a:pt x="0" y="1494317"/>
                    <a:pt x="0" y="962656"/>
                  </a:cubicBezTo>
                  <a:cubicBezTo>
                    <a:pt x="0" y="430996"/>
                    <a:pt x="430996" y="0"/>
                    <a:pt x="962656" y="0"/>
                  </a:cubicBezTo>
                  <a:cubicBezTo>
                    <a:pt x="1494317" y="0"/>
                    <a:pt x="1925313" y="430996"/>
                    <a:pt x="1925313" y="962656"/>
                  </a:cubicBezTo>
                  <a:close/>
                </a:path>
              </a:pathLst>
            </a:custGeom>
            <a:gradFill>
              <a:gsLst>
                <a:gs pos="13000">
                  <a:srgbClr val="FFFFFF">
                    <a:alpha val="0"/>
                  </a:srgbClr>
                </a:gs>
                <a:gs pos="42000">
                  <a:srgbClr val="FFFFFF">
                    <a:alpha val="8627"/>
                  </a:srgbClr>
                </a:gs>
                <a:gs pos="70000">
                  <a:schemeClr val="accent6">
                    <a:alpha val="22000"/>
                  </a:schemeClr>
                </a:gs>
              </a:gsLst>
              <a:lin ang="0" scaled="1"/>
            </a:gradFill>
            <a:ln w="2141"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63" name="Oval 162">
              <a:extLst>
                <a:ext uri="{FF2B5EF4-FFF2-40B4-BE49-F238E27FC236}">
                  <a16:creationId xmlns:a16="http://schemas.microsoft.com/office/drawing/2014/main" id="{FCB572BC-5277-0453-47CE-69CDE7B03BFB}"/>
                </a:ext>
              </a:extLst>
            </p:cNvPr>
            <p:cNvSpPr/>
            <p:nvPr/>
          </p:nvSpPr>
          <p:spPr>
            <a:xfrm>
              <a:off x="835809" y="4703991"/>
              <a:ext cx="1237388" cy="1237386"/>
            </a:xfrm>
            <a:prstGeom prst="ellipse">
              <a:avLst/>
            </a:prstGeom>
            <a:solidFill>
              <a:schemeClr val="accent6"/>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Helvetica"/>
                <a:ea typeface="+mn-ea"/>
                <a:cs typeface="+mn-cs"/>
              </a:endParaRPr>
            </a:p>
          </p:txBody>
        </p:sp>
        <p:pic>
          <p:nvPicPr>
            <p:cNvPr id="203" name="Graphic 202">
              <a:extLst>
                <a:ext uri="{FF2B5EF4-FFF2-40B4-BE49-F238E27FC236}">
                  <a16:creationId xmlns:a16="http://schemas.microsoft.com/office/drawing/2014/main" id="{7D6E02A2-C29E-CE6B-2041-875428A806B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70861" y="5039042"/>
              <a:ext cx="567284" cy="567284"/>
            </a:xfrm>
            <a:prstGeom prst="rect">
              <a:avLst/>
            </a:prstGeom>
          </p:spPr>
        </p:pic>
      </p:grpSp>
      <p:grpSp>
        <p:nvGrpSpPr>
          <p:cNvPr id="210" name="Group 209">
            <a:extLst>
              <a:ext uri="{FF2B5EF4-FFF2-40B4-BE49-F238E27FC236}">
                <a16:creationId xmlns:a16="http://schemas.microsoft.com/office/drawing/2014/main" id="{70A857A6-081E-7288-2E1A-49E48D768C28}"/>
              </a:ext>
            </a:extLst>
          </p:cNvPr>
          <p:cNvGrpSpPr/>
          <p:nvPr/>
        </p:nvGrpSpPr>
        <p:grpSpPr>
          <a:xfrm>
            <a:off x="7543839" y="4975116"/>
            <a:ext cx="1401482" cy="1797127"/>
            <a:chOff x="2515298" y="330683"/>
            <a:chExt cx="1628664" cy="2088445"/>
          </a:xfrm>
        </p:grpSpPr>
        <p:sp>
          <p:nvSpPr>
            <p:cNvPr id="182" name="TextBox 181">
              <a:extLst>
                <a:ext uri="{FF2B5EF4-FFF2-40B4-BE49-F238E27FC236}">
                  <a16:creationId xmlns:a16="http://schemas.microsoft.com/office/drawing/2014/main" id="{23A89CEE-917F-8D24-C112-EC28B89E15FB}"/>
                </a:ext>
              </a:extLst>
            </p:cNvPr>
            <p:cNvSpPr txBox="1"/>
            <p:nvPr/>
          </p:nvSpPr>
          <p:spPr>
            <a:xfrm>
              <a:off x="2515298" y="1918393"/>
              <a:ext cx="1628664" cy="500735"/>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defTabSz="609585">
                <a:defRPr/>
              </a:pPr>
              <a:r>
                <a:rPr lang="en-GB" sz="1100" b="1" dirty="0">
                  <a:solidFill>
                    <a:schemeClr val="bg1"/>
                  </a:solidFill>
                  <a:latin typeface="Helvetica" pitchFamily="2" charset="0"/>
                </a:rPr>
                <a:t>24 / 7 x 365</a:t>
              </a:r>
            </a:p>
            <a:p>
              <a:pPr defTabSz="609585">
                <a:defRPr/>
              </a:pPr>
              <a:r>
                <a:rPr lang="en-GB" sz="1100" b="1" dirty="0">
                  <a:solidFill>
                    <a:schemeClr val="bg1"/>
                  </a:solidFill>
                  <a:latin typeface="Helvetica" pitchFamily="2" charset="0"/>
                </a:rPr>
                <a:t>Fault find and fix</a:t>
              </a:r>
            </a:p>
          </p:txBody>
        </p:sp>
        <p:grpSp>
          <p:nvGrpSpPr>
            <p:cNvPr id="208" name="Group 207">
              <a:extLst>
                <a:ext uri="{FF2B5EF4-FFF2-40B4-BE49-F238E27FC236}">
                  <a16:creationId xmlns:a16="http://schemas.microsoft.com/office/drawing/2014/main" id="{44A5F810-47D1-1781-6D22-34FDC5348E8D}"/>
                </a:ext>
              </a:extLst>
            </p:cNvPr>
            <p:cNvGrpSpPr/>
            <p:nvPr/>
          </p:nvGrpSpPr>
          <p:grpSpPr>
            <a:xfrm>
              <a:off x="2618467" y="330683"/>
              <a:ext cx="1422326" cy="1422324"/>
              <a:chOff x="2618467" y="330683"/>
              <a:chExt cx="1422326" cy="1422324"/>
            </a:xfrm>
          </p:grpSpPr>
          <p:sp>
            <p:nvSpPr>
              <p:cNvPr id="131" name="Graphic 127">
                <a:extLst>
                  <a:ext uri="{FF2B5EF4-FFF2-40B4-BE49-F238E27FC236}">
                    <a16:creationId xmlns:a16="http://schemas.microsoft.com/office/drawing/2014/main" id="{6B8934A1-7728-D5E0-29B9-6EF40B947C43}"/>
                  </a:ext>
                </a:extLst>
              </p:cNvPr>
              <p:cNvSpPr/>
              <p:nvPr/>
            </p:nvSpPr>
            <p:spPr>
              <a:xfrm>
                <a:off x="2618467" y="330683"/>
                <a:ext cx="1422326" cy="1422324"/>
              </a:xfrm>
              <a:custGeom>
                <a:avLst/>
                <a:gdLst>
                  <a:gd name="connsiteX0" fmla="*/ 1925313 w 1925312"/>
                  <a:gd name="connsiteY0" fmla="*/ 962656 h 1925312"/>
                  <a:gd name="connsiteX1" fmla="*/ 962656 w 1925312"/>
                  <a:gd name="connsiteY1" fmla="*/ 1925313 h 1925312"/>
                  <a:gd name="connsiteX2" fmla="*/ 0 w 1925312"/>
                  <a:gd name="connsiteY2" fmla="*/ 962656 h 1925312"/>
                  <a:gd name="connsiteX3" fmla="*/ 962656 w 1925312"/>
                  <a:gd name="connsiteY3" fmla="*/ 0 h 1925312"/>
                  <a:gd name="connsiteX4" fmla="*/ 1925313 w 1925312"/>
                  <a:gd name="connsiteY4" fmla="*/ 962656 h 192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312" h="1925312">
                    <a:moveTo>
                      <a:pt x="1925313" y="962656"/>
                    </a:moveTo>
                    <a:cubicBezTo>
                      <a:pt x="1925313" y="1494317"/>
                      <a:pt x="1494317" y="1925313"/>
                      <a:pt x="962656" y="1925313"/>
                    </a:cubicBezTo>
                    <a:cubicBezTo>
                      <a:pt x="430996" y="1925313"/>
                      <a:pt x="0" y="1494317"/>
                      <a:pt x="0" y="962656"/>
                    </a:cubicBezTo>
                    <a:cubicBezTo>
                      <a:pt x="0" y="430996"/>
                      <a:pt x="430996" y="0"/>
                      <a:pt x="962656" y="0"/>
                    </a:cubicBezTo>
                    <a:cubicBezTo>
                      <a:pt x="1494317" y="0"/>
                      <a:pt x="1925313" y="430996"/>
                      <a:pt x="1925313" y="962656"/>
                    </a:cubicBezTo>
                    <a:close/>
                  </a:path>
                </a:pathLst>
              </a:custGeom>
              <a:gradFill>
                <a:gsLst>
                  <a:gs pos="13000">
                    <a:srgbClr val="FFFFFF">
                      <a:alpha val="0"/>
                    </a:srgbClr>
                  </a:gs>
                  <a:gs pos="42000">
                    <a:srgbClr val="FFFFFF">
                      <a:alpha val="8627"/>
                    </a:srgbClr>
                  </a:gs>
                  <a:gs pos="70000">
                    <a:schemeClr val="accent3">
                      <a:alpha val="22000"/>
                    </a:schemeClr>
                  </a:gs>
                </a:gsLst>
                <a:lin ang="0" scaled="1"/>
              </a:gradFill>
              <a:ln w="2141"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32" name="Oval 131">
                <a:extLst>
                  <a:ext uri="{FF2B5EF4-FFF2-40B4-BE49-F238E27FC236}">
                    <a16:creationId xmlns:a16="http://schemas.microsoft.com/office/drawing/2014/main" id="{47A083C1-1E3C-3077-7EDE-87BFD0810ED6}"/>
                  </a:ext>
                </a:extLst>
              </p:cNvPr>
              <p:cNvSpPr/>
              <p:nvPr/>
            </p:nvSpPr>
            <p:spPr>
              <a:xfrm>
                <a:off x="2710936" y="423152"/>
                <a:ext cx="1237388" cy="1237386"/>
              </a:xfrm>
              <a:prstGeom prst="ellipse">
                <a:avLst/>
              </a:prstGeom>
              <a:solidFill>
                <a:schemeClr val="accent3"/>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Helvetica"/>
                  <a:ea typeface="+mn-ea"/>
                  <a:cs typeface="+mn-cs"/>
                </a:endParaRPr>
              </a:p>
            </p:txBody>
          </p:sp>
          <p:pic>
            <p:nvPicPr>
              <p:cNvPr id="206" name="Graphic 205">
                <a:extLst>
                  <a:ext uri="{FF2B5EF4-FFF2-40B4-BE49-F238E27FC236}">
                    <a16:creationId xmlns:a16="http://schemas.microsoft.com/office/drawing/2014/main" id="{4D5053E0-A7D2-EAB4-5379-AB61E500ED6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096268" y="803720"/>
                <a:ext cx="466725" cy="476250"/>
              </a:xfrm>
              <a:prstGeom prst="rect">
                <a:avLst/>
              </a:prstGeom>
            </p:spPr>
          </p:pic>
        </p:grpSp>
      </p:grpSp>
      <p:grpSp>
        <p:nvGrpSpPr>
          <p:cNvPr id="220" name="Group 219">
            <a:extLst>
              <a:ext uri="{FF2B5EF4-FFF2-40B4-BE49-F238E27FC236}">
                <a16:creationId xmlns:a16="http://schemas.microsoft.com/office/drawing/2014/main" id="{F21593C7-FE44-8563-C557-954476D5CAFF}"/>
              </a:ext>
            </a:extLst>
          </p:cNvPr>
          <p:cNvGrpSpPr/>
          <p:nvPr/>
        </p:nvGrpSpPr>
        <p:grpSpPr>
          <a:xfrm>
            <a:off x="7563840" y="2716292"/>
            <a:ext cx="1402950" cy="1837991"/>
            <a:chOff x="4274501" y="4611522"/>
            <a:chExt cx="1630370" cy="2135933"/>
          </a:xfrm>
        </p:grpSpPr>
        <p:sp>
          <p:nvSpPr>
            <p:cNvPr id="169" name="TextBox 168">
              <a:extLst>
                <a:ext uri="{FF2B5EF4-FFF2-40B4-BE49-F238E27FC236}">
                  <a16:creationId xmlns:a16="http://schemas.microsoft.com/office/drawing/2014/main" id="{3FC1F4AE-5B6B-63DA-CE45-5BCA28124946}"/>
                </a:ext>
              </a:extLst>
            </p:cNvPr>
            <p:cNvSpPr txBox="1"/>
            <p:nvPr/>
          </p:nvSpPr>
          <p:spPr>
            <a:xfrm>
              <a:off x="4274501" y="6246720"/>
              <a:ext cx="1630370" cy="500735"/>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defTabSz="609585">
                <a:defRPr/>
              </a:pPr>
              <a:r>
                <a:rPr lang="en-GB" sz="1100" b="1">
                  <a:solidFill>
                    <a:schemeClr val="tx1"/>
                  </a:solidFill>
                  <a:latin typeface="Helvetica" pitchFamily="2" charset="0"/>
                </a:rPr>
                <a:t>Change Management</a:t>
              </a:r>
            </a:p>
          </p:txBody>
        </p:sp>
        <p:sp>
          <p:nvSpPr>
            <p:cNvPr id="168" name="Graphic 127">
              <a:extLst>
                <a:ext uri="{FF2B5EF4-FFF2-40B4-BE49-F238E27FC236}">
                  <a16:creationId xmlns:a16="http://schemas.microsoft.com/office/drawing/2014/main" id="{D8576759-BB10-9DC1-EE7C-8D1AE89C3D29}"/>
                </a:ext>
              </a:extLst>
            </p:cNvPr>
            <p:cNvSpPr/>
            <p:nvPr/>
          </p:nvSpPr>
          <p:spPr>
            <a:xfrm>
              <a:off x="4378523" y="4611522"/>
              <a:ext cx="1422326" cy="1422324"/>
            </a:xfrm>
            <a:custGeom>
              <a:avLst/>
              <a:gdLst>
                <a:gd name="connsiteX0" fmla="*/ 1925313 w 1925312"/>
                <a:gd name="connsiteY0" fmla="*/ 962656 h 1925312"/>
                <a:gd name="connsiteX1" fmla="*/ 962656 w 1925312"/>
                <a:gd name="connsiteY1" fmla="*/ 1925313 h 1925312"/>
                <a:gd name="connsiteX2" fmla="*/ 0 w 1925312"/>
                <a:gd name="connsiteY2" fmla="*/ 962656 h 1925312"/>
                <a:gd name="connsiteX3" fmla="*/ 962656 w 1925312"/>
                <a:gd name="connsiteY3" fmla="*/ 0 h 1925312"/>
                <a:gd name="connsiteX4" fmla="*/ 1925313 w 1925312"/>
                <a:gd name="connsiteY4" fmla="*/ 962656 h 192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312" h="1925312">
                  <a:moveTo>
                    <a:pt x="1925313" y="962656"/>
                  </a:moveTo>
                  <a:cubicBezTo>
                    <a:pt x="1925313" y="1494317"/>
                    <a:pt x="1494317" y="1925313"/>
                    <a:pt x="962656" y="1925313"/>
                  </a:cubicBezTo>
                  <a:cubicBezTo>
                    <a:pt x="430996" y="1925313"/>
                    <a:pt x="0" y="1494317"/>
                    <a:pt x="0" y="962656"/>
                  </a:cubicBezTo>
                  <a:cubicBezTo>
                    <a:pt x="0" y="430996"/>
                    <a:pt x="430996" y="0"/>
                    <a:pt x="962656" y="0"/>
                  </a:cubicBezTo>
                  <a:cubicBezTo>
                    <a:pt x="1494317" y="0"/>
                    <a:pt x="1925313" y="430996"/>
                    <a:pt x="1925313" y="962656"/>
                  </a:cubicBezTo>
                  <a:close/>
                </a:path>
              </a:pathLst>
            </a:custGeom>
            <a:gradFill>
              <a:gsLst>
                <a:gs pos="13000">
                  <a:srgbClr val="FFFFFF">
                    <a:alpha val="0"/>
                  </a:srgbClr>
                </a:gs>
                <a:gs pos="42000">
                  <a:srgbClr val="FFFFFF">
                    <a:alpha val="8627"/>
                  </a:srgbClr>
                </a:gs>
                <a:gs pos="70000">
                  <a:schemeClr val="accent2">
                    <a:alpha val="22000"/>
                  </a:schemeClr>
                </a:gs>
              </a:gsLst>
              <a:lin ang="0" scaled="1"/>
            </a:gradFill>
            <a:ln w="2141"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70" name="Oval 169">
              <a:extLst>
                <a:ext uri="{FF2B5EF4-FFF2-40B4-BE49-F238E27FC236}">
                  <a16:creationId xmlns:a16="http://schemas.microsoft.com/office/drawing/2014/main" id="{86CF0B8E-D5F1-FC2B-CB12-C8CF182F14B5}"/>
                </a:ext>
              </a:extLst>
            </p:cNvPr>
            <p:cNvSpPr/>
            <p:nvPr/>
          </p:nvSpPr>
          <p:spPr>
            <a:xfrm>
              <a:off x="4470992" y="4703991"/>
              <a:ext cx="1237388" cy="1237386"/>
            </a:xfrm>
            <a:prstGeom prst="ellipse">
              <a:avLst/>
            </a:prstGeom>
            <a:solidFill>
              <a:schemeClr val="accent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Helvetica"/>
                <a:ea typeface="+mn-ea"/>
                <a:cs typeface="+mn-cs"/>
              </a:endParaRPr>
            </a:p>
          </p:txBody>
        </p:sp>
        <p:pic>
          <p:nvPicPr>
            <p:cNvPr id="183" name="Graphic 182">
              <a:extLst>
                <a:ext uri="{FF2B5EF4-FFF2-40B4-BE49-F238E27FC236}">
                  <a16:creationId xmlns:a16="http://schemas.microsoft.com/office/drawing/2014/main" id="{936865DD-7592-F6B6-C8F0-D23A18B0F76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799965" y="5046253"/>
              <a:ext cx="579442" cy="552862"/>
            </a:xfrm>
            <a:prstGeom prst="rect">
              <a:avLst/>
            </a:prstGeom>
          </p:spPr>
        </p:pic>
      </p:grpSp>
      <p:grpSp>
        <p:nvGrpSpPr>
          <p:cNvPr id="221" name="Group 220">
            <a:extLst>
              <a:ext uri="{FF2B5EF4-FFF2-40B4-BE49-F238E27FC236}">
                <a16:creationId xmlns:a16="http://schemas.microsoft.com/office/drawing/2014/main" id="{E02F3FDD-0199-EE74-B4F3-668D610447DF}"/>
              </a:ext>
            </a:extLst>
          </p:cNvPr>
          <p:cNvGrpSpPr/>
          <p:nvPr/>
        </p:nvGrpSpPr>
        <p:grpSpPr>
          <a:xfrm>
            <a:off x="9312182" y="2716292"/>
            <a:ext cx="1223926" cy="1837991"/>
            <a:chOff x="6209235" y="4611522"/>
            <a:chExt cx="1422326" cy="2135933"/>
          </a:xfrm>
        </p:grpSpPr>
        <p:sp>
          <p:nvSpPr>
            <p:cNvPr id="177" name="TextBox 176">
              <a:extLst>
                <a:ext uri="{FF2B5EF4-FFF2-40B4-BE49-F238E27FC236}">
                  <a16:creationId xmlns:a16="http://schemas.microsoft.com/office/drawing/2014/main" id="{B0348A3F-56FB-0443-F156-0D204896399B}"/>
                </a:ext>
              </a:extLst>
            </p:cNvPr>
            <p:cNvSpPr txBox="1"/>
            <p:nvPr/>
          </p:nvSpPr>
          <p:spPr>
            <a:xfrm>
              <a:off x="6287129" y="6246720"/>
              <a:ext cx="1266536" cy="500735"/>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defTabSz="609585">
                <a:defRPr/>
              </a:pPr>
              <a:r>
                <a:rPr lang="en-GB" sz="1100" b="1">
                  <a:solidFill>
                    <a:schemeClr val="tx1"/>
                  </a:solidFill>
                  <a:latin typeface="Helvetica" pitchFamily="2" charset="0"/>
                </a:rPr>
                <a:t>Release Management</a:t>
              </a:r>
            </a:p>
          </p:txBody>
        </p:sp>
        <p:sp>
          <p:nvSpPr>
            <p:cNvPr id="172" name="Graphic 127">
              <a:extLst>
                <a:ext uri="{FF2B5EF4-FFF2-40B4-BE49-F238E27FC236}">
                  <a16:creationId xmlns:a16="http://schemas.microsoft.com/office/drawing/2014/main" id="{F62DECAE-F020-03A4-BBEB-2EC5A5BC100E}"/>
                </a:ext>
              </a:extLst>
            </p:cNvPr>
            <p:cNvSpPr/>
            <p:nvPr/>
          </p:nvSpPr>
          <p:spPr>
            <a:xfrm>
              <a:off x="6209235" y="4611522"/>
              <a:ext cx="1422326" cy="1422324"/>
            </a:xfrm>
            <a:custGeom>
              <a:avLst/>
              <a:gdLst>
                <a:gd name="connsiteX0" fmla="*/ 1925313 w 1925312"/>
                <a:gd name="connsiteY0" fmla="*/ 962656 h 1925312"/>
                <a:gd name="connsiteX1" fmla="*/ 962656 w 1925312"/>
                <a:gd name="connsiteY1" fmla="*/ 1925313 h 1925312"/>
                <a:gd name="connsiteX2" fmla="*/ 0 w 1925312"/>
                <a:gd name="connsiteY2" fmla="*/ 962656 h 1925312"/>
                <a:gd name="connsiteX3" fmla="*/ 962656 w 1925312"/>
                <a:gd name="connsiteY3" fmla="*/ 0 h 1925312"/>
                <a:gd name="connsiteX4" fmla="*/ 1925313 w 1925312"/>
                <a:gd name="connsiteY4" fmla="*/ 962656 h 192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312" h="1925312">
                  <a:moveTo>
                    <a:pt x="1925313" y="962656"/>
                  </a:moveTo>
                  <a:cubicBezTo>
                    <a:pt x="1925313" y="1494317"/>
                    <a:pt x="1494317" y="1925313"/>
                    <a:pt x="962656" y="1925313"/>
                  </a:cubicBezTo>
                  <a:cubicBezTo>
                    <a:pt x="430996" y="1925313"/>
                    <a:pt x="0" y="1494317"/>
                    <a:pt x="0" y="962656"/>
                  </a:cubicBezTo>
                  <a:cubicBezTo>
                    <a:pt x="0" y="430996"/>
                    <a:pt x="430996" y="0"/>
                    <a:pt x="962656" y="0"/>
                  </a:cubicBezTo>
                  <a:cubicBezTo>
                    <a:pt x="1494317" y="0"/>
                    <a:pt x="1925313" y="430996"/>
                    <a:pt x="1925313" y="962656"/>
                  </a:cubicBezTo>
                  <a:close/>
                </a:path>
              </a:pathLst>
            </a:custGeom>
            <a:gradFill>
              <a:gsLst>
                <a:gs pos="13000">
                  <a:srgbClr val="FFFFFF">
                    <a:alpha val="0"/>
                  </a:srgbClr>
                </a:gs>
                <a:gs pos="42000">
                  <a:srgbClr val="FFFFFF">
                    <a:alpha val="8627"/>
                  </a:srgbClr>
                </a:gs>
                <a:gs pos="70000">
                  <a:schemeClr val="accent3">
                    <a:alpha val="22000"/>
                  </a:schemeClr>
                </a:gs>
              </a:gsLst>
              <a:lin ang="0" scaled="1"/>
            </a:gradFill>
            <a:ln w="2141"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73" name="Oval 172">
              <a:extLst>
                <a:ext uri="{FF2B5EF4-FFF2-40B4-BE49-F238E27FC236}">
                  <a16:creationId xmlns:a16="http://schemas.microsoft.com/office/drawing/2014/main" id="{BB047DF8-73F4-21FA-2CDC-0B88D8380FA0}"/>
                </a:ext>
              </a:extLst>
            </p:cNvPr>
            <p:cNvSpPr/>
            <p:nvPr/>
          </p:nvSpPr>
          <p:spPr>
            <a:xfrm>
              <a:off x="6301704" y="4703991"/>
              <a:ext cx="1237388" cy="1237386"/>
            </a:xfrm>
            <a:prstGeom prst="ellipse">
              <a:avLst/>
            </a:prstGeom>
            <a:solidFill>
              <a:schemeClr val="accent3"/>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effectLst/>
                <a:uLnTx/>
                <a:uFillTx/>
                <a:latin typeface="Helvetica"/>
                <a:ea typeface="+mn-ea"/>
                <a:cs typeface="+mn-cs"/>
              </a:endParaRPr>
            </a:p>
          </p:txBody>
        </p:sp>
        <p:pic>
          <p:nvPicPr>
            <p:cNvPr id="185" name="Graphic 184">
              <a:extLst>
                <a:ext uri="{FF2B5EF4-FFF2-40B4-BE49-F238E27FC236}">
                  <a16:creationId xmlns:a16="http://schemas.microsoft.com/office/drawing/2014/main" id="{B851F13E-AEFA-2EC4-9E6C-31FE032C2A1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727985" y="5034065"/>
              <a:ext cx="384826" cy="577238"/>
            </a:xfrm>
            <a:prstGeom prst="rect">
              <a:avLst/>
            </a:prstGeom>
          </p:spPr>
        </p:pic>
      </p:grpSp>
      <p:grpSp>
        <p:nvGrpSpPr>
          <p:cNvPr id="216" name="Group 215">
            <a:extLst>
              <a:ext uri="{FF2B5EF4-FFF2-40B4-BE49-F238E27FC236}">
                <a16:creationId xmlns:a16="http://schemas.microsoft.com/office/drawing/2014/main" id="{5CF1D30E-1FD3-F498-F4EE-5CF822979F71}"/>
              </a:ext>
            </a:extLst>
          </p:cNvPr>
          <p:cNvGrpSpPr/>
          <p:nvPr/>
        </p:nvGrpSpPr>
        <p:grpSpPr>
          <a:xfrm>
            <a:off x="10932528" y="2702655"/>
            <a:ext cx="1223926" cy="1841223"/>
            <a:chOff x="6209235" y="2435749"/>
            <a:chExt cx="1422326" cy="2139689"/>
          </a:xfrm>
        </p:grpSpPr>
        <p:sp>
          <p:nvSpPr>
            <p:cNvPr id="160" name="TextBox 159">
              <a:extLst>
                <a:ext uri="{FF2B5EF4-FFF2-40B4-BE49-F238E27FC236}">
                  <a16:creationId xmlns:a16="http://schemas.microsoft.com/office/drawing/2014/main" id="{9547DDC2-475A-74EB-C730-33BDA5E72E65}"/>
                </a:ext>
              </a:extLst>
            </p:cNvPr>
            <p:cNvSpPr txBox="1"/>
            <p:nvPr/>
          </p:nvSpPr>
          <p:spPr>
            <a:xfrm>
              <a:off x="6331290" y="4074703"/>
              <a:ext cx="1178215" cy="500735"/>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defTabSz="609585">
                <a:defRPr/>
              </a:pPr>
              <a:r>
                <a:rPr lang="en-GB" sz="1100" b="1">
                  <a:solidFill>
                    <a:schemeClr val="tx1"/>
                  </a:solidFill>
                  <a:latin typeface="Helvetica" pitchFamily="2" charset="0"/>
                </a:rPr>
                <a:t>Highly Accredited</a:t>
              </a:r>
            </a:p>
          </p:txBody>
        </p:sp>
        <p:sp>
          <p:nvSpPr>
            <p:cNvPr id="158" name="Graphic 127">
              <a:extLst>
                <a:ext uri="{FF2B5EF4-FFF2-40B4-BE49-F238E27FC236}">
                  <a16:creationId xmlns:a16="http://schemas.microsoft.com/office/drawing/2014/main" id="{100CE916-73DA-01A4-49E3-80E1648AF3D5}"/>
                </a:ext>
              </a:extLst>
            </p:cNvPr>
            <p:cNvSpPr/>
            <p:nvPr/>
          </p:nvSpPr>
          <p:spPr>
            <a:xfrm>
              <a:off x="6209235" y="2435749"/>
              <a:ext cx="1422326" cy="1422324"/>
            </a:xfrm>
            <a:custGeom>
              <a:avLst/>
              <a:gdLst>
                <a:gd name="connsiteX0" fmla="*/ 1925313 w 1925312"/>
                <a:gd name="connsiteY0" fmla="*/ 962656 h 1925312"/>
                <a:gd name="connsiteX1" fmla="*/ 962656 w 1925312"/>
                <a:gd name="connsiteY1" fmla="*/ 1925313 h 1925312"/>
                <a:gd name="connsiteX2" fmla="*/ 0 w 1925312"/>
                <a:gd name="connsiteY2" fmla="*/ 962656 h 1925312"/>
                <a:gd name="connsiteX3" fmla="*/ 962656 w 1925312"/>
                <a:gd name="connsiteY3" fmla="*/ 0 h 1925312"/>
                <a:gd name="connsiteX4" fmla="*/ 1925313 w 1925312"/>
                <a:gd name="connsiteY4" fmla="*/ 962656 h 192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312" h="1925312">
                  <a:moveTo>
                    <a:pt x="1925313" y="962656"/>
                  </a:moveTo>
                  <a:cubicBezTo>
                    <a:pt x="1925313" y="1494317"/>
                    <a:pt x="1494317" y="1925313"/>
                    <a:pt x="962656" y="1925313"/>
                  </a:cubicBezTo>
                  <a:cubicBezTo>
                    <a:pt x="430996" y="1925313"/>
                    <a:pt x="0" y="1494317"/>
                    <a:pt x="0" y="962656"/>
                  </a:cubicBezTo>
                  <a:cubicBezTo>
                    <a:pt x="0" y="430996"/>
                    <a:pt x="430996" y="0"/>
                    <a:pt x="962656" y="0"/>
                  </a:cubicBezTo>
                  <a:cubicBezTo>
                    <a:pt x="1494317" y="0"/>
                    <a:pt x="1925313" y="430996"/>
                    <a:pt x="1925313" y="962656"/>
                  </a:cubicBezTo>
                  <a:close/>
                </a:path>
              </a:pathLst>
            </a:custGeom>
            <a:gradFill>
              <a:gsLst>
                <a:gs pos="13000">
                  <a:srgbClr val="FFFFFF">
                    <a:alpha val="0"/>
                  </a:srgbClr>
                </a:gs>
                <a:gs pos="42000">
                  <a:srgbClr val="FFFFFF">
                    <a:alpha val="8627"/>
                  </a:srgbClr>
                </a:gs>
                <a:gs pos="70000">
                  <a:schemeClr val="accent1">
                    <a:alpha val="22000"/>
                  </a:schemeClr>
                </a:gs>
              </a:gsLst>
              <a:lin ang="0" scaled="1"/>
            </a:gradFill>
            <a:ln w="2141"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59" name="Oval 158">
              <a:extLst>
                <a:ext uri="{FF2B5EF4-FFF2-40B4-BE49-F238E27FC236}">
                  <a16:creationId xmlns:a16="http://schemas.microsoft.com/office/drawing/2014/main" id="{D52A420C-9F4F-396D-45DE-33A0366E5E44}"/>
                </a:ext>
              </a:extLst>
            </p:cNvPr>
            <p:cNvSpPr/>
            <p:nvPr/>
          </p:nvSpPr>
          <p:spPr>
            <a:xfrm>
              <a:off x="6301704" y="2528218"/>
              <a:ext cx="1237388" cy="1237386"/>
            </a:xfrm>
            <a:prstGeom prst="ellipse">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Helvetica"/>
                <a:ea typeface="+mn-ea"/>
                <a:cs typeface="+mn-cs"/>
              </a:endParaRPr>
            </a:p>
          </p:txBody>
        </p:sp>
        <p:pic>
          <p:nvPicPr>
            <p:cNvPr id="199" name="Graphic 198">
              <a:extLst>
                <a:ext uri="{FF2B5EF4-FFF2-40B4-BE49-F238E27FC236}">
                  <a16:creationId xmlns:a16="http://schemas.microsoft.com/office/drawing/2014/main" id="{CFE4325C-71DF-A655-E289-904EB218276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711292" y="2894911"/>
              <a:ext cx="418212" cy="504000"/>
            </a:xfrm>
            <a:prstGeom prst="rect">
              <a:avLst/>
            </a:prstGeom>
          </p:spPr>
        </p:pic>
      </p:grpSp>
      <p:grpSp>
        <p:nvGrpSpPr>
          <p:cNvPr id="215" name="Group 214">
            <a:extLst>
              <a:ext uri="{FF2B5EF4-FFF2-40B4-BE49-F238E27FC236}">
                <a16:creationId xmlns:a16="http://schemas.microsoft.com/office/drawing/2014/main" id="{A44C568D-5911-AB54-3ED5-192D6CC99CE4}"/>
              </a:ext>
            </a:extLst>
          </p:cNvPr>
          <p:cNvGrpSpPr/>
          <p:nvPr/>
        </p:nvGrpSpPr>
        <p:grpSpPr>
          <a:xfrm>
            <a:off x="6027994" y="2755953"/>
            <a:ext cx="1223926" cy="1671950"/>
            <a:chOff x="4378519" y="2435747"/>
            <a:chExt cx="1422325" cy="1942976"/>
          </a:xfrm>
        </p:grpSpPr>
        <p:sp>
          <p:nvSpPr>
            <p:cNvPr id="154" name="TextBox 153">
              <a:extLst>
                <a:ext uri="{FF2B5EF4-FFF2-40B4-BE49-F238E27FC236}">
                  <a16:creationId xmlns:a16="http://schemas.microsoft.com/office/drawing/2014/main" id="{1A849911-1915-9FDC-AB7A-286DA539527A}"/>
                </a:ext>
              </a:extLst>
            </p:cNvPr>
            <p:cNvSpPr txBox="1"/>
            <p:nvPr/>
          </p:nvSpPr>
          <p:spPr>
            <a:xfrm>
              <a:off x="4439117" y="4074706"/>
              <a:ext cx="1301130" cy="304017"/>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defTabSz="609585">
                <a:defRPr/>
              </a:pPr>
              <a:r>
                <a:rPr lang="en-GB" sz="1100" b="1">
                  <a:solidFill>
                    <a:schemeClr val="tx1"/>
                  </a:solidFill>
                  <a:latin typeface="Helvetica" pitchFamily="2" charset="0"/>
                </a:rPr>
                <a:t>Configuration</a:t>
              </a:r>
            </a:p>
          </p:txBody>
        </p:sp>
        <p:sp>
          <p:nvSpPr>
            <p:cNvPr id="155" name="Graphic 127">
              <a:extLst>
                <a:ext uri="{FF2B5EF4-FFF2-40B4-BE49-F238E27FC236}">
                  <a16:creationId xmlns:a16="http://schemas.microsoft.com/office/drawing/2014/main" id="{7CDDDC49-3101-F457-B7E6-A526CF485CC7}"/>
                </a:ext>
              </a:extLst>
            </p:cNvPr>
            <p:cNvSpPr/>
            <p:nvPr/>
          </p:nvSpPr>
          <p:spPr>
            <a:xfrm>
              <a:off x="4378519" y="2435747"/>
              <a:ext cx="1422325" cy="1422323"/>
            </a:xfrm>
            <a:custGeom>
              <a:avLst/>
              <a:gdLst>
                <a:gd name="connsiteX0" fmla="*/ 1925313 w 1925312"/>
                <a:gd name="connsiteY0" fmla="*/ 962656 h 1925312"/>
                <a:gd name="connsiteX1" fmla="*/ 962656 w 1925312"/>
                <a:gd name="connsiteY1" fmla="*/ 1925313 h 1925312"/>
                <a:gd name="connsiteX2" fmla="*/ 0 w 1925312"/>
                <a:gd name="connsiteY2" fmla="*/ 962656 h 1925312"/>
                <a:gd name="connsiteX3" fmla="*/ 962656 w 1925312"/>
                <a:gd name="connsiteY3" fmla="*/ 0 h 1925312"/>
                <a:gd name="connsiteX4" fmla="*/ 1925313 w 1925312"/>
                <a:gd name="connsiteY4" fmla="*/ 962656 h 192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312" h="1925312">
                  <a:moveTo>
                    <a:pt x="1925313" y="962656"/>
                  </a:moveTo>
                  <a:cubicBezTo>
                    <a:pt x="1925313" y="1494317"/>
                    <a:pt x="1494317" y="1925313"/>
                    <a:pt x="962656" y="1925313"/>
                  </a:cubicBezTo>
                  <a:cubicBezTo>
                    <a:pt x="430996" y="1925313"/>
                    <a:pt x="0" y="1494317"/>
                    <a:pt x="0" y="962656"/>
                  </a:cubicBezTo>
                  <a:cubicBezTo>
                    <a:pt x="0" y="430996"/>
                    <a:pt x="430996" y="0"/>
                    <a:pt x="962656" y="0"/>
                  </a:cubicBezTo>
                  <a:cubicBezTo>
                    <a:pt x="1494317" y="0"/>
                    <a:pt x="1925313" y="430996"/>
                    <a:pt x="1925313" y="962656"/>
                  </a:cubicBezTo>
                  <a:close/>
                </a:path>
              </a:pathLst>
            </a:custGeom>
            <a:gradFill>
              <a:gsLst>
                <a:gs pos="13000">
                  <a:srgbClr val="FFFFFF">
                    <a:alpha val="0"/>
                  </a:srgbClr>
                </a:gs>
                <a:gs pos="42000">
                  <a:srgbClr val="FFFFFF">
                    <a:alpha val="8627"/>
                  </a:srgbClr>
                </a:gs>
                <a:gs pos="70000">
                  <a:schemeClr val="accent3">
                    <a:alpha val="22000"/>
                  </a:schemeClr>
                </a:gs>
              </a:gsLst>
              <a:lin ang="0" scaled="1"/>
            </a:gradFill>
            <a:ln w="2141"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56" name="Oval 155">
              <a:extLst>
                <a:ext uri="{FF2B5EF4-FFF2-40B4-BE49-F238E27FC236}">
                  <a16:creationId xmlns:a16="http://schemas.microsoft.com/office/drawing/2014/main" id="{FF2F45C2-6836-2E39-6B31-CA6F3B67C310}"/>
                </a:ext>
              </a:extLst>
            </p:cNvPr>
            <p:cNvSpPr/>
            <p:nvPr/>
          </p:nvSpPr>
          <p:spPr>
            <a:xfrm>
              <a:off x="4470987" y="2528217"/>
              <a:ext cx="1237387" cy="1237385"/>
            </a:xfrm>
            <a:prstGeom prst="ellipse">
              <a:avLst/>
            </a:prstGeom>
            <a:solidFill>
              <a:schemeClr val="accent3"/>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Helvetica"/>
                <a:ea typeface="+mn-ea"/>
                <a:cs typeface="+mn-cs"/>
              </a:endParaRPr>
            </a:p>
          </p:txBody>
        </p:sp>
        <p:pic>
          <p:nvPicPr>
            <p:cNvPr id="201" name="Graphic 200">
              <a:extLst>
                <a:ext uri="{FF2B5EF4-FFF2-40B4-BE49-F238E27FC236}">
                  <a16:creationId xmlns:a16="http://schemas.microsoft.com/office/drawing/2014/main" id="{0AC1EEEA-9E62-C17C-2967-2E1F017859E8}"/>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884899" y="2918311"/>
              <a:ext cx="409574" cy="457200"/>
            </a:xfrm>
            <a:prstGeom prst="rect">
              <a:avLst/>
            </a:prstGeom>
          </p:spPr>
        </p:pic>
      </p:grpSp>
      <p:sp>
        <p:nvSpPr>
          <p:cNvPr id="8" name="Freeform 132">
            <a:extLst>
              <a:ext uri="{FF2B5EF4-FFF2-40B4-BE49-F238E27FC236}">
                <a16:creationId xmlns:a16="http://schemas.microsoft.com/office/drawing/2014/main" id="{491148DE-BE39-8AC2-73A7-0E22A3DBBF4C}"/>
              </a:ext>
            </a:extLst>
          </p:cNvPr>
          <p:cNvSpPr/>
          <p:nvPr/>
        </p:nvSpPr>
        <p:spPr>
          <a:xfrm>
            <a:off x="0" y="-88899"/>
            <a:ext cx="2499786" cy="2572738"/>
          </a:xfrm>
          <a:prstGeom prst="rect">
            <a:avLst/>
          </a:prstGeom>
          <a:gradFill>
            <a:gsLst>
              <a:gs pos="0">
                <a:schemeClr val="accent3">
                  <a:lumMod val="75000"/>
                </a:schemeClr>
              </a:gs>
              <a:gs pos="69000">
                <a:schemeClr val="accent2"/>
              </a:gs>
            </a:gsLst>
            <a:lin ang="15000000" scaled="0"/>
          </a:gradFill>
          <a:ln>
            <a:noFill/>
          </a:ln>
          <a:effectLst/>
          <a:scene3d>
            <a:camera prst="orthographicFront"/>
            <a:lightRig rig="threePt" dir="t"/>
          </a:scene3d>
          <a:sp3d>
            <a:bevelT w="44450" h="6350" prst="coolSlant"/>
          </a:sp3d>
        </p:spPr>
        <p:style>
          <a:lnRef idx="2">
            <a:schemeClr val="accent3">
              <a:shade val="50000"/>
            </a:schemeClr>
          </a:lnRef>
          <a:fillRef idx="1">
            <a:schemeClr val="accent3"/>
          </a:fillRef>
          <a:effectRef idx="0">
            <a:schemeClr val="accent3"/>
          </a:effectRef>
          <a:fontRef idx="minor">
            <a:schemeClr val="lt1"/>
          </a:fontRef>
        </p:style>
        <p:txBody>
          <a:bodyPr lIns="180000" tIns="180000" rIns="180000" bIns="180000" rtlCol="0" anchor="ctr"/>
          <a:lstStyle/>
          <a:p>
            <a:r>
              <a:rPr lang="en-GB" sz="1400" b="1">
                <a:solidFill>
                  <a:schemeClr val="tx1"/>
                </a:solidFill>
                <a:latin typeface="Helvetica"/>
              </a:rPr>
              <a:t>Proactive Monitoring</a:t>
            </a:r>
          </a:p>
        </p:txBody>
      </p:sp>
      <p:sp>
        <p:nvSpPr>
          <p:cNvPr id="140" name="Title 12">
            <a:extLst>
              <a:ext uri="{FF2B5EF4-FFF2-40B4-BE49-F238E27FC236}">
                <a16:creationId xmlns:a16="http://schemas.microsoft.com/office/drawing/2014/main" id="{8A6FE221-ABCC-0D65-73A0-917976D2ADC1}"/>
              </a:ext>
            </a:extLst>
          </p:cNvPr>
          <p:cNvSpPr txBox="1">
            <a:spLocks/>
          </p:cNvSpPr>
          <p:nvPr/>
        </p:nvSpPr>
        <p:spPr>
          <a:xfrm>
            <a:off x="0" y="-110582"/>
            <a:ext cx="3658666" cy="749300"/>
          </a:xfrm>
          <a:prstGeom prst="rect">
            <a:avLst/>
          </a:prstGeom>
          <a:ln>
            <a:noFill/>
          </a:ln>
        </p:spPr>
        <p:txBody>
          <a:bodyPr vert="horz" lIns="91440" tIns="45720" rIns="91440" bIns="45720" rtlCol="0" anchor="ctr" anchorCtr="0">
            <a:normAutofit/>
          </a:bodyPr>
          <a:lstStyle>
            <a:lvl1pPr marL="0" algn="r" defTabSz="609585" rtl="0" eaLnBrk="1" latinLnBrk="0" hangingPunct="1">
              <a:spcBef>
                <a:spcPct val="0"/>
              </a:spcBef>
              <a:buNone/>
              <a:defRPr lang="en-US" sz="2400" b="0" i="0" kern="0" spc="0" dirty="0">
                <a:solidFill>
                  <a:srgbClr val="174A73"/>
                </a:solidFill>
                <a:latin typeface="Helvetica" pitchFamily="2" charset="0"/>
                <a:ea typeface="+mj-ea"/>
                <a:cs typeface="+mj-cs"/>
              </a:defRPr>
            </a:lvl1pPr>
          </a:lstStyle>
          <a:p>
            <a:pPr marL="0" marR="0" lvl="0" indent="0" algn="r" defTabSz="457189" rtl="0" eaLnBrk="1" fontAlgn="auto" latinLnBrk="0" hangingPunct="1">
              <a:lnSpc>
                <a:spcPct val="100000"/>
              </a:lnSpc>
              <a:spcBef>
                <a:spcPct val="0"/>
              </a:spcBef>
              <a:spcAft>
                <a:spcPts val="0"/>
              </a:spcAft>
              <a:buClrTx/>
              <a:buSzTx/>
              <a:buFontTx/>
              <a:buNone/>
              <a:tabLst/>
              <a:defRPr/>
            </a:pPr>
            <a:r>
              <a:rPr kumimoji="0" lang="en-GB" sz="2400" b="0" i="0" u="none" strike="noStrike" kern="0" cap="none" spc="0" normalizeH="0" baseline="0" noProof="0">
                <a:ln>
                  <a:noFill/>
                </a:ln>
                <a:solidFill>
                  <a:schemeClr val="tx1"/>
                </a:solidFill>
                <a:effectLst/>
                <a:uLnTx/>
                <a:uFillTx/>
                <a:latin typeface="Helvetica" panose="020B0604020202020204" pitchFamily="34" charset="0"/>
                <a:ea typeface="+mj-ea"/>
                <a:cs typeface="Helvetica" panose="020B0604020202020204" pitchFamily="34" charset="0"/>
              </a:rPr>
              <a:t>Service Desk Operations</a:t>
            </a:r>
          </a:p>
        </p:txBody>
      </p:sp>
      <p:grpSp>
        <p:nvGrpSpPr>
          <p:cNvPr id="21" name="Group 20">
            <a:extLst>
              <a:ext uri="{FF2B5EF4-FFF2-40B4-BE49-F238E27FC236}">
                <a16:creationId xmlns:a16="http://schemas.microsoft.com/office/drawing/2014/main" id="{9B4764F6-AAA0-ACEC-3295-E9274152B179}"/>
              </a:ext>
            </a:extLst>
          </p:cNvPr>
          <p:cNvGrpSpPr/>
          <p:nvPr/>
        </p:nvGrpSpPr>
        <p:grpSpPr>
          <a:xfrm>
            <a:off x="4146182" y="2716292"/>
            <a:ext cx="1640632" cy="1837990"/>
            <a:chOff x="4146182" y="2716292"/>
            <a:chExt cx="1640632" cy="1837990"/>
          </a:xfrm>
        </p:grpSpPr>
        <p:grpSp>
          <p:nvGrpSpPr>
            <p:cNvPr id="5" name="Group 4">
              <a:extLst>
                <a:ext uri="{FF2B5EF4-FFF2-40B4-BE49-F238E27FC236}">
                  <a16:creationId xmlns:a16="http://schemas.microsoft.com/office/drawing/2014/main" id="{D81381E9-0293-AB26-D175-D1645F601403}"/>
                </a:ext>
              </a:extLst>
            </p:cNvPr>
            <p:cNvGrpSpPr/>
            <p:nvPr/>
          </p:nvGrpSpPr>
          <p:grpSpPr>
            <a:xfrm>
              <a:off x="4146182" y="2716292"/>
              <a:ext cx="1640632" cy="1837990"/>
              <a:chOff x="4136396" y="4611522"/>
              <a:chExt cx="1906581" cy="2135932"/>
            </a:xfrm>
          </p:grpSpPr>
          <p:sp>
            <p:nvSpPr>
              <p:cNvPr id="7" name="TextBox 6">
                <a:extLst>
                  <a:ext uri="{FF2B5EF4-FFF2-40B4-BE49-F238E27FC236}">
                    <a16:creationId xmlns:a16="http://schemas.microsoft.com/office/drawing/2014/main" id="{8F7574D5-F7E4-DEAA-AC16-27F4B88CFD71}"/>
                  </a:ext>
                </a:extLst>
              </p:cNvPr>
              <p:cNvSpPr txBox="1"/>
              <p:nvPr/>
            </p:nvSpPr>
            <p:spPr>
              <a:xfrm>
                <a:off x="4136396" y="6246719"/>
                <a:ext cx="1906581" cy="500735"/>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defTabSz="609585">
                  <a:defRPr/>
                </a:pPr>
                <a:r>
                  <a:rPr lang="en-GB" sz="1100" b="1">
                    <a:solidFill>
                      <a:schemeClr val="tx1"/>
                    </a:solidFill>
                    <a:latin typeface="Helvetica" pitchFamily="2" charset="0"/>
                  </a:rPr>
                  <a:t>Utilisation and Capacity Trending</a:t>
                </a:r>
              </a:p>
            </p:txBody>
          </p:sp>
          <p:sp>
            <p:nvSpPr>
              <p:cNvPr id="11" name="Graphic 127">
                <a:extLst>
                  <a:ext uri="{FF2B5EF4-FFF2-40B4-BE49-F238E27FC236}">
                    <a16:creationId xmlns:a16="http://schemas.microsoft.com/office/drawing/2014/main" id="{673E1FC7-8A3F-FABE-023B-E0C532C45C38}"/>
                  </a:ext>
                </a:extLst>
              </p:cNvPr>
              <p:cNvSpPr/>
              <p:nvPr/>
            </p:nvSpPr>
            <p:spPr>
              <a:xfrm>
                <a:off x="4378523" y="4611522"/>
                <a:ext cx="1422326" cy="1422324"/>
              </a:xfrm>
              <a:custGeom>
                <a:avLst/>
                <a:gdLst>
                  <a:gd name="connsiteX0" fmla="*/ 1925313 w 1925312"/>
                  <a:gd name="connsiteY0" fmla="*/ 962656 h 1925312"/>
                  <a:gd name="connsiteX1" fmla="*/ 962656 w 1925312"/>
                  <a:gd name="connsiteY1" fmla="*/ 1925313 h 1925312"/>
                  <a:gd name="connsiteX2" fmla="*/ 0 w 1925312"/>
                  <a:gd name="connsiteY2" fmla="*/ 962656 h 1925312"/>
                  <a:gd name="connsiteX3" fmla="*/ 962656 w 1925312"/>
                  <a:gd name="connsiteY3" fmla="*/ 0 h 1925312"/>
                  <a:gd name="connsiteX4" fmla="*/ 1925313 w 1925312"/>
                  <a:gd name="connsiteY4" fmla="*/ 962656 h 192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312" h="1925312">
                    <a:moveTo>
                      <a:pt x="1925313" y="962656"/>
                    </a:moveTo>
                    <a:cubicBezTo>
                      <a:pt x="1925313" y="1494317"/>
                      <a:pt x="1494317" y="1925313"/>
                      <a:pt x="962656" y="1925313"/>
                    </a:cubicBezTo>
                    <a:cubicBezTo>
                      <a:pt x="430996" y="1925313"/>
                      <a:pt x="0" y="1494317"/>
                      <a:pt x="0" y="962656"/>
                    </a:cubicBezTo>
                    <a:cubicBezTo>
                      <a:pt x="0" y="430996"/>
                      <a:pt x="430996" y="0"/>
                      <a:pt x="962656" y="0"/>
                    </a:cubicBezTo>
                    <a:cubicBezTo>
                      <a:pt x="1494317" y="0"/>
                      <a:pt x="1925313" y="430996"/>
                      <a:pt x="1925313" y="962656"/>
                    </a:cubicBezTo>
                    <a:close/>
                  </a:path>
                </a:pathLst>
              </a:custGeom>
              <a:gradFill>
                <a:gsLst>
                  <a:gs pos="13000">
                    <a:srgbClr val="FFFFFF">
                      <a:alpha val="0"/>
                    </a:srgbClr>
                  </a:gs>
                  <a:gs pos="42000">
                    <a:srgbClr val="FFFFFF">
                      <a:alpha val="8627"/>
                    </a:srgbClr>
                  </a:gs>
                  <a:gs pos="70000">
                    <a:schemeClr val="accent2">
                      <a:alpha val="22000"/>
                    </a:schemeClr>
                  </a:gs>
                </a:gsLst>
                <a:lin ang="0" scaled="1"/>
              </a:gradFill>
              <a:ln w="2141"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2" name="Oval 11">
                <a:extLst>
                  <a:ext uri="{FF2B5EF4-FFF2-40B4-BE49-F238E27FC236}">
                    <a16:creationId xmlns:a16="http://schemas.microsoft.com/office/drawing/2014/main" id="{F52452E7-7C65-038C-514D-545B767EA306}"/>
                  </a:ext>
                </a:extLst>
              </p:cNvPr>
              <p:cNvSpPr/>
              <p:nvPr/>
            </p:nvSpPr>
            <p:spPr>
              <a:xfrm>
                <a:off x="4470992" y="4703991"/>
                <a:ext cx="1237388" cy="1237386"/>
              </a:xfrm>
              <a:prstGeom prst="ellipse">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Helvetica"/>
                  <a:ea typeface="+mn-ea"/>
                  <a:cs typeface="+mn-cs"/>
                </a:endParaRPr>
              </a:p>
            </p:txBody>
          </p:sp>
        </p:grpSp>
        <p:pic>
          <p:nvPicPr>
            <p:cNvPr id="20" name="Graphic 19">
              <a:extLst>
                <a:ext uri="{FF2B5EF4-FFF2-40B4-BE49-F238E27FC236}">
                  <a16:creationId xmlns:a16="http://schemas.microsoft.com/office/drawing/2014/main" id="{0C2C76BA-28C1-4DD2-A925-FC531DAD766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708957" y="3057492"/>
              <a:ext cx="495300" cy="495300"/>
            </a:xfrm>
            <a:prstGeom prst="rect">
              <a:avLst/>
            </a:prstGeom>
          </p:spPr>
        </p:pic>
      </p:grpSp>
      <p:grpSp>
        <p:nvGrpSpPr>
          <p:cNvPr id="42" name="Group 41">
            <a:extLst>
              <a:ext uri="{FF2B5EF4-FFF2-40B4-BE49-F238E27FC236}">
                <a16:creationId xmlns:a16="http://schemas.microsoft.com/office/drawing/2014/main" id="{1802852F-A48A-4D6A-95C3-3B9DF49D299C}"/>
              </a:ext>
            </a:extLst>
          </p:cNvPr>
          <p:cNvGrpSpPr/>
          <p:nvPr/>
        </p:nvGrpSpPr>
        <p:grpSpPr>
          <a:xfrm>
            <a:off x="5953886" y="4975116"/>
            <a:ext cx="1401482" cy="1627850"/>
            <a:chOff x="5953886" y="4975116"/>
            <a:chExt cx="1401482" cy="1627850"/>
          </a:xfrm>
        </p:grpSpPr>
        <p:grpSp>
          <p:nvGrpSpPr>
            <p:cNvPr id="39" name="Group 38">
              <a:extLst>
                <a:ext uri="{FF2B5EF4-FFF2-40B4-BE49-F238E27FC236}">
                  <a16:creationId xmlns:a16="http://schemas.microsoft.com/office/drawing/2014/main" id="{661A342C-1B98-7F98-0F0F-8B55F5FDEACC}"/>
                </a:ext>
              </a:extLst>
            </p:cNvPr>
            <p:cNvGrpSpPr/>
            <p:nvPr/>
          </p:nvGrpSpPr>
          <p:grpSpPr>
            <a:xfrm>
              <a:off x="5953886" y="4975116"/>
              <a:ext cx="1401482" cy="1627850"/>
              <a:chOff x="5953886" y="4975116"/>
              <a:chExt cx="1401482" cy="1627850"/>
            </a:xfrm>
          </p:grpSpPr>
          <p:sp>
            <p:nvSpPr>
              <p:cNvPr id="23" name="TextBox 22">
                <a:extLst>
                  <a:ext uri="{FF2B5EF4-FFF2-40B4-BE49-F238E27FC236}">
                    <a16:creationId xmlns:a16="http://schemas.microsoft.com/office/drawing/2014/main" id="{827CC2D7-ED1F-DC2C-E266-3635EAED3CD9}"/>
                  </a:ext>
                </a:extLst>
              </p:cNvPr>
              <p:cNvSpPr txBox="1"/>
              <p:nvPr/>
            </p:nvSpPr>
            <p:spPr>
              <a:xfrm>
                <a:off x="5953886" y="6341356"/>
                <a:ext cx="1401482" cy="261610"/>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defTabSz="609585">
                  <a:defRPr/>
                </a:pPr>
                <a:r>
                  <a:rPr lang="en-GB" sz="1100" b="1" dirty="0">
                    <a:solidFill>
                      <a:schemeClr val="bg1"/>
                    </a:solidFill>
                    <a:latin typeface="Helvetica" pitchFamily="2" charset="0"/>
                  </a:rPr>
                  <a:t>Managed Service</a:t>
                </a:r>
              </a:p>
            </p:txBody>
          </p:sp>
          <p:grpSp>
            <p:nvGrpSpPr>
              <p:cNvPr id="28" name="Group 27">
                <a:extLst>
                  <a:ext uri="{FF2B5EF4-FFF2-40B4-BE49-F238E27FC236}">
                    <a16:creationId xmlns:a16="http://schemas.microsoft.com/office/drawing/2014/main" id="{3B58B374-1045-CC1C-EACF-53F3CAA2FD3D}"/>
                  </a:ext>
                </a:extLst>
              </p:cNvPr>
              <p:cNvGrpSpPr/>
              <p:nvPr/>
            </p:nvGrpSpPr>
            <p:grpSpPr>
              <a:xfrm>
                <a:off x="6042664" y="4975116"/>
                <a:ext cx="1223926" cy="1223923"/>
                <a:chOff x="6116772" y="4975116"/>
                <a:chExt cx="1223926" cy="1223923"/>
              </a:xfrm>
            </p:grpSpPr>
            <p:sp>
              <p:nvSpPr>
                <p:cNvPr id="25" name="Graphic 127">
                  <a:extLst>
                    <a:ext uri="{FF2B5EF4-FFF2-40B4-BE49-F238E27FC236}">
                      <a16:creationId xmlns:a16="http://schemas.microsoft.com/office/drawing/2014/main" id="{473682B4-877A-74B5-AA04-2E20E4B0EFD5}"/>
                    </a:ext>
                  </a:extLst>
                </p:cNvPr>
                <p:cNvSpPr/>
                <p:nvPr/>
              </p:nvSpPr>
              <p:spPr>
                <a:xfrm>
                  <a:off x="6116772" y="4975116"/>
                  <a:ext cx="1223926" cy="1223923"/>
                </a:xfrm>
                <a:custGeom>
                  <a:avLst/>
                  <a:gdLst>
                    <a:gd name="connsiteX0" fmla="*/ 1925313 w 1925312"/>
                    <a:gd name="connsiteY0" fmla="*/ 962656 h 1925312"/>
                    <a:gd name="connsiteX1" fmla="*/ 962656 w 1925312"/>
                    <a:gd name="connsiteY1" fmla="*/ 1925313 h 1925312"/>
                    <a:gd name="connsiteX2" fmla="*/ 0 w 1925312"/>
                    <a:gd name="connsiteY2" fmla="*/ 962656 h 1925312"/>
                    <a:gd name="connsiteX3" fmla="*/ 962656 w 1925312"/>
                    <a:gd name="connsiteY3" fmla="*/ 0 h 1925312"/>
                    <a:gd name="connsiteX4" fmla="*/ 1925313 w 1925312"/>
                    <a:gd name="connsiteY4" fmla="*/ 962656 h 192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312" h="1925312">
                      <a:moveTo>
                        <a:pt x="1925313" y="962656"/>
                      </a:moveTo>
                      <a:cubicBezTo>
                        <a:pt x="1925313" y="1494317"/>
                        <a:pt x="1494317" y="1925313"/>
                        <a:pt x="962656" y="1925313"/>
                      </a:cubicBezTo>
                      <a:cubicBezTo>
                        <a:pt x="430996" y="1925313"/>
                        <a:pt x="0" y="1494317"/>
                        <a:pt x="0" y="962656"/>
                      </a:cubicBezTo>
                      <a:cubicBezTo>
                        <a:pt x="0" y="430996"/>
                        <a:pt x="430996" y="0"/>
                        <a:pt x="962656" y="0"/>
                      </a:cubicBezTo>
                      <a:cubicBezTo>
                        <a:pt x="1494317" y="0"/>
                        <a:pt x="1925313" y="430996"/>
                        <a:pt x="1925313" y="962656"/>
                      </a:cubicBezTo>
                      <a:close/>
                    </a:path>
                  </a:pathLst>
                </a:custGeom>
                <a:gradFill>
                  <a:gsLst>
                    <a:gs pos="13000">
                      <a:srgbClr val="FFFFFF">
                        <a:alpha val="0"/>
                      </a:srgbClr>
                    </a:gs>
                    <a:gs pos="42000">
                      <a:srgbClr val="FFFFFF">
                        <a:alpha val="8627"/>
                      </a:srgbClr>
                    </a:gs>
                    <a:gs pos="70000">
                      <a:schemeClr val="accent3">
                        <a:alpha val="22000"/>
                      </a:schemeClr>
                    </a:gs>
                  </a:gsLst>
                  <a:lin ang="0" scaled="1"/>
                </a:gradFill>
                <a:ln w="2141"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26" name="Oval 25">
                  <a:extLst>
                    <a:ext uri="{FF2B5EF4-FFF2-40B4-BE49-F238E27FC236}">
                      <a16:creationId xmlns:a16="http://schemas.microsoft.com/office/drawing/2014/main" id="{C74BF0B8-26DD-5DBD-4B93-BA60DF0AFEA5}"/>
                    </a:ext>
                  </a:extLst>
                </p:cNvPr>
                <p:cNvSpPr/>
                <p:nvPr/>
              </p:nvSpPr>
              <p:spPr>
                <a:xfrm>
                  <a:off x="6196343" y="5054686"/>
                  <a:ext cx="1064785" cy="1064782"/>
                </a:xfrm>
                <a:prstGeom prst="ellipse">
                  <a:avLst/>
                </a:prstGeom>
                <a:solidFill>
                  <a:schemeClr val="accent6"/>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Helvetica"/>
                    <a:ea typeface="+mn-ea"/>
                    <a:cs typeface="+mn-cs"/>
                  </a:endParaRPr>
                </a:p>
              </p:txBody>
            </p:sp>
          </p:grpSp>
        </p:grpSp>
        <p:pic>
          <p:nvPicPr>
            <p:cNvPr id="41" name="Graphic 40">
              <a:extLst>
                <a:ext uri="{FF2B5EF4-FFF2-40B4-BE49-F238E27FC236}">
                  <a16:creationId xmlns:a16="http://schemas.microsoft.com/office/drawing/2014/main" id="{DCA2A244-66BE-DB35-9FA5-EA78FC58C2F7}"/>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6429612" y="5331572"/>
              <a:ext cx="488130" cy="511010"/>
            </a:xfrm>
            <a:prstGeom prst="rect">
              <a:avLst/>
            </a:prstGeom>
          </p:spPr>
        </p:pic>
      </p:grpSp>
      <p:grpSp>
        <p:nvGrpSpPr>
          <p:cNvPr id="46" name="Group 45">
            <a:extLst>
              <a:ext uri="{FF2B5EF4-FFF2-40B4-BE49-F238E27FC236}">
                <a16:creationId xmlns:a16="http://schemas.microsoft.com/office/drawing/2014/main" id="{81D00B88-19E9-FFCD-0275-171D9CD37CF0}"/>
              </a:ext>
            </a:extLst>
          </p:cNvPr>
          <p:cNvGrpSpPr/>
          <p:nvPr/>
        </p:nvGrpSpPr>
        <p:grpSpPr>
          <a:xfrm>
            <a:off x="4265757" y="4975116"/>
            <a:ext cx="1401482" cy="1797127"/>
            <a:chOff x="4265757" y="4975116"/>
            <a:chExt cx="1401482" cy="1797127"/>
          </a:xfrm>
        </p:grpSpPr>
        <p:sp>
          <p:nvSpPr>
            <p:cNvPr id="29" name="TextBox 28">
              <a:extLst>
                <a:ext uri="{FF2B5EF4-FFF2-40B4-BE49-F238E27FC236}">
                  <a16:creationId xmlns:a16="http://schemas.microsoft.com/office/drawing/2014/main" id="{B937DD52-FDD5-7F81-DFD5-DC2F65EA001F}"/>
                </a:ext>
              </a:extLst>
            </p:cNvPr>
            <p:cNvSpPr txBox="1"/>
            <p:nvPr/>
          </p:nvSpPr>
          <p:spPr>
            <a:xfrm>
              <a:off x="4265757" y="6341356"/>
              <a:ext cx="1401482" cy="430887"/>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defTabSz="609585">
                <a:defRPr/>
              </a:pPr>
              <a:r>
                <a:rPr lang="en-GB" sz="1100" b="1" dirty="0">
                  <a:solidFill>
                    <a:schemeClr val="bg1"/>
                  </a:solidFill>
                  <a:latin typeface="Helvetica" pitchFamily="2" charset="0"/>
                </a:rPr>
                <a:t>Board Level Escalation</a:t>
              </a:r>
            </a:p>
          </p:txBody>
        </p:sp>
        <p:grpSp>
          <p:nvGrpSpPr>
            <p:cNvPr id="30" name="Group 29">
              <a:extLst>
                <a:ext uri="{FF2B5EF4-FFF2-40B4-BE49-F238E27FC236}">
                  <a16:creationId xmlns:a16="http://schemas.microsoft.com/office/drawing/2014/main" id="{2962A0C4-27F3-A29A-98F8-DD4AFCF4744A}"/>
                </a:ext>
              </a:extLst>
            </p:cNvPr>
            <p:cNvGrpSpPr/>
            <p:nvPr/>
          </p:nvGrpSpPr>
          <p:grpSpPr>
            <a:xfrm>
              <a:off x="4354535" y="4975116"/>
              <a:ext cx="1223926" cy="1223923"/>
              <a:chOff x="6116772" y="4975116"/>
              <a:chExt cx="1223926" cy="1223923"/>
            </a:xfrm>
          </p:grpSpPr>
          <p:sp>
            <p:nvSpPr>
              <p:cNvPr id="31" name="Graphic 127">
                <a:extLst>
                  <a:ext uri="{FF2B5EF4-FFF2-40B4-BE49-F238E27FC236}">
                    <a16:creationId xmlns:a16="http://schemas.microsoft.com/office/drawing/2014/main" id="{AA35DCE9-85DF-9E63-EAC6-07B5EEE6B5E4}"/>
                  </a:ext>
                </a:extLst>
              </p:cNvPr>
              <p:cNvSpPr/>
              <p:nvPr/>
            </p:nvSpPr>
            <p:spPr>
              <a:xfrm>
                <a:off x="6116772" y="4975116"/>
                <a:ext cx="1223926" cy="1223923"/>
              </a:xfrm>
              <a:custGeom>
                <a:avLst/>
                <a:gdLst>
                  <a:gd name="connsiteX0" fmla="*/ 1925313 w 1925312"/>
                  <a:gd name="connsiteY0" fmla="*/ 962656 h 1925312"/>
                  <a:gd name="connsiteX1" fmla="*/ 962656 w 1925312"/>
                  <a:gd name="connsiteY1" fmla="*/ 1925313 h 1925312"/>
                  <a:gd name="connsiteX2" fmla="*/ 0 w 1925312"/>
                  <a:gd name="connsiteY2" fmla="*/ 962656 h 1925312"/>
                  <a:gd name="connsiteX3" fmla="*/ 962656 w 1925312"/>
                  <a:gd name="connsiteY3" fmla="*/ 0 h 1925312"/>
                  <a:gd name="connsiteX4" fmla="*/ 1925313 w 1925312"/>
                  <a:gd name="connsiteY4" fmla="*/ 962656 h 192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312" h="1925312">
                    <a:moveTo>
                      <a:pt x="1925313" y="962656"/>
                    </a:moveTo>
                    <a:cubicBezTo>
                      <a:pt x="1925313" y="1494317"/>
                      <a:pt x="1494317" y="1925313"/>
                      <a:pt x="962656" y="1925313"/>
                    </a:cubicBezTo>
                    <a:cubicBezTo>
                      <a:pt x="430996" y="1925313"/>
                      <a:pt x="0" y="1494317"/>
                      <a:pt x="0" y="962656"/>
                    </a:cubicBezTo>
                    <a:cubicBezTo>
                      <a:pt x="0" y="430996"/>
                      <a:pt x="430996" y="0"/>
                      <a:pt x="962656" y="0"/>
                    </a:cubicBezTo>
                    <a:cubicBezTo>
                      <a:pt x="1494317" y="0"/>
                      <a:pt x="1925313" y="430996"/>
                      <a:pt x="1925313" y="962656"/>
                    </a:cubicBezTo>
                    <a:close/>
                  </a:path>
                </a:pathLst>
              </a:custGeom>
              <a:gradFill>
                <a:gsLst>
                  <a:gs pos="13000">
                    <a:srgbClr val="FFFFFF">
                      <a:alpha val="0"/>
                    </a:srgbClr>
                  </a:gs>
                  <a:gs pos="42000">
                    <a:srgbClr val="FFFFFF">
                      <a:alpha val="8627"/>
                    </a:srgbClr>
                  </a:gs>
                  <a:gs pos="70000">
                    <a:schemeClr val="accent3">
                      <a:alpha val="22000"/>
                    </a:schemeClr>
                  </a:gs>
                </a:gsLst>
                <a:lin ang="0" scaled="1"/>
              </a:gradFill>
              <a:ln w="2141"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32" name="Oval 31">
                <a:extLst>
                  <a:ext uri="{FF2B5EF4-FFF2-40B4-BE49-F238E27FC236}">
                    <a16:creationId xmlns:a16="http://schemas.microsoft.com/office/drawing/2014/main" id="{6522E42E-A6E0-B9BD-346C-805F46AB1CED}"/>
                  </a:ext>
                </a:extLst>
              </p:cNvPr>
              <p:cNvSpPr/>
              <p:nvPr/>
            </p:nvSpPr>
            <p:spPr>
              <a:xfrm>
                <a:off x="6196343" y="5054686"/>
                <a:ext cx="1064785" cy="1064782"/>
              </a:xfrm>
              <a:prstGeom prst="ellipse">
                <a:avLst/>
              </a:prstGeom>
              <a:solidFill>
                <a:schemeClr val="accent3"/>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Helvetica"/>
                  <a:ea typeface="+mn-ea"/>
                  <a:cs typeface="+mn-cs"/>
                </a:endParaRPr>
              </a:p>
            </p:txBody>
          </p:sp>
        </p:grpSp>
        <p:pic>
          <p:nvPicPr>
            <p:cNvPr id="44" name="Graphic 43">
              <a:extLst>
                <a:ext uri="{FF2B5EF4-FFF2-40B4-BE49-F238E27FC236}">
                  <a16:creationId xmlns:a16="http://schemas.microsoft.com/office/drawing/2014/main" id="{EBCAD155-601A-DCF3-2395-C976973FF1EA}"/>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4668488" y="5293977"/>
              <a:ext cx="589312" cy="547216"/>
            </a:xfrm>
            <a:prstGeom prst="rect">
              <a:avLst/>
            </a:prstGeom>
          </p:spPr>
        </p:pic>
      </p:grpSp>
      <p:grpSp>
        <p:nvGrpSpPr>
          <p:cNvPr id="49" name="Group 48">
            <a:extLst>
              <a:ext uri="{FF2B5EF4-FFF2-40B4-BE49-F238E27FC236}">
                <a16:creationId xmlns:a16="http://schemas.microsoft.com/office/drawing/2014/main" id="{16DD8A88-31A2-8CE3-255A-5A140FED461E}"/>
              </a:ext>
            </a:extLst>
          </p:cNvPr>
          <p:cNvGrpSpPr/>
          <p:nvPr/>
        </p:nvGrpSpPr>
        <p:grpSpPr>
          <a:xfrm>
            <a:off x="2394131" y="4975116"/>
            <a:ext cx="1719772" cy="1841223"/>
            <a:chOff x="2394131" y="4975116"/>
            <a:chExt cx="1719772" cy="1841223"/>
          </a:xfrm>
        </p:grpSpPr>
        <p:grpSp>
          <p:nvGrpSpPr>
            <p:cNvPr id="34" name="Group 33">
              <a:extLst>
                <a:ext uri="{FF2B5EF4-FFF2-40B4-BE49-F238E27FC236}">
                  <a16:creationId xmlns:a16="http://schemas.microsoft.com/office/drawing/2014/main" id="{AEC31D1F-A43E-4497-8F41-A59516B9C259}"/>
                </a:ext>
              </a:extLst>
            </p:cNvPr>
            <p:cNvGrpSpPr/>
            <p:nvPr/>
          </p:nvGrpSpPr>
          <p:grpSpPr>
            <a:xfrm>
              <a:off x="2394131" y="4975116"/>
              <a:ext cx="1719772" cy="1841223"/>
              <a:chOff x="455228" y="2435749"/>
              <a:chExt cx="1998550" cy="2139688"/>
            </a:xfrm>
          </p:grpSpPr>
          <p:sp>
            <p:nvSpPr>
              <p:cNvPr id="35" name="TextBox 34">
                <a:extLst>
                  <a:ext uri="{FF2B5EF4-FFF2-40B4-BE49-F238E27FC236}">
                    <a16:creationId xmlns:a16="http://schemas.microsoft.com/office/drawing/2014/main" id="{7E298BF6-7E05-5312-3014-3B8E8D1D7AB1}"/>
                  </a:ext>
                </a:extLst>
              </p:cNvPr>
              <p:cNvSpPr txBox="1"/>
              <p:nvPr/>
            </p:nvSpPr>
            <p:spPr>
              <a:xfrm>
                <a:off x="455228" y="4074703"/>
                <a:ext cx="1998550" cy="500734"/>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defTabSz="609585">
                  <a:defRPr/>
                </a:pPr>
                <a:r>
                  <a:rPr lang="en-GB" sz="1100" b="1" dirty="0">
                    <a:solidFill>
                      <a:schemeClr val="bg1"/>
                    </a:solidFill>
                    <a:latin typeface="Helvetica" pitchFamily="2" charset="0"/>
                  </a:rPr>
                  <a:t>Enterprise Grade Support Platforms</a:t>
                </a:r>
              </a:p>
            </p:txBody>
          </p:sp>
          <p:sp>
            <p:nvSpPr>
              <p:cNvPr id="36" name="Graphic 127">
                <a:extLst>
                  <a:ext uri="{FF2B5EF4-FFF2-40B4-BE49-F238E27FC236}">
                    <a16:creationId xmlns:a16="http://schemas.microsoft.com/office/drawing/2014/main" id="{E6C9C031-8908-62C4-3017-38475D9148D3}"/>
                  </a:ext>
                </a:extLst>
              </p:cNvPr>
              <p:cNvSpPr/>
              <p:nvPr/>
            </p:nvSpPr>
            <p:spPr>
              <a:xfrm>
                <a:off x="743340" y="2435749"/>
                <a:ext cx="1422326" cy="1422324"/>
              </a:xfrm>
              <a:custGeom>
                <a:avLst/>
                <a:gdLst>
                  <a:gd name="connsiteX0" fmla="*/ 1925313 w 1925312"/>
                  <a:gd name="connsiteY0" fmla="*/ 962656 h 1925312"/>
                  <a:gd name="connsiteX1" fmla="*/ 962656 w 1925312"/>
                  <a:gd name="connsiteY1" fmla="*/ 1925313 h 1925312"/>
                  <a:gd name="connsiteX2" fmla="*/ 0 w 1925312"/>
                  <a:gd name="connsiteY2" fmla="*/ 962656 h 1925312"/>
                  <a:gd name="connsiteX3" fmla="*/ 962656 w 1925312"/>
                  <a:gd name="connsiteY3" fmla="*/ 0 h 1925312"/>
                  <a:gd name="connsiteX4" fmla="*/ 1925313 w 1925312"/>
                  <a:gd name="connsiteY4" fmla="*/ 962656 h 1925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312" h="1925312">
                    <a:moveTo>
                      <a:pt x="1925313" y="962656"/>
                    </a:moveTo>
                    <a:cubicBezTo>
                      <a:pt x="1925313" y="1494317"/>
                      <a:pt x="1494317" y="1925313"/>
                      <a:pt x="962656" y="1925313"/>
                    </a:cubicBezTo>
                    <a:cubicBezTo>
                      <a:pt x="430996" y="1925313"/>
                      <a:pt x="0" y="1494317"/>
                      <a:pt x="0" y="962656"/>
                    </a:cubicBezTo>
                    <a:cubicBezTo>
                      <a:pt x="0" y="430996"/>
                      <a:pt x="430996" y="0"/>
                      <a:pt x="962656" y="0"/>
                    </a:cubicBezTo>
                    <a:cubicBezTo>
                      <a:pt x="1494317" y="0"/>
                      <a:pt x="1925313" y="430996"/>
                      <a:pt x="1925313" y="962656"/>
                    </a:cubicBezTo>
                    <a:close/>
                  </a:path>
                </a:pathLst>
              </a:custGeom>
              <a:gradFill>
                <a:gsLst>
                  <a:gs pos="13000">
                    <a:srgbClr val="FFFFFF">
                      <a:alpha val="0"/>
                    </a:srgbClr>
                  </a:gs>
                  <a:gs pos="42000">
                    <a:srgbClr val="FFFFFF">
                      <a:alpha val="8627"/>
                    </a:srgbClr>
                  </a:gs>
                  <a:gs pos="70000">
                    <a:schemeClr val="accent5">
                      <a:alpha val="22000"/>
                    </a:schemeClr>
                  </a:gs>
                </a:gsLst>
                <a:lin ang="0" scaled="1"/>
              </a:gradFill>
              <a:ln w="2141"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37" name="Oval 36">
                <a:extLst>
                  <a:ext uri="{FF2B5EF4-FFF2-40B4-BE49-F238E27FC236}">
                    <a16:creationId xmlns:a16="http://schemas.microsoft.com/office/drawing/2014/main" id="{DC195169-DB5B-E0E8-8C5D-6E7C5308A495}"/>
                  </a:ext>
                </a:extLst>
              </p:cNvPr>
              <p:cNvSpPr/>
              <p:nvPr/>
            </p:nvSpPr>
            <p:spPr>
              <a:xfrm>
                <a:off x="835809" y="2528218"/>
                <a:ext cx="1237388" cy="1237386"/>
              </a:xfrm>
              <a:prstGeom prst="ellipse">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Helvetica"/>
                  <a:ea typeface="+mn-ea"/>
                  <a:cs typeface="+mn-cs"/>
                </a:endParaRPr>
              </a:p>
            </p:txBody>
          </p:sp>
        </p:grpSp>
        <p:pic>
          <p:nvPicPr>
            <p:cNvPr id="48" name="Graphic 47">
              <a:extLst>
                <a:ext uri="{FF2B5EF4-FFF2-40B4-BE49-F238E27FC236}">
                  <a16:creationId xmlns:a16="http://schemas.microsoft.com/office/drawing/2014/main" id="{016C779F-547D-18DD-F183-5E0FFFCFC5C2}"/>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3006367" y="5308447"/>
              <a:ext cx="495300" cy="495300"/>
            </a:xfrm>
            <a:prstGeom prst="rect">
              <a:avLst/>
            </a:prstGeom>
          </p:spPr>
        </p:pic>
      </p:grpSp>
    </p:spTree>
    <p:custDataLst>
      <p:tags r:id="rId1"/>
    </p:custDataLst>
    <p:extLst>
      <p:ext uri="{BB962C8B-B14F-4D97-AF65-F5344CB8AC3E}">
        <p14:creationId xmlns:p14="http://schemas.microsoft.com/office/powerpoint/2010/main" val="312353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500"/>
                                        <p:tgtEl>
                                          <p:spTgt spid="1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40">
                                            <p:txEl>
                                              <p:pRg st="0" end="0"/>
                                            </p:txEl>
                                          </p:spTgt>
                                        </p:tgtEl>
                                        <p:attrNameLst>
                                          <p:attrName>style.visibility</p:attrName>
                                        </p:attrNameLst>
                                      </p:cBhvr>
                                      <p:to>
                                        <p:strVal val="visible"/>
                                      </p:to>
                                    </p:set>
                                    <p:animEffect transition="in" filter="fade">
                                      <p:cBhvr>
                                        <p:cTn id="13" dur="500"/>
                                        <p:tgtEl>
                                          <p:spTgt spid="140">
                                            <p:txEl>
                                              <p:pRg st="0" end="0"/>
                                            </p:txEl>
                                          </p:spTgt>
                                        </p:tgtEl>
                                      </p:cBhvr>
                                    </p:animEffect>
                                  </p:childTnLst>
                                </p:cTn>
                              </p:par>
                              <p:par>
                                <p:cTn id="14" presetID="53" presetClass="entr" presetSubtype="16" fill="hold" nodeType="withEffect">
                                  <p:stCondLst>
                                    <p:cond delay="250"/>
                                  </p:stCondLst>
                                  <p:childTnLst>
                                    <p:set>
                                      <p:cBhvr>
                                        <p:cTn id="15" dur="1" fill="hold">
                                          <p:stCondLst>
                                            <p:cond delay="0"/>
                                          </p:stCondLst>
                                        </p:cTn>
                                        <p:tgtEl>
                                          <p:spTgt spid="209"/>
                                        </p:tgtEl>
                                        <p:attrNameLst>
                                          <p:attrName>style.visibility</p:attrName>
                                        </p:attrNameLst>
                                      </p:cBhvr>
                                      <p:to>
                                        <p:strVal val="visible"/>
                                      </p:to>
                                    </p:set>
                                    <p:anim calcmode="lin" valueType="num">
                                      <p:cBhvr>
                                        <p:cTn id="16" dur="500" fill="hold"/>
                                        <p:tgtEl>
                                          <p:spTgt spid="209"/>
                                        </p:tgtEl>
                                        <p:attrNameLst>
                                          <p:attrName>ppt_w</p:attrName>
                                        </p:attrNameLst>
                                      </p:cBhvr>
                                      <p:tavLst>
                                        <p:tav tm="0">
                                          <p:val>
                                            <p:fltVal val="0"/>
                                          </p:val>
                                        </p:tav>
                                        <p:tav tm="100000">
                                          <p:val>
                                            <p:strVal val="#ppt_w"/>
                                          </p:val>
                                        </p:tav>
                                      </p:tavLst>
                                    </p:anim>
                                    <p:anim calcmode="lin" valueType="num">
                                      <p:cBhvr>
                                        <p:cTn id="17" dur="500" fill="hold"/>
                                        <p:tgtEl>
                                          <p:spTgt spid="209"/>
                                        </p:tgtEl>
                                        <p:attrNameLst>
                                          <p:attrName>ppt_h</p:attrName>
                                        </p:attrNameLst>
                                      </p:cBhvr>
                                      <p:tavLst>
                                        <p:tav tm="0">
                                          <p:val>
                                            <p:fltVal val="0"/>
                                          </p:val>
                                        </p:tav>
                                        <p:tav tm="100000">
                                          <p:val>
                                            <p:strVal val="#ppt_h"/>
                                          </p:val>
                                        </p:tav>
                                      </p:tavLst>
                                    </p:anim>
                                    <p:animEffect transition="in" filter="fade">
                                      <p:cBhvr>
                                        <p:cTn id="18" dur="500"/>
                                        <p:tgtEl>
                                          <p:spTgt spid="209"/>
                                        </p:tgtEl>
                                      </p:cBhvr>
                                    </p:animEffect>
                                  </p:childTnLst>
                                </p:cTn>
                              </p:par>
                              <p:par>
                                <p:cTn id="19" presetID="53" presetClass="entr" presetSubtype="16" fill="hold" nodeType="withEffect">
                                  <p:stCondLst>
                                    <p:cond delay="500"/>
                                  </p:stCondLst>
                                  <p:childTnLst>
                                    <p:set>
                                      <p:cBhvr>
                                        <p:cTn id="20" dur="1" fill="hold">
                                          <p:stCondLst>
                                            <p:cond delay="0"/>
                                          </p:stCondLst>
                                        </p:cTn>
                                        <p:tgtEl>
                                          <p:spTgt spid="213"/>
                                        </p:tgtEl>
                                        <p:attrNameLst>
                                          <p:attrName>style.visibility</p:attrName>
                                        </p:attrNameLst>
                                      </p:cBhvr>
                                      <p:to>
                                        <p:strVal val="visible"/>
                                      </p:to>
                                    </p:set>
                                    <p:anim calcmode="lin" valueType="num">
                                      <p:cBhvr>
                                        <p:cTn id="21" dur="500" fill="hold"/>
                                        <p:tgtEl>
                                          <p:spTgt spid="213"/>
                                        </p:tgtEl>
                                        <p:attrNameLst>
                                          <p:attrName>ppt_w</p:attrName>
                                        </p:attrNameLst>
                                      </p:cBhvr>
                                      <p:tavLst>
                                        <p:tav tm="0">
                                          <p:val>
                                            <p:fltVal val="0"/>
                                          </p:val>
                                        </p:tav>
                                        <p:tav tm="100000">
                                          <p:val>
                                            <p:strVal val="#ppt_w"/>
                                          </p:val>
                                        </p:tav>
                                      </p:tavLst>
                                    </p:anim>
                                    <p:anim calcmode="lin" valueType="num">
                                      <p:cBhvr>
                                        <p:cTn id="22" dur="500" fill="hold"/>
                                        <p:tgtEl>
                                          <p:spTgt spid="213"/>
                                        </p:tgtEl>
                                        <p:attrNameLst>
                                          <p:attrName>ppt_h</p:attrName>
                                        </p:attrNameLst>
                                      </p:cBhvr>
                                      <p:tavLst>
                                        <p:tav tm="0">
                                          <p:val>
                                            <p:fltVal val="0"/>
                                          </p:val>
                                        </p:tav>
                                        <p:tav tm="100000">
                                          <p:val>
                                            <p:strVal val="#ppt_h"/>
                                          </p:val>
                                        </p:tav>
                                      </p:tavLst>
                                    </p:anim>
                                    <p:animEffect transition="in" filter="fade">
                                      <p:cBhvr>
                                        <p:cTn id="23" dur="500"/>
                                        <p:tgtEl>
                                          <p:spTgt spid="213"/>
                                        </p:tgtEl>
                                      </p:cBhvr>
                                    </p:animEffect>
                                  </p:childTnLst>
                                </p:cTn>
                              </p:par>
                              <p:par>
                                <p:cTn id="24" presetID="53" presetClass="entr" presetSubtype="16" fill="hold" nodeType="withEffect">
                                  <p:stCondLst>
                                    <p:cond delay="750"/>
                                  </p:stCondLst>
                                  <p:childTnLst>
                                    <p:set>
                                      <p:cBhvr>
                                        <p:cTn id="25" dur="1" fill="hold">
                                          <p:stCondLst>
                                            <p:cond delay="0"/>
                                          </p:stCondLst>
                                        </p:cTn>
                                        <p:tgtEl>
                                          <p:spTgt spid="219"/>
                                        </p:tgtEl>
                                        <p:attrNameLst>
                                          <p:attrName>style.visibility</p:attrName>
                                        </p:attrNameLst>
                                      </p:cBhvr>
                                      <p:to>
                                        <p:strVal val="visible"/>
                                      </p:to>
                                    </p:set>
                                    <p:anim calcmode="lin" valueType="num">
                                      <p:cBhvr>
                                        <p:cTn id="26" dur="500" fill="hold"/>
                                        <p:tgtEl>
                                          <p:spTgt spid="219"/>
                                        </p:tgtEl>
                                        <p:attrNameLst>
                                          <p:attrName>ppt_w</p:attrName>
                                        </p:attrNameLst>
                                      </p:cBhvr>
                                      <p:tavLst>
                                        <p:tav tm="0">
                                          <p:val>
                                            <p:fltVal val="0"/>
                                          </p:val>
                                        </p:tav>
                                        <p:tav tm="100000">
                                          <p:val>
                                            <p:strVal val="#ppt_w"/>
                                          </p:val>
                                        </p:tav>
                                      </p:tavLst>
                                    </p:anim>
                                    <p:anim calcmode="lin" valueType="num">
                                      <p:cBhvr>
                                        <p:cTn id="27" dur="500" fill="hold"/>
                                        <p:tgtEl>
                                          <p:spTgt spid="219"/>
                                        </p:tgtEl>
                                        <p:attrNameLst>
                                          <p:attrName>ppt_h</p:attrName>
                                        </p:attrNameLst>
                                      </p:cBhvr>
                                      <p:tavLst>
                                        <p:tav tm="0">
                                          <p:val>
                                            <p:fltVal val="0"/>
                                          </p:val>
                                        </p:tav>
                                        <p:tav tm="100000">
                                          <p:val>
                                            <p:strVal val="#ppt_h"/>
                                          </p:val>
                                        </p:tav>
                                      </p:tavLst>
                                    </p:anim>
                                    <p:animEffect transition="in" filter="fade">
                                      <p:cBhvr>
                                        <p:cTn id="28" dur="500"/>
                                        <p:tgtEl>
                                          <p:spTgt spid="219"/>
                                        </p:tgtEl>
                                      </p:cBhvr>
                                    </p:animEffect>
                                  </p:childTnLst>
                                </p:cTn>
                              </p:par>
                              <p:par>
                                <p:cTn id="29" presetID="53" presetClass="entr" presetSubtype="16" fill="hold" nodeType="withEffect">
                                  <p:stCondLst>
                                    <p:cond delay="1000"/>
                                  </p:stCondLst>
                                  <p:childTnLst>
                                    <p:set>
                                      <p:cBhvr>
                                        <p:cTn id="30" dur="1" fill="hold">
                                          <p:stCondLst>
                                            <p:cond delay="0"/>
                                          </p:stCondLst>
                                        </p:cTn>
                                        <p:tgtEl>
                                          <p:spTgt spid="212"/>
                                        </p:tgtEl>
                                        <p:attrNameLst>
                                          <p:attrName>style.visibility</p:attrName>
                                        </p:attrNameLst>
                                      </p:cBhvr>
                                      <p:to>
                                        <p:strVal val="visible"/>
                                      </p:to>
                                    </p:set>
                                    <p:anim calcmode="lin" valueType="num">
                                      <p:cBhvr>
                                        <p:cTn id="31" dur="500" fill="hold"/>
                                        <p:tgtEl>
                                          <p:spTgt spid="212"/>
                                        </p:tgtEl>
                                        <p:attrNameLst>
                                          <p:attrName>ppt_w</p:attrName>
                                        </p:attrNameLst>
                                      </p:cBhvr>
                                      <p:tavLst>
                                        <p:tav tm="0">
                                          <p:val>
                                            <p:fltVal val="0"/>
                                          </p:val>
                                        </p:tav>
                                        <p:tav tm="100000">
                                          <p:val>
                                            <p:strVal val="#ppt_w"/>
                                          </p:val>
                                        </p:tav>
                                      </p:tavLst>
                                    </p:anim>
                                    <p:anim calcmode="lin" valueType="num">
                                      <p:cBhvr>
                                        <p:cTn id="32" dur="500" fill="hold"/>
                                        <p:tgtEl>
                                          <p:spTgt spid="212"/>
                                        </p:tgtEl>
                                        <p:attrNameLst>
                                          <p:attrName>ppt_h</p:attrName>
                                        </p:attrNameLst>
                                      </p:cBhvr>
                                      <p:tavLst>
                                        <p:tav tm="0">
                                          <p:val>
                                            <p:fltVal val="0"/>
                                          </p:val>
                                        </p:tav>
                                        <p:tav tm="100000">
                                          <p:val>
                                            <p:strVal val="#ppt_h"/>
                                          </p:val>
                                        </p:tav>
                                      </p:tavLst>
                                    </p:anim>
                                    <p:animEffect transition="in" filter="fade">
                                      <p:cBhvr>
                                        <p:cTn id="33" dur="500"/>
                                        <p:tgtEl>
                                          <p:spTgt spid="212"/>
                                        </p:tgtEl>
                                      </p:cBhvr>
                                    </p:animEffect>
                                  </p:childTnLst>
                                </p:cTn>
                              </p:par>
                              <p:par>
                                <p:cTn id="34" presetID="53" presetClass="entr" presetSubtype="16" fill="hold" nodeType="withEffect">
                                  <p:stCondLst>
                                    <p:cond delay="1250"/>
                                  </p:stCondLst>
                                  <p:childTnLst>
                                    <p:set>
                                      <p:cBhvr>
                                        <p:cTn id="35" dur="1" fill="hold">
                                          <p:stCondLst>
                                            <p:cond delay="0"/>
                                          </p:stCondLst>
                                        </p:cTn>
                                        <p:tgtEl>
                                          <p:spTgt spid="214"/>
                                        </p:tgtEl>
                                        <p:attrNameLst>
                                          <p:attrName>style.visibility</p:attrName>
                                        </p:attrNameLst>
                                      </p:cBhvr>
                                      <p:to>
                                        <p:strVal val="visible"/>
                                      </p:to>
                                    </p:set>
                                    <p:anim calcmode="lin" valueType="num">
                                      <p:cBhvr>
                                        <p:cTn id="36" dur="500" fill="hold"/>
                                        <p:tgtEl>
                                          <p:spTgt spid="214"/>
                                        </p:tgtEl>
                                        <p:attrNameLst>
                                          <p:attrName>ppt_w</p:attrName>
                                        </p:attrNameLst>
                                      </p:cBhvr>
                                      <p:tavLst>
                                        <p:tav tm="0">
                                          <p:val>
                                            <p:fltVal val="0"/>
                                          </p:val>
                                        </p:tav>
                                        <p:tav tm="100000">
                                          <p:val>
                                            <p:strVal val="#ppt_w"/>
                                          </p:val>
                                        </p:tav>
                                      </p:tavLst>
                                    </p:anim>
                                    <p:anim calcmode="lin" valueType="num">
                                      <p:cBhvr>
                                        <p:cTn id="37" dur="500" fill="hold"/>
                                        <p:tgtEl>
                                          <p:spTgt spid="214"/>
                                        </p:tgtEl>
                                        <p:attrNameLst>
                                          <p:attrName>ppt_h</p:attrName>
                                        </p:attrNameLst>
                                      </p:cBhvr>
                                      <p:tavLst>
                                        <p:tav tm="0">
                                          <p:val>
                                            <p:fltVal val="0"/>
                                          </p:val>
                                        </p:tav>
                                        <p:tav tm="100000">
                                          <p:val>
                                            <p:strVal val="#ppt_h"/>
                                          </p:val>
                                        </p:tav>
                                      </p:tavLst>
                                    </p:anim>
                                    <p:animEffect transition="in" filter="fade">
                                      <p:cBhvr>
                                        <p:cTn id="38" dur="500"/>
                                        <p:tgtEl>
                                          <p:spTgt spid="214"/>
                                        </p:tgtEl>
                                      </p:cBhvr>
                                    </p:animEffect>
                                  </p:childTnLst>
                                </p:cTn>
                              </p:par>
                            </p:childTnLst>
                          </p:cTn>
                        </p:par>
                        <p:par>
                          <p:cTn id="39" fill="hold">
                            <p:stCondLst>
                              <p:cond delay="1750"/>
                            </p:stCondLst>
                            <p:childTnLst>
                              <p:par>
                                <p:cTn id="40" presetID="10" presetClass="entr" presetSubtype="0" fill="hold" grpId="0" nodeType="after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250"/>
                                        <p:tgtEl>
                                          <p:spTgt spid="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53" presetClass="entr" presetSubtype="16" fill="hold" nodeType="withEffect">
                                  <p:stCondLst>
                                    <p:cond delay="250"/>
                                  </p:stCondLst>
                                  <p:childTnLst>
                                    <p:set>
                                      <p:cBhvr>
                                        <p:cTn id="50" dur="1" fill="hold">
                                          <p:stCondLst>
                                            <p:cond delay="0"/>
                                          </p:stCondLst>
                                        </p:cTn>
                                        <p:tgtEl>
                                          <p:spTgt spid="21"/>
                                        </p:tgtEl>
                                        <p:attrNameLst>
                                          <p:attrName>style.visibility</p:attrName>
                                        </p:attrNameLst>
                                      </p:cBhvr>
                                      <p:to>
                                        <p:strVal val="visible"/>
                                      </p:to>
                                    </p:set>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fltVal val="0"/>
                                          </p:val>
                                        </p:tav>
                                        <p:tav tm="100000">
                                          <p:val>
                                            <p:strVal val="#ppt_h"/>
                                          </p:val>
                                        </p:tav>
                                      </p:tavLst>
                                    </p:anim>
                                    <p:animEffect transition="in" filter="fade">
                                      <p:cBhvr>
                                        <p:cTn id="53" dur="500"/>
                                        <p:tgtEl>
                                          <p:spTgt spid="21"/>
                                        </p:tgtEl>
                                      </p:cBhvr>
                                    </p:animEffect>
                                  </p:childTnLst>
                                </p:cTn>
                              </p:par>
                              <p:par>
                                <p:cTn id="54" presetID="53" presetClass="entr" presetSubtype="16" fill="hold" nodeType="withEffect">
                                  <p:stCondLst>
                                    <p:cond delay="500"/>
                                  </p:stCondLst>
                                  <p:childTnLst>
                                    <p:set>
                                      <p:cBhvr>
                                        <p:cTn id="55" dur="1" fill="hold">
                                          <p:stCondLst>
                                            <p:cond delay="0"/>
                                          </p:stCondLst>
                                        </p:cTn>
                                        <p:tgtEl>
                                          <p:spTgt spid="215"/>
                                        </p:tgtEl>
                                        <p:attrNameLst>
                                          <p:attrName>style.visibility</p:attrName>
                                        </p:attrNameLst>
                                      </p:cBhvr>
                                      <p:to>
                                        <p:strVal val="visible"/>
                                      </p:to>
                                    </p:set>
                                    <p:anim calcmode="lin" valueType="num">
                                      <p:cBhvr>
                                        <p:cTn id="56" dur="500" fill="hold"/>
                                        <p:tgtEl>
                                          <p:spTgt spid="215"/>
                                        </p:tgtEl>
                                        <p:attrNameLst>
                                          <p:attrName>ppt_w</p:attrName>
                                        </p:attrNameLst>
                                      </p:cBhvr>
                                      <p:tavLst>
                                        <p:tav tm="0">
                                          <p:val>
                                            <p:fltVal val="0"/>
                                          </p:val>
                                        </p:tav>
                                        <p:tav tm="100000">
                                          <p:val>
                                            <p:strVal val="#ppt_w"/>
                                          </p:val>
                                        </p:tav>
                                      </p:tavLst>
                                    </p:anim>
                                    <p:anim calcmode="lin" valueType="num">
                                      <p:cBhvr>
                                        <p:cTn id="57" dur="500" fill="hold"/>
                                        <p:tgtEl>
                                          <p:spTgt spid="215"/>
                                        </p:tgtEl>
                                        <p:attrNameLst>
                                          <p:attrName>ppt_h</p:attrName>
                                        </p:attrNameLst>
                                      </p:cBhvr>
                                      <p:tavLst>
                                        <p:tav tm="0">
                                          <p:val>
                                            <p:fltVal val="0"/>
                                          </p:val>
                                        </p:tav>
                                        <p:tav tm="100000">
                                          <p:val>
                                            <p:strVal val="#ppt_h"/>
                                          </p:val>
                                        </p:tav>
                                      </p:tavLst>
                                    </p:anim>
                                    <p:animEffect transition="in" filter="fade">
                                      <p:cBhvr>
                                        <p:cTn id="58" dur="500"/>
                                        <p:tgtEl>
                                          <p:spTgt spid="215"/>
                                        </p:tgtEl>
                                      </p:cBhvr>
                                    </p:animEffect>
                                  </p:childTnLst>
                                </p:cTn>
                              </p:par>
                              <p:par>
                                <p:cTn id="59" presetID="53" presetClass="entr" presetSubtype="16" fill="hold" nodeType="withEffect">
                                  <p:stCondLst>
                                    <p:cond delay="750"/>
                                  </p:stCondLst>
                                  <p:childTnLst>
                                    <p:set>
                                      <p:cBhvr>
                                        <p:cTn id="60" dur="1" fill="hold">
                                          <p:stCondLst>
                                            <p:cond delay="0"/>
                                          </p:stCondLst>
                                        </p:cTn>
                                        <p:tgtEl>
                                          <p:spTgt spid="220"/>
                                        </p:tgtEl>
                                        <p:attrNameLst>
                                          <p:attrName>style.visibility</p:attrName>
                                        </p:attrNameLst>
                                      </p:cBhvr>
                                      <p:to>
                                        <p:strVal val="visible"/>
                                      </p:to>
                                    </p:set>
                                    <p:anim calcmode="lin" valueType="num">
                                      <p:cBhvr>
                                        <p:cTn id="61" dur="500" fill="hold"/>
                                        <p:tgtEl>
                                          <p:spTgt spid="220"/>
                                        </p:tgtEl>
                                        <p:attrNameLst>
                                          <p:attrName>ppt_w</p:attrName>
                                        </p:attrNameLst>
                                      </p:cBhvr>
                                      <p:tavLst>
                                        <p:tav tm="0">
                                          <p:val>
                                            <p:fltVal val="0"/>
                                          </p:val>
                                        </p:tav>
                                        <p:tav tm="100000">
                                          <p:val>
                                            <p:strVal val="#ppt_w"/>
                                          </p:val>
                                        </p:tav>
                                      </p:tavLst>
                                    </p:anim>
                                    <p:anim calcmode="lin" valueType="num">
                                      <p:cBhvr>
                                        <p:cTn id="62" dur="500" fill="hold"/>
                                        <p:tgtEl>
                                          <p:spTgt spid="220"/>
                                        </p:tgtEl>
                                        <p:attrNameLst>
                                          <p:attrName>ppt_h</p:attrName>
                                        </p:attrNameLst>
                                      </p:cBhvr>
                                      <p:tavLst>
                                        <p:tav tm="0">
                                          <p:val>
                                            <p:fltVal val="0"/>
                                          </p:val>
                                        </p:tav>
                                        <p:tav tm="100000">
                                          <p:val>
                                            <p:strVal val="#ppt_h"/>
                                          </p:val>
                                        </p:tav>
                                      </p:tavLst>
                                    </p:anim>
                                    <p:animEffect transition="in" filter="fade">
                                      <p:cBhvr>
                                        <p:cTn id="63" dur="500"/>
                                        <p:tgtEl>
                                          <p:spTgt spid="220"/>
                                        </p:tgtEl>
                                      </p:cBhvr>
                                    </p:animEffect>
                                  </p:childTnLst>
                                </p:cTn>
                              </p:par>
                              <p:par>
                                <p:cTn id="64" presetID="53" presetClass="entr" presetSubtype="16" fill="hold" nodeType="withEffect">
                                  <p:stCondLst>
                                    <p:cond delay="1000"/>
                                  </p:stCondLst>
                                  <p:childTnLst>
                                    <p:set>
                                      <p:cBhvr>
                                        <p:cTn id="65" dur="1" fill="hold">
                                          <p:stCondLst>
                                            <p:cond delay="0"/>
                                          </p:stCondLst>
                                        </p:cTn>
                                        <p:tgtEl>
                                          <p:spTgt spid="221"/>
                                        </p:tgtEl>
                                        <p:attrNameLst>
                                          <p:attrName>style.visibility</p:attrName>
                                        </p:attrNameLst>
                                      </p:cBhvr>
                                      <p:to>
                                        <p:strVal val="visible"/>
                                      </p:to>
                                    </p:set>
                                    <p:anim calcmode="lin" valueType="num">
                                      <p:cBhvr>
                                        <p:cTn id="66" dur="500" fill="hold"/>
                                        <p:tgtEl>
                                          <p:spTgt spid="221"/>
                                        </p:tgtEl>
                                        <p:attrNameLst>
                                          <p:attrName>ppt_w</p:attrName>
                                        </p:attrNameLst>
                                      </p:cBhvr>
                                      <p:tavLst>
                                        <p:tav tm="0">
                                          <p:val>
                                            <p:fltVal val="0"/>
                                          </p:val>
                                        </p:tav>
                                        <p:tav tm="100000">
                                          <p:val>
                                            <p:strVal val="#ppt_w"/>
                                          </p:val>
                                        </p:tav>
                                      </p:tavLst>
                                    </p:anim>
                                    <p:anim calcmode="lin" valueType="num">
                                      <p:cBhvr>
                                        <p:cTn id="67" dur="500" fill="hold"/>
                                        <p:tgtEl>
                                          <p:spTgt spid="221"/>
                                        </p:tgtEl>
                                        <p:attrNameLst>
                                          <p:attrName>ppt_h</p:attrName>
                                        </p:attrNameLst>
                                      </p:cBhvr>
                                      <p:tavLst>
                                        <p:tav tm="0">
                                          <p:val>
                                            <p:fltVal val="0"/>
                                          </p:val>
                                        </p:tav>
                                        <p:tav tm="100000">
                                          <p:val>
                                            <p:strVal val="#ppt_h"/>
                                          </p:val>
                                        </p:tav>
                                      </p:tavLst>
                                    </p:anim>
                                    <p:animEffect transition="in" filter="fade">
                                      <p:cBhvr>
                                        <p:cTn id="68" dur="500"/>
                                        <p:tgtEl>
                                          <p:spTgt spid="221"/>
                                        </p:tgtEl>
                                      </p:cBhvr>
                                    </p:animEffect>
                                  </p:childTnLst>
                                </p:cTn>
                              </p:par>
                              <p:par>
                                <p:cTn id="69" presetID="53" presetClass="entr" presetSubtype="16" fill="hold" nodeType="withEffect">
                                  <p:stCondLst>
                                    <p:cond delay="1250"/>
                                  </p:stCondLst>
                                  <p:childTnLst>
                                    <p:set>
                                      <p:cBhvr>
                                        <p:cTn id="70" dur="1" fill="hold">
                                          <p:stCondLst>
                                            <p:cond delay="0"/>
                                          </p:stCondLst>
                                        </p:cTn>
                                        <p:tgtEl>
                                          <p:spTgt spid="216"/>
                                        </p:tgtEl>
                                        <p:attrNameLst>
                                          <p:attrName>style.visibility</p:attrName>
                                        </p:attrNameLst>
                                      </p:cBhvr>
                                      <p:to>
                                        <p:strVal val="visible"/>
                                      </p:to>
                                    </p:set>
                                    <p:anim calcmode="lin" valueType="num">
                                      <p:cBhvr>
                                        <p:cTn id="71" dur="500" fill="hold"/>
                                        <p:tgtEl>
                                          <p:spTgt spid="216"/>
                                        </p:tgtEl>
                                        <p:attrNameLst>
                                          <p:attrName>ppt_w</p:attrName>
                                        </p:attrNameLst>
                                      </p:cBhvr>
                                      <p:tavLst>
                                        <p:tav tm="0">
                                          <p:val>
                                            <p:fltVal val="0"/>
                                          </p:val>
                                        </p:tav>
                                        <p:tav tm="100000">
                                          <p:val>
                                            <p:strVal val="#ppt_w"/>
                                          </p:val>
                                        </p:tav>
                                      </p:tavLst>
                                    </p:anim>
                                    <p:anim calcmode="lin" valueType="num">
                                      <p:cBhvr>
                                        <p:cTn id="72" dur="500" fill="hold"/>
                                        <p:tgtEl>
                                          <p:spTgt spid="216"/>
                                        </p:tgtEl>
                                        <p:attrNameLst>
                                          <p:attrName>ppt_h</p:attrName>
                                        </p:attrNameLst>
                                      </p:cBhvr>
                                      <p:tavLst>
                                        <p:tav tm="0">
                                          <p:val>
                                            <p:fltVal val="0"/>
                                          </p:val>
                                        </p:tav>
                                        <p:tav tm="100000">
                                          <p:val>
                                            <p:strVal val="#ppt_h"/>
                                          </p:val>
                                        </p:tav>
                                      </p:tavLst>
                                    </p:anim>
                                    <p:animEffect transition="in" filter="fade">
                                      <p:cBhvr>
                                        <p:cTn id="73" dur="500"/>
                                        <p:tgtEl>
                                          <p:spTgt spid="216"/>
                                        </p:tgtEl>
                                      </p:cBhvr>
                                    </p:animEffect>
                                  </p:childTnLst>
                                </p:cTn>
                              </p:par>
                            </p:childTnLst>
                          </p:cTn>
                        </p:par>
                        <p:par>
                          <p:cTn id="74" fill="hold">
                            <p:stCondLst>
                              <p:cond delay="3500"/>
                            </p:stCondLst>
                            <p:childTnLst>
                              <p:par>
                                <p:cTn id="75" presetID="10" presetClass="entr" presetSubtype="0" fill="hold" grpId="0" nodeType="after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fade">
                                      <p:cBhvr>
                                        <p:cTn id="80" dur="500"/>
                                        <p:tgtEl>
                                          <p:spTgt spid="9"/>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wipe(up)">
                                      <p:cBhvr>
                                        <p:cTn id="83" dur="250"/>
                                        <p:tgtEl>
                                          <p:spTgt spid="6"/>
                                        </p:tgtEl>
                                      </p:cBhvr>
                                    </p:animEffect>
                                  </p:childTnLst>
                                </p:cTn>
                              </p:par>
                              <p:par>
                                <p:cTn id="84" presetID="53" presetClass="entr" presetSubtype="16"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anim calcmode="lin" valueType="num">
                                      <p:cBhvr>
                                        <p:cTn id="86" dur="500" fill="hold"/>
                                        <p:tgtEl>
                                          <p:spTgt spid="49"/>
                                        </p:tgtEl>
                                        <p:attrNameLst>
                                          <p:attrName>ppt_w</p:attrName>
                                        </p:attrNameLst>
                                      </p:cBhvr>
                                      <p:tavLst>
                                        <p:tav tm="0">
                                          <p:val>
                                            <p:fltVal val="0"/>
                                          </p:val>
                                        </p:tav>
                                        <p:tav tm="100000">
                                          <p:val>
                                            <p:strVal val="#ppt_w"/>
                                          </p:val>
                                        </p:tav>
                                      </p:tavLst>
                                    </p:anim>
                                    <p:anim calcmode="lin" valueType="num">
                                      <p:cBhvr>
                                        <p:cTn id="87" dur="500" fill="hold"/>
                                        <p:tgtEl>
                                          <p:spTgt spid="49"/>
                                        </p:tgtEl>
                                        <p:attrNameLst>
                                          <p:attrName>ppt_h</p:attrName>
                                        </p:attrNameLst>
                                      </p:cBhvr>
                                      <p:tavLst>
                                        <p:tav tm="0">
                                          <p:val>
                                            <p:fltVal val="0"/>
                                          </p:val>
                                        </p:tav>
                                        <p:tav tm="100000">
                                          <p:val>
                                            <p:strVal val="#ppt_h"/>
                                          </p:val>
                                        </p:tav>
                                      </p:tavLst>
                                    </p:anim>
                                    <p:animEffect transition="in" filter="fade">
                                      <p:cBhvr>
                                        <p:cTn id="88" dur="500"/>
                                        <p:tgtEl>
                                          <p:spTgt spid="49"/>
                                        </p:tgtEl>
                                      </p:cBhvr>
                                    </p:animEffect>
                                  </p:childTnLst>
                                </p:cTn>
                              </p:par>
                              <p:par>
                                <p:cTn id="89" presetID="53" presetClass="entr" presetSubtype="16" fill="hold" nodeType="withEffect">
                                  <p:stCondLst>
                                    <p:cond delay="250"/>
                                  </p:stCondLst>
                                  <p:childTnLst>
                                    <p:set>
                                      <p:cBhvr>
                                        <p:cTn id="90" dur="1" fill="hold">
                                          <p:stCondLst>
                                            <p:cond delay="0"/>
                                          </p:stCondLst>
                                        </p:cTn>
                                        <p:tgtEl>
                                          <p:spTgt spid="46"/>
                                        </p:tgtEl>
                                        <p:attrNameLst>
                                          <p:attrName>style.visibility</p:attrName>
                                        </p:attrNameLst>
                                      </p:cBhvr>
                                      <p:to>
                                        <p:strVal val="visible"/>
                                      </p:to>
                                    </p:set>
                                    <p:anim calcmode="lin" valueType="num">
                                      <p:cBhvr>
                                        <p:cTn id="91" dur="500" fill="hold"/>
                                        <p:tgtEl>
                                          <p:spTgt spid="46"/>
                                        </p:tgtEl>
                                        <p:attrNameLst>
                                          <p:attrName>ppt_w</p:attrName>
                                        </p:attrNameLst>
                                      </p:cBhvr>
                                      <p:tavLst>
                                        <p:tav tm="0">
                                          <p:val>
                                            <p:fltVal val="0"/>
                                          </p:val>
                                        </p:tav>
                                        <p:tav tm="100000">
                                          <p:val>
                                            <p:strVal val="#ppt_w"/>
                                          </p:val>
                                        </p:tav>
                                      </p:tavLst>
                                    </p:anim>
                                    <p:anim calcmode="lin" valueType="num">
                                      <p:cBhvr>
                                        <p:cTn id="92" dur="500" fill="hold"/>
                                        <p:tgtEl>
                                          <p:spTgt spid="46"/>
                                        </p:tgtEl>
                                        <p:attrNameLst>
                                          <p:attrName>ppt_h</p:attrName>
                                        </p:attrNameLst>
                                      </p:cBhvr>
                                      <p:tavLst>
                                        <p:tav tm="0">
                                          <p:val>
                                            <p:fltVal val="0"/>
                                          </p:val>
                                        </p:tav>
                                        <p:tav tm="100000">
                                          <p:val>
                                            <p:strVal val="#ppt_h"/>
                                          </p:val>
                                        </p:tav>
                                      </p:tavLst>
                                    </p:anim>
                                    <p:animEffect transition="in" filter="fade">
                                      <p:cBhvr>
                                        <p:cTn id="93" dur="500"/>
                                        <p:tgtEl>
                                          <p:spTgt spid="46"/>
                                        </p:tgtEl>
                                      </p:cBhvr>
                                    </p:animEffect>
                                  </p:childTnLst>
                                </p:cTn>
                              </p:par>
                              <p:par>
                                <p:cTn id="94" presetID="53" presetClass="entr" presetSubtype="16" fill="hold" nodeType="withEffect">
                                  <p:stCondLst>
                                    <p:cond delay="500"/>
                                  </p:stCondLst>
                                  <p:childTnLst>
                                    <p:set>
                                      <p:cBhvr>
                                        <p:cTn id="95" dur="1" fill="hold">
                                          <p:stCondLst>
                                            <p:cond delay="0"/>
                                          </p:stCondLst>
                                        </p:cTn>
                                        <p:tgtEl>
                                          <p:spTgt spid="42"/>
                                        </p:tgtEl>
                                        <p:attrNameLst>
                                          <p:attrName>style.visibility</p:attrName>
                                        </p:attrNameLst>
                                      </p:cBhvr>
                                      <p:to>
                                        <p:strVal val="visible"/>
                                      </p:to>
                                    </p:set>
                                    <p:anim calcmode="lin" valueType="num">
                                      <p:cBhvr>
                                        <p:cTn id="96" dur="500" fill="hold"/>
                                        <p:tgtEl>
                                          <p:spTgt spid="42"/>
                                        </p:tgtEl>
                                        <p:attrNameLst>
                                          <p:attrName>ppt_w</p:attrName>
                                        </p:attrNameLst>
                                      </p:cBhvr>
                                      <p:tavLst>
                                        <p:tav tm="0">
                                          <p:val>
                                            <p:fltVal val="0"/>
                                          </p:val>
                                        </p:tav>
                                        <p:tav tm="100000">
                                          <p:val>
                                            <p:strVal val="#ppt_w"/>
                                          </p:val>
                                        </p:tav>
                                      </p:tavLst>
                                    </p:anim>
                                    <p:anim calcmode="lin" valueType="num">
                                      <p:cBhvr>
                                        <p:cTn id="97" dur="500" fill="hold"/>
                                        <p:tgtEl>
                                          <p:spTgt spid="42"/>
                                        </p:tgtEl>
                                        <p:attrNameLst>
                                          <p:attrName>ppt_h</p:attrName>
                                        </p:attrNameLst>
                                      </p:cBhvr>
                                      <p:tavLst>
                                        <p:tav tm="0">
                                          <p:val>
                                            <p:fltVal val="0"/>
                                          </p:val>
                                        </p:tav>
                                        <p:tav tm="100000">
                                          <p:val>
                                            <p:strVal val="#ppt_h"/>
                                          </p:val>
                                        </p:tav>
                                      </p:tavLst>
                                    </p:anim>
                                    <p:animEffect transition="in" filter="fade">
                                      <p:cBhvr>
                                        <p:cTn id="98" dur="500"/>
                                        <p:tgtEl>
                                          <p:spTgt spid="42"/>
                                        </p:tgtEl>
                                      </p:cBhvr>
                                    </p:animEffect>
                                  </p:childTnLst>
                                </p:cTn>
                              </p:par>
                              <p:par>
                                <p:cTn id="99" presetID="53" presetClass="entr" presetSubtype="16" fill="hold" nodeType="withEffect">
                                  <p:stCondLst>
                                    <p:cond delay="750"/>
                                  </p:stCondLst>
                                  <p:childTnLst>
                                    <p:set>
                                      <p:cBhvr>
                                        <p:cTn id="100" dur="1" fill="hold">
                                          <p:stCondLst>
                                            <p:cond delay="0"/>
                                          </p:stCondLst>
                                        </p:cTn>
                                        <p:tgtEl>
                                          <p:spTgt spid="210"/>
                                        </p:tgtEl>
                                        <p:attrNameLst>
                                          <p:attrName>style.visibility</p:attrName>
                                        </p:attrNameLst>
                                      </p:cBhvr>
                                      <p:to>
                                        <p:strVal val="visible"/>
                                      </p:to>
                                    </p:set>
                                    <p:anim calcmode="lin" valueType="num">
                                      <p:cBhvr>
                                        <p:cTn id="101" dur="500" fill="hold"/>
                                        <p:tgtEl>
                                          <p:spTgt spid="210"/>
                                        </p:tgtEl>
                                        <p:attrNameLst>
                                          <p:attrName>ppt_w</p:attrName>
                                        </p:attrNameLst>
                                      </p:cBhvr>
                                      <p:tavLst>
                                        <p:tav tm="0">
                                          <p:val>
                                            <p:fltVal val="0"/>
                                          </p:val>
                                        </p:tav>
                                        <p:tav tm="100000">
                                          <p:val>
                                            <p:strVal val="#ppt_w"/>
                                          </p:val>
                                        </p:tav>
                                      </p:tavLst>
                                    </p:anim>
                                    <p:anim calcmode="lin" valueType="num">
                                      <p:cBhvr>
                                        <p:cTn id="102" dur="500" fill="hold"/>
                                        <p:tgtEl>
                                          <p:spTgt spid="210"/>
                                        </p:tgtEl>
                                        <p:attrNameLst>
                                          <p:attrName>ppt_h</p:attrName>
                                        </p:attrNameLst>
                                      </p:cBhvr>
                                      <p:tavLst>
                                        <p:tav tm="0">
                                          <p:val>
                                            <p:fltVal val="0"/>
                                          </p:val>
                                        </p:tav>
                                        <p:tav tm="100000">
                                          <p:val>
                                            <p:strVal val="#ppt_h"/>
                                          </p:val>
                                        </p:tav>
                                      </p:tavLst>
                                    </p:anim>
                                    <p:animEffect transition="in" filter="fade">
                                      <p:cBhvr>
                                        <p:cTn id="103" dur="500"/>
                                        <p:tgtEl>
                                          <p:spTgt spid="210"/>
                                        </p:tgtEl>
                                      </p:cBhvr>
                                    </p:animEffect>
                                  </p:childTnLst>
                                </p:cTn>
                              </p:par>
                              <p:par>
                                <p:cTn id="104" presetID="53" presetClass="entr" presetSubtype="16" fill="hold" nodeType="withEffect">
                                  <p:stCondLst>
                                    <p:cond delay="1000"/>
                                  </p:stCondLst>
                                  <p:childTnLst>
                                    <p:set>
                                      <p:cBhvr>
                                        <p:cTn id="105" dur="1" fill="hold">
                                          <p:stCondLst>
                                            <p:cond delay="0"/>
                                          </p:stCondLst>
                                        </p:cTn>
                                        <p:tgtEl>
                                          <p:spTgt spid="211"/>
                                        </p:tgtEl>
                                        <p:attrNameLst>
                                          <p:attrName>style.visibility</p:attrName>
                                        </p:attrNameLst>
                                      </p:cBhvr>
                                      <p:to>
                                        <p:strVal val="visible"/>
                                      </p:to>
                                    </p:set>
                                    <p:anim calcmode="lin" valueType="num">
                                      <p:cBhvr>
                                        <p:cTn id="106" dur="500" fill="hold"/>
                                        <p:tgtEl>
                                          <p:spTgt spid="211"/>
                                        </p:tgtEl>
                                        <p:attrNameLst>
                                          <p:attrName>ppt_w</p:attrName>
                                        </p:attrNameLst>
                                      </p:cBhvr>
                                      <p:tavLst>
                                        <p:tav tm="0">
                                          <p:val>
                                            <p:fltVal val="0"/>
                                          </p:val>
                                        </p:tav>
                                        <p:tav tm="100000">
                                          <p:val>
                                            <p:strVal val="#ppt_w"/>
                                          </p:val>
                                        </p:tav>
                                      </p:tavLst>
                                    </p:anim>
                                    <p:anim calcmode="lin" valueType="num">
                                      <p:cBhvr>
                                        <p:cTn id="107" dur="500" fill="hold"/>
                                        <p:tgtEl>
                                          <p:spTgt spid="211"/>
                                        </p:tgtEl>
                                        <p:attrNameLst>
                                          <p:attrName>ppt_h</p:attrName>
                                        </p:attrNameLst>
                                      </p:cBhvr>
                                      <p:tavLst>
                                        <p:tav tm="0">
                                          <p:val>
                                            <p:fltVal val="0"/>
                                          </p:val>
                                        </p:tav>
                                        <p:tav tm="100000">
                                          <p:val>
                                            <p:strVal val="#ppt_h"/>
                                          </p:val>
                                        </p:tav>
                                      </p:tavLst>
                                    </p:anim>
                                    <p:animEffect transition="in" filter="fade">
                                      <p:cBhvr>
                                        <p:cTn id="108" dur="500"/>
                                        <p:tgtEl>
                                          <p:spTgt spid="211"/>
                                        </p:tgtEl>
                                      </p:cBhvr>
                                    </p:animEffect>
                                  </p:childTnLst>
                                </p:cTn>
                              </p:par>
                              <p:par>
                                <p:cTn id="109" presetID="53" presetClass="entr" presetSubtype="16" fill="hold" nodeType="withEffect">
                                  <p:stCondLst>
                                    <p:cond delay="1250"/>
                                  </p:stCondLst>
                                  <p:childTnLst>
                                    <p:set>
                                      <p:cBhvr>
                                        <p:cTn id="110" dur="1" fill="hold">
                                          <p:stCondLst>
                                            <p:cond delay="0"/>
                                          </p:stCondLst>
                                        </p:cTn>
                                        <p:tgtEl>
                                          <p:spTgt spid="217"/>
                                        </p:tgtEl>
                                        <p:attrNameLst>
                                          <p:attrName>style.visibility</p:attrName>
                                        </p:attrNameLst>
                                      </p:cBhvr>
                                      <p:to>
                                        <p:strVal val="visible"/>
                                      </p:to>
                                    </p:set>
                                    <p:anim calcmode="lin" valueType="num">
                                      <p:cBhvr>
                                        <p:cTn id="111" dur="500" fill="hold"/>
                                        <p:tgtEl>
                                          <p:spTgt spid="217"/>
                                        </p:tgtEl>
                                        <p:attrNameLst>
                                          <p:attrName>ppt_w</p:attrName>
                                        </p:attrNameLst>
                                      </p:cBhvr>
                                      <p:tavLst>
                                        <p:tav tm="0">
                                          <p:val>
                                            <p:fltVal val="0"/>
                                          </p:val>
                                        </p:tav>
                                        <p:tav tm="100000">
                                          <p:val>
                                            <p:strVal val="#ppt_w"/>
                                          </p:val>
                                        </p:tav>
                                      </p:tavLst>
                                    </p:anim>
                                    <p:anim calcmode="lin" valueType="num">
                                      <p:cBhvr>
                                        <p:cTn id="112" dur="500" fill="hold"/>
                                        <p:tgtEl>
                                          <p:spTgt spid="217"/>
                                        </p:tgtEl>
                                        <p:attrNameLst>
                                          <p:attrName>ppt_h</p:attrName>
                                        </p:attrNameLst>
                                      </p:cBhvr>
                                      <p:tavLst>
                                        <p:tav tm="0">
                                          <p:val>
                                            <p:fltVal val="0"/>
                                          </p:val>
                                        </p:tav>
                                        <p:tav tm="100000">
                                          <p:val>
                                            <p:strVal val="#ppt_h"/>
                                          </p:val>
                                        </p:tav>
                                      </p:tavLst>
                                    </p:anim>
                                    <p:animEffect transition="in" filter="fade">
                                      <p:cBhvr>
                                        <p:cTn id="113" dur="5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6" grpId="0" animBg="1"/>
      <p:bldP spid="2" grpId="0" animBg="1"/>
      <p:bldP spid="10" grpId="0" animBg="1"/>
      <p:bldP spid="3" grpId="0" animBg="1"/>
      <p:bldP spid="133"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4581EF-9301-E18D-B700-7C04F92A11C6}"/>
              </a:ext>
            </a:extLst>
          </p:cNvPr>
          <p:cNvSpPr>
            <a:spLocks noGrp="1"/>
          </p:cNvSpPr>
          <p:nvPr>
            <p:ph type="title"/>
          </p:nvPr>
        </p:nvSpPr>
        <p:spPr>
          <a:xfrm>
            <a:off x="2768600" y="6875"/>
            <a:ext cx="8966200" cy="749300"/>
          </a:xfrm>
        </p:spPr>
        <p:txBody>
          <a:bodyPr/>
          <a:lstStyle/>
          <a:p>
            <a:r>
              <a:rPr lang="en-GB" sz="2400"/>
              <a:t>Support and Management - Voice of the Customer</a:t>
            </a:r>
          </a:p>
        </p:txBody>
      </p:sp>
      <p:sp>
        <p:nvSpPr>
          <p:cNvPr id="3" name="TextBox 2">
            <a:extLst>
              <a:ext uri="{FF2B5EF4-FFF2-40B4-BE49-F238E27FC236}">
                <a16:creationId xmlns:a16="http://schemas.microsoft.com/office/drawing/2014/main" id="{673A709D-305F-FDEE-48C8-5B669F0F4205}"/>
              </a:ext>
            </a:extLst>
          </p:cNvPr>
          <p:cNvSpPr txBox="1"/>
          <p:nvPr/>
        </p:nvSpPr>
        <p:spPr>
          <a:xfrm>
            <a:off x="349250" y="4084496"/>
            <a:ext cx="6090898" cy="2522108"/>
          </a:xfrm>
          <a:prstGeom prst="roundRect">
            <a:avLst>
              <a:gd name="adj" fmla="val 2393"/>
            </a:avLst>
          </a:prstGeom>
          <a:gradFill>
            <a:gsLst>
              <a:gs pos="11000">
                <a:srgbClr val="FFFFFF">
                  <a:alpha val="15000"/>
                </a:srgbClr>
              </a:gs>
              <a:gs pos="42000">
                <a:srgbClr val="FFFFFF">
                  <a:alpha val="8627"/>
                </a:srgbClr>
              </a:gs>
              <a:gs pos="70000">
                <a:srgbClr val="FFFFFF">
                  <a:alpha val="20000"/>
                </a:srgbClr>
              </a:gs>
            </a:gsLst>
            <a:lin ang="8400000" scaled="0"/>
          </a:gradFill>
          <a:ln w="3979" cap="flat">
            <a:gradFill>
              <a:gsLst>
                <a:gs pos="26000">
                  <a:srgbClr val="283676">
                    <a:alpha val="42000"/>
                  </a:srgbClr>
                </a:gs>
                <a:gs pos="76000">
                  <a:srgbClr val="FFFFFF">
                    <a:alpha val="60000"/>
                  </a:srgbClr>
                </a:gs>
              </a:gsLst>
              <a:lin ang="0" scaled="1"/>
            </a:gradFill>
            <a:prstDash val="solid"/>
            <a:miter/>
          </a:ln>
        </p:spPr>
        <p:txBody>
          <a:bodyPr rtlCol="0" anchor="ct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rgbClr val="0D2143"/>
                </a:solidFill>
                <a:effectLst/>
                <a:uLnTx/>
                <a:uFillTx/>
                <a:latin typeface="Helvetic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2143"/>
              </a:solidFill>
              <a:effectLst/>
              <a:uLnTx/>
              <a:uFillTx/>
              <a:latin typeface="Helvetica"/>
              <a:ea typeface="+mn-ea"/>
              <a:cs typeface="+mn-cs"/>
            </a:endParaRPr>
          </a:p>
        </p:txBody>
      </p:sp>
      <p:sp>
        <p:nvSpPr>
          <p:cNvPr id="45" name="Not at all likely">
            <a:extLst>
              <a:ext uri="{FF2B5EF4-FFF2-40B4-BE49-F238E27FC236}">
                <a16:creationId xmlns:a16="http://schemas.microsoft.com/office/drawing/2014/main" id="{BB6B3392-65EC-54BD-8582-E56E1DFE5A6F}"/>
              </a:ext>
            </a:extLst>
          </p:cNvPr>
          <p:cNvSpPr txBox="1"/>
          <p:nvPr/>
        </p:nvSpPr>
        <p:spPr>
          <a:xfrm>
            <a:off x="400039" y="5227229"/>
            <a:ext cx="1192821" cy="24622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helvetca"/>
                <a:ea typeface="+mn-ea"/>
                <a:cs typeface="+mn-cs"/>
              </a:rPr>
              <a:t>Not at all likely</a:t>
            </a:r>
          </a:p>
        </p:txBody>
      </p:sp>
      <p:sp>
        <p:nvSpPr>
          <p:cNvPr id="46" name="Extremely likely">
            <a:extLst>
              <a:ext uri="{FF2B5EF4-FFF2-40B4-BE49-F238E27FC236}">
                <a16:creationId xmlns:a16="http://schemas.microsoft.com/office/drawing/2014/main" id="{366A1971-BCAE-CDF8-5D45-995337D17953}"/>
              </a:ext>
            </a:extLst>
          </p:cNvPr>
          <p:cNvSpPr txBox="1"/>
          <p:nvPr/>
        </p:nvSpPr>
        <p:spPr>
          <a:xfrm>
            <a:off x="4973341" y="5227229"/>
            <a:ext cx="1286835" cy="24622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helvetca"/>
                <a:ea typeface="+mn-ea"/>
                <a:cs typeface="+mn-cs"/>
              </a:rPr>
              <a:t>Extremely likely</a:t>
            </a:r>
          </a:p>
        </p:txBody>
      </p:sp>
      <p:sp>
        <p:nvSpPr>
          <p:cNvPr id="47" name="Neutral">
            <a:extLst>
              <a:ext uri="{FF2B5EF4-FFF2-40B4-BE49-F238E27FC236}">
                <a16:creationId xmlns:a16="http://schemas.microsoft.com/office/drawing/2014/main" id="{63ECCBA9-2C4E-86CF-B961-DFCE202AFB5D}"/>
              </a:ext>
            </a:extLst>
          </p:cNvPr>
          <p:cNvSpPr txBox="1"/>
          <p:nvPr/>
        </p:nvSpPr>
        <p:spPr>
          <a:xfrm>
            <a:off x="3768901" y="5227229"/>
            <a:ext cx="1192821" cy="24622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helvetca"/>
                <a:ea typeface="+mn-ea"/>
                <a:cs typeface="+mn-cs"/>
              </a:rPr>
              <a:t>Neutral</a:t>
            </a:r>
          </a:p>
        </p:txBody>
      </p:sp>
      <p:grpSp>
        <p:nvGrpSpPr>
          <p:cNvPr id="48" name="0-6">
            <a:extLst>
              <a:ext uri="{FF2B5EF4-FFF2-40B4-BE49-F238E27FC236}">
                <a16:creationId xmlns:a16="http://schemas.microsoft.com/office/drawing/2014/main" id="{6278DC30-56F3-A931-5F59-C9AB670BD4A0}"/>
              </a:ext>
            </a:extLst>
          </p:cNvPr>
          <p:cNvGrpSpPr/>
          <p:nvPr/>
        </p:nvGrpSpPr>
        <p:grpSpPr>
          <a:xfrm>
            <a:off x="996450" y="5863132"/>
            <a:ext cx="2940197" cy="481670"/>
            <a:chOff x="996450" y="5863132"/>
            <a:chExt cx="2940197" cy="481670"/>
          </a:xfrm>
        </p:grpSpPr>
        <p:grpSp>
          <p:nvGrpSpPr>
            <p:cNvPr id="49" name="Group 48">
              <a:extLst>
                <a:ext uri="{FF2B5EF4-FFF2-40B4-BE49-F238E27FC236}">
                  <a16:creationId xmlns:a16="http://schemas.microsoft.com/office/drawing/2014/main" id="{7AB957C9-4A5B-92FE-0C38-99EACE9FF0B7}"/>
                </a:ext>
              </a:extLst>
            </p:cNvPr>
            <p:cNvGrpSpPr/>
            <p:nvPr/>
          </p:nvGrpSpPr>
          <p:grpSpPr>
            <a:xfrm>
              <a:off x="996450" y="5863132"/>
              <a:ext cx="2940197" cy="179585"/>
              <a:chOff x="996450" y="5863132"/>
              <a:chExt cx="2940197" cy="179585"/>
            </a:xfrm>
          </p:grpSpPr>
          <p:sp>
            <p:nvSpPr>
              <p:cNvPr id="51" name="Rectangle 50">
                <a:extLst>
                  <a:ext uri="{FF2B5EF4-FFF2-40B4-BE49-F238E27FC236}">
                    <a16:creationId xmlns:a16="http://schemas.microsoft.com/office/drawing/2014/main" id="{9A0A10AC-0AFE-07F1-9B83-60C14B3482C2}"/>
                  </a:ext>
                </a:extLst>
              </p:cNvPr>
              <p:cNvSpPr/>
              <p:nvPr/>
            </p:nvSpPr>
            <p:spPr>
              <a:xfrm>
                <a:off x="996450" y="5863132"/>
                <a:ext cx="420028" cy="179585"/>
              </a:xfrm>
              <a:prstGeom prst="rect">
                <a:avLst/>
              </a:prstGeom>
              <a:gradFill>
                <a:gsLst>
                  <a:gs pos="0">
                    <a:schemeClr val="tx2"/>
                  </a:gs>
                  <a:gs pos="69000">
                    <a:schemeClr val="tx2">
                      <a:lumMod val="90000"/>
                      <a:lumOff val="10000"/>
                    </a:schemeClr>
                  </a:gs>
                </a:gsLst>
                <a:lin ang="18600000" scaled="0"/>
              </a:gradFill>
              <a:effectLst/>
              <a:scene3d>
                <a:camera prst="orthographicFront"/>
                <a:lightRig rig="threePt" dir="t"/>
              </a:scene3d>
              <a:sp3d>
                <a:bevelT w="44450" h="6350" prst="coolSlant"/>
              </a:sp3d>
            </p:spPr>
            <p:txBody>
              <a:bodyPr wrap="square" lIns="360000" tIns="360000" rIns="360000" bIns="360000" rtlCol="0" anchor="ctr" anchorCtr="0">
                <a:noAutofit/>
              </a:bodyPr>
              <a:lstStyle/>
              <a:p>
                <a:pPr algn="ctr">
                  <a:spcBef>
                    <a:spcPts val="600"/>
                  </a:spcBef>
                  <a:spcAft>
                    <a:spcPts val="600"/>
                  </a:spcAft>
                </a:pPr>
                <a:r>
                  <a:rPr lang="en-GB" sz="1050" b="1" kern="0">
                    <a:solidFill>
                      <a:prstClr val="white"/>
                    </a:solidFill>
                    <a:latin typeface="Helvetica"/>
                    <a:cs typeface="Calibri" charset="0"/>
                  </a:rPr>
                  <a:t>0</a:t>
                </a:r>
              </a:p>
            </p:txBody>
          </p:sp>
          <p:sp>
            <p:nvSpPr>
              <p:cNvPr id="52" name="Rectangle 51">
                <a:extLst>
                  <a:ext uri="{FF2B5EF4-FFF2-40B4-BE49-F238E27FC236}">
                    <a16:creationId xmlns:a16="http://schemas.microsoft.com/office/drawing/2014/main" id="{F72DC205-F3D4-CFE0-0205-CBE5C5C7DF9B}"/>
                  </a:ext>
                </a:extLst>
              </p:cNvPr>
              <p:cNvSpPr/>
              <p:nvPr/>
            </p:nvSpPr>
            <p:spPr>
              <a:xfrm>
                <a:off x="1416478" y="5863132"/>
                <a:ext cx="420028" cy="179585"/>
              </a:xfrm>
              <a:prstGeom prst="rect">
                <a:avLst/>
              </a:prstGeom>
              <a:gradFill>
                <a:gsLst>
                  <a:gs pos="0">
                    <a:schemeClr val="tx2"/>
                  </a:gs>
                  <a:gs pos="69000">
                    <a:schemeClr val="tx2">
                      <a:lumMod val="90000"/>
                      <a:lumOff val="10000"/>
                    </a:schemeClr>
                  </a:gs>
                </a:gsLst>
                <a:lin ang="18600000" scaled="0"/>
              </a:gradFill>
              <a:effectLst/>
              <a:scene3d>
                <a:camera prst="orthographicFront"/>
                <a:lightRig rig="threePt" dir="t"/>
              </a:scene3d>
              <a:sp3d>
                <a:bevelT w="44450" h="6350" prst="coolSlant"/>
              </a:sp3d>
            </p:spPr>
            <p:txBody>
              <a:bodyPr wrap="square" lIns="360000" tIns="360000" rIns="360000" bIns="360000" rtlCol="0" anchor="ctr" anchorCtr="0">
                <a:noAutofit/>
              </a:bodyPr>
              <a:lstStyle/>
              <a:p>
                <a:pPr algn="ctr">
                  <a:spcBef>
                    <a:spcPts val="600"/>
                  </a:spcBef>
                  <a:spcAft>
                    <a:spcPts val="600"/>
                  </a:spcAft>
                </a:pPr>
                <a:r>
                  <a:rPr lang="en-GB" sz="1050" b="1" kern="0">
                    <a:solidFill>
                      <a:prstClr val="white"/>
                    </a:solidFill>
                    <a:latin typeface="Helvetica"/>
                    <a:cs typeface="Calibri" charset="0"/>
                  </a:rPr>
                  <a:t>1</a:t>
                </a:r>
              </a:p>
            </p:txBody>
          </p:sp>
          <p:sp>
            <p:nvSpPr>
              <p:cNvPr id="53" name="Rectangle 52">
                <a:extLst>
                  <a:ext uri="{FF2B5EF4-FFF2-40B4-BE49-F238E27FC236}">
                    <a16:creationId xmlns:a16="http://schemas.microsoft.com/office/drawing/2014/main" id="{51BE2FBA-ADEC-306A-8081-2135F25C0AF4}"/>
                  </a:ext>
                </a:extLst>
              </p:cNvPr>
              <p:cNvSpPr/>
              <p:nvPr/>
            </p:nvSpPr>
            <p:spPr>
              <a:xfrm>
                <a:off x="1836506" y="5863132"/>
                <a:ext cx="420028" cy="179585"/>
              </a:xfrm>
              <a:prstGeom prst="rect">
                <a:avLst/>
              </a:prstGeom>
              <a:gradFill>
                <a:gsLst>
                  <a:gs pos="0">
                    <a:schemeClr val="tx2"/>
                  </a:gs>
                  <a:gs pos="69000">
                    <a:schemeClr val="tx2">
                      <a:lumMod val="90000"/>
                      <a:lumOff val="10000"/>
                    </a:schemeClr>
                  </a:gs>
                </a:gsLst>
                <a:lin ang="18600000" scaled="0"/>
              </a:gradFill>
              <a:effectLst/>
              <a:scene3d>
                <a:camera prst="orthographicFront"/>
                <a:lightRig rig="threePt" dir="t"/>
              </a:scene3d>
              <a:sp3d>
                <a:bevelT w="44450" h="6350" prst="coolSlant"/>
              </a:sp3d>
            </p:spPr>
            <p:txBody>
              <a:bodyPr wrap="square" lIns="360000" tIns="360000" rIns="360000" bIns="360000" rtlCol="0" anchor="ctr" anchorCtr="0">
                <a:noAutofit/>
              </a:bodyPr>
              <a:lstStyle/>
              <a:p>
                <a:pPr algn="ctr">
                  <a:spcBef>
                    <a:spcPts val="600"/>
                  </a:spcBef>
                  <a:spcAft>
                    <a:spcPts val="600"/>
                  </a:spcAft>
                </a:pPr>
                <a:r>
                  <a:rPr lang="en-GB" sz="1050" b="1" kern="0">
                    <a:solidFill>
                      <a:prstClr val="white"/>
                    </a:solidFill>
                    <a:latin typeface="Helvetica"/>
                    <a:cs typeface="Calibri" charset="0"/>
                  </a:rPr>
                  <a:t>2</a:t>
                </a:r>
              </a:p>
            </p:txBody>
          </p:sp>
          <p:sp>
            <p:nvSpPr>
              <p:cNvPr id="54" name="Rectangle 53">
                <a:extLst>
                  <a:ext uri="{FF2B5EF4-FFF2-40B4-BE49-F238E27FC236}">
                    <a16:creationId xmlns:a16="http://schemas.microsoft.com/office/drawing/2014/main" id="{88FE7190-1A09-7203-0AE7-9B656049BBF1}"/>
                  </a:ext>
                </a:extLst>
              </p:cNvPr>
              <p:cNvSpPr/>
              <p:nvPr/>
            </p:nvSpPr>
            <p:spPr>
              <a:xfrm>
                <a:off x="2256534" y="5863132"/>
                <a:ext cx="420028" cy="179585"/>
              </a:xfrm>
              <a:prstGeom prst="rect">
                <a:avLst/>
              </a:prstGeom>
              <a:gradFill>
                <a:gsLst>
                  <a:gs pos="0">
                    <a:schemeClr val="tx2"/>
                  </a:gs>
                  <a:gs pos="69000">
                    <a:schemeClr val="tx2">
                      <a:lumMod val="90000"/>
                      <a:lumOff val="10000"/>
                    </a:schemeClr>
                  </a:gs>
                </a:gsLst>
                <a:lin ang="18600000" scaled="0"/>
              </a:gradFill>
              <a:effectLst/>
              <a:scene3d>
                <a:camera prst="orthographicFront"/>
                <a:lightRig rig="threePt" dir="t"/>
              </a:scene3d>
              <a:sp3d>
                <a:bevelT w="44450" h="6350" prst="coolSlant"/>
              </a:sp3d>
            </p:spPr>
            <p:txBody>
              <a:bodyPr wrap="square" lIns="360000" tIns="360000" rIns="360000" bIns="360000" rtlCol="0" anchor="ctr" anchorCtr="0">
                <a:noAutofit/>
              </a:bodyPr>
              <a:lstStyle/>
              <a:p>
                <a:pPr algn="ctr">
                  <a:spcBef>
                    <a:spcPts val="600"/>
                  </a:spcBef>
                  <a:spcAft>
                    <a:spcPts val="600"/>
                  </a:spcAft>
                </a:pPr>
                <a:r>
                  <a:rPr lang="en-GB" sz="1050" b="1" kern="0">
                    <a:solidFill>
                      <a:prstClr val="white"/>
                    </a:solidFill>
                    <a:latin typeface="Helvetica"/>
                    <a:cs typeface="Calibri" charset="0"/>
                  </a:rPr>
                  <a:t>3</a:t>
                </a:r>
              </a:p>
            </p:txBody>
          </p:sp>
          <p:sp>
            <p:nvSpPr>
              <p:cNvPr id="55" name="Rectangle 54">
                <a:extLst>
                  <a:ext uri="{FF2B5EF4-FFF2-40B4-BE49-F238E27FC236}">
                    <a16:creationId xmlns:a16="http://schemas.microsoft.com/office/drawing/2014/main" id="{83D61BF3-77E3-70D4-B0B8-B11C9D1A329F}"/>
                  </a:ext>
                </a:extLst>
              </p:cNvPr>
              <p:cNvSpPr/>
              <p:nvPr/>
            </p:nvSpPr>
            <p:spPr>
              <a:xfrm>
                <a:off x="2676562" y="5863132"/>
                <a:ext cx="420028" cy="179585"/>
              </a:xfrm>
              <a:prstGeom prst="rect">
                <a:avLst/>
              </a:prstGeom>
              <a:gradFill>
                <a:gsLst>
                  <a:gs pos="0">
                    <a:schemeClr val="tx2"/>
                  </a:gs>
                  <a:gs pos="69000">
                    <a:schemeClr val="tx2">
                      <a:lumMod val="90000"/>
                      <a:lumOff val="10000"/>
                    </a:schemeClr>
                  </a:gs>
                </a:gsLst>
                <a:lin ang="18600000" scaled="0"/>
              </a:gradFill>
              <a:effectLst/>
              <a:scene3d>
                <a:camera prst="orthographicFront"/>
                <a:lightRig rig="threePt" dir="t"/>
              </a:scene3d>
              <a:sp3d>
                <a:bevelT w="44450" h="6350" prst="coolSlant"/>
              </a:sp3d>
            </p:spPr>
            <p:txBody>
              <a:bodyPr wrap="square" lIns="360000" tIns="360000" rIns="360000" bIns="360000" rtlCol="0" anchor="ctr" anchorCtr="0">
                <a:noAutofit/>
              </a:bodyPr>
              <a:lstStyle/>
              <a:p>
                <a:pPr algn="ctr">
                  <a:spcBef>
                    <a:spcPts val="600"/>
                  </a:spcBef>
                  <a:spcAft>
                    <a:spcPts val="600"/>
                  </a:spcAft>
                </a:pPr>
                <a:r>
                  <a:rPr lang="en-GB" sz="1050" b="1" kern="0">
                    <a:solidFill>
                      <a:prstClr val="white"/>
                    </a:solidFill>
                    <a:latin typeface="Helvetica"/>
                    <a:cs typeface="Calibri" charset="0"/>
                  </a:rPr>
                  <a:t>4</a:t>
                </a:r>
              </a:p>
            </p:txBody>
          </p:sp>
          <p:sp>
            <p:nvSpPr>
              <p:cNvPr id="56" name="Rectangle 55">
                <a:extLst>
                  <a:ext uri="{FF2B5EF4-FFF2-40B4-BE49-F238E27FC236}">
                    <a16:creationId xmlns:a16="http://schemas.microsoft.com/office/drawing/2014/main" id="{698EA089-6C4B-A373-42B6-815DCE57FEC7}"/>
                  </a:ext>
                </a:extLst>
              </p:cNvPr>
              <p:cNvSpPr/>
              <p:nvPr/>
            </p:nvSpPr>
            <p:spPr>
              <a:xfrm>
                <a:off x="3096590" y="5863132"/>
                <a:ext cx="420028" cy="179585"/>
              </a:xfrm>
              <a:prstGeom prst="rect">
                <a:avLst/>
              </a:prstGeom>
              <a:gradFill>
                <a:gsLst>
                  <a:gs pos="0">
                    <a:schemeClr val="tx2"/>
                  </a:gs>
                  <a:gs pos="69000">
                    <a:schemeClr val="tx2">
                      <a:lumMod val="90000"/>
                      <a:lumOff val="10000"/>
                    </a:schemeClr>
                  </a:gs>
                </a:gsLst>
                <a:lin ang="18600000" scaled="0"/>
              </a:gradFill>
              <a:effectLst/>
              <a:scene3d>
                <a:camera prst="orthographicFront"/>
                <a:lightRig rig="threePt" dir="t"/>
              </a:scene3d>
              <a:sp3d>
                <a:bevelT w="44450" h="6350" prst="coolSlant"/>
              </a:sp3d>
            </p:spPr>
            <p:txBody>
              <a:bodyPr wrap="square" lIns="360000" tIns="360000" rIns="360000" bIns="360000" rtlCol="0" anchor="ctr" anchorCtr="0">
                <a:noAutofit/>
              </a:bodyPr>
              <a:lstStyle/>
              <a:p>
                <a:pPr algn="ctr">
                  <a:spcBef>
                    <a:spcPts val="600"/>
                  </a:spcBef>
                  <a:spcAft>
                    <a:spcPts val="600"/>
                  </a:spcAft>
                </a:pPr>
                <a:r>
                  <a:rPr lang="en-GB" sz="1050" b="1" kern="0">
                    <a:solidFill>
                      <a:prstClr val="white"/>
                    </a:solidFill>
                    <a:latin typeface="Helvetica"/>
                    <a:cs typeface="Calibri" charset="0"/>
                  </a:rPr>
                  <a:t>5</a:t>
                </a:r>
              </a:p>
            </p:txBody>
          </p:sp>
          <p:sp>
            <p:nvSpPr>
              <p:cNvPr id="57" name="Rectangle 56">
                <a:extLst>
                  <a:ext uri="{FF2B5EF4-FFF2-40B4-BE49-F238E27FC236}">
                    <a16:creationId xmlns:a16="http://schemas.microsoft.com/office/drawing/2014/main" id="{81087DF0-69A3-7B81-5519-A34241C15571}"/>
                  </a:ext>
                </a:extLst>
              </p:cNvPr>
              <p:cNvSpPr/>
              <p:nvPr/>
            </p:nvSpPr>
            <p:spPr>
              <a:xfrm>
                <a:off x="3516619" y="5863132"/>
                <a:ext cx="420028" cy="179585"/>
              </a:xfrm>
              <a:prstGeom prst="rect">
                <a:avLst/>
              </a:prstGeom>
              <a:gradFill>
                <a:gsLst>
                  <a:gs pos="0">
                    <a:schemeClr val="tx2"/>
                  </a:gs>
                  <a:gs pos="69000">
                    <a:schemeClr val="tx2">
                      <a:lumMod val="90000"/>
                      <a:lumOff val="10000"/>
                    </a:schemeClr>
                  </a:gs>
                </a:gsLst>
                <a:lin ang="18600000" scaled="0"/>
              </a:gradFill>
              <a:effectLst/>
              <a:scene3d>
                <a:camera prst="orthographicFront"/>
                <a:lightRig rig="threePt" dir="t"/>
              </a:scene3d>
              <a:sp3d>
                <a:bevelT w="44450" h="6350" prst="coolSlant"/>
              </a:sp3d>
            </p:spPr>
            <p:txBody>
              <a:bodyPr wrap="square" lIns="360000" tIns="360000" rIns="360000" bIns="360000" rtlCol="0" anchor="ctr" anchorCtr="0">
                <a:noAutofit/>
              </a:bodyPr>
              <a:lstStyle/>
              <a:p>
                <a:pPr algn="ctr">
                  <a:spcBef>
                    <a:spcPts val="600"/>
                  </a:spcBef>
                  <a:spcAft>
                    <a:spcPts val="600"/>
                  </a:spcAft>
                </a:pPr>
                <a:r>
                  <a:rPr lang="en-GB" sz="1050" b="1" kern="0">
                    <a:solidFill>
                      <a:prstClr val="white"/>
                    </a:solidFill>
                    <a:latin typeface="Helvetica"/>
                    <a:cs typeface="Calibri" charset="0"/>
                  </a:rPr>
                  <a:t>6</a:t>
                </a:r>
              </a:p>
            </p:txBody>
          </p:sp>
        </p:grpSp>
        <p:sp>
          <p:nvSpPr>
            <p:cNvPr id="50" name="TextBox 49">
              <a:extLst>
                <a:ext uri="{FF2B5EF4-FFF2-40B4-BE49-F238E27FC236}">
                  <a16:creationId xmlns:a16="http://schemas.microsoft.com/office/drawing/2014/main" id="{DFBF7D80-040B-041B-31A1-477345842AD5}"/>
                </a:ext>
              </a:extLst>
            </p:cNvPr>
            <p:cNvSpPr txBox="1"/>
            <p:nvPr/>
          </p:nvSpPr>
          <p:spPr>
            <a:xfrm>
              <a:off x="996450" y="6098581"/>
              <a:ext cx="2940197" cy="24622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helvetca"/>
                  <a:ea typeface="+mn-ea"/>
                  <a:cs typeface="+mn-cs"/>
                </a:rPr>
                <a:t>Detractor</a:t>
              </a:r>
            </a:p>
          </p:txBody>
        </p:sp>
      </p:grpSp>
      <p:grpSp>
        <p:nvGrpSpPr>
          <p:cNvPr id="58" name="7-8">
            <a:extLst>
              <a:ext uri="{FF2B5EF4-FFF2-40B4-BE49-F238E27FC236}">
                <a16:creationId xmlns:a16="http://schemas.microsoft.com/office/drawing/2014/main" id="{D0624735-FA09-7678-7A3B-0943F5F99301}"/>
              </a:ext>
            </a:extLst>
          </p:cNvPr>
          <p:cNvGrpSpPr/>
          <p:nvPr/>
        </p:nvGrpSpPr>
        <p:grpSpPr>
          <a:xfrm>
            <a:off x="3936647" y="5863132"/>
            <a:ext cx="840056" cy="481670"/>
            <a:chOff x="3936647" y="5863132"/>
            <a:chExt cx="840056" cy="481670"/>
          </a:xfrm>
        </p:grpSpPr>
        <p:grpSp>
          <p:nvGrpSpPr>
            <p:cNvPr id="59" name="Group 58">
              <a:extLst>
                <a:ext uri="{FF2B5EF4-FFF2-40B4-BE49-F238E27FC236}">
                  <a16:creationId xmlns:a16="http://schemas.microsoft.com/office/drawing/2014/main" id="{E4B6D531-4E9F-BEB3-6F9B-C0AFBA534010}"/>
                </a:ext>
              </a:extLst>
            </p:cNvPr>
            <p:cNvGrpSpPr/>
            <p:nvPr/>
          </p:nvGrpSpPr>
          <p:grpSpPr>
            <a:xfrm>
              <a:off x="3936647" y="5863132"/>
              <a:ext cx="840056" cy="179585"/>
              <a:chOff x="3936647" y="5863132"/>
              <a:chExt cx="840056" cy="179585"/>
            </a:xfrm>
          </p:grpSpPr>
          <p:sp>
            <p:nvSpPr>
              <p:cNvPr id="61" name="Rectangle 60">
                <a:extLst>
                  <a:ext uri="{FF2B5EF4-FFF2-40B4-BE49-F238E27FC236}">
                    <a16:creationId xmlns:a16="http://schemas.microsoft.com/office/drawing/2014/main" id="{48C06F88-9BD8-98BB-3E71-5FC20259F6C9}"/>
                  </a:ext>
                </a:extLst>
              </p:cNvPr>
              <p:cNvSpPr/>
              <p:nvPr/>
            </p:nvSpPr>
            <p:spPr>
              <a:xfrm>
                <a:off x="3936647" y="5863132"/>
                <a:ext cx="420028" cy="179585"/>
              </a:xfrm>
              <a:prstGeom prst="rect">
                <a:avLst/>
              </a:prstGeom>
              <a:gradFill>
                <a:gsLst>
                  <a:gs pos="0">
                    <a:schemeClr val="tx2"/>
                  </a:gs>
                  <a:gs pos="69000">
                    <a:schemeClr val="tx2">
                      <a:lumMod val="90000"/>
                      <a:lumOff val="10000"/>
                    </a:schemeClr>
                  </a:gs>
                </a:gsLst>
                <a:lin ang="18600000" scaled="0"/>
              </a:gradFill>
              <a:effectLst/>
              <a:scene3d>
                <a:camera prst="orthographicFront"/>
                <a:lightRig rig="threePt" dir="t"/>
              </a:scene3d>
              <a:sp3d>
                <a:bevelT w="44450" h="6350" prst="coolSlant"/>
              </a:sp3d>
            </p:spPr>
            <p:txBody>
              <a:bodyPr wrap="square" lIns="360000" tIns="360000" rIns="360000" bIns="360000" rtlCol="0" anchor="ctr" anchorCtr="0">
                <a:noAutofit/>
              </a:bodyPr>
              <a:lstStyle/>
              <a:p>
                <a:pPr algn="ctr">
                  <a:spcBef>
                    <a:spcPts val="600"/>
                  </a:spcBef>
                  <a:spcAft>
                    <a:spcPts val="600"/>
                  </a:spcAft>
                </a:pPr>
                <a:r>
                  <a:rPr lang="en-GB" sz="1050" b="1" kern="0">
                    <a:solidFill>
                      <a:prstClr val="white"/>
                    </a:solidFill>
                    <a:latin typeface="Helvetica"/>
                    <a:cs typeface="Calibri" charset="0"/>
                  </a:rPr>
                  <a:t>7</a:t>
                </a:r>
              </a:p>
            </p:txBody>
          </p:sp>
          <p:sp>
            <p:nvSpPr>
              <p:cNvPr id="62" name="Rectangle 61">
                <a:extLst>
                  <a:ext uri="{FF2B5EF4-FFF2-40B4-BE49-F238E27FC236}">
                    <a16:creationId xmlns:a16="http://schemas.microsoft.com/office/drawing/2014/main" id="{115A2206-AF04-1579-5796-467C20104899}"/>
                  </a:ext>
                </a:extLst>
              </p:cNvPr>
              <p:cNvSpPr/>
              <p:nvPr/>
            </p:nvSpPr>
            <p:spPr>
              <a:xfrm>
                <a:off x="4356675" y="5863132"/>
                <a:ext cx="420028" cy="179585"/>
              </a:xfrm>
              <a:prstGeom prst="rect">
                <a:avLst/>
              </a:prstGeom>
              <a:gradFill>
                <a:gsLst>
                  <a:gs pos="0">
                    <a:schemeClr val="tx2"/>
                  </a:gs>
                  <a:gs pos="69000">
                    <a:schemeClr val="tx2">
                      <a:lumMod val="90000"/>
                      <a:lumOff val="10000"/>
                    </a:schemeClr>
                  </a:gs>
                </a:gsLst>
                <a:lin ang="18600000" scaled="0"/>
              </a:gradFill>
              <a:effectLst/>
              <a:scene3d>
                <a:camera prst="orthographicFront"/>
                <a:lightRig rig="threePt" dir="t"/>
              </a:scene3d>
              <a:sp3d>
                <a:bevelT w="44450" h="6350" prst="coolSlant"/>
              </a:sp3d>
            </p:spPr>
            <p:txBody>
              <a:bodyPr wrap="square" lIns="360000" tIns="360000" rIns="360000" bIns="360000" rtlCol="0" anchor="ctr" anchorCtr="0">
                <a:noAutofit/>
              </a:bodyPr>
              <a:lstStyle/>
              <a:p>
                <a:pPr algn="ctr">
                  <a:spcBef>
                    <a:spcPts val="600"/>
                  </a:spcBef>
                  <a:spcAft>
                    <a:spcPts val="600"/>
                  </a:spcAft>
                </a:pPr>
                <a:r>
                  <a:rPr lang="en-GB" sz="1050" b="1" kern="0">
                    <a:solidFill>
                      <a:prstClr val="white"/>
                    </a:solidFill>
                    <a:latin typeface="Helvetica"/>
                    <a:cs typeface="Calibri" charset="0"/>
                  </a:rPr>
                  <a:t>8</a:t>
                </a:r>
              </a:p>
            </p:txBody>
          </p:sp>
        </p:grpSp>
        <p:sp>
          <p:nvSpPr>
            <p:cNvPr id="60" name="TextBox 59">
              <a:extLst>
                <a:ext uri="{FF2B5EF4-FFF2-40B4-BE49-F238E27FC236}">
                  <a16:creationId xmlns:a16="http://schemas.microsoft.com/office/drawing/2014/main" id="{3E4F1228-8A37-241B-B7C0-CB950BBB8A22}"/>
                </a:ext>
              </a:extLst>
            </p:cNvPr>
            <p:cNvSpPr txBox="1"/>
            <p:nvPr/>
          </p:nvSpPr>
          <p:spPr>
            <a:xfrm>
              <a:off x="3936647" y="6098581"/>
              <a:ext cx="840056" cy="24622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helvetca"/>
                  <a:ea typeface="+mn-ea"/>
                  <a:cs typeface="+mn-cs"/>
                </a:rPr>
                <a:t>Passive</a:t>
              </a:r>
            </a:p>
          </p:txBody>
        </p:sp>
      </p:grpSp>
      <p:grpSp>
        <p:nvGrpSpPr>
          <p:cNvPr id="63" name="9-10">
            <a:extLst>
              <a:ext uri="{FF2B5EF4-FFF2-40B4-BE49-F238E27FC236}">
                <a16:creationId xmlns:a16="http://schemas.microsoft.com/office/drawing/2014/main" id="{D749C3CD-3826-9F82-7D25-1227DDB238AC}"/>
              </a:ext>
            </a:extLst>
          </p:cNvPr>
          <p:cNvGrpSpPr/>
          <p:nvPr/>
        </p:nvGrpSpPr>
        <p:grpSpPr>
          <a:xfrm>
            <a:off x="4776703" y="5863132"/>
            <a:ext cx="840056" cy="481670"/>
            <a:chOff x="4776703" y="5863132"/>
            <a:chExt cx="840056" cy="481670"/>
          </a:xfrm>
        </p:grpSpPr>
        <p:grpSp>
          <p:nvGrpSpPr>
            <p:cNvPr id="64" name="Group 63">
              <a:extLst>
                <a:ext uri="{FF2B5EF4-FFF2-40B4-BE49-F238E27FC236}">
                  <a16:creationId xmlns:a16="http://schemas.microsoft.com/office/drawing/2014/main" id="{355B1EA8-1B2F-13E3-88F4-8E0C5BF148E6}"/>
                </a:ext>
              </a:extLst>
            </p:cNvPr>
            <p:cNvGrpSpPr/>
            <p:nvPr/>
          </p:nvGrpSpPr>
          <p:grpSpPr>
            <a:xfrm>
              <a:off x="4776703" y="5863132"/>
              <a:ext cx="840056" cy="179585"/>
              <a:chOff x="4776703" y="5863132"/>
              <a:chExt cx="840056" cy="179585"/>
            </a:xfrm>
          </p:grpSpPr>
          <p:sp>
            <p:nvSpPr>
              <p:cNvPr id="66" name="Rectangle 65">
                <a:extLst>
                  <a:ext uri="{FF2B5EF4-FFF2-40B4-BE49-F238E27FC236}">
                    <a16:creationId xmlns:a16="http://schemas.microsoft.com/office/drawing/2014/main" id="{65EF5BCB-1E68-8C8E-4924-2D6B616A183C}"/>
                  </a:ext>
                </a:extLst>
              </p:cNvPr>
              <p:cNvSpPr/>
              <p:nvPr/>
            </p:nvSpPr>
            <p:spPr>
              <a:xfrm>
                <a:off x="4776703" y="5863132"/>
                <a:ext cx="420028" cy="179585"/>
              </a:xfrm>
              <a:prstGeom prst="rect">
                <a:avLst/>
              </a:prstGeom>
              <a:gradFill>
                <a:gsLst>
                  <a:gs pos="0">
                    <a:schemeClr val="tx2"/>
                  </a:gs>
                  <a:gs pos="69000">
                    <a:schemeClr val="tx2">
                      <a:lumMod val="90000"/>
                      <a:lumOff val="10000"/>
                    </a:schemeClr>
                  </a:gs>
                </a:gsLst>
                <a:lin ang="18600000" scaled="0"/>
              </a:gradFill>
              <a:effectLst/>
              <a:scene3d>
                <a:camera prst="orthographicFront"/>
                <a:lightRig rig="threePt" dir="t"/>
              </a:scene3d>
              <a:sp3d>
                <a:bevelT w="44450" h="6350" prst="coolSlant"/>
              </a:sp3d>
            </p:spPr>
            <p:txBody>
              <a:bodyPr wrap="square" lIns="360000" tIns="360000" rIns="360000" bIns="360000" rtlCol="0" anchor="ctr" anchorCtr="0">
                <a:noAutofit/>
              </a:bodyPr>
              <a:lstStyle/>
              <a:p>
                <a:pPr algn="ctr">
                  <a:spcBef>
                    <a:spcPts val="600"/>
                  </a:spcBef>
                  <a:spcAft>
                    <a:spcPts val="600"/>
                  </a:spcAft>
                </a:pPr>
                <a:r>
                  <a:rPr lang="en-GB" sz="1050" b="1" kern="0">
                    <a:solidFill>
                      <a:prstClr val="white"/>
                    </a:solidFill>
                    <a:latin typeface="Helvetica"/>
                    <a:cs typeface="Calibri" charset="0"/>
                  </a:rPr>
                  <a:t>9</a:t>
                </a:r>
              </a:p>
            </p:txBody>
          </p:sp>
          <p:sp>
            <p:nvSpPr>
              <p:cNvPr id="67" name="Rectangle 66">
                <a:extLst>
                  <a:ext uri="{FF2B5EF4-FFF2-40B4-BE49-F238E27FC236}">
                    <a16:creationId xmlns:a16="http://schemas.microsoft.com/office/drawing/2014/main" id="{543BBAFE-F6C2-D889-632E-6CDF37695450}"/>
                  </a:ext>
                </a:extLst>
              </p:cNvPr>
              <p:cNvSpPr/>
              <p:nvPr/>
            </p:nvSpPr>
            <p:spPr>
              <a:xfrm>
                <a:off x="5196731" y="5863132"/>
                <a:ext cx="420028" cy="179585"/>
              </a:xfrm>
              <a:prstGeom prst="rect">
                <a:avLst/>
              </a:prstGeom>
              <a:gradFill>
                <a:gsLst>
                  <a:gs pos="0">
                    <a:schemeClr val="tx2"/>
                  </a:gs>
                  <a:gs pos="69000">
                    <a:schemeClr val="tx2">
                      <a:lumMod val="90000"/>
                      <a:lumOff val="10000"/>
                    </a:schemeClr>
                  </a:gs>
                </a:gsLst>
                <a:lin ang="18600000" scaled="0"/>
              </a:gradFill>
              <a:effectLst/>
              <a:scene3d>
                <a:camera prst="orthographicFront"/>
                <a:lightRig rig="threePt" dir="t"/>
              </a:scene3d>
              <a:sp3d>
                <a:bevelT w="44450" h="6350" prst="coolSlant"/>
              </a:sp3d>
            </p:spPr>
            <p:txBody>
              <a:bodyPr wrap="square" lIns="0" tIns="0" rIns="0" bIns="0" rtlCol="0" anchor="ctr" anchorCtr="0">
                <a:noAutofit/>
              </a:bodyPr>
              <a:lstStyle/>
              <a:p>
                <a:pPr algn="ctr">
                  <a:spcBef>
                    <a:spcPts val="600"/>
                  </a:spcBef>
                  <a:spcAft>
                    <a:spcPts val="600"/>
                  </a:spcAft>
                </a:pPr>
                <a:r>
                  <a:rPr lang="en-GB" sz="1050" b="1" kern="0">
                    <a:solidFill>
                      <a:prstClr val="white"/>
                    </a:solidFill>
                    <a:latin typeface="Helvetica"/>
                    <a:cs typeface="Calibri" charset="0"/>
                  </a:rPr>
                  <a:t>10</a:t>
                </a:r>
              </a:p>
            </p:txBody>
          </p:sp>
        </p:grpSp>
        <p:sp>
          <p:nvSpPr>
            <p:cNvPr id="65" name="TextBox 64">
              <a:extLst>
                <a:ext uri="{FF2B5EF4-FFF2-40B4-BE49-F238E27FC236}">
                  <a16:creationId xmlns:a16="http://schemas.microsoft.com/office/drawing/2014/main" id="{8FA64E67-02C2-F1F5-D1F0-0D43BAF36171}"/>
                </a:ext>
              </a:extLst>
            </p:cNvPr>
            <p:cNvSpPr txBox="1"/>
            <p:nvPr/>
          </p:nvSpPr>
          <p:spPr>
            <a:xfrm>
              <a:off x="4776703" y="6098581"/>
              <a:ext cx="840056" cy="24622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helvetca"/>
                  <a:ea typeface="+mn-ea"/>
                  <a:cs typeface="+mn-cs"/>
                </a:rPr>
                <a:t>Promoter</a:t>
              </a:r>
            </a:p>
          </p:txBody>
        </p:sp>
      </p:grpSp>
      <p:sp>
        <p:nvSpPr>
          <p:cNvPr id="68" name="TextBox 67">
            <a:extLst>
              <a:ext uri="{FF2B5EF4-FFF2-40B4-BE49-F238E27FC236}">
                <a16:creationId xmlns:a16="http://schemas.microsoft.com/office/drawing/2014/main" id="{8F3BABC7-9DAD-71D8-2869-BBF488074564}"/>
              </a:ext>
            </a:extLst>
          </p:cNvPr>
          <p:cNvSpPr txBox="1"/>
          <p:nvPr/>
        </p:nvSpPr>
        <p:spPr>
          <a:xfrm>
            <a:off x="996450" y="6319006"/>
            <a:ext cx="4620309" cy="21544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helvetca"/>
                <a:ea typeface="+mn-ea"/>
                <a:cs typeface="+mn-cs"/>
              </a:rPr>
              <a:t>%Promoters - %Detractors = NPS (Net Promoter Score)</a:t>
            </a:r>
          </a:p>
        </p:txBody>
      </p:sp>
      <p:pic>
        <p:nvPicPr>
          <p:cNvPr id="69" name="Graphic 68">
            <a:extLst>
              <a:ext uri="{FF2B5EF4-FFF2-40B4-BE49-F238E27FC236}">
                <a16:creationId xmlns:a16="http://schemas.microsoft.com/office/drawing/2014/main" id="{8F235E34-90B4-4E19-BA64-66A48FE313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72410" y="5506934"/>
            <a:ext cx="288135" cy="288135"/>
          </a:xfrm>
          <a:prstGeom prst="rect">
            <a:avLst/>
          </a:prstGeom>
        </p:spPr>
      </p:pic>
      <p:pic>
        <p:nvPicPr>
          <p:cNvPr id="70" name="Graphic 69">
            <a:extLst>
              <a:ext uri="{FF2B5EF4-FFF2-40B4-BE49-F238E27FC236}">
                <a16:creationId xmlns:a16="http://schemas.microsoft.com/office/drawing/2014/main" id="{26163F6F-7951-837D-A66B-233480A46B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81555" y="5505004"/>
            <a:ext cx="288135" cy="288135"/>
          </a:xfrm>
          <a:prstGeom prst="rect">
            <a:avLst/>
          </a:prstGeom>
        </p:spPr>
      </p:pic>
      <p:pic>
        <p:nvPicPr>
          <p:cNvPr id="71" name="Graphic 70">
            <a:extLst>
              <a:ext uri="{FF2B5EF4-FFF2-40B4-BE49-F238E27FC236}">
                <a16:creationId xmlns:a16="http://schemas.microsoft.com/office/drawing/2014/main" id="{C66011AC-9A36-8ED0-ABFD-07DA1CC356E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21243" y="5505003"/>
            <a:ext cx="288135" cy="288135"/>
          </a:xfrm>
          <a:prstGeom prst="rect">
            <a:avLst/>
          </a:prstGeom>
        </p:spPr>
      </p:pic>
      <p:pic>
        <p:nvPicPr>
          <p:cNvPr id="72" name="Graphic 71">
            <a:extLst>
              <a:ext uri="{FF2B5EF4-FFF2-40B4-BE49-F238E27FC236}">
                <a16:creationId xmlns:a16="http://schemas.microsoft.com/office/drawing/2014/main" id="{A2CAEFC2-FD1C-0B37-C33D-2650F1B0C3E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52663" y="5520914"/>
            <a:ext cx="288135" cy="276252"/>
          </a:xfrm>
          <a:prstGeom prst="rect">
            <a:avLst/>
          </a:prstGeom>
        </p:spPr>
      </p:pic>
      <p:sp>
        <p:nvSpPr>
          <p:cNvPr id="73" name="Rectangle 72">
            <a:extLst>
              <a:ext uri="{FF2B5EF4-FFF2-40B4-BE49-F238E27FC236}">
                <a16:creationId xmlns:a16="http://schemas.microsoft.com/office/drawing/2014/main" id="{FCA19AAB-F68E-CB50-DD9E-CE3B4A915B91}"/>
              </a:ext>
            </a:extLst>
          </p:cNvPr>
          <p:cNvSpPr/>
          <p:nvPr/>
        </p:nvSpPr>
        <p:spPr>
          <a:xfrm>
            <a:off x="996450" y="4540080"/>
            <a:ext cx="4620309" cy="271588"/>
          </a:xfrm>
          <a:prstGeom prst="rect">
            <a:avLst/>
          </a:prstGeom>
          <a:solidFill>
            <a:srgbClr val="F5F5F5"/>
          </a:solidFill>
          <a:ln>
            <a:solidFill>
              <a:srgbClr val="E1E1E1"/>
            </a:solidFill>
          </a:ln>
          <a:effectLst>
            <a:innerShdw blurRad="63500" dist="12700" dir="13500000">
              <a:prstClr val="black">
                <a:alpha val="21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ca"/>
              <a:ea typeface="+mn-ea"/>
              <a:cs typeface="+mn-cs"/>
            </a:endParaRPr>
          </a:p>
        </p:txBody>
      </p:sp>
      <p:sp>
        <p:nvSpPr>
          <p:cNvPr id="74" name="knowledge bar">
            <a:extLst>
              <a:ext uri="{FF2B5EF4-FFF2-40B4-BE49-F238E27FC236}">
                <a16:creationId xmlns:a16="http://schemas.microsoft.com/office/drawing/2014/main" id="{C886ABA3-989E-F73A-54BD-E87E97A488FA}"/>
              </a:ext>
            </a:extLst>
          </p:cNvPr>
          <p:cNvSpPr/>
          <p:nvPr/>
        </p:nvSpPr>
        <p:spPr>
          <a:xfrm>
            <a:off x="1015164" y="4568272"/>
            <a:ext cx="1047913" cy="218604"/>
          </a:xfrm>
          <a:prstGeom prst="rect">
            <a:avLst/>
          </a:prstGeom>
          <a:gradFill>
            <a:gsLst>
              <a:gs pos="0">
                <a:schemeClr val="tx2"/>
              </a:gs>
              <a:gs pos="69000">
                <a:schemeClr val="tx2">
                  <a:lumMod val="90000"/>
                  <a:lumOff val="10000"/>
                </a:schemeClr>
              </a:gs>
            </a:gsLst>
            <a:lin ang="18600000" scaled="0"/>
          </a:gradFill>
          <a:effectLst/>
          <a:scene3d>
            <a:camera prst="orthographicFront"/>
            <a:lightRig rig="threePt" dir="t"/>
          </a:scene3d>
          <a:sp3d>
            <a:bevelT w="44450" h="6350" prst="coolSlant"/>
          </a:sp3d>
        </p:spPr>
        <p:txBody>
          <a:bodyPr wrap="square" lIns="360000" tIns="360000" rIns="360000" bIns="360000" rtlCol="0" anchor="ctr" anchorCtr="0">
            <a:noAutofit/>
          </a:bodyPr>
          <a:lstStyle/>
          <a:p>
            <a:pPr algn="ctr">
              <a:spcBef>
                <a:spcPts val="600"/>
              </a:spcBef>
              <a:spcAft>
                <a:spcPts val="600"/>
              </a:spcAft>
            </a:pPr>
            <a:endParaRPr lang="en-US" sz="2400" b="1" kern="0">
              <a:solidFill>
                <a:prstClr val="white"/>
              </a:solidFill>
              <a:latin typeface="Helvetica"/>
              <a:cs typeface="Calibri" charset="0"/>
            </a:endParaRPr>
          </a:p>
        </p:txBody>
      </p:sp>
      <p:sp>
        <p:nvSpPr>
          <p:cNvPr id="75" name="speed bar">
            <a:extLst>
              <a:ext uri="{FF2B5EF4-FFF2-40B4-BE49-F238E27FC236}">
                <a16:creationId xmlns:a16="http://schemas.microsoft.com/office/drawing/2014/main" id="{A6D94974-6CFE-BC70-3B26-857BC9F370C3}"/>
              </a:ext>
            </a:extLst>
          </p:cNvPr>
          <p:cNvSpPr/>
          <p:nvPr/>
        </p:nvSpPr>
        <p:spPr>
          <a:xfrm>
            <a:off x="2063079" y="4568272"/>
            <a:ext cx="2482338" cy="218604"/>
          </a:xfrm>
          <a:prstGeom prst="rect">
            <a:avLst/>
          </a:prstGeom>
          <a:gradFill>
            <a:gsLst>
              <a:gs pos="0">
                <a:schemeClr val="accent3">
                  <a:lumMod val="75000"/>
                </a:schemeClr>
              </a:gs>
              <a:gs pos="69000">
                <a:schemeClr val="accent3"/>
              </a:gs>
            </a:gsLst>
            <a:lin ang="18600000" scaled="0"/>
          </a:gradFill>
          <a:effectLst/>
          <a:scene3d>
            <a:camera prst="orthographicFront"/>
            <a:lightRig rig="threePt" dir="t"/>
          </a:scene3d>
          <a:sp3d>
            <a:bevelT w="44450" h="6350" prst="coolSlant"/>
          </a:sp3d>
        </p:spPr>
        <p:txBody>
          <a:bodyPr wrap="square" lIns="360000" tIns="360000" rIns="360000" bIns="360000" rtlCol="0" anchor="ctr" anchorCtr="0">
            <a:noAutofit/>
          </a:bodyPr>
          <a:lstStyle/>
          <a:p>
            <a:pPr algn="ctr">
              <a:spcBef>
                <a:spcPts val="600"/>
              </a:spcBef>
              <a:spcAft>
                <a:spcPts val="600"/>
              </a:spcAft>
            </a:pPr>
            <a:endParaRPr lang="en-US" sz="2400" b="1" kern="0">
              <a:solidFill>
                <a:prstClr val="white"/>
              </a:solidFill>
              <a:latin typeface="Helvetica"/>
              <a:cs typeface="Calibri" charset="0"/>
            </a:endParaRPr>
          </a:p>
        </p:txBody>
      </p:sp>
      <p:sp>
        <p:nvSpPr>
          <p:cNvPr id="76" name="collaboration bar">
            <a:extLst>
              <a:ext uri="{FF2B5EF4-FFF2-40B4-BE49-F238E27FC236}">
                <a16:creationId xmlns:a16="http://schemas.microsoft.com/office/drawing/2014/main" id="{B6A7A20C-5E63-6114-E1A0-49FF4C43CC87}"/>
              </a:ext>
            </a:extLst>
          </p:cNvPr>
          <p:cNvSpPr/>
          <p:nvPr/>
        </p:nvSpPr>
        <p:spPr>
          <a:xfrm>
            <a:off x="4545419" y="4568272"/>
            <a:ext cx="728867" cy="218604"/>
          </a:xfrm>
          <a:prstGeom prst="rect">
            <a:avLst/>
          </a:prstGeom>
          <a:gradFill>
            <a:gsLst>
              <a:gs pos="0">
                <a:schemeClr val="accent1">
                  <a:lumMod val="75000"/>
                </a:schemeClr>
              </a:gs>
              <a:gs pos="69000">
                <a:schemeClr val="accent1"/>
              </a:gs>
            </a:gsLst>
            <a:lin ang="18600000" scaled="0"/>
          </a:gradFill>
          <a:effectLst/>
          <a:scene3d>
            <a:camera prst="orthographicFront"/>
            <a:lightRig rig="threePt" dir="t"/>
          </a:scene3d>
          <a:sp3d>
            <a:bevelT w="44450" h="6350" prst="coolSlant"/>
          </a:sp3d>
        </p:spPr>
        <p:txBody>
          <a:bodyPr wrap="square" lIns="360000" tIns="360000" rIns="360000" bIns="360000" rtlCol="0" anchor="ctr" anchorCtr="0">
            <a:noAutofit/>
          </a:bodyPr>
          <a:lstStyle/>
          <a:p>
            <a:pPr algn="ctr">
              <a:spcBef>
                <a:spcPts val="600"/>
              </a:spcBef>
              <a:spcAft>
                <a:spcPts val="600"/>
              </a:spcAft>
            </a:pPr>
            <a:endParaRPr lang="en-US" sz="2400" b="1" kern="0">
              <a:solidFill>
                <a:prstClr val="white"/>
              </a:solidFill>
              <a:latin typeface="Helvetica"/>
              <a:cs typeface="Calibri" charset="0"/>
            </a:endParaRPr>
          </a:p>
        </p:txBody>
      </p:sp>
      <p:sp>
        <p:nvSpPr>
          <p:cNvPr id="77" name="advice  bar">
            <a:extLst>
              <a:ext uri="{FF2B5EF4-FFF2-40B4-BE49-F238E27FC236}">
                <a16:creationId xmlns:a16="http://schemas.microsoft.com/office/drawing/2014/main" id="{A0C4F865-45FD-69C0-046E-35E8282858FF}"/>
              </a:ext>
            </a:extLst>
          </p:cNvPr>
          <p:cNvSpPr/>
          <p:nvPr/>
        </p:nvSpPr>
        <p:spPr>
          <a:xfrm>
            <a:off x="5274288" y="4568272"/>
            <a:ext cx="313077" cy="218604"/>
          </a:xfrm>
          <a:prstGeom prst="rect">
            <a:avLst/>
          </a:prstGeom>
          <a:gradFill>
            <a:gsLst>
              <a:gs pos="0">
                <a:schemeClr val="accent4">
                  <a:lumMod val="75000"/>
                </a:schemeClr>
              </a:gs>
              <a:gs pos="69000">
                <a:schemeClr val="accent4"/>
              </a:gs>
            </a:gsLst>
            <a:lin ang="18600000" scaled="0"/>
          </a:gradFill>
          <a:effectLst/>
          <a:scene3d>
            <a:camera prst="orthographicFront"/>
            <a:lightRig rig="threePt" dir="t"/>
          </a:scene3d>
          <a:sp3d>
            <a:bevelT w="44450" h="6350" prst="coolSlant"/>
          </a:sp3d>
        </p:spPr>
        <p:txBody>
          <a:bodyPr wrap="square" lIns="360000" tIns="360000" rIns="360000" bIns="360000" rtlCol="0" anchor="ctr" anchorCtr="0">
            <a:noAutofit/>
          </a:bodyPr>
          <a:lstStyle/>
          <a:p>
            <a:pPr algn="ctr">
              <a:spcBef>
                <a:spcPts val="600"/>
              </a:spcBef>
              <a:spcAft>
                <a:spcPts val="600"/>
              </a:spcAft>
            </a:pPr>
            <a:endParaRPr lang="en-US" sz="2400" b="1" kern="0">
              <a:solidFill>
                <a:prstClr val="white"/>
              </a:solidFill>
              <a:latin typeface="Helvetica"/>
              <a:cs typeface="Calibri" charset="0"/>
            </a:endParaRPr>
          </a:p>
        </p:txBody>
      </p:sp>
      <p:cxnSp>
        <p:nvCxnSpPr>
          <p:cNvPr id="78" name="Straight Connector 77">
            <a:extLst>
              <a:ext uri="{FF2B5EF4-FFF2-40B4-BE49-F238E27FC236}">
                <a16:creationId xmlns:a16="http://schemas.microsoft.com/office/drawing/2014/main" id="{AC887978-69A9-8B31-B678-21EC640AF711}"/>
              </a:ext>
            </a:extLst>
          </p:cNvPr>
          <p:cNvCxnSpPr/>
          <p:nvPr/>
        </p:nvCxnSpPr>
        <p:spPr>
          <a:xfrm>
            <a:off x="2063079" y="4566367"/>
            <a:ext cx="0" cy="224532"/>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DF21D5F3-88BA-CD6E-04C7-E28F27F94CDA}"/>
              </a:ext>
            </a:extLst>
          </p:cNvPr>
          <p:cNvCxnSpPr/>
          <p:nvPr/>
        </p:nvCxnSpPr>
        <p:spPr>
          <a:xfrm>
            <a:off x="4545422" y="4566367"/>
            <a:ext cx="0" cy="224532"/>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7A3FE5B5-4ACF-BEC2-205B-5E90C95ACD70}"/>
              </a:ext>
            </a:extLst>
          </p:cNvPr>
          <p:cNvCxnSpPr/>
          <p:nvPr/>
        </p:nvCxnSpPr>
        <p:spPr>
          <a:xfrm>
            <a:off x="5274293" y="4568230"/>
            <a:ext cx="0" cy="224532"/>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1" name="NPS Dial Background">
            <a:extLst>
              <a:ext uri="{FF2B5EF4-FFF2-40B4-BE49-F238E27FC236}">
                <a16:creationId xmlns:a16="http://schemas.microsoft.com/office/drawing/2014/main" id="{91A3BCB6-5841-5E7D-09CF-46F742BF0207}"/>
              </a:ext>
            </a:extLst>
          </p:cNvPr>
          <p:cNvSpPr/>
          <p:nvPr/>
        </p:nvSpPr>
        <p:spPr>
          <a:xfrm>
            <a:off x="1994897" y="646793"/>
            <a:ext cx="2781806" cy="2781806"/>
          </a:xfrm>
          <a:prstGeom prst="ellipse">
            <a:avLst/>
          </a:prstGeom>
          <a:solidFill>
            <a:schemeClr val="bg1">
              <a:lumMod val="85000"/>
              <a:alpha val="92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Bold" panose="020B0804030202020204" pitchFamily="34" charset="0"/>
              <a:ea typeface="+mn-ea"/>
              <a:cs typeface="+mn-cs"/>
            </a:endParaRPr>
          </a:p>
        </p:txBody>
      </p:sp>
      <p:sp>
        <p:nvSpPr>
          <p:cNvPr id="82" name="Free-form: Shape 81">
            <a:extLst>
              <a:ext uri="{FF2B5EF4-FFF2-40B4-BE49-F238E27FC236}">
                <a16:creationId xmlns:a16="http://schemas.microsoft.com/office/drawing/2014/main" id="{19AFFA49-BB81-3767-56C5-E5AF5EF586E3}"/>
              </a:ext>
            </a:extLst>
          </p:cNvPr>
          <p:cNvSpPr/>
          <p:nvPr/>
        </p:nvSpPr>
        <p:spPr>
          <a:xfrm>
            <a:off x="2603666" y="1632383"/>
            <a:ext cx="2085418" cy="1721940"/>
          </a:xfrm>
          <a:custGeom>
            <a:avLst/>
            <a:gdLst>
              <a:gd name="connsiteX0" fmla="*/ 4037458 w 4171560"/>
              <a:gd name="connsiteY0" fmla="*/ 0 h 3444478"/>
              <a:gd name="connsiteX1" fmla="*/ 3253497 w 4171560"/>
              <a:gd name="connsiteY1" fmla="*/ 2800289 h 3444478"/>
              <a:gd name="connsiteX2" fmla="*/ 3084352 w 4171560"/>
              <a:gd name="connsiteY2" fmla="*/ 2933367 h 3444478"/>
              <a:gd name="connsiteX3" fmla="*/ 3084386 w 4171560"/>
              <a:gd name="connsiteY3" fmla="*/ 2933414 h 3444478"/>
              <a:gd name="connsiteX4" fmla="*/ 0 w 4171560"/>
              <a:gd name="connsiteY4" fmla="*/ 2933414 h 3444478"/>
              <a:gd name="connsiteX5" fmla="*/ 1542146 w 4171560"/>
              <a:gd name="connsiteY5" fmla="*/ 810834 h 3444478"/>
              <a:gd name="connsiteX6" fmla="*/ 1542098 w 4171560"/>
              <a:gd name="connsiteY6" fmla="*/ 810768 h 3444478"/>
              <a:gd name="connsiteX7" fmla="*/ 1542193 w 4171560"/>
              <a:gd name="connsiteY7" fmla="*/ 810768 h 3444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1560" h="3444478">
                <a:moveTo>
                  <a:pt x="4037458" y="0"/>
                </a:moveTo>
                <a:cubicBezTo>
                  <a:pt x="4373303" y="1033612"/>
                  <a:pt x="4066043" y="2108495"/>
                  <a:pt x="3253497" y="2800289"/>
                </a:cubicBezTo>
                <a:lnTo>
                  <a:pt x="3084352" y="2933367"/>
                </a:lnTo>
                <a:lnTo>
                  <a:pt x="3084386" y="2933414"/>
                </a:lnTo>
                <a:cubicBezTo>
                  <a:pt x="2146554" y="3614833"/>
                  <a:pt x="937832" y="3614833"/>
                  <a:pt x="0" y="2933414"/>
                </a:cubicBezTo>
                <a:lnTo>
                  <a:pt x="1542146" y="810834"/>
                </a:lnTo>
                <a:lnTo>
                  <a:pt x="1542098" y="810768"/>
                </a:lnTo>
                <a:lnTo>
                  <a:pt x="1542193" y="810768"/>
                </a:lnTo>
                <a:close/>
              </a:path>
            </a:pathLst>
          </a:custGeom>
          <a:gradFill>
            <a:gsLst>
              <a:gs pos="11000">
                <a:srgbClr val="FFFFFF">
                  <a:alpha val="15000"/>
                </a:srgbClr>
              </a:gs>
              <a:gs pos="42000">
                <a:srgbClr val="FFFFFF">
                  <a:alpha val="8627"/>
                </a:srgbClr>
              </a:gs>
              <a:gs pos="70000">
                <a:srgbClr val="FFFFFF">
                  <a:alpha val="20000"/>
                </a:srgbClr>
              </a:gs>
            </a:gsLst>
            <a:lin ang="8400000" scaled="0"/>
          </a:gradFill>
          <a:ln w="3979" cap="flat">
            <a:gradFill>
              <a:gsLst>
                <a:gs pos="26000">
                  <a:srgbClr val="283676">
                    <a:alpha val="42000"/>
                  </a:srgbClr>
                </a:gs>
                <a:gs pos="76000">
                  <a:srgbClr val="FFFFFF">
                    <a:alpha val="60000"/>
                  </a:srgbClr>
                </a:gs>
              </a:gsLst>
              <a:lin ang="0" scaled="1"/>
            </a:gradFill>
            <a:prstDash val="solid"/>
            <a:miter/>
          </a:ln>
        </p:spPr>
        <p:txBody>
          <a:bodyPr rtlCol="0" anchor="ctr"/>
          <a:lstStyle/>
          <a:p>
            <a:endParaRPr lang="en-GB">
              <a:solidFill>
                <a:srgbClr val="0D2143"/>
              </a:solidFill>
              <a:latin typeface="Helvetica"/>
            </a:endParaRPr>
          </a:p>
        </p:txBody>
      </p:sp>
      <p:grpSp>
        <p:nvGrpSpPr>
          <p:cNvPr id="83" name="Group 82">
            <a:extLst>
              <a:ext uri="{FF2B5EF4-FFF2-40B4-BE49-F238E27FC236}">
                <a16:creationId xmlns:a16="http://schemas.microsoft.com/office/drawing/2014/main" id="{852D52DF-69EE-3740-14F8-ECC3CC9624E3}"/>
              </a:ext>
            </a:extLst>
          </p:cNvPr>
          <p:cNvGrpSpPr/>
          <p:nvPr/>
        </p:nvGrpSpPr>
        <p:grpSpPr>
          <a:xfrm>
            <a:off x="2060173" y="726046"/>
            <a:ext cx="2561872" cy="2366693"/>
            <a:chOff x="2060173" y="726046"/>
            <a:chExt cx="2561872" cy="2366693"/>
          </a:xfrm>
        </p:grpSpPr>
        <p:sp>
          <p:nvSpPr>
            <p:cNvPr id="84" name="Free-form: Shape 83">
              <a:extLst>
                <a:ext uri="{FF2B5EF4-FFF2-40B4-BE49-F238E27FC236}">
                  <a16:creationId xmlns:a16="http://schemas.microsoft.com/office/drawing/2014/main" id="{72187FF6-1AF1-EF5A-BB3B-DE3BA6037726}"/>
                </a:ext>
              </a:extLst>
            </p:cNvPr>
            <p:cNvSpPr/>
            <p:nvPr/>
          </p:nvSpPr>
          <p:spPr>
            <a:xfrm>
              <a:off x="2127213" y="726046"/>
              <a:ext cx="1247416" cy="1311650"/>
            </a:xfrm>
            <a:custGeom>
              <a:avLst/>
              <a:gdLst>
                <a:gd name="connsiteX0" fmla="*/ 2495264 w 2495264"/>
                <a:gd name="connsiteY0" fmla="*/ 2623757 h 2623756"/>
                <a:gd name="connsiteX1" fmla="*/ 0 w 2495264"/>
                <a:gd name="connsiteY1" fmla="*/ 1812989 h 2623756"/>
                <a:gd name="connsiteX2" fmla="*/ 2495264 w 2495264"/>
                <a:gd name="connsiteY2" fmla="*/ 0 h 2623756"/>
                <a:gd name="connsiteX3" fmla="*/ 2495264 w 2495264"/>
                <a:gd name="connsiteY3" fmla="*/ 2623757 h 2623756"/>
              </a:gdLst>
              <a:ahLst/>
              <a:cxnLst>
                <a:cxn ang="0">
                  <a:pos x="connsiteX0" y="connsiteY0"/>
                </a:cxn>
                <a:cxn ang="0">
                  <a:pos x="connsiteX1" y="connsiteY1"/>
                </a:cxn>
                <a:cxn ang="0">
                  <a:pos x="connsiteX2" y="connsiteY2"/>
                </a:cxn>
                <a:cxn ang="0">
                  <a:pos x="connsiteX3" y="connsiteY3"/>
                </a:cxn>
              </a:cxnLst>
              <a:rect l="l" t="t" r="r" b="b"/>
              <a:pathLst>
                <a:path w="2495264" h="2623756">
                  <a:moveTo>
                    <a:pt x="2495264" y="2623757"/>
                  </a:moveTo>
                  <a:lnTo>
                    <a:pt x="0" y="1812989"/>
                  </a:lnTo>
                  <a:cubicBezTo>
                    <a:pt x="358235" y="710470"/>
                    <a:pt x="1336072" y="0"/>
                    <a:pt x="2495264" y="0"/>
                  </a:cubicBezTo>
                  <a:lnTo>
                    <a:pt x="2495264" y="2623757"/>
                  </a:lnTo>
                  <a:close/>
                </a:path>
              </a:pathLst>
            </a:custGeom>
            <a:gradFill flip="none" rotWithShape="1">
              <a:gsLst>
                <a:gs pos="100000">
                  <a:schemeClr val="accent5"/>
                </a:gs>
                <a:gs pos="0">
                  <a:schemeClr val="accent3"/>
                </a:gs>
              </a:gsLst>
              <a:lin ang="108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p>
          </p:txBody>
        </p:sp>
        <p:sp>
          <p:nvSpPr>
            <p:cNvPr id="85" name="Free-form: Shape 84">
              <a:extLst>
                <a:ext uri="{FF2B5EF4-FFF2-40B4-BE49-F238E27FC236}">
                  <a16:creationId xmlns:a16="http://schemas.microsoft.com/office/drawing/2014/main" id="{96A6D328-44C3-DB99-1926-578F61F00A4C}"/>
                </a:ext>
              </a:extLst>
            </p:cNvPr>
            <p:cNvSpPr/>
            <p:nvPr/>
          </p:nvSpPr>
          <p:spPr>
            <a:xfrm>
              <a:off x="2060173" y="1626287"/>
              <a:ext cx="1314456" cy="1466452"/>
            </a:xfrm>
            <a:custGeom>
              <a:avLst/>
              <a:gdLst>
                <a:gd name="connsiteX0" fmla="*/ 2629369 w 2629368"/>
                <a:gd name="connsiteY0" fmla="*/ 810768 h 2933414"/>
                <a:gd name="connsiteX1" fmla="*/ 1087176 w 2629368"/>
                <a:gd name="connsiteY1" fmla="*/ 2933414 h 2933414"/>
                <a:gd name="connsiteX2" fmla="*/ 134104 w 2629368"/>
                <a:gd name="connsiteY2" fmla="*/ 0 h 2933414"/>
                <a:gd name="connsiteX3" fmla="*/ 2629369 w 2629368"/>
                <a:gd name="connsiteY3" fmla="*/ 810768 h 2933414"/>
              </a:gdLst>
              <a:ahLst/>
              <a:cxnLst>
                <a:cxn ang="0">
                  <a:pos x="connsiteX0" y="connsiteY0"/>
                </a:cxn>
                <a:cxn ang="0">
                  <a:pos x="connsiteX1" y="connsiteY1"/>
                </a:cxn>
                <a:cxn ang="0">
                  <a:pos x="connsiteX2" y="connsiteY2"/>
                </a:cxn>
                <a:cxn ang="0">
                  <a:pos x="connsiteX3" y="connsiteY3"/>
                </a:cxn>
              </a:cxnLst>
              <a:rect l="l" t="t" r="r" b="b"/>
              <a:pathLst>
                <a:path w="2629368" h="2933414">
                  <a:moveTo>
                    <a:pt x="2629369" y="810768"/>
                  </a:moveTo>
                  <a:lnTo>
                    <a:pt x="1087176" y="2933414"/>
                  </a:lnTo>
                  <a:cubicBezTo>
                    <a:pt x="149344" y="2251996"/>
                    <a:pt x="-224131" y="1102423"/>
                    <a:pt x="134104" y="0"/>
                  </a:cubicBezTo>
                  <a:lnTo>
                    <a:pt x="2629369" y="810768"/>
                  </a:lnTo>
                  <a:close/>
                </a:path>
              </a:pathLst>
            </a:custGeom>
            <a:gradFill flip="none" rotWithShape="1">
              <a:gsLst>
                <a:gs pos="100000">
                  <a:schemeClr val="accent5"/>
                </a:gs>
                <a:gs pos="0">
                  <a:schemeClr val="accent3"/>
                </a:gs>
              </a:gsLst>
              <a:lin ang="108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p>
          </p:txBody>
        </p:sp>
        <p:sp>
          <p:nvSpPr>
            <p:cNvPr id="86" name="Free-form: Shape 85">
              <a:extLst>
                <a:ext uri="{FF2B5EF4-FFF2-40B4-BE49-F238E27FC236}">
                  <a16:creationId xmlns:a16="http://schemas.microsoft.com/office/drawing/2014/main" id="{52905589-B60D-8F91-50D5-9CD15DAF69AB}"/>
                </a:ext>
              </a:extLst>
            </p:cNvPr>
            <p:cNvSpPr/>
            <p:nvPr/>
          </p:nvSpPr>
          <p:spPr>
            <a:xfrm>
              <a:off x="3374629" y="726046"/>
              <a:ext cx="1247416" cy="1311650"/>
            </a:xfrm>
            <a:custGeom>
              <a:avLst/>
              <a:gdLst>
                <a:gd name="connsiteX0" fmla="*/ 0 w 2495264"/>
                <a:gd name="connsiteY0" fmla="*/ 2623757 h 2623756"/>
                <a:gd name="connsiteX1" fmla="*/ 0 w 2495264"/>
                <a:gd name="connsiteY1" fmla="*/ 0 h 2623756"/>
                <a:gd name="connsiteX2" fmla="*/ 2495265 w 2495264"/>
                <a:gd name="connsiteY2" fmla="*/ 1812989 h 2623756"/>
                <a:gd name="connsiteX3" fmla="*/ 0 w 2495264"/>
                <a:gd name="connsiteY3" fmla="*/ 2623757 h 2623756"/>
              </a:gdLst>
              <a:ahLst/>
              <a:cxnLst>
                <a:cxn ang="0">
                  <a:pos x="connsiteX0" y="connsiteY0"/>
                </a:cxn>
                <a:cxn ang="0">
                  <a:pos x="connsiteX1" y="connsiteY1"/>
                </a:cxn>
                <a:cxn ang="0">
                  <a:pos x="connsiteX2" y="connsiteY2"/>
                </a:cxn>
                <a:cxn ang="0">
                  <a:pos x="connsiteX3" y="connsiteY3"/>
                </a:cxn>
              </a:cxnLst>
              <a:rect l="l" t="t" r="r" b="b"/>
              <a:pathLst>
                <a:path w="2495264" h="2623756">
                  <a:moveTo>
                    <a:pt x="0" y="2623757"/>
                  </a:moveTo>
                  <a:lnTo>
                    <a:pt x="0" y="0"/>
                  </a:lnTo>
                  <a:cubicBezTo>
                    <a:pt x="1159193" y="0"/>
                    <a:pt x="2137125" y="710470"/>
                    <a:pt x="2495265" y="1812989"/>
                  </a:cubicBezTo>
                  <a:lnTo>
                    <a:pt x="0" y="2623757"/>
                  </a:lnTo>
                  <a:close/>
                </a:path>
              </a:pathLst>
            </a:custGeom>
            <a:gradFill flip="none" rotWithShape="1">
              <a:gsLst>
                <a:gs pos="0">
                  <a:schemeClr val="accent1"/>
                </a:gs>
                <a:gs pos="79000">
                  <a:schemeClr val="accent3"/>
                </a:gs>
              </a:gsLst>
              <a:lin ang="10800000" scaled="1"/>
              <a:tileRect/>
            </a:gradFill>
            <a:ln w="9525" cap="flat">
              <a:noFill/>
              <a:prstDash val="solid"/>
              <a:miter/>
            </a:ln>
          </p:spPr>
          <p:txBody>
            <a:bodyPr rtlCol="0" anchor="ctr"/>
            <a:lstStyle/>
            <a:p>
              <a:endParaRPr lang="en-GB"/>
            </a:p>
          </p:txBody>
        </p:sp>
      </p:grpSp>
      <p:grpSp>
        <p:nvGrpSpPr>
          <p:cNvPr id="87" name="Group 86">
            <a:extLst>
              <a:ext uri="{FF2B5EF4-FFF2-40B4-BE49-F238E27FC236}">
                <a16:creationId xmlns:a16="http://schemas.microsoft.com/office/drawing/2014/main" id="{15345BFA-070C-7B0F-940C-EE63A5F6D9D4}"/>
              </a:ext>
            </a:extLst>
          </p:cNvPr>
          <p:cNvGrpSpPr/>
          <p:nvPr/>
        </p:nvGrpSpPr>
        <p:grpSpPr>
          <a:xfrm>
            <a:off x="1702101" y="367657"/>
            <a:ext cx="3345055" cy="3610570"/>
            <a:chOff x="1702101" y="367657"/>
            <a:chExt cx="3345055" cy="3610570"/>
          </a:xfrm>
        </p:grpSpPr>
        <p:sp>
          <p:nvSpPr>
            <p:cNvPr id="88" name="Free-form: Shape 87">
              <a:extLst>
                <a:ext uri="{FF2B5EF4-FFF2-40B4-BE49-F238E27FC236}">
                  <a16:creationId xmlns:a16="http://schemas.microsoft.com/office/drawing/2014/main" id="{F19581DA-B903-FC34-9D24-BD6E790630B1}"/>
                </a:ext>
              </a:extLst>
            </p:cNvPr>
            <p:cNvSpPr/>
            <p:nvPr/>
          </p:nvSpPr>
          <p:spPr>
            <a:xfrm>
              <a:off x="1702101" y="367657"/>
              <a:ext cx="3345055" cy="3345055"/>
            </a:xfrm>
            <a:custGeom>
              <a:avLst/>
              <a:gdLst>
                <a:gd name="connsiteX0" fmla="*/ 2095500 w 4191000"/>
                <a:gd name="connsiteY0" fmla="*/ 535530 h 4191000"/>
                <a:gd name="connsiteX1" fmla="*/ 543584 w 4191000"/>
                <a:gd name="connsiteY1" fmla="*/ 1936002 h 4191000"/>
                <a:gd name="connsiteX2" fmla="*/ 535530 w 4191000"/>
                <a:gd name="connsiteY2" fmla="*/ 2095499 h 4191000"/>
                <a:gd name="connsiteX3" fmla="*/ 1145386 w 4191000"/>
                <a:gd name="connsiteY3" fmla="*/ 2095499 h 4191000"/>
                <a:gd name="connsiteX4" fmla="*/ 1150291 w 4191000"/>
                <a:gd name="connsiteY4" fmla="*/ 1998356 h 4191000"/>
                <a:gd name="connsiteX5" fmla="*/ 2095500 w 4191000"/>
                <a:gd name="connsiteY5" fmla="*/ 1145386 h 4191000"/>
                <a:gd name="connsiteX6" fmla="*/ 3040709 w 4191000"/>
                <a:gd name="connsiteY6" fmla="*/ 1998356 h 4191000"/>
                <a:gd name="connsiteX7" fmla="*/ 3045614 w 4191000"/>
                <a:gd name="connsiteY7" fmla="*/ 2095499 h 4191000"/>
                <a:gd name="connsiteX8" fmla="*/ 3655470 w 4191000"/>
                <a:gd name="connsiteY8" fmla="*/ 2095499 h 4191000"/>
                <a:gd name="connsiteX9" fmla="*/ 3647416 w 4191000"/>
                <a:gd name="connsiteY9" fmla="*/ 1936002 h 4191000"/>
                <a:gd name="connsiteX10" fmla="*/ 2095500 w 4191000"/>
                <a:gd name="connsiteY10" fmla="*/ 535530 h 4191000"/>
                <a:gd name="connsiteX11" fmla="*/ 2095500 w 4191000"/>
                <a:gd name="connsiteY11" fmla="*/ 0 h 4191000"/>
                <a:gd name="connsiteX12" fmla="*/ 4191000 w 4191000"/>
                <a:gd name="connsiteY12" fmla="*/ 2095500 h 4191000"/>
                <a:gd name="connsiteX13" fmla="*/ 2095500 w 4191000"/>
                <a:gd name="connsiteY13" fmla="*/ 4191000 h 4191000"/>
                <a:gd name="connsiteX14" fmla="*/ 0 w 4191000"/>
                <a:gd name="connsiteY14" fmla="*/ 2095500 h 4191000"/>
                <a:gd name="connsiteX15" fmla="*/ 2095500 w 4191000"/>
                <a:gd name="connsiteY15" fmla="*/ 0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91000" h="4191000">
                  <a:moveTo>
                    <a:pt x="2095500" y="535530"/>
                  </a:moveTo>
                  <a:cubicBezTo>
                    <a:pt x="1287799" y="535530"/>
                    <a:pt x="623470" y="1149377"/>
                    <a:pt x="543584" y="1936002"/>
                  </a:cubicBezTo>
                  <a:lnTo>
                    <a:pt x="535530" y="2095499"/>
                  </a:lnTo>
                  <a:lnTo>
                    <a:pt x="1145386" y="2095499"/>
                  </a:lnTo>
                  <a:lnTo>
                    <a:pt x="1150291" y="1998356"/>
                  </a:lnTo>
                  <a:cubicBezTo>
                    <a:pt x="1198947" y="1519256"/>
                    <a:pt x="1603563" y="1145386"/>
                    <a:pt x="2095500" y="1145386"/>
                  </a:cubicBezTo>
                  <a:cubicBezTo>
                    <a:pt x="2587437" y="1145386"/>
                    <a:pt x="2992053" y="1519256"/>
                    <a:pt x="3040709" y="1998356"/>
                  </a:cubicBezTo>
                  <a:lnTo>
                    <a:pt x="3045614" y="2095499"/>
                  </a:lnTo>
                  <a:lnTo>
                    <a:pt x="3655470" y="2095499"/>
                  </a:lnTo>
                  <a:lnTo>
                    <a:pt x="3647416" y="1936002"/>
                  </a:lnTo>
                  <a:cubicBezTo>
                    <a:pt x="3567530" y="1149377"/>
                    <a:pt x="2903201" y="535530"/>
                    <a:pt x="2095500" y="535530"/>
                  </a:cubicBezTo>
                  <a:close/>
                  <a:moveTo>
                    <a:pt x="2095500" y="0"/>
                  </a:moveTo>
                  <a:cubicBezTo>
                    <a:pt x="3252813" y="0"/>
                    <a:pt x="4191000" y="938187"/>
                    <a:pt x="4191000" y="2095500"/>
                  </a:cubicBezTo>
                  <a:cubicBezTo>
                    <a:pt x="4191000" y="3252813"/>
                    <a:pt x="3252813" y="4191000"/>
                    <a:pt x="2095500" y="4191000"/>
                  </a:cubicBezTo>
                  <a:cubicBezTo>
                    <a:pt x="938187" y="4191000"/>
                    <a:pt x="0" y="3252813"/>
                    <a:pt x="0" y="2095500"/>
                  </a:cubicBezTo>
                  <a:cubicBezTo>
                    <a:pt x="0" y="938187"/>
                    <a:pt x="938187" y="0"/>
                    <a:pt x="2095500" y="0"/>
                  </a:cubicBezTo>
                  <a:close/>
                </a:path>
              </a:pathLst>
            </a:custGeom>
            <a:solidFill>
              <a:schemeClr val="bg1"/>
            </a:solidFill>
            <a:ln>
              <a:noFill/>
            </a:ln>
            <a:effectLst>
              <a:glow rad="127000">
                <a:schemeClr val="tx1">
                  <a:alpha val="2000"/>
                </a:schemeClr>
              </a:glo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Bold" panose="020B0804030202020204" pitchFamily="34" charset="0"/>
                <a:ea typeface="+mn-ea"/>
                <a:cs typeface="+mn-cs"/>
              </a:endParaRPr>
            </a:p>
          </p:txBody>
        </p:sp>
        <p:sp>
          <p:nvSpPr>
            <p:cNvPr id="89" name="TextBox 88">
              <a:extLst>
                <a:ext uri="{FF2B5EF4-FFF2-40B4-BE49-F238E27FC236}">
                  <a16:creationId xmlns:a16="http://schemas.microsoft.com/office/drawing/2014/main" id="{B7460002-21B2-0EF6-FC3B-24005E211F5C}"/>
                </a:ext>
              </a:extLst>
            </p:cNvPr>
            <p:cNvSpPr txBox="1"/>
            <p:nvPr/>
          </p:nvSpPr>
          <p:spPr>
            <a:xfrm>
              <a:off x="1971751" y="2098811"/>
              <a:ext cx="811966" cy="2616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tx2"/>
                  </a:solidFill>
                  <a:effectLst/>
                  <a:uLnTx/>
                  <a:uFillTx/>
                  <a:latin typeface="HelveticaNowDisplay Bold"/>
                </a:rPr>
                <a:t>-100</a:t>
              </a:r>
            </a:p>
          </p:txBody>
        </p:sp>
        <p:sp>
          <p:nvSpPr>
            <p:cNvPr id="90" name="TextBox 89">
              <a:extLst>
                <a:ext uri="{FF2B5EF4-FFF2-40B4-BE49-F238E27FC236}">
                  <a16:creationId xmlns:a16="http://schemas.microsoft.com/office/drawing/2014/main" id="{B300D5DD-6B06-CDA7-6E7F-59EBDABBB35F}"/>
                </a:ext>
              </a:extLst>
            </p:cNvPr>
            <p:cNvSpPr txBox="1"/>
            <p:nvPr/>
          </p:nvSpPr>
          <p:spPr>
            <a:xfrm>
              <a:off x="3953566" y="2098811"/>
              <a:ext cx="811966" cy="2616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solidFill>
                    <a:schemeClr val="tx2"/>
                  </a:solidFill>
                  <a:latin typeface="HelveticaNowDisplay Bold"/>
                </a:rPr>
                <a:t>+</a:t>
              </a:r>
              <a:r>
                <a:rPr kumimoji="0" lang="en-GB" sz="1100" b="0" i="0" u="none" strike="noStrike" kern="1200" cap="none" spc="0" normalizeH="0" baseline="0" noProof="0" dirty="0">
                  <a:ln>
                    <a:noFill/>
                  </a:ln>
                  <a:solidFill>
                    <a:schemeClr val="tx2"/>
                  </a:solidFill>
                  <a:effectLst/>
                  <a:uLnTx/>
                  <a:uFillTx/>
                  <a:latin typeface="HelveticaNowDisplay Bold"/>
                </a:rPr>
                <a:t>100</a:t>
              </a:r>
              <a:endParaRPr lang="en-GB" sz="1100" b="0" i="0" u="none" strike="noStrike" kern="1200" cap="none" spc="0" normalizeH="0" baseline="0" noProof="0" dirty="0">
                <a:ln>
                  <a:noFill/>
                </a:ln>
                <a:solidFill>
                  <a:schemeClr val="tx2"/>
                </a:solidFill>
                <a:effectLst/>
                <a:uLnTx/>
                <a:uFillTx/>
                <a:latin typeface="HelveticaNowDisplay Bold"/>
              </a:endParaRPr>
            </a:p>
          </p:txBody>
        </p:sp>
        <p:sp>
          <p:nvSpPr>
            <p:cNvPr id="91" name="Text - Commitment to deliver">
              <a:extLst>
                <a:ext uri="{FF2B5EF4-FFF2-40B4-BE49-F238E27FC236}">
                  <a16:creationId xmlns:a16="http://schemas.microsoft.com/office/drawing/2014/main" id="{0B4074F1-BABB-81E3-9651-8B9A4633A679}"/>
                </a:ext>
              </a:extLst>
            </p:cNvPr>
            <p:cNvSpPr txBox="1"/>
            <p:nvPr/>
          </p:nvSpPr>
          <p:spPr>
            <a:xfrm>
              <a:off x="2067119" y="2670177"/>
              <a:ext cx="2610638" cy="13080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50" normalizeH="0" baseline="0" noProof="0" dirty="0">
                  <a:ln>
                    <a:noFill/>
                  </a:ln>
                  <a:solidFill>
                    <a:schemeClr val="tx2"/>
                  </a:solidFill>
                  <a:effectLst/>
                  <a:uLnTx/>
                  <a:uFillTx/>
                  <a:latin typeface="HelveticaNowDisplay Bold" panose="020B0804030202020204" pitchFamily="34" charset="0"/>
                  <a:ea typeface="+mn-ea"/>
                  <a:cs typeface="HelveticaNowDisplay Bold" panose="020B0804030202020204" pitchFamily="34" charset="0"/>
                </a:rPr>
                <a:t>Our commitment to deliver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50" normalizeH="0" baseline="0" noProof="0" dirty="0">
                  <a:ln>
                    <a:noFill/>
                  </a:ln>
                  <a:solidFill>
                    <a:schemeClr val="tx2"/>
                  </a:solidFill>
                  <a:effectLst/>
                  <a:uLnTx/>
                  <a:uFillTx/>
                  <a:latin typeface="HelveticaNowDisplay Bold" panose="020B0804030202020204" pitchFamily="34" charset="0"/>
                  <a:ea typeface="+mn-ea"/>
                  <a:cs typeface="HelveticaNowDisplay Bold" panose="020B0804030202020204" pitchFamily="34" charset="0"/>
                </a:rPr>
                <a:t>customer service excellence</a:t>
              </a:r>
              <a:br>
                <a:rPr kumimoji="0" lang="en-US" sz="1200" b="0" i="0" u="none" strike="noStrike" kern="0" cap="none" spc="50" normalizeH="0" baseline="0" noProof="0" dirty="0">
                  <a:ln>
                    <a:noFill/>
                  </a:ln>
                  <a:solidFill>
                    <a:schemeClr val="tx2"/>
                  </a:solidFill>
                  <a:effectLst/>
                  <a:uLnTx/>
                  <a:uFillTx/>
                  <a:latin typeface="HelveticaNowDisplay Bold" panose="020B0804030202020204" pitchFamily="34" charset="0"/>
                  <a:ea typeface="+mn-ea"/>
                  <a:cs typeface="HelveticaNowDisplay Bold" panose="020B0804030202020204" pitchFamily="34" charset="0"/>
                </a:rPr>
              </a:br>
              <a:r>
                <a:rPr kumimoji="0" lang="en-US" sz="1200" b="1" i="0" u="none" strike="noStrike" kern="0" cap="none" spc="50" normalizeH="0" baseline="0" noProof="0" dirty="0">
                  <a:ln>
                    <a:noFill/>
                  </a:ln>
                  <a:solidFill>
                    <a:schemeClr val="tx2"/>
                  </a:solidFill>
                  <a:effectLst/>
                  <a:uLnTx/>
                  <a:uFillTx/>
                  <a:latin typeface="HelveticaNowDisplay Bold" panose="020B0804030202020204" pitchFamily="34" charset="0"/>
                  <a:ea typeface="+mn-ea"/>
                  <a:cs typeface="HelveticaNowDisplay Bold" panose="020B0804030202020204" pitchFamily="34" charset="0"/>
                </a:rPr>
                <a:t>Real-time ‘Live’ NPS</a:t>
              </a:r>
              <a:br>
                <a:rPr kumimoji="0" lang="en-US" sz="1200" b="1" i="0" u="none" strike="noStrike" kern="0" cap="none" spc="50" normalizeH="0" baseline="0" noProof="0" dirty="0">
                  <a:ln>
                    <a:noFill/>
                  </a:ln>
                  <a:solidFill>
                    <a:srgbClr val="248AB6"/>
                  </a:solidFill>
                  <a:effectLst/>
                  <a:uLnTx/>
                  <a:uFillTx/>
                  <a:latin typeface="HelveticaNowDisplay Bold" panose="020B0804030202020204" pitchFamily="34" charset="0"/>
                  <a:ea typeface="+mn-ea"/>
                  <a:cs typeface="HelveticaNowDisplay Bold" panose="020B0804030202020204" pitchFamily="34" charset="0"/>
                </a:rPr>
              </a:br>
              <a:br>
                <a:rPr kumimoji="0" lang="en-US" sz="1200" b="1" i="0" u="none" strike="noStrike" kern="0" cap="none" spc="50" normalizeH="0" baseline="0" noProof="0" dirty="0">
                  <a:ln>
                    <a:noFill/>
                  </a:ln>
                  <a:solidFill>
                    <a:srgbClr val="1581A1"/>
                  </a:solidFill>
                  <a:effectLst/>
                  <a:uLnTx/>
                  <a:uFillTx/>
                  <a:latin typeface="HelveticaNowDisplay Bold" panose="020B0804030202020204" pitchFamily="34" charset="0"/>
                  <a:ea typeface="+mn-ea"/>
                  <a:cs typeface="HelveticaNowDisplay Bold" panose="020B0804030202020204" pitchFamily="34" charset="0"/>
                </a:rPr>
              </a:br>
              <a:br>
                <a:rPr kumimoji="0" lang="en-US" sz="1200" b="1" i="0" u="none" strike="noStrike" kern="0" cap="none" spc="50" normalizeH="0" baseline="0" noProof="0" dirty="0">
                  <a:ln>
                    <a:noFill/>
                  </a:ln>
                  <a:solidFill>
                    <a:srgbClr val="1581A1"/>
                  </a:solidFill>
                  <a:effectLst/>
                  <a:uLnTx/>
                  <a:uFillTx/>
                  <a:latin typeface="HelveticaNowDisplay Bold" panose="020B0804030202020204" pitchFamily="34" charset="0"/>
                  <a:ea typeface="+mn-ea"/>
                  <a:cs typeface="HelveticaNowDisplay Bold" panose="020B0804030202020204" pitchFamily="34" charset="0"/>
                </a:rPr>
              </a:br>
              <a:endParaRPr kumimoji="0" lang="en-US" sz="1200" b="1" i="0" u="none" strike="noStrike" kern="0" cap="none" spc="50" normalizeH="0" baseline="0" noProof="0" dirty="0">
                <a:ln>
                  <a:noFill/>
                </a:ln>
                <a:solidFill>
                  <a:srgbClr val="1581A1"/>
                </a:solidFill>
                <a:effectLst/>
                <a:uLnTx/>
                <a:uFillTx/>
                <a:latin typeface="HelveticaNowDisplay Bold" panose="020B0804030202020204" pitchFamily="34" charset="0"/>
                <a:ea typeface="+mn-ea"/>
                <a:cs typeface="HelveticaNowDisplay Bold" panose="020B080403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FFFFFF"/>
                  </a:solidFill>
                  <a:effectLst/>
                  <a:uLnTx/>
                  <a:uFillTx/>
                  <a:latin typeface="HelveticaNowDisplay Bold" panose="020B0804030202020204" pitchFamily="34" charset="0"/>
                  <a:ea typeface="+mn-ea"/>
                  <a:cs typeface="+mn-cs"/>
                </a:rPr>
                <a:t>Rolling 3 month average. Industry average: 17</a:t>
              </a:r>
            </a:p>
          </p:txBody>
        </p:sp>
      </p:grpSp>
      <p:sp>
        <p:nvSpPr>
          <p:cNvPr id="92" name="Fibre Infrastructure text box">
            <a:extLst>
              <a:ext uri="{FF2B5EF4-FFF2-40B4-BE49-F238E27FC236}">
                <a16:creationId xmlns:a16="http://schemas.microsoft.com/office/drawing/2014/main" id="{29AE1927-8921-DD8C-8A67-650F41EF0BB0}"/>
              </a:ext>
            </a:extLst>
          </p:cNvPr>
          <p:cNvSpPr txBox="1"/>
          <p:nvPr/>
        </p:nvSpPr>
        <p:spPr>
          <a:xfrm>
            <a:off x="6788629" y="756175"/>
            <a:ext cx="4828829" cy="5850429"/>
          </a:xfrm>
          <a:prstGeom prst="roundRect">
            <a:avLst>
              <a:gd name="adj" fmla="val 2375"/>
            </a:avLst>
          </a:prstGeom>
          <a:gradFill>
            <a:gsLst>
              <a:gs pos="0">
                <a:schemeClr val="bg2"/>
              </a:gs>
              <a:gs pos="69000">
                <a:schemeClr val="bg2">
                  <a:lumMod val="60000"/>
                  <a:lumOff val="40000"/>
                </a:schemeClr>
              </a:gs>
            </a:gsLst>
            <a:lin ang="18600000" scaled="0"/>
          </a:gradFill>
          <a:effectLst>
            <a:outerShdw blurRad="50800" dist="381000" dir="5400000" sx="96000" sy="96000" algn="ctr" rotWithShape="0">
              <a:srgbClr val="000000">
                <a:alpha val="25000"/>
              </a:srgbClr>
            </a:outerShdw>
          </a:effectLst>
          <a:scene3d>
            <a:camera prst="orthographicFront"/>
            <a:lightRig rig="threePt" dir="t"/>
          </a:scene3d>
          <a:sp3d>
            <a:bevelT w="44450" h="6350" prst="coolSlant"/>
          </a:sp3d>
        </p:spPr>
        <p:txBody>
          <a:bodyPr wrap="square" lIns="360000" tIns="360000" rIns="360000" bIns="360000" rtlCol="0" anchor="ctr" anchorCtr="0">
            <a:no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400" b="1" i="0" u="none" strike="noStrike" kern="0" cap="none" spc="0" normalizeH="0" baseline="0" noProof="0">
                <a:ln>
                  <a:noFill/>
                </a:ln>
                <a:effectLst/>
                <a:uLnTx/>
                <a:uFillTx/>
                <a:latin typeface="Helvetica"/>
                <a:ea typeface="+mn-ea"/>
                <a:cs typeface="Calibri" charset="0"/>
              </a:rPr>
              <a:t>Delivering Peace of Mind-</a:t>
            </a:r>
            <a:br>
              <a:rPr kumimoji="0" lang="en-US" sz="2400" b="1" i="0" u="none" strike="noStrike" kern="0" cap="none" spc="0" normalizeH="0" baseline="0" noProof="0">
                <a:ln>
                  <a:noFill/>
                </a:ln>
                <a:effectLst/>
                <a:uLnTx/>
                <a:uFillTx/>
                <a:latin typeface="Helvetica"/>
                <a:ea typeface="+mn-ea"/>
                <a:cs typeface="Calibri" charset="0"/>
              </a:rPr>
            </a:br>
            <a:r>
              <a:rPr kumimoji="0" lang="en-US" sz="2400" b="1" i="0" u="none" strike="noStrike" kern="0" cap="none" spc="0" normalizeH="0" baseline="0" noProof="0">
                <a:ln>
                  <a:noFill/>
                </a:ln>
                <a:effectLst/>
                <a:uLnTx/>
                <a:uFillTx/>
                <a:latin typeface="Helvetica"/>
                <a:ea typeface="+mn-ea"/>
                <a:cs typeface="Calibri" charset="0"/>
              </a:rPr>
              <a:t>as-a-Service</a:t>
            </a:r>
            <a:br>
              <a:rPr kumimoji="0" lang="en-US" sz="1400" b="1" i="0" u="none" strike="noStrike" kern="0" cap="none" spc="0" normalizeH="0" baseline="0" noProof="0">
                <a:ln>
                  <a:noFill/>
                </a:ln>
                <a:effectLst/>
                <a:uLnTx/>
                <a:uFillTx/>
                <a:latin typeface="helvetca"/>
                <a:ea typeface="+mn-ea"/>
                <a:cs typeface="Calibri" charset="0"/>
              </a:rPr>
            </a:br>
            <a:endParaRPr kumimoji="0" lang="en-US" sz="1400" b="1" i="0" u="none" strike="noStrike" kern="0" cap="none" spc="0" normalizeH="0" baseline="0" noProof="0">
              <a:ln>
                <a:noFill/>
              </a:ln>
              <a:effectLst/>
              <a:uLnTx/>
              <a:uFillTx/>
              <a:latin typeface="helvetca"/>
              <a:ea typeface="+mn-ea"/>
              <a:cs typeface="Calibri"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400" b="0" i="0" u="none" strike="noStrike" kern="0" cap="none" spc="0" normalizeH="0" baseline="0" noProof="0">
                <a:ln>
                  <a:noFill/>
                </a:ln>
                <a:effectLst/>
                <a:uLnTx/>
                <a:uFillTx/>
                <a:latin typeface="helvetca"/>
                <a:ea typeface="+mn-ea"/>
                <a:cs typeface="Calibri" charset="0"/>
              </a:rPr>
              <a:t>NPS is a loyalty and satisfaction metric developed in 2003.</a:t>
            </a:r>
            <a:endParaRPr kumimoji="0" lang="en-US" sz="1400" b="0" i="0" u="none" strike="noStrike" kern="0" cap="none" spc="0" normalizeH="0" baseline="0" noProof="0">
              <a:ln>
                <a:noFill/>
              </a:ln>
              <a:effectLst/>
              <a:uLnTx/>
              <a:uFillTx/>
              <a:latin typeface="helvetca"/>
              <a:ea typeface="+mn-ea"/>
              <a:cs typeface="Calibri"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0" cap="none" spc="0" normalizeH="0" baseline="0" noProof="0">
                <a:ln>
                  <a:noFill/>
                </a:ln>
                <a:effectLst/>
                <a:uLnTx/>
                <a:uFillTx/>
                <a:latin typeface="helvetca"/>
                <a:ea typeface="+mn-ea"/>
                <a:cs typeface="Calibri" charset="0"/>
              </a:rPr>
              <a:t>Every interaction with our Service Desk measured.</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0" cap="none" spc="0" normalizeH="0" baseline="0" noProof="0">
                <a:ln>
                  <a:noFill/>
                </a:ln>
                <a:effectLst/>
                <a:uLnTx/>
                <a:uFillTx/>
                <a:latin typeface="helvetca"/>
                <a:ea typeface="+mn-ea"/>
                <a:cs typeface="Calibri" charset="0"/>
              </a:rPr>
              <a:t>Quick, simple feedback (5 seconds).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0" cap="none" spc="0" normalizeH="0" baseline="0" noProof="0">
                <a:ln>
                  <a:noFill/>
                </a:ln>
                <a:effectLst/>
                <a:uLnTx/>
                <a:uFillTx/>
                <a:latin typeface="helvetca"/>
                <a:ea typeface="+mn-ea"/>
                <a:cs typeface="Calibri" charset="0"/>
              </a:rPr>
              <a:t>Fully integrated to our ServiceNow system so no need for a lengthy survey.</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0" cap="none" spc="0" normalizeH="0" baseline="0" noProof="0">
                <a:ln>
                  <a:noFill/>
                </a:ln>
                <a:effectLst/>
                <a:uLnTx/>
                <a:uFillTx/>
                <a:latin typeface="helvetca"/>
                <a:ea typeface="+mn-ea"/>
                <a:cs typeface="Calibri" charset="0"/>
              </a:rPr>
              <a:t>Committed to calling back every customer that has provided Red or Amber feedback - within an hour.</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0" cap="none" spc="0" normalizeH="0" baseline="0" noProof="0">
                <a:ln>
                  <a:noFill/>
                </a:ln>
                <a:effectLst/>
                <a:uLnTx/>
                <a:uFillTx/>
                <a:latin typeface="helvetca"/>
                <a:ea typeface="+mn-ea"/>
                <a:cs typeface="Calibri" charset="0"/>
              </a:rPr>
              <a:t>Live feedback system - shared across all teams, at all times</a:t>
            </a:r>
            <a:r>
              <a:rPr kumimoji="0" lang="en-US" sz="1400" b="0" i="0" u="none" strike="noStrike" kern="1200" cap="none" spc="0" normalizeH="0" baseline="0" noProof="0">
                <a:ln>
                  <a:noFill/>
                </a:ln>
                <a:effectLst/>
                <a:uLnTx/>
                <a:uFillTx/>
                <a:latin typeface="helvetca"/>
                <a:ea typeface="+mn-ea"/>
              </a:rPr>
              <a:t> based on a 3-month rolling average.</a:t>
            </a:r>
            <a:endParaRPr kumimoji="0" lang="en-US" sz="1400" b="0" i="0" u="none" strike="noStrike" kern="0" cap="none" spc="0" normalizeH="0" baseline="0" noProof="0">
              <a:ln>
                <a:noFill/>
              </a:ln>
              <a:effectLst/>
              <a:uLnTx/>
              <a:uFillTx/>
              <a:latin typeface="helvetca"/>
              <a:ea typeface="+mn-ea"/>
              <a:cs typeface="Calibri"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0" cap="none" spc="0" normalizeH="0" baseline="0" noProof="0">
                <a:ln>
                  <a:noFill/>
                </a:ln>
                <a:effectLst/>
                <a:uLnTx/>
                <a:uFillTx/>
                <a:latin typeface="helvetca"/>
                <a:ea typeface="+mn-ea"/>
                <a:cs typeface="Calibri" charset="0"/>
              </a:rPr>
              <a:t>Live score on Exponential-e’s website. This updates every time feedback is received.</a:t>
            </a:r>
          </a:p>
        </p:txBody>
      </p:sp>
      <p:sp>
        <p:nvSpPr>
          <p:cNvPr id="93" name="NPS NUMBER">
            <a:extLst>
              <a:ext uri="{FF2B5EF4-FFF2-40B4-BE49-F238E27FC236}">
                <a16:creationId xmlns:a16="http://schemas.microsoft.com/office/drawing/2014/main" id="{04A8D928-6016-90D0-C669-51F1B5BB6034}"/>
              </a:ext>
            </a:extLst>
          </p:cNvPr>
          <p:cNvSpPr txBox="1"/>
          <p:nvPr/>
        </p:nvSpPr>
        <p:spPr>
          <a:xfrm>
            <a:off x="2597884" y="2098811"/>
            <a:ext cx="1497272" cy="245653"/>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dirty="0">
                <a:ln>
                  <a:noFill/>
                </a:ln>
                <a:solidFill>
                  <a:schemeClr val="tx2"/>
                </a:solidFill>
                <a:effectLst/>
                <a:uLnTx/>
                <a:uFillTx/>
                <a:latin typeface="HelveticaNowDisplay Bold" panose="020B0804030202020204" pitchFamily="34" charset="0"/>
                <a:ea typeface="+mn-ea"/>
                <a:cs typeface="+mn-cs"/>
              </a:rPr>
              <a:t>85</a:t>
            </a:r>
          </a:p>
        </p:txBody>
      </p:sp>
      <p:cxnSp>
        <p:nvCxnSpPr>
          <p:cNvPr id="94" name="Straight Arrow Connector 93">
            <a:extLst>
              <a:ext uri="{FF2B5EF4-FFF2-40B4-BE49-F238E27FC236}">
                <a16:creationId xmlns:a16="http://schemas.microsoft.com/office/drawing/2014/main" id="{D5AE4CBA-9945-3A0B-DE65-19CC15E129B4}"/>
              </a:ext>
            </a:extLst>
          </p:cNvPr>
          <p:cNvCxnSpPr>
            <a:cxnSpLocks/>
          </p:cNvCxnSpPr>
          <p:nvPr/>
        </p:nvCxnSpPr>
        <p:spPr>
          <a:xfrm>
            <a:off x="1109572" y="6111849"/>
            <a:ext cx="2664237" cy="0"/>
          </a:xfrm>
          <a:prstGeom prst="straightConnector1">
            <a:avLst/>
          </a:prstGeom>
          <a:ln w="15875">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
        <p:nvSpPr>
          <p:cNvPr id="95" name="Knowledge">
            <a:extLst>
              <a:ext uri="{FF2B5EF4-FFF2-40B4-BE49-F238E27FC236}">
                <a16:creationId xmlns:a16="http://schemas.microsoft.com/office/drawing/2014/main" id="{398F0376-334F-17C4-EC0F-25937F48C5DD}"/>
              </a:ext>
            </a:extLst>
          </p:cNvPr>
          <p:cNvSpPr txBox="1"/>
          <p:nvPr/>
        </p:nvSpPr>
        <p:spPr>
          <a:xfrm>
            <a:off x="1094075" y="4252259"/>
            <a:ext cx="896388" cy="55399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000" b="1" i="0" u="none" strike="noStrike" kern="1200" cap="none" spc="0" normalizeH="0" baseline="0" noProof="0">
                <a:ln>
                  <a:noFill/>
                </a:ln>
                <a:solidFill>
                  <a:srgbClr val="FFFFFF"/>
                </a:solidFill>
                <a:effectLst/>
                <a:uLnTx/>
                <a:uFillTx/>
                <a:latin typeface="helvetca"/>
                <a:ea typeface="+mn-ea"/>
                <a:cs typeface="+mn-cs"/>
              </a:rPr>
              <a:t>Knowledge</a:t>
            </a:r>
          </a:p>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000" b="1" i="0" u="none" strike="noStrike" kern="1200" cap="none" spc="0" normalizeH="0" baseline="0" noProof="0">
                <a:ln>
                  <a:noFill/>
                </a:ln>
                <a:solidFill>
                  <a:srgbClr val="FFFFFF"/>
                </a:solidFill>
                <a:effectLst/>
                <a:uLnTx/>
                <a:uFillTx/>
                <a:latin typeface="helvetca"/>
                <a:ea typeface="+mn-ea"/>
                <a:cs typeface="+mn-cs"/>
              </a:rPr>
              <a:t>22%</a:t>
            </a:r>
          </a:p>
        </p:txBody>
      </p:sp>
      <p:sp>
        <p:nvSpPr>
          <p:cNvPr id="96" name="Speed">
            <a:extLst>
              <a:ext uri="{FF2B5EF4-FFF2-40B4-BE49-F238E27FC236}">
                <a16:creationId xmlns:a16="http://schemas.microsoft.com/office/drawing/2014/main" id="{A33DBB6A-EC37-284F-5F48-8696A8AD423A}"/>
              </a:ext>
            </a:extLst>
          </p:cNvPr>
          <p:cNvSpPr txBox="1"/>
          <p:nvPr/>
        </p:nvSpPr>
        <p:spPr>
          <a:xfrm>
            <a:off x="2808660" y="4552990"/>
            <a:ext cx="995890" cy="553998"/>
          </a:xfrm>
          <a:prstGeom prst="rect">
            <a:avLst/>
          </a:prstGeom>
          <a:noFill/>
        </p:spPr>
        <p:txBody>
          <a:bodyPr wrap="square" rtlCol="0">
            <a:spAutoFit/>
          </a:bodyPr>
          <a:lstStyle/>
          <a:p>
            <a:pPr algn="ctr" defTabSz="914377">
              <a:spcAft>
                <a:spcPts val="1200"/>
              </a:spcAft>
              <a:defRPr/>
            </a:pPr>
            <a:r>
              <a:rPr lang="en-US" sz="1000" b="1">
                <a:latin typeface="helvetca"/>
              </a:rPr>
              <a:t>60%</a:t>
            </a:r>
            <a:endParaRPr kumimoji="0" lang="en-US" sz="1000" b="1" i="0" u="none" strike="noStrike" kern="1200" cap="none" spc="0" normalizeH="0" baseline="0" noProof="0">
              <a:ln>
                <a:noFill/>
              </a:ln>
              <a:effectLst/>
              <a:uLnTx/>
              <a:uFillTx/>
              <a:latin typeface="helvetca"/>
            </a:endParaRPr>
          </a:p>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000" b="1" i="0" u="none" strike="noStrike" kern="1200" cap="none" spc="0" normalizeH="0" baseline="0" noProof="0">
                <a:ln>
                  <a:noFill/>
                </a:ln>
                <a:solidFill>
                  <a:srgbClr val="FFFFFF"/>
                </a:solidFill>
                <a:effectLst/>
                <a:uLnTx/>
                <a:uFillTx/>
                <a:latin typeface="helvetca"/>
                <a:ea typeface="+mn-ea"/>
                <a:cs typeface="+mn-cs"/>
              </a:rPr>
              <a:t>Speed</a:t>
            </a:r>
          </a:p>
        </p:txBody>
      </p:sp>
      <p:sp>
        <p:nvSpPr>
          <p:cNvPr id="97" name="Collaboration">
            <a:extLst>
              <a:ext uri="{FF2B5EF4-FFF2-40B4-BE49-F238E27FC236}">
                <a16:creationId xmlns:a16="http://schemas.microsoft.com/office/drawing/2014/main" id="{4958C704-2CBB-A213-B626-A1A44E567E3F}"/>
              </a:ext>
            </a:extLst>
          </p:cNvPr>
          <p:cNvSpPr txBox="1"/>
          <p:nvPr/>
        </p:nvSpPr>
        <p:spPr>
          <a:xfrm>
            <a:off x="4391782" y="4252259"/>
            <a:ext cx="1029848" cy="55399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000" b="1" i="0" u="none" strike="noStrike" kern="1200" cap="none" spc="0" normalizeH="0" baseline="0" noProof="0">
                <a:ln>
                  <a:noFill/>
                </a:ln>
                <a:solidFill>
                  <a:srgbClr val="FFFFFF"/>
                </a:solidFill>
                <a:effectLst/>
                <a:uLnTx/>
                <a:uFillTx/>
                <a:latin typeface="helvetca"/>
                <a:ea typeface="+mn-ea"/>
                <a:cs typeface="+mn-cs"/>
              </a:rPr>
              <a:t>Collaboration</a:t>
            </a:r>
          </a:p>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000" b="1" i="0" u="none" strike="noStrike" kern="1200" cap="none" spc="0" normalizeH="0" baseline="0" noProof="0">
                <a:ln>
                  <a:noFill/>
                </a:ln>
                <a:effectLst/>
                <a:uLnTx/>
                <a:uFillTx/>
                <a:latin typeface="helvetca"/>
                <a:ea typeface="+mn-ea"/>
                <a:cs typeface="+mn-cs"/>
              </a:rPr>
              <a:t>13%</a:t>
            </a:r>
          </a:p>
        </p:txBody>
      </p:sp>
      <p:sp>
        <p:nvSpPr>
          <p:cNvPr id="98" name="Advice">
            <a:extLst>
              <a:ext uri="{FF2B5EF4-FFF2-40B4-BE49-F238E27FC236}">
                <a16:creationId xmlns:a16="http://schemas.microsoft.com/office/drawing/2014/main" id="{1E389398-F5F9-1AE0-B68D-ED2D1FB8EF91}"/>
              </a:ext>
            </a:extLst>
          </p:cNvPr>
          <p:cNvSpPr txBox="1"/>
          <p:nvPr/>
        </p:nvSpPr>
        <p:spPr>
          <a:xfrm>
            <a:off x="5134362" y="4552023"/>
            <a:ext cx="614290" cy="553998"/>
          </a:xfrm>
          <a:prstGeom prst="rect">
            <a:avLst/>
          </a:prstGeom>
          <a:noFill/>
        </p:spPr>
        <p:txBody>
          <a:bodyPr wrap="square" rtlCol="0">
            <a:spAutoFit/>
          </a:bodyPr>
          <a:lstStyle/>
          <a:p>
            <a:pPr algn="ctr" defTabSz="914377">
              <a:spcAft>
                <a:spcPts val="1200"/>
              </a:spcAft>
              <a:defRPr/>
            </a:pPr>
            <a:r>
              <a:rPr lang="en-US" sz="1000" b="1">
                <a:solidFill>
                  <a:srgbClr val="FFFFFF"/>
                </a:solidFill>
                <a:latin typeface="helvetca"/>
              </a:rPr>
              <a:t>5%</a:t>
            </a:r>
            <a:endParaRPr kumimoji="0" lang="en-US" sz="1000" b="1" i="0" u="none" strike="noStrike" kern="1200" cap="none" spc="0" normalizeH="0" baseline="0" noProof="0">
              <a:ln>
                <a:noFill/>
              </a:ln>
              <a:solidFill>
                <a:srgbClr val="FFFFFF"/>
              </a:solidFill>
              <a:effectLst/>
              <a:uLnTx/>
              <a:uFillTx/>
              <a:latin typeface="helvetca"/>
              <a:ea typeface="+mn-ea"/>
              <a:cs typeface="+mn-cs"/>
            </a:endParaRPr>
          </a:p>
          <a:p>
            <a:pPr marL="0" marR="0" lvl="0" indent="0" algn="ctr" defTabSz="914377" rtl="0" eaLnBrk="1" fontAlgn="auto" latinLnBrk="0" hangingPunct="1">
              <a:lnSpc>
                <a:spcPct val="100000"/>
              </a:lnSpc>
              <a:spcBef>
                <a:spcPts val="0"/>
              </a:spcBef>
              <a:spcAft>
                <a:spcPts val="1200"/>
              </a:spcAft>
              <a:buClrTx/>
              <a:buSzTx/>
              <a:buFontTx/>
              <a:buNone/>
              <a:tabLst/>
              <a:defRPr/>
            </a:pPr>
            <a:r>
              <a:rPr kumimoji="0" lang="en-US" sz="1000" b="1" i="0" u="none" strike="noStrike" kern="1200" cap="none" spc="0" normalizeH="0" baseline="0" noProof="0">
                <a:ln>
                  <a:noFill/>
                </a:ln>
                <a:solidFill>
                  <a:srgbClr val="FFFFFF"/>
                </a:solidFill>
                <a:effectLst/>
                <a:uLnTx/>
                <a:uFillTx/>
                <a:latin typeface="helvetca"/>
                <a:ea typeface="+mn-ea"/>
                <a:cs typeface="+mn-cs"/>
              </a:rPr>
              <a:t>Advice</a:t>
            </a:r>
          </a:p>
        </p:txBody>
      </p:sp>
      <p:cxnSp>
        <p:nvCxnSpPr>
          <p:cNvPr id="99" name="Straight Arrow Connector 98">
            <a:extLst>
              <a:ext uri="{FF2B5EF4-FFF2-40B4-BE49-F238E27FC236}">
                <a16:creationId xmlns:a16="http://schemas.microsoft.com/office/drawing/2014/main" id="{82AB02AA-A897-3D1E-4051-A8CE75F59814}"/>
              </a:ext>
            </a:extLst>
          </p:cNvPr>
          <p:cNvCxnSpPr>
            <a:cxnSpLocks/>
          </p:cNvCxnSpPr>
          <p:nvPr/>
        </p:nvCxnSpPr>
        <p:spPr>
          <a:xfrm flipV="1">
            <a:off x="4020381" y="6111849"/>
            <a:ext cx="618599" cy="2088"/>
          </a:xfrm>
          <a:prstGeom prst="straightConnector1">
            <a:avLst/>
          </a:prstGeom>
          <a:ln w="15875">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0" name="Straight Arrow Connector 99">
            <a:extLst>
              <a:ext uri="{FF2B5EF4-FFF2-40B4-BE49-F238E27FC236}">
                <a16:creationId xmlns:a16="http://schemas.microsoft.com/office/drawing/2014/main" id="{3F0CA843-374B-52E3-A3F6-264F6307C38E}"/>
              </a:ext>
            </a:extLst>
          </p:cNvPr>
          <p:cNvCxnSpPr>
            <a:cxnSpLocks/>
          </p:cNvCxnSpPr>
          <p:nvPr/>
        </p:nvCxnSpPr>
        <p:spPr>
          <a:xfrm flipV="1">
            <a:off x="4886763" y="6113937"/>
            <a:ext cx="618599" cy="2088"/>
          </a:xfrm>
          <a:prstGeom prst="straightConnector1">
            <a:avLst/>
          </a:prstGeom>
          <a:ln w="15875">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799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500"/>
                                        <p:tgtEl>
                                          <p:spTgt spid="81"/>
                                        </p:tgtEl>
                                      </p:cBhvr>
                                    </p:animEffect>
                                  </p:childTnLst>
                                </p:cTn>
                              </p:par>
                              <p:par>
                                <p:cTn id="11" presetID="22" presetClass="entr" presetSubtype="8" fill="hold" nodeType="withEffect">
                                  <p:stCondLst>
                                    <p:cond delay="1500"/>
                                  </p:stCondLst>
                                  <p:childTnLst>
                                    <p:set>
                                      <p:cBhvr>
                                        <p:cTn id="12" dur="1" fill="hold">
                                          <p:stCondLst>
                                            <p:cond delay="0"/>
                                          </p:stCondLst>
                                        </p:cTn>
                                        <p:tgtEl>
                                          <p:spTgt spid="83"/>
                                        </p:tgtEl>
                                        <p:attrNameLst>
                                          <p:attrName>style.visibility</p:attrName>
                                        </p:attrNameLst>
                                      </p:cBhvr>
                                      <p:to>
                                        <p:strVal val="visible"/>
                                      </p:to>
                                    </p:set>
                                    <p:animEffect transition="in" filter="wipe(left)">
                                      <p:cBhvr>
                                        <p:cTn id="13" dur="1000"/>
                                        <p:tgtEl>
                                          <p:spTgt spid="83"/>
                                        </p:tgtEl>
                                      </p:cBhvr>
                                    </p:animEffect>
                                  </p:childTnLst>
                                </p:cTn>
                              </p:par>
                              <p:par>
                                <p:cTn id="14" presetID="10" presetClass="entr" presetSubtype="0" fill="hold" grpId="0" nodeType="withEffect">
                                  <p:stCondLst>
                                    <p:cond delay="2500"/>
                                  </p:stCondLst>
                                  <p:childTnLst>
                                    <p:set>
                                      <p:cBhvr>
                                        <p:cTn id="15" dur="1" fill="hold">
                                          <p:stCondLst>
                                            <p:cond delay="0"/>
                                          </p:stCondLst>
                                        </p:cTn>
                                        <p:tgtEl>
                                          <p:spTgt spid="82"/>
                                        </p:tgtEl>
                                        <p:attrNameLst>
                                          <p:attrName>style.visibility</p:attrName>
                                        </p:attrNameLst>
                                      </p:cBhvr>
                                      <p:to>
                                        <p:strVal val="visible"/>
                                      </p:to>
                                    </p:set>
                                    <p:animEffect transition="in" filter="fade">
                                      <p:cBhvr>
                                        <p:cTn id="16" dur="500"/>
                                        <p:tgtEl>
                                          <p:spTgt spid="82"/>
                                        </p:tgtEl>
                                      </p:cBhvr>
                                    </p:animEffect>
                                  </p:childTnLst>
                                </p:cTn>
                              </p:par>
                              <p:par>
                                <p:cTn id="17" presetID="10" presetClass="entr" presetSubtype="0" fill="hold" grpId="0" nodeType="withEffect">
                                  <p:stCondLst>
                                    <p:cond delay="2500"/>
                                  </p:stCondLst>
                                  <p:childTnLst>
                                    <p:set>
                                      <p:cBhvr>
                                        <p:cTn id="18" dur="1" fill="hold">
                                          <p:stCondLst>
                                            <p:cond delay="0"/>
                                          </p:stCondLst>
                                        </p:cTn>
                                        <p:tgtEl>
                                          <p:spTgt spid="93">
                                            <p:txEl>
                                              <p:pRg st="0" end="0"/>
                                            </p:txEl>
                                          </p:spTgt>
                                        </p:tgtEl>
                                        <p:attrNameLst>
                                          <p:attrName>style.visibility</p:attrName>
                                        </p:attrNameLst>
                                      </p:cBhvr>
                                      <p:to>
                                        <p:strVal val="visible"/>
                                      </p:to>
                                    </p:set>
                                    <p:animEffect transition="in" filter="fade">
                                      <p:cBhvr>
                                        <p:cTn id="19" dur="500"/>
                                        <p:tgtEl>
                                          <p:spTgt spid="93">
                                            <p:txEl>
                                              <p:pRg st="0" end="0"/>
                                            </p:txEl>
                                          </p:spTgt>
                                        </p:tgtEl>
                                      </p:cBhvr>
                                    </p:animEffect>
                                  </p:childTnLst>
                                </p:cTn>
                              </p:par>
                            </p:childTnLst>
                          </p:cTn>
                        </p:par>
                        <p:par>
                          <p:cTn id="20" fill="hold">
                            <p:stCondLst>
                              <p:cond delay="3000"/>
                            </p:stCondLst>
                            <p:childTnLst>
                              <p:par>
                                <p:cTn id="21" presetID="2" presetClass="entr" presetSubtype="2" fill="hold" grpId="0" nodeType="afterEffect">
                                  <p:stCondLst>
                                    <p:cond delay="0"/>
                                  </p:stCondLst>
                                  <p:childTnLst>
                                    <p:set>
                                      <p:cBhvr>
                                        <p:cTn id="22" dur="1" fill="hold">
                                          <p:stCondLst>
                                            <p:cond delay="0"/>
                                          </p:stCondLst>
                                        </p:cTn>
                                        <p:tgtEl>
                                          <p:spTgt spid="92"/>
                                        </p:tgtEl>
                                        <p:attrNameLst>
                                          <p:attrName>style.visibility</p:attrName>
                                        </p:attrNameLst>
                                      </p:cBhvr>
                                      <p:to>
                                        <p:strVal val="visible"/>
                                      </p:to>
                                    </p:set>
                                    <p:anim calcmode="lin" valueType="num">
                                      <p:cBhvr additive="base">
                                        <p:cTn id="23" dur="500" fill="hold"/>
                                        <p:tgtEl>
                                          <p:spTgt spid="92"/>
                                        </p:tgtEl>
                                        <p:attrNameLst>
                                          <p:attrName>ppt_x</p:attrName>
                                        </p:attrNameLst>
                                      </p:cBhvr>
                                      <p:tavLst>
                                        <p:tav tm="0">
                                          <p:val>
                                            <p:strVal val="1+#ppt_w/2"/>
                                          </p:val>
                                        </p:tav>
                                        <p:tav tm="100000">
                                          <p:val>
                                            <p:strVal val="#ppt_x"/>
                                          </p:val>
                                        </p:tav>
                                      </p:tavLst>
                                    </p:anim>
                                    <p:anim calcmode="lin" valueType="num">
                                      <p:cBhvr additive="base">
                                        <p:cTn id="24" dur="500" fill="hold"/>
                                        <p:tgtEl>
                                          <p:spTgt spid="92"/>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fade">
                                      <p:cBhvr>
                                        <p:cTn id="30" dur="500"/>
                                        <p:tgtEl>
                                          <p:spTgt spid="73"/>
                                        </p:tgtEl>
                                      </p:cBhvr>
                                    </p:animEffect>
                                  </p:childTnLst>
                                </p:cTn>
                              </p:par>
                              <p:par>
                                <p:cTn id="31" presetID="22" presetClass="entr" presetSubtype="8" fill="hold" grpId="0" nodeType="withEffect">
                                  <p:stCondLst>
                                    <p:cond delay="250"/>
                                  </p:stCondLst>
                                  <p:childTnLst>
                                    <p:set>
                                      <p:cBhvr>
                                        <p:cTn id="32" dur="1" fill="hold">
                                          <p:stCondLst>
                                            <p:cond delay="0"/>
                                          </p:stCondLst>
                                        </p:cTn>
                                        <p:tgtEl>
                                          <p:spTgt spid="74"/>
                                        </p:tgtEl>
                                        <p:attrNameLst>
                                          <p:attrName>style.visibility</p:attrName>
                                        </p:attrNameLst>
                                      </p:cBhvr>
                                      <p:to>
                                        <p:strVal val="visible"/>
                                      </p:to>
                                    </p:set>
                                    <p:animEffect transition="in" filter="wipe(left)">
                                      <p:cBhvr>
                                        <p:cTn id="33" dur="500"/>
                                        <p:tgtEl>
                                          <p:spTgt spid="74"/>
                                        </p:tgtEl>
                                      </p:cBhvr>
                                    </p:animEffect>
                                  </p:childTnLst>
                                </p:cTn>
                              </p:par>
                              <p:par>
                                <p:cTn id="34" presetID="10" presetClass="entr" presetSubtype="0" fill="hold" grpId="0" nodeType="withEffect">
                                  <p:stCondLst>
                                    <p:cond delay="250"/>
                                  </p:stCondLst>
                                  <p:childTnLst>
                                    <p:set>
                                      <p:cBhvr>
                                        <p:cTn id="35" dur="1" fill="hold">
                                          <p:stCondLst>
                                            <p:cond delay="0"/>
                                          </p:stCondLst>
                                        </p:cTn>
                                        <p:tgtEl>
                                          <p:spTgt spid="95"/>
                                        </p:tgtEl>
                                        <p:attrNameLst>
                                          <p:attrName>style.visibility</p:attrName>
                                        </p:attrNameLst>
                                      </p:cBhvr>
                                      <p:to>
                                        <p:strVal val="visible"/>
                                      </p:to>
                                    </p:set>
                                    <p:animEffect transition="in" filter="fade">
                                      <p:cBhvr>
                                        <p:cTn id="36" dur="500"/>
                                        <p:tgtEl>
                                          <p:spTgt spid="95"/>
                                        </p:tgtEl>
                                      </p:cBhvr>
                                    </p:animEffect>
                                  </p:childTnLst>
                                </p:cTn>
                              </p:par>
                              <p:par>
                                <p:cTn id="37" presetID="10" presetClass="entr" presetSubtype="0" fill="hold" nodeType="withEffect">
                                  <p:stCondLst>
                                    <p:cond delay="500"/>
                                  </p:stCondLst>
                                  <p:childTnLst>
                                    <p:set>
                                      <p:cBhvr>
                                        <p:cTn id="38" dur="1" fill="hold">
                                          <p:stCondLst>
                                            <p:cond delay="0"/>
                                          </p:stCondLst>
                                        </p:cTn>
                                        <p:tgtEl>
                                          <p:spTgt spid="78"/>
                                        </p:tgtEl>
                                        <p:attrNameLst>
                                          <p:attrName>style.visibility</p:attrName>
                                        </p:attrNameLst>
                                      </p:cBhvr>
                                      <p:to>
                                        <p:strVal val="visible"/>
                                      </p:to>
                                    </p:set>
                                    <p:animEffect transition="in" filter="fade">
                                      <p:cBhvr>
                                        <p:cTn id="39" dur="500"/>
                                        <p:tgtEl>
                                          <p:spTgt spid="78"/>
                                        </p:tgtEl>
                                      </p:cBhvr>
                                    </p:animEffect>
                                  </p:childTnLst>
                                </p:cTn>
                              </p:par>
                              <p:par>
                                <p:cTn id="40" presetID="22" presetClass="entr" presetSubtype="8" fill="hold" grpId="0" nodeType="withEffect">
                                  <p:stCondLst>
                                    <p:cond delay="750"/>
                                  </p:stCondLst>
                                  <p:childTnLst>
                                    <p:set>
                                      <p:cBhvr>
                                        <p:cTn id="41" dur="1" fill="hold">
                                          <p:stCondLst>
                                            <p:cond delay="0"/>
                                          </p:stCondLst>
                                        </p:cTn>
                                        <p:tgtEl>
                                          <p:spTgt spid="75"/>
                                        </p:tgtEl>
                                        <p:attrNameLst>
                                          <p:attrName>style.visibility</p:attrName>
                                        </p:attrNameLst>
                                      </p:cBhvr>
                                      <p:to>
                                        <p:strVal val="visible"/>
                                      </p:to>
                                    </p:set>
                                    <p:animEffect transition="in" filter="wipe(left)">
                                      <p:cBhvr>
                                        <p:cTn id="42" dur="500"/>
                                        <p:tgtEl>
                                          <p:spTgt spid="75"/>
                                        </p:tgtEl>
                                      </p:cBhvr>
                                    </p:animEffect>
                                  </p:childTnLst>
                                </p:cTn>
                              </p:par>
                              <p:par>
                                <p:cTn id="43" presetID="10" presetClass="entr" presetSubtype="0" fill="hold" grpId="0" nodeType="withEffect">
                                  <p:stCondLst>
                                    <p:cond delay="750"/>
                                  </p:stCondLst>
                                  <p:childTnLst>
                                    <p:set>
                                      <p:cBhvr>
                                        <p:cTn id="44" dur="1" fill="hold">
                                          <p:stCondLst>
                                            <p:cond delay="0"/>
                                          </p:stCondLst>
                                        </p:cTn>
                                        <p:tgtEl>
                                          <p:spTgt spid="96"/>
                                        </p:tgtEl>
                                        <p:attrNameLst>
                                          <p:attrName>style.visibility</p:attrName>
                                        </p:attrNameLst>
                                      </p:cBhvr>
                                      <p:to>
                                        <p:strVal val="visible"/>
                                      </p:to>
                                    </p:set>
                                    <p:animEffect transition="in" filter="fade">
                                      <p:cBhvr>
                                        <p:cTn id="45" dur="500"/>
                                        <p:tgtEl>
                                          <p:spTgt spid="96"/>
                                        </p:tgtEl>
                                      </p:cBhvr>
                                    </p:animEffect>
                                  </p:childTnLst>
                                </p:cTn>
                              </p:par>
                              <p:par>
                                <p:cTn id="46" presetID="10" presetClass="entr" presetSubtype="0" fill="hold" nodeType="withEffect">
                                  <p:stCondLst>
                                    <p:cond delay="1000"/>
                                  </p:stCondLst>
                                  <p:childTnLst>
                                    <p:set>
                                      <p:cBhvr>
                                        <p:cTn id="47" dur="1" fill="hold">
                                          <p:stCondLst>
                                            <p:cond delay="0"/>
                                          </p:stCondLst>
                                        </p:cTn>
                                        <p:tgtEl>
                                          <p:spTgt spid="79"/>
                                        </p:tgtEl>
                                        <p:attrNameLst>
                                          <p:attrName>style.visibility</p:attrName>
                                        </p:attrNameLst>
                                      </p:cBhvr>
                                      <p:to>
                                        <p:strVal val="visible"/>
                                      </p:to>
                                    </p:set>
                                    <p:animEffect transition="in" filter="fade">
                                      <p:cBhvr>
                                        <p:cTn id="48" dur="500"/>
                                        <p:tgtEl>
                                          <p:spTgt spid="79"/>
                                        </p:tgtEl>
                                      </p:cBhvr>
                                    </p:animEffect>
                                  </p:childTnLst>
                                </p:cTn>
                              </p:par>
                              <p:par>
                                <p:cTn id="49" presetID="22" presetClass="entr" presetSubtype="8" fill="hold" grpId="0" nodeType="withEffect">
                                  <p:stCondLst>
                                    <p:cond delay="1250"/>
                                  </p:stCondLst>
                                  <p:childTnLst>
                                    <p:set>
                                      <p:cBhvr>
                                        <p:cTn id="50" dur="1" fill="hold">
                                          <p:stCondLst>
                                            <p:cond delay="0"/>
                                          </p:stCondLst>
                                        </p:cTn>
                                        <p:tgtEl>
                                          <p:spTgt spid="76"/>
                                        </p:tgtEl>
                                        <p:attrNameLst>
                                          <p:attrName>style.visibility</p:attrName>
                                        </p:attrNameLst>
                                      </p:cBhvr>
                                      <p:to>
                                        <p:strVal val="visible"/>
                                      </p:to>
                                    </p:set>
                                    <p:animEffect transition="in" filter="wipe(left)">
                                      <p:cBhvr>
                                        <p:cTn id="51" dur="500"/>
                                        <p:tgtEl>
                                          <p:spTgt spid="76"/>
                                        </p:tgtEl>
                                      </p:cBhvr>
                                    </p:animEffect>
                                  </p:childTnLst>
                                </p:cTn>
                              </p:par>
                              <p:par>
                                <p:cTn id="52" presetID="10" presetClass="entr" presetSubtype="0" fill="hold" grpId="0" nodeType="withEffect">
                                  <p:stCondLst>
                                    <p:cond delay="1250"/>
                                  </p:stCondLst>
                                  <p:childTnLst>
                                    <p:set>
                                      <p:cBhvr>
                                        <p:cTn id="53" dur="1" fill="hold">
                                          <p:stCondLst>
                                            <p:cond delay="0"/>
                                          </p:stCondLst>
                                        </p:cTn>
                                        <p:tgtEl>
                                          <p:spTgt spid="97"/>
                                        </p:tgtEl>
                                        <p:attrNameLst>
                                          <p:attrName>style.visibility</p:attrName>
                                        </p:attrNameLst>
                                      </p:cBhvr>
                                      <p:to>
                                        <p:strVal val="visible"/>
                                      </p:to>
                                    </p:set>
                                    <p:animEffect transition="in" filter="fade">
                                      <p:cBhvr>
                                        <p:cTn id="54" dur="500"/>
                                        <p:tgtEl>
                                          <p:spTgt spid="97"/>
                                        </p:tgtEl>
                                      </p:cBhvr>
                                    </p:animEffect>
                                  </p:childTnLst>
                                </p:cTn>
                              </p:par>
                              <p:par>
                                <p:cTn id="55" presetID="10" presetClass="entr" presetSubtype="0" fill="hold" nodeType="withEffect">
                                  <p:stCondLst>
                                    <p:cond delay="1500"/>
                                  </p:stCondLst>
                                  <p:childTnLst>
                                    <p:set>
                                      <p:cBhvr>
                                        <p:cTn id="56" dur="1" fill="hold">
                                          <p:stCondLst>
                                            <p:cond delay="0"/>
                                          </p:stCondLst>
                                        </p:cTn>
                                        <p:tgtEl>
                                          <p:spTgt spid="80"/>
                                        </p:tgtEl>
                                        <p:attrNameLst>
                                          <p:attrName>style.visibility</p:attrName>
                                        </p:attrNameLst>
                                      </p:cBhvr>
                                      <p:to>
                                        <p:strVal val="visible"/>
                                      </p:to>
                                    </p:set>
                                    <p:animEffect transition="in" filter="fade">
                                      <p:cBhvr>
                                        <p:cTn id="57" dur="500"/>
                                        <p:tgtEl>
                                          <p:spTgt spid="80"/>
                                        </p:tgtEl>
                                      </p:cBhvr>
                                    </p:animEffect>
                                  </p:childTnLst>
                                </p:cTn>
                              </p:par>
                              <p:par>
                                <p:cTn id="58" presetID="22" presetClass="entr" presetSubtype="8" fill="hold" grpId="0" nodeType="withEffect">
                                  <p:stCondLst>
                                    <p:cond delay="1750"/>
                                  </p:stCondLst>
                                  <p:childTnLst>
                                    <p:set>
                                      <p:cBhvr>
                                        <p:cTn id="59" dur="1" fill="hold">
                                          <p:stCondLst>
                                            <p:cond delay="0"/>
                                          </p:stCondLst>
                                        </p:cTn>
                                        <p:tgtEl>
                                          <p:spTgt spid="77"/>
                                        </p:tgtEl>
                                        <p:attrNameLst>
                                          <p:attrName>style.visibility</p:attrName>
                                        </p:attrNameLst>
                                      </p:cBhvr>
                                      <p:to>
                                        <p:strVal val="visible"/>
                                      </p:to>
                                    </p:set>
                                    <p:animEffect transition="in" filter="wipe(left)">
                                      <p:cBhvr>
                                        <p:cTn id="60" dur="500"/>
                                        <p:tgtEl>
                                          <p:spTgt spid="77"/>
                                        </p:tgtEl>
                                      </p:cBhvr>
                                    </p:animEffect>
                                  </p:childTnLst>
                                </p:cTn>
                              </p:par>
                              <p:par>
                                <p:cTn id="61" presetID="10" presetClass="entr" presetSubtype="0" fill="hold" grpId="0" nodeType="withEffect">
                                  <p:stCondLst>
                                    <p:cond delay="1750"/>
                                  </p:stCondLst>
                                  <p:childTnLst>
                                    <p:set>
                                      <p:cBhvr>
                                        <p:cTn id="62" dur="1" fill="hold">
                                          <p:stCondLst>
                                            <p:cond delay="0"/>
                                          </p:stCondLst>
                                        </p:cTn>
                                        <p:tgtEl>
                                          <p:spTgt spid="98"/>
                                        </p:tgtEl>
                                        <p:attrNameLst>
                                          <p:attrName>style.visibility</p:attrName>
                                        </p:attrNameLst>
                                      </p:cBhvr>
                                      <p:to>
                                        <p:strVal val="visible"/>
                                      </p:to>
                                    </p:set>
                                    <p:animEffect transition="in" filter="fade">
                                      <p:cBhvr>
                                        <p:cTn id="63" dur="500"/>
                                        <p:tgtEl>
                                          <p:spTgt spid="98"/>
                                        </p:tgtEl>
                                      </p:cBhvr>
                                    </p:animEffect>
                                  </p:childTnLst>
                                </p:cTn>
                              </p:par>
                            </p:childTnLst>
                          </p:cTn>
                        </p:par>
                        <p:par>
                          <p:cTn id="64" fill="hold">
                            <p:stCondLst>
                              <p:cond delay="5250"/>
                            </p:stCondLst>
                            <p:childTnLst>
                              <p:par>
                                <p:cTn id="65" presetID="10" presetClass="entr" presetSubtype="0" fill="hold" nodeType="after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0" presetClass="entr" presetSubtype="0" fill="hold" nodeType="withEffect">
                                  <p:stCondLst>
                                    <p:cond delay="0"/>
                                  </p:stCondLst>
                                  <p:childTnLst>
                                    <p:set>
                                      <p:cBhvr>
                                        <p:cTn id="69" dur="1" fill="hold">
                                          <p:stCondLst>
                                            <p:cond delay="0"/>
                                          </p:stCondLst>
                                        </p:cTn>
                                        <p:tgtEl>
                                          <p:spTgt spid="94"/>
                                        </p:tgtEl>
                                        <p:attrNameLst>
                                          <p:attrName>style.visibility</p:attrName>
                                        </p:attrNameLst>
                                      </p:cBhvr>
                                      <p:to>
                                        <p:strVal val="visible"/>
                                      </p:to>
                                    </p:set>
                                    <p:animEffect transition="in" filter="fade">
                                      <p:cBhvr>
                                        <p:cTn id="70" dur="500"/>
                                        <p:tgtEl>
                                          <p:spTgt spid="94"/>
                                        </p:tgtEl>
                                      </p:cBhvr>
                                    </p:animEffect>
                                  </p:childTnLst>
                                </p:cTn>
                              </p:par>
                              <p:par>
                                <p:cTn id="71" presetID="10" presetClass="entr" presetSubtype="0" fill="hold" nodeType="withEffect">
                                  <p:stCondLst>
                                    <p:cond delay="250"/>
                                  </p:stCondLst>
                                  <p:childTnLst>
                                    <p:set>
                                      <p:cBhvr>
                                        <p:cTn id="72" dur="1" fill="hold">
                                          <p:stCondLst>
                                            <p:cond delay="0"/>
                                          </p:stCondLst>
                                        </p:cTn>
                                        <p:tgtEl>
                                          <p:spTgt spid="69"/>
                                        </p:tgtEl>
                                        <p:attrNameLst>
                                          <p:attrName>style.visibility</p:attrName>
                                        </p:attrNameLst>
                                      </p:cBhvr>
                                      <p:to>
                                        <p:strVal val="visible"/>
                                      </p:to>
                                    </p:set>
                                    <p:animEffect transition="in" filter="fade">
                                      <p:cBhvr>
                                        <p:cTn id="73" dur="500"/>
                                        <p:tgtEl>
                                          <p:spTgt spid="69"/>
                                        </p:tgtEl>
                                      </p:cBhvr>
                                    </p:animEffect>
                                  </p:childTnLst>
                                </p:cTn>
                              </p:par>
                              <p:par>
                                <p:cTn id="74" presetID="10" presetClass="entr" presetSubtype="0" fill="hold" grpId="0" nodeType="withEffect">
                                  <p:stCondLst>
                                    <p:cond delay="250"/>
                                  </p:stCondLst>
                                  <p:childTnLst>
                                    <p:set>
                                      <p:cBhvr>
                                        <p:cTn id="75" dur="1" fill="hold">
                                          <p:stCondLst>
                                            <p:cond delay="0"/>
                                          </p:stCondLst>
                                        </p:cTn>
                                        <p:tgtEl>
                                          <p:spTgt spid="45"/>
                                        </p:tgtEl>
                                        <p:attrNameLst>
                                          <p:attrName>style.visibility</p:attrName>
                                        </p:attrNameLst>
                                      </p:cBhvr>
                                      <p:to>
                                        <p:strVal val="visible"/>
                                      </p:to>
                                    </p:set>
                                    <p:animEffect transition="in" filter="fade">
                                      <p:cBhvr>
                                        <p:cTn id="76" dur="500"/>
                                        <p:tgtEl>
                                          <p:spTgt spid="45"/>
                                        </p:tgtEl>
                                      </p:cBhvr>
                                    </p:animEffect>
                                  </p:childTnLst>
                                </p:cTn>
                              </p:par>
                              <p:par>
                                <p:cTn id="77" presetID="10" presetClass="entr" presetSubtype="0" fill="hold" nodeType="withEffect">
                                  <p:stCondLst>
                                    <p:cond delay="500"/>
                                  </p:stCondLst>
                                  <p:childTnLst>
                                    <p:set>
                                      <p:cBhvr>
                                        <p:cTn id="78" dur="1" fill="hold">
                                          <p:stCondLst>
                                            <p:cond delay="0"/>
                                          </p:stCondLst>
                                        </p:cTn>
                                        <p:tgtEl>
                                          <p:spTgt spid="70"/>
                                        </p:tgtEl>
                                        <p:attrNameLst>
                                          <p:attrName>style.visibility</p:attrName>
                                        </p:attrNameLst>
                                      </p:cBhvr>
                                      <p:to>
                                        <p:strVal val="visible"/>
                                      </p:to>
                                    </p:set>
                                    <p:animEffect transition="in" filter="fade">
                                      <p:cBhvr>
                                        <p:cTn id="79" dur="500"/>
                                        <p:tgtEl>
                                          <p:spTgt spid="70"/>
                                        </p:tgtEl>
                                      </p:cBhvr>
                                    </p:animEffect>
                                  </p:childTnLst>
                                </p:cTn>
                              </p:par>
                              <p:par>
                                <p:cTn id="80" presetID="10" presetClass="entr" presetSubtype="0" fill="hold" nodeType="withEffect">
                                  <p:stCondLst>
                                    <p:cond delay="1000"/>
                                  </p:stCondLst>
                                  <p:childTnLst>
                                    <p:set>
                                      <p:cBhvr>
                                        <p:cTn id="81" dur="1" fill="hold">
                                          <p:stCondLst>
                                            <p:cond delay="0"/>
                                          </p:stCondLst>
                                        </p:cTn>
                                        <p:tgtEl>
                                          <p:spTgt spid="58"/>
                                        </p:tgtEl>
                                        <p:attrNameLst>
                                          <p:attrName>style.visibility</p:attrName>
                                        </p:attrNameLst>
                                      </p:cBhvr>
                                      <p:to>
                                        <p:strVal val="visible"/>
                                      </p:to>
                                    </p:set>
                                    <p:animEffect transition="in" filter="fade">
                                      <p:cBhvr>
                                        <p:cTn id="82" dur="500"/>
                                        <p:tgtEl>
                                          <p:spTgt spid="58"/>
                                        </p:tgtEl>
                                      </p:cBhvr>
                                    </p:animEffect>
                                  </p:childTnLst>
                                </p:cTn>
                              </p:par>
                              <p:par>
                                <p:cTn id="83" presetID="10" presetClass="entr" presetSubtype="0" fill="hold" nodeType="withEffect">
                                  <p:stCondLst>
                                    <p:cond delay="1000"/>
                                  </p:stCondLst>
                                  <p:childTnLst>
                                    <p:set>
                                      <p:cBhvr>
                                        <p:cTn id="84" dur="1" fill="hold">
                                          <p:stCondLst>
                                            <p:cond delay="0"/>
                                          </p:stCondLst>
                                        </p:cTn>
                                        <p:tgtEl>
                                          <p:spTgt spid="99"/>
                                        </p:tgtEl>
                                        <p:attrNameLst>
                                          <p:attrName>style.visibility</p:attrName>
                                        </p:attrNameLst>
                                      </p:cBhvr>
                                      <p:to>
                                        <p:strVal val="visible"/>
                                      </p:to>
                                    </p:set>
                                    <p:animEffect transition="in" filter="fade">
                                      <p:cBhvr>
                                        <p:cTn id="85" dur="500"/>
                                        <p:tgtEl>
                                          <p:spTgt spid="99"/>
                                        </p:tgtEl>
                                      </p:cBhvr>
                                    </p:animEffect>
                                  </p:childTnLst>
                                </p:cTn>
                              </p:par>
                              <p:par>
                                <p:cTn id="86" presetID="10" presetClass="entr" presetSubtype="0" fill="hold" nodeType="withEffect">
                                  <p:stCondLst>
                                    <p:cond delay="1250"/>
                                  </p:stCondLst>
                                  <p:childTnLst>
                                    <p:set>
                                      <p:cBhvr>
                                        <p:cTn id="87" dur="1" fill="hold">
                                          <p:stCondLst>
                                            <p:cond delay="0"/>
                                          </p:stCondLst>
                                        </p:cTn>
                                        <p:tgtEl>
                                          <p:spTgt spid="71"/>
                                        </p:tgtEl>
                                        <p:attrNameLst>
                                          <p:attrName>style.visibility</p:attrName>
                                        </p:attrNameLst>
                                      </p:cBhvr>
                                      <p:to>
                                        <p:strVal val="visible"/>
                                      </p:to>
                                    </p:set>
                                    <p:animEffect transition="in" filter="fade">
                                      <p:cBhvr>
                                        <p:cTn id="88" dur="500"/>
                                        <p:tgtEl>
                                          <p:spTgt spid="71"/>
                                        </p:tgtEl>
                                      </p:cBhvr>
                                    </p:animEffect>
                                  </p:childTnLst>
                                </p:cTn>
                              </p:par>
                              <p:par>
                                <p:cTn id="89" presetID="10" presetClass="entr" presetSubtype="0" fill="hold" grpId="0" nodeType="withEffect">
                                  <p:stCondLst>
                                    <p:cond delay="1250"/>
                                  </p:stCondLst>
                                  <p:childTnLst>
                                    <p:set>
                                      <p:cBhvr>
                                        <p:cTn id="90" dur="1" fill="hold">
                                          <p:stCondLst>
                                            <p:cond delay="0"/>
                                          </p:stCondLst>
                                        </p:cTn>
                                        <p:tgtEl>
                                          <p:spTgt spid="47"/>
                                        </p:tgtEl>
                                        <p:attrNameLst>
                                          <p:attrName>style.visibility</p:attrName>
                                        </p:attrNameLst>
                                      </p:cBhvr>
                                      <p:to>
                                        <p:strVal val="visible"/>
                                      </p:to>
                                    </p:set>
                                    <p:animEffect transition="in" filter="fade">
                                      <p:cBhvr>
                                        <p:cTn id="91" dur="500"/>
                                        <p:tgtEl>
                                          <p:spTgt spid="47"/>
                                        </p:tgtEl>
                                      </p:cBhvr>
                                    </p:animEffect>
                                  </p:childTnLst>
                                </p:cTn>
                              </p:par>
                              <p:par>
                                <p:cTn id="92" presetID="10" presetClass="entr" presetSubtype="0" fill="hold" nodeType="withEffect">
                                  <p:stCondLst>
                                    <p:cond delay="1750"/>
                                  </p:stCondLst>
                                  <p:childTnLst>
                                    <p:set>
                                      <p:cBhvr>
                                        <p:cTn id="93" dur="1" fill="hold">
                                          <p:stCondLst>
                                            <p:cond delay="0"/>
                                          </p:stCondLst>
                                        </p:cTn>
                                        <p:tgtEl>
                                          <p:spTgt spid="63"/>
                                        </p:tgtEl>
                                        <p:attrNameLst>
                                          <p:attrName>style.visibility</p:attrName>
                                        </p:attrNameLst>
                                      </p:cBhvr>
                                      <p:to>
                                        <p:strVal val="visible"/>
                                      </p:to>
                                    </p:set>
                                    <p:animEffect transition="in" filter="fade">
                                      <p:cBhvr>
                                        <p:cTn id="94" dur="500"/>
                                        <p:tgtEl>
                                          <p:spTgt spid="63"/>
                                        </p:tgtEl>
                                      </p:cBhvr>
                                    </p:animEffect>
                                  </p:childTnLst>
                                </p:cTn>
                              </p:par>
                              <p:par>
                                <p:cTn id="95" presetID="10" presetClass="entr" presetSubtype="0" fill="hold" nodeType="withEffect">
                                  <p:stCondLst>
                                    <p:cond delay="1750"/>
                                  </p:stCondLst>
                                  <p:childTnLst>
                                    <p:set>
                                      <p:cBhvr>
                                        <p:cTn id="96" dur="1" fill="hold">
                                          <p:stCondLst>
                                            <p:cond delay="0"/>
                                          </p:stCondLst>
                                        </p:cTn>
                                        <p:tgtEl>
                                          <p:spTgt spid="100"/>
                                        </p:tgtEl>
                                        <p:attrNameLst>
                                          <p:attrName>style.visibility</p:attrName>
                                        </p:attrNameLst>
                                      </p:cBhvr>
                                      <p:to>
                                        <p:strVal val="visible"/>
                                      </p:to>
                                    </p:set>
                                    <p:animEffect transition="in" filter="fade">
                                      <p:cBhvr>
                                        <p:cTn id="97" dur="500"/>
                                        <p:tgtEl>
                                          <p:spTgt spid="100"/>
                                        </p:tgtEl>
                                      </p:cBhvr>
                                    </p:animEffect>
                                  </p:childTnLst>
                                </p:cTn>
                              </p:par>
                              <p:par>
                                <p:cTn id="98" presetID="10" presetClass="entr" presetSubtype="0" fill="hold" nodeType="withEffect">
                                  <p:stCondLst>
                                    <p:cond delay="2000"/>
                                  </p:stCondLst>
                                  <p:childTnLst>
                                    <p:set>
                                      <p:cBhvr>
                                        <p:cTn id="99" dur="1" fill="hold">
                                          <p:stCondLst>
                                            <p:cond delay="0"/>
                                          </p:stCondLst>
                                        </p:cTn>
                                        <p:tgtEl>
                                          <p:spTgt spid="72"/>
                                        </p:tgtEl>
                                        <p:attrNameLst>
                                          <p:attrName>style.visibility</p:attrName>
                                        </p:attrNameLst>
                                      </p:cBhvr>
                                      <p:to>
                                        <p:strVal val="visible"/>
                                      </p:to>
                                    </p:set>
                                    <p:animEffect transition="in" filter="fade">
                                      <p:cBhvr>
                                        <p:cTn id="100" dur="500"/>
                                        <p:tgtEl>
                                          <p:spTgt spid="72"/>
                                        </p:tgtEl>
                                      </p:cBhvr>
                                    </p:animEffect>
                                  </p:childTnLst>
                                </p:cTn>
                              </p:par>
                              <p:par>
                                <p:cTn id="101" presetID="10" presetClass="entr" presetSubtype="0" fill="hold" grpId="0" nodeType="withEffect">
                                  <p:stCondLst>
                                    <p:cond delay="2000"/>
                                  </p:stCondLst>
                                  <p:childTnLst>
                                    <p:set>
                                      <p:cBhvr>
                                        <p:cTn id="102" dur="1" fill="hold">
                                          <p:stCondLst>
                                            <p:cond delay="0"/>
                                          </p:stCondLst>
                                        </p:cTn>
                                        <p:tgtEl>
                                          <p:spTgt spid="46"/>
                                        </p:tgtEl>
                                        <p:attrNameLst>
                                          <p:attrName>style.visibility</p:attrName>
                                        </p:attrNameLst>
                                      </p:cBhvr>
                                      <p:to>
                                        <p:strVal val="visible"/>
                                      </p:to>
                                    </p:set>
                                    <p:animEffect transition="in" filter="fade">
                                      <p:cBhvr>
                                        <p:cTn id="103" dur="500"/>
                                        <p:tgtEl>
                                          <p:spTgt spid="46"/>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68"/>
                                        </p:tgtEl>
                                        <p:attrNameLst>
                                          <p:attrName>style.visibility</p:attrName>
                                        </p:attrNameLst>
                                      </p:cBhvr>
                                      <p:to>
                                        <p:strVal val="visible"/>
                                      </p:to>
                                    </p:set>
                                    <p:animEffect transition="in" filter="fade">
                                      <p:cBhvr>
                                        <p:cTn id="10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5" grpId="0"/>
      <p:bldP spid="46" grpId="0"/>
      <p:bldP spid="47" grpId="0"/>
      <p:bldP spid="68" grpId="0"/>
      <p:bldP spid="73" grpId="0" animBg="1"/>
      <p:bldP spid="74" grpId="0" animBg="1"/>
      <p:bldP spid="75" grpId="0" animBg="1"/>
      <p:bldP spid="76" grpId="0" animBg="1"/>
      <p:bldP spid="77" grpId="0" animBg="1"/>
      <p:bldP spid="81" grpId="0" animBg="1"/>
      <p:bldP spid="82" grpId="0" animBg="1"/>
      <p:bldP spid="92" grpId="0" animBg="1"/>
      <p:bldP spid="93" grpId="0" build="allAtOnce"/>
      <p:bldP spid="95" grpId="0"/>
      <p:bldP spid="96" grpId="0"/>
      <p:bldP spid="97" grpId="0"/>
      <p:bldP spid="98" grpId="0"/>
    </p:bldLst>
  </p:timing>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A screenshot of a video game&#10;&#10;Description automatically generated">
            <a:hlinkClick r:id="rId3"/>
            <a:extLst>
              <a:ext uri="{FF2B5EF4-FFF2-40B4-BE49-F238E27FC236}">
                <a16:creationId xmlns:a16="http://schemas.microsoft.com/office/drawing/2014/main" id="{68233421-B8DF-FEBD-9C13-942B9999B0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 y="1067679"/>
            <a:ext cx="10134600" cy="4841198"/>
          </a:xfrm>
          <a:prstGeom prst="rect">
            <a:avLst/>
          </a:prstGeom>
          <a:effectLst>
            <a:outerShdw blurRad="50800" dist="38100" dir="2700000" algn="tl" rotWithShape="0">
              <a:prstClr val="black">
                <a:alpha val="40000"/>
              </a:prstClr>
            </a:outerShdw>
          </a:effectLst>
        </p:spPr>
      </p:pic>
      <p:pic>
        <p:nvPicPr>
          <p:cNvPr id="6" name="Graphic 5">
            <a:hlinkClick r:id="rId3"/>
            <a:extLst>
              <a:ext uri="{FF2B5EF4-FFF2-40B4-BE49-F238E27FC236}">
                <a16:creationId xmlns:a16="http://schemas.microsoft.com/office/drawing/2014/main" id="{43B0E648-280E-452E-F4D5-2B7A757E7B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21265" y="2654265"/>
            <a:ext cx="1549470" cy="154947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955248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 BackgroundArrow">
            <a:extLst>
              <a:ext uri="{FF2B5EF4-FFF2-40B4-BE49-F238E27FC236}">
                <a16:creationId xmlns:a16="http://schemas.microsoft.com/office/drawing/2014/main" id="{DBBF561E-2B2F-0739-412B-953921BDD06C}"/>
              </a:ext>
            </a:extLst>
          </p:cNvPr>
          <p:cNvSpPr/>
          <p:nvPr/>
        </p:nvSpPr>
        <p:spPr>
          <a:xfrm rot="10800000">
            <a:off x="4138248" y="-827684"/>
            <a:ext cx="8106575" cy="8932409"/>
          </a:xfrm>
          <a:custGeom>
            <a:avLst/>
            <a:gdLst>
              <a:gd name="connsiteX0" fmla="*/ 6002018 w 6099136"/>
              <a:gd name="connsiteY0" fmla="*/ 3790514 h 6856021"/>
              <a:gd name="connsiteX1" fmla="*/ 6002018 w 6099136"/>
              <a:gd name="connsiteY1" fmla="*/ 3065508 h 6856021"/>
              <a:gd name="connsiteX2" fmla="*/ 4268162 w 6099136"/>
              <a:gd name="connsiteY2" fmla="*/ 62396 h 6856021"/>
              <a:gd name="connsiteX3" fmla="*/ 4227286 w 6099136"/>
              <a:gd name="connsiteY3" fmla="*/ 0 h 6856021"/>
              <a:gd name="connsiteX4" fmla="*/ 0 w 6099136"/>
              <a:gd name="connsiteY4" fmla="*/ 0 h 6856021"/>
              <a:gd name="connsiteX5" fmla="*/ 40876 w 6099136"/>
              <a:gd name="connsiteY5" fmla="*/ 62396 h 6856021"/>
              <a:gd name="connsiteX6" fmla="*/ 1774732 w 6099136"/>
              <a:gd name="connsiteY6" fmla="*/ 3065508 h 6856021"/>
              <a:gd name="connsiteX7" fmla="*/ 1774732 w 6099136"/>
              <a:gd name="connsiteY7" fmla="*/ 3790514 h 6856021"/>
              <a:gd name="connsiteX8" fmla="*/ 40876 w 6099136"/>
              <a:gd name="connsiteY8" fmla="*/ 6793625 h 6856021"/>
              <a:gd name="connsiteX9" fmla="*/ 0 w 6099136"/>
              <a:gd name="connsiteY9" fmla="*/ 6856022 h 6856021"/>
              <a:gd name="connsiteX10" fmla="*/ 4227286 w 6099136"/>
              <a:gd name="connsiteY10" fmla="*/ 6856022 h 6856021"/>
              <a:gd name="connsiteX11" fmla="*/ 4268162 w 6099136"/>
              <a:gd name="connsiteY11" fmla="*/ 6793625 h 6856021"/>
              <a:gd name="connsiteX12" fmla="*/ 6002018 w 6099136"/>
              <a:gd name="connsiteY12" fmla="*/ 3790514 h 6856021"/>
              <a:gd name="connsiteX0" fmla="*/ 6002018 w 6099137"/>
              <a:gd name="connsiteY0" fmla="*/ 3790514 h 6856022"/>
              <a:gd name="connsiteX1" fmla="*/ 6002018 w 6099137"/>
              <a:gd name="connsiteY1" fmla="*/ 3065508 h 6856022"/>
              <a:gd name="connsiteX2" fmla="*/ 4268162 w 6099137"/>
              <a:gd name="connsiteY2" fmla="*/ 62396 h 6856022"/>
              <a:gd name="connsiteX3" fmla="*/ 4227286 w 6099137"/>
              <a:gd name="connsiteY3" fmla="*/ 0 h 6856022"/>
              <a:gd name="connsiteX4" fmla="*/ 0 w 6099137"/>
              <a:gd name="connsiteY4" fmla="*/ 0 h 6856022"/>
              <a:gd name="connsiteX5" fmla="*/ 40876 w 6099137"/>
              <a:gd name="connsiteY5" fmla="*/ 62396 h 6856022"/>
              <a:gd name="connsiteX6" fmla="*/ 871776 w 6099137"/>
              <a:gd name="connsiteY6" fmla="*/ 3050887 h 6856022"/>
              <a:gd name="connsiteX7" fmla="*/ 1774732 w 6099137"/>
              <a:gd name="connsiteY7" fmla="*/ 3790514 h 6856022"/>
              <a:gd name="connsiteX8" fmla="*/ 40876 w 6099137"/>
              <a:gd name="connsiteY8" fmla="*/ 6793625 h 6856022"/>
              <a:gd name="connsiteX9" fmla="*/ 0 w 6099137"/>
              <a:gd name="connsiteY9" fmla="*/ 6856022 h 6856022"/>
              <a:gd name="connsiteX10" fmla="*/ 4227286 w 6099137"/>
              <a:gd name="connsiteY10" fmla="*/ 6856022 h 6856022"/>
              <a:gd name="connsiteX11" fmla="*/ 4268162 w 6099137"/>
              <a:gd name="connsiteY11" fmla="*/ 6793625 h 6856022"/>
              <a:gd name="connsiteX12" fmla="*/ 6002018 w 6099137"/>
              <a:gd name="connsiteY12" fmla="*/ 3790514 h 6856022"/>
              <a:gd name="connsiteX0" fmla="*/ 6002018 w 6099137"/>
              <a:gd name="connsiteY0" fmla="*/ 3790514 h 6856022"/>
              <a:gd name="connsiteX1" fmla="*/ 6002018 w 6099137"/>
              <a:gd name="connsiteY1" fmla="*/ 3065508 h 6856022"/>
              <a:gd name="connsiteX2" fmla="*/ 4268162 w 6099137"/>
              <a:gd name="connsiteY2" fmla="*/ 62396 h 6856022"/>
              <a:gd name="connsiteX3" fmla="*/ 4227286 w 6099137"/>
              <a:gd name="connsiteY3" fmla="*/ 0 h 6856022"/>
              <a:gd name="connsiteX4" fmla="*/ 0 w 6099137"/>
              <a:gd name="connsiteY4" fmla="*/ 0 h 6856022"/>
              <a:gd name="connsiteX5" fmla="*/ 40876 w 6099137"/>
              <a:gd name="connsiteY5" fmla="*/ 62396 h 6856022"/>
              <a:gd name="connsiteX6" fmla="*/ 871776 w 6099137"/>
              <a:gd name="connsiteY6" fmla="*/ 3050887 h 6856022"/>
              <a:gd name="connsiteX7" fmla="*/ 499128 w 6099137"/>
              <a:gd name="connsiteY7" fmla="*/ 3629675 h 6856022"/>
              <a:gd name="connsiteX8" fmla="*/ 40876 w 6099137"/>
              <a:gd name="connsiteY8" fmla="*/ 6793625 h 6856022"/>
              <a:gd name="connsiteX9" fmla="*/ 0 w 6099137"/>
              <a:gd name="connsiteY9" fmla="*/ 6856022 h 6856022"/>
              <a:gd name="connsiteX10" fmla="*/ 4227286 w 6099137"/>
              <a:gd name="connsiteY10" fmla="*/ 6856022 h 6856022"/>
              <a:gd name="connsiteX11" fmla="*/ 4268162 w 6099137"/>
              <a:gd name="connsiteY11" fmla="*/ 6793625 h 6856022"/>
              <a:gd name="connsiteX12" fmla="*/ 6002018 w 6099137"/>
              <a:gd name="connsiteY12" fmla="*/ 3790514 h 6856022"/>
              <a:gd name="connsiteX0" fmla="*/ 6002018 w 6099137"/>
              <a:gd name="connsiteY0" fmla="*/ 3790514 h 6856022"/>
              <a:gd name="connsiteX1" fmla="*/ 6002018 w 6099137"/>
              <a:gd name="connsiteY1" fmla="*/ 3065508 h 6856022"/>
              <a:gd name="connsiteX2" fmla="*/ 4268162 w 6099137"/>
              <a:gd name="connsiteY2" fmla="*/ 62396 h 6856022"/>
              <a:gd name="connsiteX3" fmla="*/ 4227286 w 6099137"/>
              <a:gd name="connsiteY3" fmla="*/ 0 h 6856022"/>
              <a:gd name="connsiteX4" fmla="*/ 0 w 6099137"/>
              <a:gd name="connsiteY4" fmla="*/ 0 h 6856022"/>
              <a:gd name="connsiteX5" fmla="*/ 40876 w 6099137"/>
              <a:gd name="connsiteY5" fmla="*/ 62396 h 6856022"/>
              <a:gd name="connsiteX6" fmla="*/ 484795 w 6099137"/>
              <a:gd name="connsiteY6" fmla="*/ 3021643 h 6856022"/>
              <a:gd name="connsiteX7" fmla="*/ 499128 w 6099137"/>
              <a:gd name="connsiteY7" fmla="*/ 3629675 h 6856022"/>
              <a:gd name="connsiteX8" fmla="*/ 40876 w 6099137"/>
              <a:gd name="connsiteY8" fmla="*/ 6793625 h 6856022"/>
              <a:gd name="connsiteX9" fmla="*/ 0 w 6099137"/>
              <a:gd name="connsiteY9" fmla="*/ 6856022 h 6856022"/>
              <a:gd name="connsiteX10" fmla="*/ 4227286 w 6099137"/>
              <a:gd name="connsiteY10" fmla="*/ 6856022 h 6856022"/>
              <a:gd name="connsiteX11" fmla="*/ 4268162 w 6099137"/>
              <a:gd name="connsiteY11" fmla="*/ 6793625 h 6856022"/>
              <a:gd name="connsiteX12" fmla="*/ 6002018 w 6099137"/>
              <a:gd name="connsiteY12" fmla="*/ 3790514 h 6856022"/>
              <a:gd name="connsiteX0" fmla="*/ 6002018 w 6099137"/>
              <a:gd name="connsiteY0" fmla="*/ 3790514 h 6856022"/>
              <a:gd name="connsiteX1" fmla="*/ 6002018 w 6099137"/>
              <a:gd name="connsiteY1" fmla="*/ 3065508 h 6856022"/>
              <a:gd name="connsiteX2" fmla="*/ 4268162 w 6099137"/>
              <a:gd name="connsiteY2" fmla="*/ 62396 h 6856022"/>
              <a:gd name="connsiteX3" fmla="*/ 4227286 w 6099137"/>
              <a:gd name="connsiteY3" fmla="*/ 0 h 6856022"/>
              <a:gd name="connsiteX4" fmla="*/ 0 w 6099137"/>
              <a:gd name="connsiteY4" fmla="*/ 0 h 6856022"/>
              <a:gd name="connsiteX5" fmla="*/ 40876 w 6099137"/>
              <a:gd name="connsiteY5" fmla="*/ 62396 h 6856022"/>
              <a:gd name="connsiteX6" fmla="*/ 484795 w 6099137"/>
              <a:gd name="connsiteY6" fmla="*/ 3021643 h 6856022"/>
              <a:gd name="connsiteX7" fmla="*/ 40876 w 6099137"/>
              <a:gd name="connsiteY7" fmla="*/ 6793625 h 6856022"/>
              <a:gd name="connsiteX8" fmla="*/ 0 w 6099137"/>
              <a:gd name="connsiteY8" fmla="*/ 6856022 h 6856022"/>
              <a:gd name="connsiteX9" fmla="*/ 4227286 w 6099137"/>
              <a:gd name="connsiteY9" fmla="*/ 6856022 h 6856022"/>
              <a:gd name="connsiteX10" fmla="*/ 4268162 w 6099137"/>
              <a:gd name="connsiteY10" fmla="*/ 6793625 h 6856022"/>
              <a:gd name="connsiteX11" fmla="*/ 6002018 w 6099137"/>
              <a:gd name="connsiteY11" fmla="*/ 3790514 h 6856022"/>
              <a:gd name="connsiteX0" fmla="*/ 6002018 w 6099137"/>
              <a:gd name="connsiteY0" fmla="*/ 3790514 h 6856022"/>
              <a:gd name="connsiteX1" fmla="*/ 6002018 w 6099137"/>
              <a:gd name="connsiteY1" fmla="*/ 3065508 h 6856022"/>
              <a:gd name="connsiteX2" fmla="*/ 4268162 w 6099137"/>
              <a:gd name="connsiteY2" fmla="*/ 62396 h 6856022"/>
              <a:gd name="connsiteX3" fmla="*/ 4227286 w 6099137"/>
              <a:gd name="connsiteY3" fmla="*/ 0 h 6856022"/>
              <a:gd name="connsiteX4" fmla="*/ 0 w 6099137"/>
              <a:gd name="connsiteY4" fmla="*/ 0 h 6856022"/>
              <a:gd name="connsiteX5" fmla="*/ 40876 w 6099137"/>
              <a:gd name="connsiteY5" fmla="*/ 62396 h 6856022"/>
              <a:gd name="connsiteX6" fmla="*/ 40876 w 6099137"/>
              <a:gd name="connsiteY6" fmla="*/ 6793625 h 6856022"/>
              <a:gd name="connsiteX7" fmla="*/ 0 w 6099137"/>
              <a:gd name="connsiteY7" fmla="*/ 6856022 h 6856022"/>
              <a:gd name="connsiteX8" fmla="*/ 4227286 w 6099137"/>
              <a:gd name="connsiteY8" fmla="*/ 6856022 h 6856022"/>
              <a:gd name="connsiteX9" fmla="*/ 4268162 w 6099137"/>
              <a:gd name="connsiteY9" fmla="*/ 6793625 h 6856022"/>
              <a:gd name="connsiteX10" fmla="*/ 6002018 w 6099137"/>
              <a:gd name="connsiteY10" fmla="*/ 3790514 h 685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9137" h="6856022">
                <a:moveTo>
                  <a:pt x="6002018" y="3790514"/>
                </a:moveTo>
                <a:cubicBezTo>
                  <a:pt x="6131510" y="3566222"/>
                  <a:pt x="6131510" y="3289799"/>
                  <a:pt x="6002018" y="3065508"/>
                </a:cubicBezTo>
                <a:lnTo>
                  <a:pt x="4268162" y="62396"/>
                </a:lnTo>
                <a:cubicBezTo>
                  <a:pt x="4255609" y="40690"/>
                  <a:pt x="4241757" y="20036"/>
                  <a:pt x="4227286" y="0"/>
                </a:cubicBezTo>
                <a:lnTo>
                  <a:pt x="0" y="0"/>
                </a:lnTo>
                <a:cubicBezTo>
                  <a:pt x="14532" y="20036"/>
                  <a:pt x="28384" y="40690"/>
                  <a:pt x="40876" y="62396"/>
                </a:cubicBezTo>
                <a:cubicBezTo>
                  <a:pt x="47689" y="1194667"/>
                  <a:pt x="47689" y="5661354"/>
                  <a:pt x="40876" y="6793625"/>
                </a:cubicBezTo>
                <a:cubicBezTo>
                  <a:pt x="28323" y="6815331"/>
                  <a:pt x="14471" y="6835985"/>
                  <a:pt x="0" y="6856022"/>
                </a:cubicBezTo>
                <a:lnTo>
                  <a:pt x="4227286" y="6856022"/>
                </a:lnTo>
                <a:cubicBezTo>
                  <a:pt x="4241818" y="6835985"/>
                  <a:pt x="4255671" y="6815331"/>
                  <a:pt x="4268162" y="6793625"/>
                </a:cubicBezTo>
                <a:lnTo>
                  <a:pt x="6002018" y="3790514"/>
                </a:lnTo>
                <a:close/>
              </a:path>
            </a:pathLst>
          </a:custGeom>
          <a:solidFill>
            <a:schemeClr val="accent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HelveticaNowDisplay Bold" panose="020B0804030202020204" pitchFamily="34" charset="0"/>
              <a:ea typeface="+mn-ea"/>
              <a:cs typeface="+mn-cs"/>
            </a:endParaRPr>
          </a:p>
        </p:txBody>
      </p:sp>
      <p:grpSp>
        <p:nvGrpSpPr>
          <p:cNvPr id="3" name="ISO9001">
            <a:extLst>
              <a:ext uri="{FF2B5EF4-FFF2-40B4-BE49-F238E27FC236}">
                <a16:creationId xmlns:a16="http://schemas.microsoft.com/office/drawing/2014/main" id="{A0065359-80AE-1424-8F86-59A11C12ABC7}"/>
              </a:ext>
            </a:extLst>
          </p:cNvPr>
          <p:cNvGrpSpPr/>
          <p:nvPr/>
        </p:nvGrpSpPr>
        <p:grpSpPr>
          <a:xfrm>
            <a:off x="7639033" y="223677"/>
            <a:ext cx="1401512" cy="2012268"/>
            <a:chOff x="621290" y="2014794"/>
            <a:chExt cx="1401512" cy="2012268"/>
          </a:xfrm>
        </p:grpSpPr>
        <p:sp>
          <p:nvSpPr>
            <p:cNvPr id="4" name="TextBox 3">
              <a:extLst>
                <a:ext uri="{FF2B5EF4-FFF2-40B4-BE49-F238E27FC236}">
                  <a16:creationId xmlns:a16="http://schemas.microsoft.com/office/drawing/2014/main" id="{174108EC-D237-EDD9-A406-BB1BA1D5C66C}"/>
                </a:ext>
              </a:extLst>
            </p:cNvPr>
            <p:cNvSpPr txBox="1"/>
            <p:nvPr/>
          </p:nvSpPr>
          <p:spPr>
            <a:xfrm>
              <a:off x="621290" y="3626952"/>
              <a:ext cx="140151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effectLst/>
                  <a:uLnTx/>
                  <a:uFillTx/>
                  <a:latin typeface="HelveticaNowDisplay Bold" panose="020B0804030202020204" pitchFamily="34" charset="0"/>
                  <a:ea typeface="MS Gothic"/>
                  <a:cs typeface="+mn-cs"/>
                </a:rPr>
                <a:t>ISO9001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latin typeface="HelveticaNowDisplay Bold" panose="020B0804030202020204" pitchFamily="34" charset="0"/>
                  <a:ea typeface="MS Gothic"/>
                  <a:cs typeface="+mn-cs"/>
                </a:rPr>
                <a:t>Quality Management </a:t>
              </a:r>
            </a:p>
          </p:txBody>
        </p:sp>
        <p:pic>
          <p:nvPicPr>
            <p:cNvPr id="5" name="Picture 4">
              <a:extLst>
                <a:ext uri="{FF2B5EF4-FFF2-40B4-BE49-F238E27FC236}">
                  <a16:creationId xmlns:a16="http://schemas.microsoft.com/office/drawing/2014/main" id="{A270AE29-0ADD-EF31-C3A1-233B3BB202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78568" y="2014794"/>
              <a:ext cx="1087361" cy="1535722"/>
            </a:xfrm>
            <a:prstGeom prst="rect">
              <a:avLst/>
            </a:prstGeom>
            <a:noFill/>
            <a:effectLst>
              <a:outerShdw blurRad="63500" sx="102000" sy="102000" algn="ctr" rotWithShape="0">
                <a:srgbClr val="0B4051">
                  <a:alpha val="0"/>
                </a:srgbClr>
              </a:outerShdw>
            </a:effectLst>
            <a:extLst>
              <a:ext uri="{909E8E84-426E-40DD-AFC4-6F175D3DCCD1}">
                <a14:hiddenFill xmlns:a14="http://schemas.microsoft.com/office/drawing/2010/main">
                  <a:solidFill>
                    <a:srgbClr val="FFFFFF"/>
                  </a:solidFill>
                </a14:hiddenFill>
              </a:ext>
            </a:extLst>
          </p:spPr>
        </p:pic>
      </p:grpSp>
      <p:grpSp>
        <p:nvGrpSpPr>
          <p:cNvPr id="10" name="ISO27001">
            <a:extLst>
              <a:ext uri="{FF2B5EF4-FFF2-40B4-BE49-F238E27FC236}">
                <a16:creationId xmlns:a16="http://schemas.microsoft.com/office/drawing/2014/main" id="{2F14AEB0-E89B-1378-41DD-EA1595F3FA2B}"/>
              </a:ext>
            </a:extLst>
          </p:cNvPr>
          <p:cNvGrpSpPr/>
          <p:nvPr/>
        </p:nvGrpSpPr>
        <p:grpSpPr>
          <a:xfrm>
            <a:off x="9122516" y="223677"/>
            <a:ext cx="1368188" cy="2012268"/>
            <a:chOff x="1845240" y="2014794"/>
            <a:chExt cx="1368188" cy="2012268"/>
          </a:xfrm>
        </p:grpSpPr>
        <p:sp>
          <p:nvSpPr>
            <p:cNvPr id="11" name="TextBox 10">
              <a:extLst>
                <a:ext uri="{FF2B5EF4-FFF2-40B4-BE49-F238E27FC236}">
                  <a16:creationId xmlns:a16="http://schemas.microsoft.com/office/drawing/2014/main" id="{705C36AA-FE51-7FE7-63E4-5D02608C0B7C}"/>
                </a:ext>
              </a:extLst>
            </p:cNvPr>
            <p:cNvSpPr txBox="1"/>
            <p:nvPr/>
          </p:nvSpPr>
          <p:spPr>
            <a:xfrm>
              <a:off x="1845240" y="3626952"/>
              <a:ext cx="1368188"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effectLst/>
                  <a:uLnTx/>
                  <a:uFillTx/>
                  <a:latin typeface="HelveticaNowDisplay Bold" panose="020B0804030202020204" pitchFamily="34" charset="0"/>
                  <a:ea typeface="MS Gothic"/>
                  <a:cs typeface="+mn-cs"/>
                </a:rPr>
                <a:t>ISO27001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latin typeface="HelveticaNowDisplay Bold" panose="020B0804030202020204" pitchFamily="34" charset="0"/>
                  <a:ea typeface="MS Gothic"/>
                  <a:cs typeface="+mn-cs"/>
                </a:rPr>
                <a:t>Information Security</a:t>
              </a:r>
            </a:p>
          </p:txBody>
        </p:sp>
        <p:pic>
          <p:nvPicPr>
            <p:cNvPr id="13" name="Picture 2">
              <a:extLst>
                <a:ext uri="{FF2B5EF4-FFF2-40B4-BE49-F238E27FC236}">
                  <a16:creationId xmlns:a16="http://schemas.microsoft.com/office/drawing/2014/main" id="{DCC08CA9-5E37-043E-66A8-3F57E33F74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986010" y="2014794"/>
              <a:ext cx="1087361" cy="1536451"/>
            </a:xfrm>
            <a:prstGeom prst="rect">
              <a:avLst/>
            </a:prstGeom>
            <a:noFill/>
            <a:effectLst>
              <a:outerShdw blurRad="63500" sx="102000" sy="102000" algn="ctr" rotWithShape="0">
                <a:srgbClr val="0B4051">
                  <a:alpha val="0"/>
                </a:srgbClr>
              </a:outerShdw>
            </a:effectLst>
            <a:extLst>
              <a:ext uri="{909E8E84-426E-40DD-AFC4-6F175D3DCCD1}">
                <a14:hiddenFill xmlns:a14="http://schemas.microsoft.com/office/drawing/2010/main">
                  <a:solidFill>
                    <a:srgbClr val="FFFFFF"/>
                  </a:solidFill>
                </a14:hiddenFill>
              </a:ext>
            </a:extLst>
          </p:spPr>
        </p:pic>
      </p:grpSp>
      <p:grpSp>
        <p:nvGrpSpPr>
          <p:cNvPr id="14" name="CSA Star">
            <a:extLst>
              <a:ext uri="{FF2B5EF4-FFF2-40B4-BE49-F238E27FC236}">
                <a16:creationId xmlns:a16="http://schemas.microsoft.com/office/drawing/2014/main" id="{17577BFD-7461-0D7C-AAE7-99E3CDD76B23}"/>
              </a:ext>
            </a:extLst>
          </p:cNvPr>
          <p:cNvGrpSpPr/>
          <p:nvPr/>
        </p:nvGrpSpPr>
        <p:grpSpPr>
          <a:xfrm>
            <a:off x="10616706" y="223677"/>
            <a:ext cx="1313134" cy="2012268"/>
            <a:chOff x="3062344" y="2014794"/>
            <a:chExt cx="1313134" cy="2012268"/>
          </a:xfrm>
        </p:grpSpPr>
        <p:sp>
          <p:nvSpPr>
            <p:cNvPr id="15" name="TextBox 14">
              <a:extLst>
                <a:ext uri="{FF2B5EF4-FFF2-40B4-BE49-F238E27FC236}">
                  <a16:creationId xmlns:a16="http://schemas.microsoft.com/office/drawing/2014/main" id="{F5CF08B6-D470-F4CB-9516-BFA284381B72}"/>
                </a:ext>
              </a:extLst>
            </p:cNvPr>
            <p:cNvSpPr txBox="1"/>
            <p:nvPr/>
          </p:nvSpPr>
          <p:spPr>
            <a:xfrm>
              <a:off x="3062344" y="3626952"/>
              <a:ext cx="131313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effectLst/>
                  <a:uLnTx/>
                  <a:uFillTx/>
                  <a:latin typeface="HelveticaNowDisplay Bold" panose="020B0804030202020204" pitchFamily="34" charset="0"/>
                  <a:ea typeface="MS Gothic"/>
                  <a:cs typeface="+mn-cs"/>
                </a:rPr>
                <a:t>CSA Star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effectLst/>
                  <a:uLnTx/>
                  <a:uFillTx/>
                  <a:latin typeface="HelveticaNowDisplay Bold" panose="020B0804030202020204" pitchFamily="34" charset="0"/>
                  <a:ea typeface="MS Gothic"/>
                  <a:cs typeface="+mn-cs"/>
                </a:rPr>
                <a:t>Cloud Security</a:t>
              </a:r>
            </a:p>
          </p:txBody>
        </p:sp>
        <p:pic>
          <p:nvPicPr>
            <p:cNvPr id="17" name="Picture 2">
              <a:extLst>
                <a:ext uri="{FF2B5EF4-FFF2-40B4-BE49-F238E27FC236}">
                  <a16:creationId xmlns:a16="http://schemas.microsoft.com/office/drawing/2014/main" id="{1D9732A5-A991-F9C4-D08C-26E812D27F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3176182" y="2014794"/>
              <a:ext cx="1086065" cy="1538888"/>
            </a:xfrm>
            <a:prstGeom prst="rect">
              <a:avLst/>
            </a:prstGeom>
            <a:noFill/>
            <a:effectLst>
              <a:outerShdw blurRad="63500" sx="102000" sy="102000" algn="ctr" rotWithShape="0">
                <a:srgbClr val="0B4051">
                  <a:alpha val="0"/>
                </a:srgbClr>
              </a:outerShdw>
            </a:effectLst>
            <a:extLst>
              <a:ext uri="{909E8E84-426E-40DD-AFC4-6F175D3DCCD1}">
                <a14:hiddenFill xmlns:a14="http://schemas.microsoft.com/office/drawing/2010/main">
                  <a:solidFill>
                    <a:srgbClr val="FFFFFF"/>
                  </a:solidFill>
                </a14:hiddenFill>
              </a:ext>
            </a:extLst>
          </p:spPr>
        </p:pic>
      </p:grpSp>
      <p:grpSp>
        <p:nvGrpSpPr>
          <p:cNvPr id="18" name="ISO22301">
            <a:extLst>
              <a:ext uri="{FF2B5EF4-FFF2-40B4-BE49-F238E27FC236}">
                <a16:creationId xmlns:a16="http://schemas.microsoft.com/office/drawing/2014/main" id="{324F2206-C533-839A-E9A8-962334D44E05}"/>
              </a:ext>
            </a:extLst>
          </p:cNvPr>
          <p:cNvGrpSpPr/>
          <p:nvPr/>
        </p:nvGrpSpPr>
        <p:grpSpPr>
          <a:xfrm>
            <a:off x="6198166" y="2364430"/>
            <a:ext cx="1344018" cy="2012268"/>
            <a:chOff x="4258784" y="2014794"/>
            <a:chExt cx="1344018" cy="2012268"/>
          </a:xfrm>
        </p:grpSpPr>
        <p:sp>
          <p:nvSpPr>
            <p:cNvPr id="19" name="TextBox 18">
              <a:extLst>
                <a:ext uri="{FF2B5EF4-FFF2-40B4-BE49-F238E27FC236}">
                  <a16:creationId xmlns:a16="http://schemas.microsoft.com/office/drawing/2014/main" id="{E3D62CCE-D6BE-D8E6-6DB9-6E3A9E91F6C3}"/>
                </a:ext>
              </a:extLst>
            </p:cNvPr>
            <p:cNvSpPr txBox="1"/>
            <p:nvPr/>
          </p:nvSpPr>
          <p:spPr>
            <a:xfrm>
              <a:off x="4258784" y="3626952"/>
              <a:ext cx="1344018"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effectLst/>
                  <a:uLnTx/>
                  <a:uFillTx/>
                  <a:latin typeface="HelveticaNowDisplay Bold" panose="020B0804030202020204" pitchFamily="34" charset="0"/>
                  <a:ea typeface="MS Gothic"/>
                  <a:cs typeface="+mn-cs"/>
                </a:rPr>
                <a:t>ISO22301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latin typeface="HelveticaNowDisplay Bold" panose="020B0804030202020204" pitchFamily="34" charset="0"/>
                  <a:ea typeface="MS Gothic"/>
                  <a:cs typeface="+mn-cs"/>
                </a:rPr>
                <a:t>Business Continuity</a:t>
              </a:r>
            </a:p>
          </p:txBody>
        </p:sp>
        <p:pic>
          <p:nvPicPr>
            <p:cNvPr id="20" name="Picture 2">
              <a:extLst>
                <a:ext uri="{FF2B5EF4-FFF2-40B4-BE49-F238E27FC236}">
                  <a16:creationId xmlns:a16="http://schemas.microsoft.com/office/drawing/2014/main" id="{7EE56470-D9CB-A9C8-9111-684CA000DB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4387368" y="2014794"/>
              <a:ext cx="1087361" cy="1538493"/>
            </a:xfrm>
            <a:prstGeom prst="rect">
              <a:avLst/>
            </a:prstGeom>
            <a:noFill/>
            <a:effectLst>
              <a:outerShdw blurRad="63500" sx="102000" sy="102000" algn="ctr" rotWithShape="0">
                <a:srgbClr val="0B4051">
                  <a:alpha val="0"/>
                </a:srgbClr>
              </a:outerShdw>
            </a:effectLst>
            <a:extLst>
              <a:ext uri="{909E8E84-426E-40DD-AFC4-6F175D3DCCD1}">
                <a14:hiddenFill xmlns:a14="http://schemas.microsoft.com/office/drawing/2010/main">
                  <a:solidFill>
                    <a:srgbClr val="FFFFFF"/>
                  </a:solidFill>
                </a14:hiddenFill>
              </a:ext>
            </a:extLst>
          </p:spPr>
        </p:pic>
      </p:grpSp>
      <p:grpSp>
        <p:nvGrpSpPr>
          <p:cNvPr id="21" name="BS10012">
            <a:extLst>
              <a:ext uri="{FF2B5EF4-FFF2-40B4-BE49-F238E27FC236}">
                <a16:creationId xmlns:a16="http://schemas.microsoft.com/office/drawing/2014/main" id="{83C5DA62-511E-7DA7-6BAA-B2C5E2B1200D}"/>
              </a:ext>
            </a:extLst>
          </p:cNvPr>
          <p:cNvGrpSpPr/>
          <p:nvPr/>
        </p:nvGrpSpPr>
        <p:grpSpPr>
          <a:xfrm>
            <a:off x="7580533" y="2366059"/>
            <a:ext cx="1499458" cy="2164527"/>
            <a:chOff x="5398201" y="2016423"/>
            <a:chExt cx="1499458" cy="2164527"/>
          </a:xfrm>
        </p:grpSpPr>
        <p:sp>
          <p:nvSpPr>
            <p:cNvPr id="22" name="TextBox 21">
              <a:extLst>
                <a:ext uri="{FF2B5EF4-FFF2-40B4-BE49-F238E27FC236}">
                  <a16:creationId xmlns:a16="http://schemas.microsoft.com/office/drawing/2014/main" id="{352E6064-43CA-41D3-E567-35A6765BB2C6}"/>
                </a:ext>
              </a:extLst>
            </p:cNvPr>
            <p:cNvSpPr txBox="1"/>
            <p:nvPr/>
          </p:nvSpPr>
          <p:spPr>
            <a:xfrm>
              <a:off x="5398201" y="3626952"/>
              <a:ext cx="1499458"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effectLst/>
                  <a:uLnTx/>
                  <a:uFillTx/>
                  <a:latin typeface="HelveticaNowDisplay Bold" panose="020B0804030202020204" pitchFamily="34" charset="0"/>
                  <a:ea typeface="MS Gothic"/>
                  <a:cs typeface="+mn-cs"/>
                </a:rPr>
                <a:t>ISO27701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latin typeface="HelveticaNowDisplay Bold" panose="020B0804030202020204" pitchFamily="34" charset="0"/>
                  <a:ea typeface="MS Gothic"/>
                  <a:cs typeface="+mn-cs"/>
                </a:rPr>
                <a:t>Privacy Information Management System</a:t>
              </a:r>
            </a:p>
          </p:txBody>
        </p:sp>
        <p:pic>
          <p:nvPicPr>
            <p:cNvPr id="25" name="Picture 2">
              <a:extLst>
                <a:ext uri="{FF2B5EF4-FFF2-40B4-BE49-F238E27FC236}">
                  <a16:creationId xmlns:a16="http://schemas.microsoft.com/office/drawing/2014/main" id="{3EEC1774-4DF1-DF9A-9E09-CB2CB1ACAF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5605465" y="2016423"/>
              <a:ext cx="1085338" cy="1535629"/>
            </a:xfrm>
            <a:prstGeom prst="rect">
              <a:avLst/>
            </a:prstGeom>
            <a:noFill/>
            <a:effectLst>
              <a:outerShdw blurRad="63500" sx="102000" sy="102000" algn="ctr" rotWithShape="0">
                <a:srgbClr val="0B4051">
                  <a:alpha val="0"/>
                </a:srgbClr>
              </a:outerShdw>
            </a:effectLst>
            <a:extLst>
              <a:ext uri="{909E8E84-426E-40DD-AFC4-6F175D3DCCD1}">
                <a14:hiddenFill xmlns:a14="http://schemas.microsoft.com/office/drawing/2010/main">
                  <a:solidFill>
                    <a:srgbClr val="FFFFFF"/>
                  </a:solidFill>
                </a14:hiddenFill>
              </a:ext>
            </a:extLst>
          </p:spPr>
        </p:pic>
      </p:grpSp>
      <p:grpSp>
        <p:nvGrpSpPr>
          <p:cNvPr id="27" name="ISO20000">
            <a:extLst>
              <a:ext uri="{FF2B5EF4-FFF2-40B4-BE49-F238E27FC236}">
                <a16:creationId xmlns:a16="http://schemas.microsoft.com/office/drawing/2014/main" id="{4A263FF2-4CFB-0EE0-37D1-A593BB3AD9A7}"/>
              </a:ext>
            </a:extLst>
          </p:cNvPr>
          <p:cNvGrpSpPr/>
          <p:nvPr/>
        </p:nvGrpSpPr>
        <p:grpSpPr>
          <a:xfrm>
            <a:off x="9033155" y="2364430"/>
            <a:ext cx="1551918" cy="2012268"/>
            <a:chOff x="6584535" y="2014794"/>
            <a:chExt cx="1551918" cy="2012268"/>
          </a:xfrm>
        </p:grpSpPr>
        <p:sp>
          <p:nvSpPr>
            <p:cNvPr id="31" name="TextBox 30">
              <a:extLst>
                <a:ext uri="{FF2B5EF4-FFF2-40B4-BE49-F238E27FC236}">
                  <a16:creationId xmlns:a16="http://schemas.microsoft.com/office/drawing/2014/main" id="{E80D707E-209C-48C6-11EE-C245DBB6F012}"/>
                </a:ext>
              </a:extLst>
            </p:cNvPr>
            <p:cNvSpPr txBox="1"/>
            <p:nvPr/>
          </p:nvSpPr>
          <p:spPr>
            <a:xfrm>
              <a:off x="6584535" y="3626952"/>
              <a:ext cx="1551918"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effectLst/>
                  <a:uLnTx/>
                  <a:uFillTx/>
                  <a:latin typeface="HelveticaNowDisplay Bold" panose="020B0804030202020204" pitchFamily="34" charset="0"/>
                  <a:ea typeface="MS Gothic"/>
                  <a:cs typeface="+mn-cs"/>
                </a:rPr>
                <a:t>ISO20000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latin typeface="HelveticaNowDisplay Bold" panose="020B0804030202020204" pitchFamily="34" charset="0"/>
                  <a:ea typeface="MS Gothic"/>
                  <a:cs typeface="+mn-cs"/>
                </a:rPr>
                <a:t>IT Service Management</a:t>
              </a:r>
            </a:p>
          </p:txBody>
        </p:sp>
        <p:pic>
          <p:nvPicPr>
            <p:cNvPr id="33" name="Picture 2">
              <a:extLst>
                <a:ext uri="{FF2B5EF4-FFF2-40B4-BE49-F238E27FC236}">
                  <a16:creationId xmlns:a16="http://schemas.microsoft.com/office/drawing/2014/main" id="{5D3D8FD6-140C-6CD7-F224-3750EF7204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6816968" y="2014794"/>
              <a:ext cx="1087361" cy="1537083"/>
            </a:xfrm>
            <a:prstGeom prst="rect">
              <a:avLst/>
            </a:prstGeom>
            <a:noFill/>
            <a:effectLst>
              <a:outerShdw blurRad="63500" sx="102000" sy="102000" algn="ctr" rotWithShape="0">
                <a:srgbClr val="0B4051">
                  <a:alpha val="0"/>
                </a:srgbClr>
              </a:outerShdw>
            </a:effectLst>
            <a:extLst>
              <a:ext uri="{909E8E84-426E-40DD-AFC4-6F175D3DCCD1}">
                <a14:hiddenFill xmlns:a14="http://schemas.microsoft.com/office/drawing/2010/main">
                  <a:solidFill>
                    <a:srgbClr val="FFFFFF"/>
                  </a:solidFill>
                </a14:hiddenFill>
              </a:ext>
            </a:extLst>
          </p:spPr>
        </p:pic>
      </p:grpSp>
      <p:grpSp>
        <p:nvGrpSpPr>
          <p:cNvPr id="37" name="ISO14001">
            <a:extLst>
              <a:ext uri="{FF2B5EF4-FFF2-40B4-BE49-F238E27FC236}">
                <a16:creationId xmlns:a16="http://schemas.microsoft.com/office/drawing/2014/main" id="{EDC6B0E0-07C1-E168-94A2-2BA46BCB24D7}"/>
              </a:ext>
            </a:extLst>
          </p:cNvPr>
          <p:cNvGrpSpPr/>
          <p:nvPr/>
        </p:nvGrpSpPr>
        <p:grpSpPr>
          <a:xfrm>
            <a:off x="5894521" y="223677"/>
            <a:ext cx="1952432" cy="2012268"/>
            <a:chOff x="7592053" y="2014794"/>
            <a:chExt cx="1952432" cy="2012268"/>
          </a:xfrm>
        </p:grpSpPr>
        <p:sp>
          <p:nvSpPr>
            <p:cNvPr id="39" name="TextBox 38">
              <a:extLst>
                <a:ext uri="{FF2B5EF4-FFF2-40B4-BE49-F238E27FC236}">
                  <a16:creationId xmlns:a16="http://schemas.microsoft.com/office/drawing/2014/main" id="{E31F70F1-4261-D9E3-1CAF-FB2B98717308}"/>
                </a:ext>
              </a:extLst>
            </p:cNvPr>
            <p:cNvSpPr txBox="1"/>
            <p:nvPr/>
          </p:nvSpPr>
          <p:spPr>
            <a:xfrm>
              <a:off x="7592053" y="3626952"/>
              <a:ext cx="195243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effectLst/>
                  <a:uLnTx/>
                  <a:uFillTx/>
                  <a:latin typeface="HelveticaNowDisplay Bold" panose="020B0804030202020204" pitchFamily="34" charset="0"/>
                  <a:ea typeface="MS Gothic"/>
                  <a:cs typeface="+mn-cs"/>
                </a:rPr>
                <a:t>ISO14001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HelveticaNowDisplay Bold" panose="020B0804030202020204" pitchFamily="34" charset="0"/>
                  <a:ea typeface="MS Gothic"/>
                  <a:cs typeface="+mn-cs"/>
                </a:rPr>
                <a:t>Environmental Management</a:t>
              </a:r>
            </a:p>
          </p:txBody>
        </p:sp>
        <p:pic>
          <p:nvPicPr>
            <p:cNvPr id="43" name="Picture 2">
              <a:extLst>
                <a:ext uri="{FF2B5EF4-FFF2-40B4-BE49-F238E27FC236}">
                  <a16:creationId xmlns:a16="http://schemas.microsoft.com/office/drawing/2014/main" id="{2FAE0DAA-534B-2A99-5E39-3F13F8E978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8024776" y="2014794"/>
              <a:ext cx="1087194" cy="1538888"/>
            </a:xfrm>
            <a:prstGeom prst="rect">
              <a:avLst/>
            </a:prstGeom>
            <a:noFill/>
            <a:effectLst>
              <a:outerShdw blurRad="63500" sx="102000" sy="102000" algn="ctr" rotWithShape="0">
                <a:srgbClr val="0B4051">
                  <a:alpha val="0"/>
                </a:srgbClr>
              </a:outerShdw>
            </a:effectLst>
            <a:extLst>
              <a:ext uri="{909E8E84-426E-40DD-AFC4-6F175D3DCCD1}">
                <a14:hiddenFill xmlns:a14="http://schemas.microsoft.com/office/drawing/2010/main">
                  <a:solidFill>
                    <a:srgbClr val="FFFFFF"/>
                  </a:solidFill>
                </a14:hiddenFill>
              </a:ext>
            </a:extLst>
          </p:spPr>
        </p:pic>
      </p:grpSp>
      <p:grpSp>
        <p:nvGrpSpPr>
          <p:cNvPr id="45" name="ISO50001">
            <a:extLst>
              <a:ext uri="{FF2B5EF4-FFF2-40B4-BE49-F238E27FC236}">
                <a16:creationId xmlns:a16="http://schemas.microsoft.com/office/drawing/2014/main" id="{1CF0EA79-6FCA-920E-6376-BC8849ABD8D5}"/>
              </a:ext>
            </a:extLst>
          </p:cNvPr>
          <p:cNvGrpSpPr/>
          <p:nvPr/>
        </p:nvGrpSpPr>
        <p:grpSpPr>
          <a:xfrm>
            <a:off x="4606092" y="2364430"/>
            <a:ext cx="1638914" cy="2012268"/>
            <a:chOff x="8966595" y="2014794"/>
            <a:chExt cx="1638914" cy="2012268"/>
          </a:xfrm>
        </p:grpSpPr>
        <p:sp>
          <p:nvSpPr>
            <p:cNvPr id="49" name="TextBox 48">
              <a:extLst>
                <a:ext uri="{FF2B5EF4-FFF2-40B4-BE49-F238E27FC236}">
                  <a16:creationId xmlns:a16="http://schemas.microsoft.com/office/drawing/2014/main" id="{336EC40A-9A84-AD2A-6C56-259B1CB59C3C}"/>
                </a:ext>
              </a:extLst>
            </p:cNvPr>
            <p:cNvSpPr txBox="1"/>
            <p:nvPr/>
          </p:nvSpPr>
          <p:spPr>
            <a:xfrm>
              <a:off x="8966595" y="3626952"/>
              <a:ext cx="163891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effectLst/>
                  <a:uLnTx/>
                  <a:uFillTx/>
                  <a:latin typeface="HelveticaNowDisplay Bold" panose="020B0804030202020204" pitchFamily="34" charset="0"/>
                  <a:ea typeface="MS Gothic"/>
                  <a:cs typeface="+mn-cs"/>
                </a:rPr>
                <a:t>ISO50001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latin typeface="HelveticaNowDisplay Bold" panose="020B0804030202020204" pitchFamily="34" charset="0"/>
                  <a:ea typeface="MS Gothic"/>
                  <a:cs typeface="+mn-cs"/>
                </a:rPr>
                <a:t>Energy Management</a:t>
              </a:r>
            </a:p>
          </p:txBody>
        </p:sp>
        <p:pic>
          <p:nvPicPr>
            <p:cNvPr id="51" name="Picture 2">
              <a:extLst>
                <a:ext uri="{FF2B5EF4-FFF2-40B4-BE49-F238E27FC236}">
                  <a16:creationId xmlns:a16="http://schemas.microsoft.com/office/drawing/2014/main" id="{E9F305DA-0CB1-2C86-E89B-660E25FADA3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9242453" y="2014794"/>
              <a:ext cx="1087194" cy="1538888"/>
            </a:xfrm>
            <a:prstGeom prst="rect">
              <a:avLst/>
            </a:prstGeom>
            <a:noFill/>
            <a:effectLst>
              <a:outerShdw blurRad="63500" sx="102000" sy="102000" algn="ctr" rotWithShape="0">
                <a:srgbClr val="0B4051">
                  <a:alpha val="0"/>
                </a:srgbClr>
              </a:outerShdw>
            </a:effectLst>
            <a:extLst>
              <a:ext uri="{909E8E84-426E-40DD-AFC4-6F175D3DCCD1}">
                <a14:hiddenFill xmlns:a14="http://schemas.microsoft.com/office/drawing/2010/main">
                  <a:solidFill>
                    <a:srgbClr val="FFFFFF"/>
                  </a:solidFill>
                </a14:hiddenFill>
              </a:ext>
            </a:extLst>
          </p:spPr>
        </p:pic>
      </p:grpSp>
      <p:grpSp>
        <p:nvGrpSpPr>
          <p:cNvPr id="53" name="ISO27017">
            <a:extLst>
              <a:ext uri="{FF2B5EF4-FFF2-40B4-BE49-F238E27FC236}">
                <a16:creationId xmlns:a16="http://schemas.microsoft.com/office/drawing/2014/main" id="{070DDB92-026E-46B5-422A-7564759EFEBA}"/>
              </a:ext>
            </a:extLst>
          </p:cNvPr>
          <p:cNvGrpSpPr/>
          <p:nvPr/>
        </p:nvGrpSpPr>
        <p:grpSpPr>
          <a:xfrm>
            <a:off x="10551396" y="2364430"/>
            <a:ext cx="1479892" cy="2012268"/>
            <a:chOff x="10247967" y="2014794"/>
            <a:chExt cx="1479892" cy="2012268"/>
          </a:xfrm>
        </p:grpSpPr>
        <p:pic>
          <p:nvPicPr>
            <p:cNvPr id="55" name="Picture 2">
              <a:extLst>
                <a:ext uri="{FF2B5EF4-FFF2-40B4-BE49-F238E27FC236}">
                  <a16:creationId xmlns:a16="http://schemas.microsoft.com/office/drawing/2014/main" id="{A6C78203-C718-540D-5BAD-A71AA1ABF0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10444233" y="2014794"/>
              <a:ext cx="1087361" cy="1538886"/>
            </a:xfrm>
            <a:prstGeom prst="rect">
              <a:avLst/>
            </a:prstGeom>
            <a:noFill/>
            <a:effectLst>
              <a:outerShdw blurRad="63500" sx="102000" sy="102000" algn="ctr" rotWithShape="0">
                <a:srgbClr val="0B4051">
                  <a:alpha val="0"/>
                </a:srgbClr>
              </a:outerShdw>
            </a:effectLst>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D27EFD86-BEBD-F78A-34DD-967722B86B2C}"/>
                </a:ext>
              </a:extLst>
            </p:cNvPr>
            <p:cNvSpPr txBox="1"/>
            <p:nvPr/>
          </p:nvSpPr>
          <p:spPr>
            <a:xfrm>
              <a:off x="10247967" y="3626952"/>
              <a:ext cx="1479892"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effectLst/>
                  <a:uLnTx/>
                  <a:uFillTx/>
                  <a:latin typeface="HelveticaNowDisplay Bold" panose="020B0804030202020204" pitchFamily="34" charset="0"/>
                  <a:ea typeface="MS Gothic"/>
                  <a:cs typeface="+mn-cs"/>
                </a:rPr>
                <a:t>ISO27017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HelveticaNowDisplay Bold" panose="020B0804030202020204" pitchFamily="34" charset="0"/>
                  <a:ea typeface="MS Gothic"/>
                  <a:cs typeface="+mn-cs"/>
                </a:rPr>
                <a:t>Private Cloud Security</a:t>
              </a:r>
            </a:p>
          </p:txBody>
        </p:sp>
      </p:grpSp>
      <p:grpSp>
        <p:nvGrpSpPr>
          <p:cNvPr id="59" name="Main BSI Logo">
            <a:extLst>
              <a:ext uri="{FF2B5EF4-FFF2-40B4-BE49-F238E27FC236}">
                <a16:creationId xmlns:a16="http://schemas.microsoft.com/office/drawing/2014/main" id="{AAE6B10C-4775-1811-1AB5-7083A7DD6E61}"/>
              </a:ext>
            </a:extLst>
          </p:cNvPr>
          <p:cNvGrpSpPr/>
          <p:nvPr/>
        </p:nvGrpSpPr>
        <p:grpSpPr>
          <a:xfrm>
            <a:off x="4928156" y="663153"/>
            <a:ext cx="838058" cy="838058"/>
            <a:chOff x="5657921" y="3086100"/>
            <a:chExt cx="1219200" cy="1219200"/>
          </a:xfrm>
        </p:grpSpPr>
        <p:sp>
          <p:nvSpPr>
            <p:cNvPr id="61" name="Oval 60">
              <a:extLst>
                <a:ext uri="{FF2B5EF4-FFF2-40B4-BE49-F238E27FC236}">
                  <a16:creationId xmlns:a16="http://schemas.microsoft.com/office/drawing/2014/main" id="{11E88AB8-5861-A00C-2B13-DA6AD0874F02}"/>
                </a:ext>
              </a:extLst>
            </p:cNvPr>
            <p:cNvSpPr/>
            <p:nvPr/>
          </p:nvSpPr>
          <p:spPr>
            <a:xfrm>
              <a:off x="5657921" y="3086100"/>
              <a:ext cx="1219200" cy="1219200"/>
            </a:xfrm>
            <a:prstGeom prst="ellipse">
              <a:avLst/>
            </a:prstGeom>
            <a:solidFill>
              <a:schemeClr val="tx2"/>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HelveticaNowDisplay Bold" panose="020B0804030202020204" pitchFamily="34" charset="0"/>
                <a:ea typeface="+mn-ea"/>
                <a:cs typeface="+mn-cs"/>
              </a:endParaRPr>
            </a:p>
          </p:txBody>
        </p:sp>
        <p:grpSp>
          <p:nvGrpSpPr>
            <p:cNvPr id="76" name="Group 75">
              <a:extLst>
                <a:ext uri="{FF2B5EF4-FFF2-40B4-BE49-F238E27FC236}">
                  <a16:creationId xmlns:a16="http://schemas.microsoft.com/office/drawing/2014/main" id="{34AF0AB4-2279-40C5-E426-CC87345A22DC}"/>
                </a:ext>
              </a:extLst>
            </p:cNvPr>
            <p:cNvGrpSpPr/>
            <p:nvPr/>
          </p:nvGrpSpPr>
          <p:grpSpPr>
            <a:xfrm>
              <a:off x="5993658" y="3296740"/>
              <a:ext cx="511918" cy="801634"/>
              <a:chOff x="5904764" y="3157537"/>
              <a:chExt cx="689705" cy="1080039"/>
            </a:xfrm>
            <a:solidFill>
              <a:schemeClr val="bg1"/>
            </a:solidFill>
          </p:grpSpPr>
          <p:sp>
            <p:nvSpPr>
              <p:cNvPr id="77" name="Free-form: Shape 76">
                <a:extLst>
                  <a:ext uri="{FF2B5EF4-FFF2-40B4-BE49-F238E27FC236}">
                    <a16:creationId xmlns:a16="http://schemas.microsoft.com/office/drawing/2014/main" id="{6119773F-5638-2F2B-9F73-A48139121272}"/>
                  </a:ext>
                </a:extLst>
              </p:cNvPr>
              <p:cNvSpPr/>
              <p:nvPr/>
            </p:nvSpPr>
            <p:spPr>
              <a:xfrm>
                <a:off x="6415303" y="3342321"/>
                <a:ext cx="43719" cy="43815"/>
              </a:xfrm>
              <a:custGeom>
                <a:avLst/>
                <a:gdLst>
                  <a:gd name="connsiteX0" fmla="*/ 21908 w 43719"/>
                  <a:gd name="connsiteY0" fmla="*/ 43815 h 43815"/>
                  <a:gd name="connsiteX1" fmla="*/ 43720 w 43719"/>
                  <a:gd name="connsiteY1" fmla="*/ 21908 h 43815"/>
                  <a:gd name="connsiteX2" fmla="*/ 21908 w 43719"/>
                  <a:gd name="connsiteY2" fmla="*/ 0 h 43815"/>
                  <a:gd name="connsiteX3" fmla="*/ 0 w 43719"/>
                  <a:gd name="connsiteY3" fmla="*/ 21908 h 43815"/>
                  <a:gd name="connsiteX4" fmla="*/ 21908 w 43719"/>
                  <a:gd name="connsiteY4" fmla="*/ 43815 h 4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9" h="43815">
                    <a:moveTo>
                      <a:pt x="21908" y="43815"/>
                    </a:moveTo>
                    <a:cubicBezTo>
                      <a:pt x="33909" y="43815"/>
                      <a:pt x="43720" y="33909"/>
                      <a:pt x="43720" y="21908"/>
                    </a:cubicBezTo>
                    <a:cubicBezTo>
                      <a:pt x="43720" y="9906"/>
                      <a:pt x="33814" y="0"/>
                      <a:pt x="21908" y="0"/>
                    </a:cubicBezTo>
                    <a:cubicBezTo>
                      <a:pt x="10001" y="0"/>
                      <a:pt x="0" y="9906"/>
                      <a:pt x="0" y="21908"/>
                    </a:cubicBezTo>
                    <a:cubicBezTo>
                      <a:pt x="0" y="33909"/>
                      <a:pt x="9906" y="43815"/>
                      <a:pt x="21908" y="43815"/>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HelveticaNowDisplay Bold" panose="020B0804030202020204" pitchFamily="34" charset="0"/>
                  <a:ea typeface="+mn-ea"/>
                  <a:cs typeface="+mn-cs"/>
                </a:endParaRPr>
              </a:p>
            </p:txBody>
          </p:sp>
          <p:sp>
            <p:nvSpPr>
              <p:cNvPr id="78" name="Free-form: Shape 77">
                <a:extLst>
                  <a:ext uri="{FF2B5EF4-FFF2-40B4-BE49-F238E27FC236}">
                    <a16:creationId xmlns:a16="http://schemas.microsoft.com/office/drawing/2014/main" id="{FC4C5EC8-90F6-762A-1347-1040DA16A8A2}"/>
                  </a:ext>
                </a:extLst>
              </p:cNvPr>
              <p:cNvSpPr/>
              <p:nvPr/>
            </p:nvSpPr>
            <p:spPr>
              <a:xfrm>
                <a:off x="6357106" y="3232594"/>
                <a:ext cx="46291" cy="152019"/>
              </a:xfrm>
              <a:custGeom>
                <a:avLst/>
                <a:gdLst>
                  <a:gd name="connsiteX0" fmla="*/ 95 w 46291"/>
                  <a:gd name="connsiteY0" fmla="*/ 0 h 152019"/>
                  <a:gd name="connsiteX1" fmla="*/ 95 w 46291"/>
                  <a:gd name="connsiteY1" fmla="*/ 113062 h 152019"/>
                  <a:gd name="connsiteX2" fmla="*/ 39719 w 46291"/>
                  <a:gd name="connsiteY2" fmla="*/ 152019 h 152019"/>
                  <a:gd name="connsiteX3" fmla="*/ 46291 w 46291"/>
                  <a:gd name="connsiteY3" fmla="*/ 151448 h 152019"/>
                  <a:gd name="connsiteX4" fmla="*/ 46291 w 46291"/>
                  <a:gd name="connsiteY4" fmla="*/ 124111 h 152019"/>
                  <a:gd name="connsiteX5" fmla="*/ 33623 w 46291"/>
                  <a:gd name="connsiteY5" fmla="*/ 112776 h 152019"/>
                  <a:gd name="connsiteX6" fmla="*/ 33623 w 46291"/>
                  <a:gd name="connsiteY6" fmla="*/ 0 h 152019"/>
                  <a:gd name="connsiteX7" fmla="*/ 0 w 46291"/>
                  <a:gd name="connsiteY7" fmla="*/ 0 h 15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91" h="152019">
                    <a:moveTo>
                      <a:pt x="95" y="0"/>
                    </a:moveTo>
                    <a:lnTo>
                      <a:pt x="95" y="113062"/>
                    </a:lnTo>
                    <a:cubicBezTo>
                      <a:pt x="95" y="138874"/>
                      <a:pt x="12382" y="152019"/>
                      <a:pt x="39719" y="152019"/>
                    </a:cubicBezTo>
                    <a:cubicBezTo>
                      <a:pt x="43339" y="152019"/>
                      <a:pt x="46291" y="151448"/>
                      <a:pt x="46291" y="151448"/>
                    </a:cubicBezTo>
                    <a:lnTo>
                      <a:pt x="46291" y="124111"/>
                    </a:lnTo>
                    <a:cubicBezTo>
                      <a:pt x="36671" y="124111"/>
                      <a:pt x="33623" y="121158"/>
                      <a:pt x="33623" y="112776"/>
                    </a:cubicBezTo>
                    <a:lnTo>
                      <a:pt x="33623" y="0"/>
                    </a:lnTo>
                    <a:lnTo>
                      <a:pt x="0" y="0"/>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HelveticaNowDisplay Bold" panose="020B0804030202020204" pitchFamily="34" charset="0"/>
                  <a:ea typeface="+mn-ea"/>
                  <a:cs typeface="+mn-cs"/>
                </a:endParaRPr>
              </a:p>
            </p:txBody>
          </p:sp>
          <p:sp>
            <p:nvSpPr>
              <p:cNvPr id="79" name="Free-form: Shape 78">
                <a:extLst>
                  <a:ext uri="{FF2B5EF4-FFF2-40B4-BE49-F238E27FC236}">
                    <a16:creationId xmlns:a16="http://schemas.microsoft.com/office/drawing/2014/main" id="{00B0AC84-026A-4EF1-76AB-6E19C1A85E8F}"/>
                  </a:ext>
                </a:extLst>
              </p:cNvPr>
              <p:cNvSpPr/>
              <p:nvPr/>
            </p:nvSpPr>
            <p:spPr>
              <a:xfrm>
                <a:off x="6352153" y="3166204"/>
                <a:ext cx="43719" cy="43815"/>
              </a:xfrm>
              <a:custGeom>
                <a:avLst/>
                <a:gdLst>
                  <a:gd name="connsiteX0" fmla="*/ 21812 w 43719"/>
                  <a:gd name="connsiteY0" fmla="*/ 43815 h 43815"/>
                  <a:gd name="connsiteX1" fmla="*/ 43720 w 43719"/>
                  <a:gd name="connsiteY1" fmla="*/ 21908 h 43815"/>
                  <a:gd name="connsiteX2" fmla="*/ 21812 w 43719"/>
                  <a:gd name="connsiteY2" fmla="*/ 0 h 43815"/>
                  <a:gd name="connsiteX3" fmla="*/ 0 w 43719"/>
                  <a:gd name="connsiteY3" fmla="*/ 21908 h 43815"/>
                  <a:gd name="connsiteX4" fmla="*/ 21812 w 43719"/>
                  <a:gd name="connsiteY4" fmla="*/ 43815 h 4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9" h="43815">
                    <a:moveTo>
                      <a:pt x="21812" y="43815"/>
                    </a:moveTo>
                    <a:cubicBezTo>
                      <a:pt x="33814" y="43815"/>
                      <a:pt x="43720" y="33909"/>
                      <a:pt x="43720" y="21908"/>
                    </a:cubicBezTo>
                    <a:cubicBezTo>
                      <a:pt x="43720" y="9906"/>
                      <a:pt x="33814" y="0"/>
                      <a:pt x="21812" y="0"/>
                    </a:cubicBezTo>
                    <a:cubicBezTo>
                      <a:pt x="9811" y="0"/>
                      <a:pt x="0" y="9906"/>
                      <a:pt x="0" y="21908"/>
                    </a:cubicBezTo>
                    <a:cubicBezTo>
                      <a:pt x="0" y="33909"/>
                      <a:pt x="9906" y="43815"/>
                      <a:pt x="21812" y="43815"/>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HelveticaNowDisplay Bold" panose="020B0804030202020204" pitchFamily="34" charset="0"/>
                  <a:ea typeface="+mn-ea"/>
                  <a:cs typeface="+mn-cs"/>
                </a:endParaRPr>
              </a:p>
            </p:txBody>
          </p:sp>
          <p:sp>
            <p:nvSpPr>
              <p:cNvPr id="80" name="Free-form: Shape 79">
                <a:extLst>
                  <a:ext uri="{FF2B5EF4-FFF2-40B4-BE49-F238E27FC236}">
                    <a16:creationId xmlns:a16="http://schemas.microsoft.com/office/drawing/2014/main" id="{09CE4B61-EB5B-08B3-BACD-CB8B2AD583A9}"/>
                  </a:ext>
                </a:extLst>
              </p:cNvPr>
              <p:cNvSpPr/>
              <p:nvPr/>
            </p:nvSpPr>
            <p:spPr>
              <a:xfrm>
                <a:off x="6229471" y="3229069"/>
                <a:ext cx="114204" cy="157067"/>
              </a:xfrm>
              <a:custGeom>
                <a:avLst/>
                <a:gdLst>
                  <a:gd name="connsiteX0" fmla="*/ 56198 w 114204"/>
                  <a:gd name="connsiteY0" fmla="*/ 91345 h 157067"/>
                  <a:gd name="connsiteX1" fmla="*/ 81153 w 114204"/>
                  <a:gd name="connsiteY1" fmla="*/ 109918 h 157067"/>
                  <a:gd name="connsiteX2" fmla="*/ 45434 w 114204"/>
                  <a:gd name="connsiteY2" fmla="*/ 128588 h 157067"/>
                  <a:gd name="connsiteX3" fmla="*/ 762 w 114204"/>
                  <a:gd name="connsiteY3" fmla="*/ 120205 h 157067"/>
                  <a:gd name="connsiteX4" fmla="*/ 762 w 114204"/>
                  <a:gd name="connsiteY4" fmla="*/ 148971 h 157067"/>
                  <a:gd name="connsiteX5" fmla="*/ 50292 w 114204"/>
                  <a:gd name="connsiteY5" fmla="*/ 157067 h 157067"/>
                  <a:gd name="connsiteX6" fmla="*/ 114205 w 114204"/>
                  <a:gd name="connsiteY6" fmla="*/ 108776 h 157067"/>
                  <a:gd name="connsiteX7" fmla="*/ 57531 w 114204"/>
                  <a:gd name="connsiteY7" fmla="*/ 63532 h 157067"/>
                  <a:gd name="connsiteX8" fmla="*/ 32671 w 114204"/>
                  <a:gd name="connsiteY8" fmla="*/ 46768 h 157067"/>
                  <a:gd name="connsiteX9" fmla="*/ 61436 w 114204"/>
                  <a:gd name="connsiteY9" fmla="*/ 28194 h 157067"/>
                  <a:gd name="connsiteX10" fmla="*/ 107347 w 114204"/>
                  <a:gd name="connsiteY10" fmla="*/ 36576 h 157067"/>
                  <a:gd name="connsiteX11" fmla="*/ 107347 w 114204"/>
                  <a:gd name="connsiteY11" fmla="*/ 7525 h 157067"/>
                  <a:gd name="connsiteX12" fmla="*/ 60865 w 114204"/>
                  <a:gd name="connsiteY12" fmla="*/ 0 h 157067"/>
                  <a:gd name="connsiteX13" fmla="*/ 0 w 114204"/>
                  <a:gd name="connsiteY13" fmla="*/ 47720 h 157067"/>
                  <a:gd name="connsiteX14" fmla="*/ 56388 w 114204"/>
                  <a:gd name="connsiteY14" fmla="*/ 91535 h 15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4204" h="157067">
                    <a:moveTo>
                      <a:pt x="56198" y="91345"/>
                    </a:moveTo>
                    <a:cubicBezTo>
                      <a:pt x="76295" y="93155"/>
                      <a:pt x="81153" y="98869"/>
                      <a:pt x="81153" y="109918"/>
                    </a:cubicBezTo>
                    <a:cubicBezTo>
                      <a:pt x="81153" y="123158"/>
                      <a:pt x="69437" y="128588"/>
                      <a:pt x="45434" y="128588"/>
                    </a:cubicBezTo>
                    <a:cubicBezTo>
                      <a:pt x="26575" y="128588"/>
                      <a:pt x="10668" y="123825"/>
                      <a:pt x="762" y="120205"/>
                    </a:cubicBezTo>
                    <a:lnTo>
                      <a:pt x="762" y="148971"/>
                    </a:lnTo>
                    <a:cubicBezTo>
                      <a:pt x="10954" y="153162"/>
                      <a:pt x="29527" y="157067"/>
                      <a:pt x="50292" y="157067"/>
                    </a:cubicBezTo>
                    <a:cubicBezTo>
                      <a:pt x="98298" y="157067"/>
                      <a:pt x="114205" y="134588"/>
                      <a:pt x="114205" y="108776"/>
                    </a:cubicBezTo>
                    <a:cubicBezTo>
                      <a:pt x="114205" y="80867"/>
                      <a:pt x="102394" y="67342"/>
                      <a:pt x="57531" y="63532"/>
                    </a:cubicBezTo>
                    <a:cubicBezTo>
                      <a:pt x="38005" y="61722"/>
                      <a:pt x="32671" y="57245"/>
                      <a:pt x="32671" y="46768"/>
                    </a:cubicBezTo>
                    <a:cubicBezTo>
                      <a:pt x="32671" y="33242"/>
                      <a:pt x="43720" y="28194"/>
                      <a:pt x="61436" y="28194"/>
                    </a:cubicBezTo>
                    <a:cubicBezTo>
                      <a:pt x="80296" y="28194"/>
                      <a:pt x="94393" y="31814"/>
                      <a:pt x="107347" y="36576"/>
                    </a:cubicBezTo>
                    <a:lnTo>
                      <a:pt x="107347" y="7525"/>
                    </a:lnTo>
                    <a:cubicBezTo>
                      <a:pt x="95726" y="2381"/>
                      <a:pt x="81248" y="0"/>
                      <a:pt x="60865" y="0"/>
                    </a:cubicBezTo>
                    <a:cubicBezTo>
                      <a:pt x="16764" y="0"/>
                      <a:pt x="0" y="21908"/>
                      <a:pt x="0" y="47720"/>
                    </a:cubicBezTo>
                    <a:cubicBezTo>
                      <a:pt x="0" y="73533"/>
                      <a:pt x="11049" y="87630"/>
                      <a:pt x="56388" y="91535"/>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HelveticaNowDisplay Bold" panose="020B0804030202020204" pitchFamily="34" charset="0"/>
                  <a:ea typeface="+mn-ea"/>
                  <a:cs typeface="+mn-cs"/>
                </a:endParaRPr>
              </a:p>
            </p:txBody>
          </p:sp>
          <p:sp>
            <p:nvSpPr>
              <p:cNvPr id="81" name="Free-form: Shape 80">
                <a:extLst>
                  <a:ext uri="{FF2B5EF4-FFF2-40B4-BE49-F238E27FC236}">
                    <a16:creationId xmlns:a16="http://schemas.microsoft.com/office/drawing/2014/main" id="{F8C59563-7C35-7ABA-EBBE-7190C59081C0}"/>
                  </a:ext>
                </a:extLst>
              </p:cNvPr>
              <p:cNvSpPr/>
              <p:nvPr/>
            </p:nvSpPr>
            <p:spPr>
              <a:xfrm>
                <a:off x="5911812" y="3666743"/>
                <a:ext cx="674560" cy="570833"/>
              </a:xfrm>
              <a:custGeom>
                <a:avLst/>
                <a:gdLst>
                  <a:gd name="connsiteX0" fmla="*/ 337947 w 674560"/>
                  <a:gd name="connsiteY0" fmla="*/ 570833 h 570833"/>
                  <a:gd name="connsiteX1" fmla="*/ 674561 w 674560"/>
                  <a:gd name="connsiteY1" fmla="*/ 0 h 570833"/>
                  <a:gd name="connsiteX2" fmla="*/ 0 w 674560"/>
                  <a:gd name="connsiteY2" fmla="*/ 0 h 570833"/>
                  <a:gd name="connsiteX3" fmla="*/ 337947 w 674560"/>
                  <a:gd name="connsiteY3" fmla="*/ 570833 h 570833"/>
                </a:gdLst>
                <a:ahLst/>
                <a:cxnLst>
                  <a:cxn ang="0">
                    <a:pos x="connsiteX0" y="connsiteY0"/>
                  </a:cxn>
                  <a:cxn ang="0">
                    <a:pos x="connsiteX1" y="connsiteY1"/>
                  </a:cxn>
                  <a:cxn ang="0">
                    <a:pos x="connsiteX2" y="connsiteY2"/>
                  </a:cxn>
                  <a:cxn ang="0">
                    <a:pos x="connsiteX3" y="connsiteY3"/>
                  </a:cxn>
                </a:cxnLst>
                <a:rect l="l" t="t" r="r" b="b"/>
                <a:pathLst>
                  <a:path w="674560" h="570833">
                    <a:moveTo>
                      <a:pt x="337947" y="570833"/>
                    </a:moveTo>
                    <a:cubicBezTo>
                      <a:pt x="337947" y="570833"/>
                      <a:pt x="672084" y="5525"/>
                      <a:pt x="674561" y="0"/>
                    </a:cubicBezTo>
                    <a:lnTo>
                      <a:pt x="0" y="0"/>
                    </a:lnTo>
                    <a:cubicBezTo>
                      <a:pt x="2381" y="5810"/>
                      <a:pt x="337947" y="570833"/>
                      <a:pt x="337947" y="570833"/>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HelveticaNowDisplay Bold" panose="020B0804030202020204" pitchFamily="34" charset="0"/>
                  <a:ea typeface="+mn-ea"/>
                  <a:cs typeface="+mn-cs"/>
                </a:endParaRPr>
              </a:p>
            </p:txBody>
          </p:sp>
          <p:sp>
            <p:nvSpPr>
              <p:cNvPr id="82" name="Free-form: Shape 81">
                <a:extLst>
                  <a:ext uri="{FF2B5EF4-FFF2-40B4-BE49-F238E27FC236}">
                    <a16:creationId xmlns:a16="http://schemas.microsoft.com/office/drawing/2014/main" id="{25E6A36E-B5F5-1B2B-C68C-BA7E318D22E2}"/>
                  </a:ext>
                </a:extLst>
              </p:cNvPr>
              <p:cNvSpPr/>
              <p:nvPr/>
            </p:nvSpPr>
            <p:spPr>
              <a:xfrm>
                <a:off x="5904764" y="3433095"/>
                <a:ext cx="689705" cy="178403"/>
              </a:xfrm>
              <a:custGeom>
                <a:avLst/>
                <a:gdLst>
                  <a:gd name="connsiteX0" fmla="*/ 502158 w 689705"/>
                  <a:gd name="connsiteY0" fmla="*/ 0 h 178403"/>
                  <a:gd name="connsiteX1" fmla="*/ 346424 w 689705"/>
                  <a:gd name="connsiteY1" fmla="*/ 82963 h 178403"/>
                  <a:gd name="connsiteX2" fmla="*/ 190691 w 689705"/>
                  <a:gd name="connsiteY2" fmla="*/ 0 h 178403"/>
                  <a:gd name="connsiteX3" fmla="*/ 0 w 689705"/>
                  <a:gd name="connsiteY3" fmla="*/ 178403 h 178403"/>
                  <a:gd name="connsiteX4" fmla="*/ 689705 w 689705"/>
                  <a:gd name="connsiteY4" fmla="*/ 178403 h 178403"/>
                  <a:gd name="connsiteX5" fmla="*/ 502158 w 689705"/>
                  <a:gd name="connsiteY5" fmla="*/ 0 h 17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9705" h="178403">
                    <a:moveTo>
                      <a:pt x="502158" y="0"/>
                    </a:moveTo>
                    <a:cubicBezTo>
                      <a:pt x="438626" y="0"/>
                      <a:pt x="381286" y="30766"/>
                      <a:pt x="346424" y="82963"/>
                    </a:cubicBezTo>
                    <a:cubicBezTo>
                      <a:pt x="311563" y="30766"/>
                      <a:pt x="254222" y="0"/>
                      <a:pt x="190691" y="0"/>
                    </a:cubicBezTo>
                    <a:cubicBezTo>
                      <a:pt x="88202" y="0"/>
                      <a:pt x="4382" y="79343"/>
                      <a:pt x="0" y="178403"/>
                    </a:cubicBezTo>
                    <a:lnTo>
                      <a:pt x="689705" y="178403"/>
                    </a:lnTo>
                    <a:cubicBezTo>
                      <a:pt x="685419" y="79248"/>
                      <a:pt x="602933" y="0"/>
                      <a:pt x="502158" y="0"/>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HelveticaNowDisplay Bold" panose="020B0804030202020204" pitchFamily="34" charset="0"/>
                  <a:ea typeface="+mn-ea"/>
                  <a:cs typeface="+mn-cs"/>
                </a:endParaRPr>
              </a:p>
            </p:txBody>
          </p:sp>
          <p:sp>
            <p:nvSpPr>
              <p:cNvPr id="83" name="Free-form: Shape 82">
                <a:extLst>
                  <a:ext uri="{FF2B5EF4-FFF2-40B4-BE49-F238E27FC236}">
                    <a16:creationId xmlns:a16="http://schemas.microsoft.com/office/drawing/2014/main" id="{21AA945C-7BC1-5CC4-AAE4-DA0AEB23824F}"/>
                  </a:ext>
                </a:extLst>
              </p:cNvPr>
              <p:cNvSpPr/>
              <p:nvPr/>
            </p:nvSpPr>
            <p:spPr>
              <a:xfrm>
                <a:off x="6085739" y="3157537"/>
                <a:ext cx="133731" cy="228600"/>
              </a:xfrm>
              <a:custGeom>
                <a:avLst/>
                <a:gdLst>
                  <a:gd name="connsiteX0" fmla="*/ 25146 w 133731"/>
                  <a:gd name="connsiteY0" fmla="*/ 212979 h 228600"/>
                  <a:gd name="connsiteX1" fmla="*/ 73724 w 133731"/>
                  <a:gd name="connsiteY1" fmla="*/ 228600 h 228600"/>
                  <a:gd name="connsiteX2" fmla="*/ 133731 w 133731"/>
                  <a:gd name="connsiteY2" fmla="*/ 150019 h 228600"/>
                  <a:gd name="connsiteX3" fmla="*/ 73724 w 133731"/>
                  <a:gd name="connsiteY3" fmla="*/ 71438 h 228600"/>
                  <a:gd name="connsiteX4" fmla="*/ 33528 w 133731"/>
                  <a:gd name="connsiteY4" fmla="*/ 83153 h 228600"/>
                  <a:gd name="connsiteX5" fmla="*/ 33528 w 133731"/>
                  <a:gd name="connsiteY5" fmla="*/ 0 h 228600"/>
                  <a:gd name="connsiteX6" fmla="*/ 0 w 133731"/>
                  <a:gd name="connsiteY6" fmla="*/ 0 h 228600"/>
                  <a:gd name="connsiteX7" fmla="*/ 0 w 133731"/>
                  <a:gd name="connsiteY7" fmla="*/ 224981 h 228600"/>
                  <a:gd name="connsiteX8" fmla="*/ 19812 w 133731"/>
                  <a:gd name="connsiteY8" fmla="*/ 224981 h 228600"/>
                  <a:gd name="connsiteX9" fmla="*/ 25241 w 133731"/>
                  <a:gd name="connsiteY9" fmla="*/ 212979 h 228600"/>
                  <a:gd name="connsiteX10" fmla="*/ 33528 w 133731"/>
                  <a:gd name="connsiteY10" fmla="*/ 108585 h 228600"/>
                  <a:gd name="connsiteX11" fmla="*/ 65913 w 133731"/>
                  <a:gd name="connsiteY11" fmla="*/ 99917 h 228600"/>
                  <a:gd name="connsiteX12" fmla="*/ 99822 w 133731"/>
                  <a:gd name="connsiteY12" fmla="*/ 150019 h 228600"/>
                  <a:gd name="connsiteX13" fmla="*/ 65913 w 133731"/>
                  <a:gd name="connsiteY13" fmla="*/ 200120 h 228600"/>
                  <a:gd name="connsiteX14" fmla="*/ 33528 w 133731"/>
                  <a:gd name="connsiteY14" fmla="*/ 191453 h 228600"/>
                  <a:gd name="connsiteX15" fmla="*/ 33528 w 133731"/>
                  <a:gd name="connsiteY15" fmla="*/ 10868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3731" h="228600">
                    <a:moveTo>
                      <a:pt x="25146" y="212979"/>
                    </a:moveTo>
                    <a:cubicBezTo>
                      <a:pt x="38291" y="222599"/>
                      <a:pt x="53626" y="228600"/>
                      <a:pt x="73724" y="228600"/>
                    </a:cubicBezTo>
                    <a:cubicBezTo>
                      <a:pt x="117539" y="228600"/>
                      <a:pt x="133731" y="199168"/>
                      <a:pt x="133731" y="150019"/>
                    </a:cubicBezTo>
                    <a:cubicBezTo>
                      <a:pt x="133731" y="100870"/>
                      <a:pt x="117539" y="71438"/>
                      <a:pt x="73724" y="71438"/>
                    </a:cubicBezTo>
                    <a:cubicBezTo>
                      <a:pt x="58674" y="71438"/>
                      <a:pt x="44291" y="76200"/>
                      <a:pt x="33528" y="83153"/>
                    </a:cubicBezTo>
                    <a:lnTo>
                      <a:pt x="33528" y="0"/>
                    </a:lnTo>
                    <a:lnTo>
                      <a:pt x="0" y="0"/>
                    </a:lnTo>
                    <a:lnTo>
                      <a:pt x="0" y="224981"/>
                    </a:lnTo>
                    <a:lnTo>
                      <a:pt x="19812" y="224981"/>
                    </a:lnTo>
                    <a:lnTo>
                      <a:pt x="25241" y="212979"/>
                    </a:lnTo>
                    <a:close/>
                    <a:moveTo>
                      <a:pt x="33528" y="108585"/>
                    </a:moveTo>
                    <a:cubicBezTo>
                      <a:pt x="39529" y="105347"/>
                      <a:pt x="50006" y="99917"/>
                      <a:pt x="65913" y="99917"/>
                    </a:cubicBezTo>
                    <a:cubicBezTo>
                      <a:pt x="95345" y="99917"/>
                      <a:pt x="99822" y="122396"/>
                      <a:pt x="99822" y="150019"/>
                    </a:cubicBezTo>
                    <a:cubicBezTo>
                      <a:pt x="99822" y="177641"/>
                      <a:pt x="95345" y="200120"/>
                      <a:pt x="65913" y="200120"/>
                    </a:cubicBezTo>
                    <a:cubicBezTo>
                      <a:pt x="50006" y="200120"/>
                      <a:pt x="39529" y="194691"/>
                      <a:pt x="33528" y="191453"/>
                    </a:cubicBezTo>
                    <a:lnTo>
                      <a:pt x="33528" y="108680"/>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HelveticaNowDisplay Bold" panose="020B0804030202020204" pitchFamily="34" charset="0"/>
                  <a:ea typeface="+mn-ea"/>
                  <a:cs typeface="+mn-cs"/>
                </a:endParaRPr>
              </a:p>
            </p:txBody>
          </p:sp>
        </p:grpSp>
      </p:grpSp>
      <p:grpSp>
        <p:nvGrpSpPr>
          <p:cNvPr id="84" name="expo frameworks">
            <a:extLst>
              <a:ext uri="{FF2B5EF4-FFF2-40B4-BE49-F238E27FC236}">
                <a16:creationId xmlns:a16="http://schemas.microsoft.com/office/drawing/2014/main" id="{9AD254AB-C207-08E4-A387-DCBF6EFDD3DB}"/>
              </a:ext>
            </a:extLst>
          </p:cNvPr>
          <p:cNvGrpSpPr/>
          <p:nvPr/>
        </p:nvGrpSpPr>
        <p:grpSpPr>
          <a:xfrm>
            <a:off x="-559518" y="4685299"/>
            <a:ext cx="13311037" cy="2411840"/>
            <a:chOff x="-559518" y="4685299"/>
            <a:chExt cx="13311037" cy="2411840"/>
          </a:xfrm>
        </p:grpSpPr>
        <p:sp>
          <p:nvSpPr>
            <p:cNvPr id="85" name="Rectangle: Rounded Corners 84">
              <a:extLst>
                <a:ext uri="{FF2B5EF4-FFF2-40B4-BE49-F238E27FC236}">
                  <a16:creationId xmlns:a16="http://schemas.microsoft.com/office/drawing/2014/main" id="{791B8805-81FB-48A1-B295-5432AA80E225}"/>
                </a:ext>
              </a:extLst>
            </p:cNvPr>
            <p:cNvSpPr/>
            <p:nvPr/>
          </p:nvSpPr>
          <p:spPr>
            <a:xfrm>
              <a:off x="-364724" y="4685299"/>
              <a:ext cx="13009011" cy="2411840"/>
            </a:xfrm>
            <a:prstGeom prst="roundRect">
              <a:avLst>
                <a:gd name="adj" fmla="val 6438"/>
              </a:avLst>
            </a:prstGeom>
            <a:solidFill>
              <a:schemeClr val="tx1"/>
            </a:solidFill>
            <a:ln w="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HelveticaNowDisplay Bold" panose="020B0804030202020204" pitchFamily="34" charset="0"/>
                <a:ea typeface="+mn-ea"/>
                <a:cs typeface="+mn-cs"/>
              </a:endParaRPr>
            </a:p>
          </p:txBody>
        </p:sp>
        <p:grpSp>
          <p:nvGrpSpPr>
            <p:cNvPr id="86" name="Group 85">
              <a:extLst>
                <a:ext uri="{FF2B5EF4-FFF2-40B4-BE49-F238E27FC236}">
                  <a16:creationId xmlns:a16="http://schemas.microsoft.com/office/drawing/2014/main" id="{EB959A48-80EC-736A-35BA-52B57C05AC4E}"/>
                </a:ext>
              </a:extLst>
            </p:cNvPr>
            <p:cNvGrpSpPr/>
            <p:nvPr/>
          </p:nvGrpSpPr>
          <p:grpSpPr>
            <a:xfrm>
              <a:off x="252674" y="4879031"/>
              <a:ext cx="11681367" cy="922018"/>
              <a:chOff x="252674" y="3151557"/>
              <a:chExt cx="11681367" cy="922018"/>
            </a:xfrm>
          </p:grpSpPr>
          <p:pic>
            <p:nvPicPr>
              <p:cNvPr id="101" name="Graphic 100">
                <a:extLst>
                  <a:ext uri="{FF2B5EF4-FFF2-40B4-BE49-F238E27FC236}">
                    <a16:creationId xmlns:a16="http://schemas.microsoft.com/office/drawing/2014/main" id="{741D0D0F-74C8-5FE6-2140-4541B728A88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52674" y="3424235"/>
                <a:ext cx="1637032" cy="376662"/>
              </a:xfrm>
              <a:prstGeom prst="rect">
                <a:avLst/>
              </a:prstGeom>
            </p:spPr>
          </p:pic>
          <p:pic>
            <p:nvPicPr>
              <p:cNvPr id="102" name="Graphic 101">
                <a:extLst>
                  <a:ext uri="{FF2B5EF4-FFF2-40B4-BE49-F238E27FC236}">
                    <a16:creationId xmlns:a16="http://schemas.microsoft.com/office/drawing/2014/main" id="{56D4C1B8-7B86-1502-DF89-752331253A3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258113" y="3151557"/>
                <a:ext cx="1143435" cy="922018"/>
              </a:xfrm>
              <a:prstGeom prst="rect">
                <a:avLst/>
              </a:prstGeom>
            </p:spPr>
          </p:pic>
          <p:grpSp>
            <p:nvGrpSpPr>
              <p:cNvPr id="103" name="Group 102">
                <a:extLst>
                  <a:ext uri="{FF2B5EF4-FFF2-40B4-BE49-F238E27FC236}">
                    <a16:creationId xmlns:a16="http://schemas.microsoft.com/office/drawing/2014/main" id="{21488AB6-B2FC-D1F6-2016-6FDF0760D1A0}"/>
                  </a:ext>
                </a:extLst>
              </p:cNvPr>
              <p:cNvGrpSpPr/>
              <p:nvPr/>
            </p:nvGrpSpPr>
            <p:grpSpPr>
              <a:xfrm>
                <a:off x="3641535" y="3224557"/>
                <a:ext cx="8292506" cy="776018"/>
                <a:chOff x="3641535" y="3358758"/>
                <a:chExt cx="8292506" cy="776018"/>
              </a:xfrm>
            </p:grpSpPr>
            <p:cxnSp>
              <p:nvCxnSpPr>
                <p:cNvPr id="104" name="Straight Connector 103">
                  <a:extLst>
                    <a:ext uri="{FF2B5EF4-FFF2-40B4-BE49-F238E27FC236}">
                      <a16:creationId xmlns:a16="http://schemas.microsoft.com/office/drawing/2014/main" id="{70A57185-8310-3439-8AA0-4319DF503074}"/>
                    </a:ext>
                  </a:extLst>
                </p:cNvPr>
                <p:cNvCxnSpPr>
                  <a:cxnSpLocks/>
                </p:cNvCxnSpPr>
                <p:nvPr/>
              </p:nvCxnSpPr>
              <p:spPr>
                <a:xfrm>
                  <a:off x="3899669" y="3727867"/>
                  <a:ext cx="7935354" cy="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5" name="TextBox 104">
                  <a:extLst>
                    <a:ext uri="{FF2B5EF4-FFF2-40B4-BE49-F238E27FC236}">
                      <a16:creationId xmlns:a16="http://schemas.microsoft.com/office/drawing/2014/main" id="{56BBDC32-2A92-E599-826F-7B126EF03D4E}"/>
                    </a:ext>
                  </a:extLst>
                </p:cNvPr>
                <p:cNvSpPr txBox="1"/>
                <p:nvPr/>
              </p:nvSpPr>
              <p:spPr>
                <a:xfrm>
                  <a:off x="3909513" y="3788527"/>
                  <a:ext cx="1937180"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700" b="1" i="0" u="none" strike="noStrike" kern="1200" cap="none" spc="0" normalizeH="0" baseline="0" noProof="0" dirty="0">
                      <a:ln>
                        <a:noFill/>
                      </a:ln>
                      <a:solidFill>
                        <a:srgbClr val="FFFFFF"/>
                      </a:solidFill>
                      <a:effectLst/>
                      <a:uLnTx/>
                      <a:uFillTx/>
                      <a:latin typeface="Helvetica" pitchFamily="2" charset="0"/>
                      <a:ea typeface="+mn-ea"/>
                      <a:cs typeface="+mn-cs"/>
                    </a:rPr>
                    <a:t>Approved Supplier</a:t>
                  </a:r>
                  <a:r>
                    <a:rPr kumimoji="0" lang="en-GB" sz="700" b="0" i="0" u="none" strike="noStrike" kern="1200" cap="none" spc="0" normalizeH="0" baseline="0" noProof="0" dirty="0">
                      <a:ln>
                        <a:noFill/>
                      </a:ln>
                      <a:solidFill>
                        <a:srgbClr val="FFFFFF"/>
                      </a:solidFill>
                      <a:effectLst/>
                      <a:uLnTx/>
                      <a:uFillTx/>
                      <a:latin typeface="Helvetica" pitchFamily="2" charset="0"/>
                      <a:ea typeface="+mn-ea"/>
                      <a:cs typeface="+mn-cs"/>
                    </a:rPr>
                    <a:t>: RM1043.8</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pt-BR" sz="700" b="0" i="0" u="none" strike="noStrike" kern="1200" cap="none" spc="0" normalizeH="0" baseline="0" noProof="0" dirty="0">
                      <a:ln>
                        <a:noFill/>
                      </a:ln>
                      <a:solidFill>
                        <a:srgbClr val="FFFFFF"/>
                      </a:solidFill>
                      <a:effectLst/>
                      <a:uLnTx/>
                      <a:uFillTx/>
                      <a:latin typeface="Helvetica" pitchFamily="2" charset="0"/>
                      <a:ea typeface="+mn-ea"/>
                      <a:cs typeface="+mn-cs"/>
                    </a:rPr>
                    <a:t>Digital Outcomes (DOS) v6</a:t>
                  </a:r>
                  <a:endParaRPr kumimoji="0" lang="en-GB" sz="700" b="0" i="0" u="none" strike="noStrike" kern="1200" cap="none" spc="0" normalizeH="0" baseline="0" noProof="0" dirty="0">
                    <a:ln>
                      <a:noFill/>
                    </a:ln>
                    <a:solidFill>
                      <a:srgbClr val="FFFFFF"/>
                    </a:solidFill>
                    <a:effectLst/>
                    <a:uLnTx/>
                    <a:uFillTx/>
                    <a:latin typeface="Helvetica" pitchFamily="2" charset="0"/>
                    <a:ea typeface="+mn-ea"/>
                    <a:cs typeface="+mn-cs"/>
                  </a:endParaRPr>
                </a:p>
              </p:txBody>
            </p:sp>
            <p:sp>
              <p:nvSpPr>
                <p:cNvPr id="106" name="TextBox 105">
                  <a:extLst>
                    <a:ext uri="{FF2B5EF4-FFF2-40B4-BE49-F238E27FC236}">
                      <a16:creationId xmlns:a16="http://schemas.microsoft.com/office/drawing/2014/main" id="{B9C2DBBD-FA81-EF5C-6AC0-E7D6149C4634}"/>
                    </a:ext>
                  </a:extLst>
                </p:cNvPr>
                <p:cNvSpPr txBox="1"/>
                <p:nvPr/>
              </p:nvSpPr>
              <p:spPr>
                <a:xfrm>
                  <a:off x="8101340" y="3358758"/>
                  <a:ext cx="1744347"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700" b="1" i="0" u="none" strike="noStrike" kern="1200" cap="none" spc="0" normalizeH="0" baseline="0" noProof="0" dirty="0">
                      <a:ln>
                        <a:noFill/>
                      </a:ln>
                      <a:solidFill>
                        <a:srgbClr val="FFFFFF"/>
                      </a:solidFill>
                      <a:effectLst/>
                      <a:uLnTx/>
                      <a:uFillTx/>
                      <a:latin typeface="Helvetica" pitchFamily="2" charset="0"/>
                      <a:ea typeface="+mn-ea"/>
                      <a:cs typeface="+mn-cs"/>
                    </a:rPr>
                    <a:t>Approved Supplier</a:t>
                  </a:r>
                  <a:r>
                    <a:rPr kumimoji="0" lang="en-GB" sz="700" b="0" i="0" u="none" strike="noStrike" kern="1200" cap="none" spc="0" normalizeH="0" baseline="0" noProof="0" dirty="0">
                      <a:ln>
                        <a:noFill/>
                      </a:ln>
                      <a:solidFill>
                        <a:srgbClr val="FFFFFF"/>
                      </a:solidFill>
                      <a:effectLst/>
                      <a:uLnTx/>
                      <a:uFillTx/>
                      <a:latin typeface="Helvetica" pitchFamily="2" charset="0"/>
                      <a:ea typeface="+mn-ea"/>
                      <a:cs typeface="+mn-cs"/>
                    </a:rPr>
                    <a:t>: RM3764.3</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700" b="0" i="0" u="none" strike="noStrike" kern="1200" cap="none" spc="0" normalizeH="0" baseline="0" noProof="0" dirty="0">
                      <a:ln>
                        <a:noFill/>
                      </a:ln>
                      <a:solidFill>
                        <a:srgbClr val="FFFFFF"/>
                      </a:solidFill>
                      <a:effectLst/>
                      <a:uLnTx/>
                      <a:uFillTx/>
                      <a:latin typeface="Helvetica" pitchFamily="2" charset="0"/>
                      <a:ea typeface="+mn-ea"/>
                      <a:cs typeface="+mn-cs"/>
                    </a:rPr>
                    <a:t>Cyber Security Services 3 DPS</a:t>
                  </a:r>
                </a:p>
              </p:txBody>
            </p:sp>
            <p:sp>
              <p:nvSpPr>
                <p:cNvPr id="107" name="TextBox 106">
                  <a:extLst>
                    <a:ext uri="{FF2B5EF4-FFF2-40B4-BE49-F238E27FC236}">
                      <a16:creationId xmlns:a16="http://schemas.microsoft.com/office/drawing/2014/main" id="{0638A899-2DDC-6082-FFCD-622061475732}"/>
                    </a:ext>
                  </a:extLst>
                </p:cNvPr>
                <p:cNvSpPr txBox="1"/>
                <p:nvPr/>
              </p:nvSpPr>
              <p:spPr>
                <a:xfrm>
                  <a:off x="10189694" y="3358758"/>
                  <a:ext cx="1744347"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700" b="1" i="0" u="none" strike="noStrike" kern="1200" cap="none" spc="0" normalizeH="0" baseline="0" noProof="0" dirty="0">
                      <a:ln>
                        <a:noFill/>
                      </a:ln>
                      <a:solidFill>
                        <a:srgbClr val="FFFFFF"/>
                      </a:solidFill>
                      <a:effectLst/>
                      <a:uLnTx/>
                      <a:uFillTx/>
                      <a:latin typeface="Helvetica" pitchFamily="2" charset="0"/>
                      <a:ea typeface="+mn-ea"/>
                      <a:cs typeface="+mn-cs"/>
                    </a:rPr>
                    <a:t>Approved Supplier</a:t>
                  </a:r>
                  <a:r>
                    <a:rPr kumimoji="0" lang="en-GB" sz="700" b="0" i="0" u="none" strike="noStrike" kern="1200" cap="none" spc="0" normalizeH="0" baseline="0" noProof="0" dirty="0">
                      <a:ln>
                        <a:noFill/>
                      </a:ln>
                      <a:solidFill>
                        <a:srgbClr val="FFFFFF"/>
                      </a:solidFill>
                      <a:effectLst/>
                      <a:uLnTx/>
                      <a:uFillTx/>
                      <a:latin typeface="Helvetica" pitchFamily="2" charset="0"/>
                      <a:ea typeface="+mn-ea"/>
                      <a:cs typeface="+mn-cs"/>
                    </a:rPr>
                    <a:t>: RM6116 </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700" b="0" i="0" u="none" strike="noStrike" kern="1200" cap="none" spc="0" normalizeH="0" baseline="0" noProof="0" dirty="0">
                      <a:ln>
                        <a:noFill/>
                      </a:ln>
                      <a:solidFill>
                        <a:srgbClr val="FFFFFF"/>
                      </a:solidFill>
                      <a:effectLst/>
                      <a:uLnTx/>
                      <a:uFillTx/>
                      <a:latin typeface="Helvetica" pitchFamily="2" charset="0"/>
                      <a:ea typeface="+mn-ea"/>
                      <a:cs typeface="+mn-cs"/>
                    </a:rPr>
                    <a:t>Network Services 3</a:t>
                  </a:r>
                </a:p>
              </p:txBody>
            </p:sp>
            <p:sp>
              <p:nvSpPr>
                <p:cNvPr id="108" name="TextBox 107">
                  <a:extLst>
                    <a:ext uri="{FF2B5EF4-FFF2-40B4-BE49-F238E27FC236}">
                      <a16:creationId xmlns:a16="http://schemas.microsoft.com/office/drawing/2014/main" id="{A514F03D-D247-7BB9-2D41-8518C08C6C74}"/>
                    </a:ext>
                  </a:extLst>
                </p:cNvPr>
                <p:cNvSpPr txBox="1"/>
                <p:nvPr/>
              </p:nvSpPr>
              <p:spPr>
                <a:xfrm>
                  <a:off x="6041132" y="3788527"/>
                  <a:ext cx="1742353"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700" b="1" i="0" u="none" strike="noStrike" kern="1200" cap="none" spc="0" normalizeH="0" baseline="0" noProof="0" dirty="0">
                      <a:ln>
                        <a:noFill/>
                      </a:ln>
                      <a:solidFill>
                        <a:srgbClr val="FFFFFF"/>
                      </a:solidFill>
                      <a:effectLst/>
                      <a:uLnTx/>
                      <a:uFillTx/>
                      <a:latin typeface="Helvetica" pitchFamily="2" charset="0"/>
                      <a:ea typeface="+mn-ea"/>
                      <a:cs typeface="+mn-cs"/>
                    </a:rPr>
                    <a:t>Approved Supplier</a:t>
                  </a:r>
                  <a:r>
                    <a:rPr kumimoji="0" lang="en-GB" sz="700" b="0" i="0" u="none" strike="noStrike" kern="1200" cap="none" spc="0" normalizeH="0" baseline="0" noProof="0" dirty="0">
                      <a:ln>
                        <a:noFill/>
                      </a:ln>
                      <a:solidFill>
                        <a:srgbClr val="FFFFFF"/>
                      </a:solidFill>
                      <a:effectLst/>
                      <a:uLnTx/>
                      <a:uFillTx/>
                      <a:latin typeface="Helvetica" pitchFamily="2" charset="0"/>
                      <a:ea typeface="+mn-ea"/>
                      <a:cs typeface="+mn-cs"/>
                    </a:rPr>
                    <a:t>: RM3825</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700" b="0" i="0" u="none" strike="noStrike" kern="1200" cap="none" spc="0" normalizeH="0" baseline="0" noProof="0" dirty="0">
                      <a:ln>
                        <a:noFill/>
                      </a:ln>
                      <a:solidFill>
                        <a:srgbClr val="FFFFFF"/>
                      </a:solidFill>
                      <a:effectLst/>
                      <a:uLnTx/>
                      <a:uFillTx/>
                      <a:latin typeface="Helvetica" pitchFamily="2" charset="0"/>
                      <a:ea typeface="+mn-ea"/>
                      <a:cs typeface="+mn-cs"/>
                    </a:rPr>
                    <a:t>HSCN DPS</a:t>
                  </a:r>
                </a:p>
              </p:txBody>
            </p:sp>
            <p:sp>
              <p:nvSpPr>
                <p:cNvPr id="109" name="TextBox 108">
                  <a:extLst>
                    <a:ext uri="{FF2B5EF4-FFF2-40B4-BE49-F238E27FC236}">
                      <a16:creationId xmlns:a16="http://schemas.microsoft.com/office/drawing/2014/main" id="{1223FC1A-BCC7-2D12-EC6B-280F84C172D8}"/>
                    </a:ext>
                  </a:extLst>
                </p:cNvPr>
                <p:cNvSpPr txBox="1"/>
                <p:nvPr/>
              </p:nvSpPr>
              <p:spPr>
                <a:xfrm>
                  <a:off x="8102337" y="3788527"/>
                  <a:ext cx="1742353"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700" b="1" i="0" u="none" strike="noStrike" kern="1200" cap="none" spc="0" normalizeH="0" baseline="0" noProof="0" dirty="0">
                      <a:ln>
                        <a:noFill/>
                      </a:ln>
                      <a:solidFill>
                        <a:srgbClr val="FFFFFF"/>
                      </a:solidFill>
                      <a:effectLst/>
                      <a:uLnTx/>
                      <a:uFillTx/>
                      <a:latin typeface="Helvetica" pitchFamily="2" charset="0"/>
                      <a:ea typeface="+mn-ea"/>
                      <a:cs typeface="+mn-cs"/>
                    </a:rPr>
                    <a:t>Approved Supplier</a:t>
                  </a:r>
                  <a:r>
                    <a:rPr kumimoji="0" lang="en-GB" sz="700" b="0" i="0" u="none" strike="noStrike" kern="1200" cap="none" spc="0" normalizeH="0" baseline="0" noProof="0" dirty="0">
                      <a:ln>
                        <a:noFill/>
                      </a:ln>
                      <a:solidFill>
                        <a:srgbClr val="FFFFFF"/>
                      </a:solidFill>
                      <a:effectLst/>
                      <a:uLnTx/>
                      <a:uFillTx/>
                      <a:latin typeface="Helvetica" pitchFamily="2" charset="0"/>
                      <a:ea typeface="+mn-ea"/>
                      <a:cs typeface="+mn-cs"/>
                    </a:rPr>
                    <a:t>: RM6094</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700" b="0" i="0" u="none" strike="noStrike" kern="1200" cap="none" spc="0" normalizeH="0" baseline="0" noProof="0" dirty="0">
                      <a:ln>
                        <a:noFill/>
                      </a:ln>
                      <a:solidFill>
                        <a:srgbClr val="FFFFFF"/>
                      </a:solidFill>
                      <a:effectLst/>
                      <a:uLnTx/>
                      <a:uFillTx/>
                      <a:latin typeface="Helvetica" pitchFamily="2" charset="0"/>
                      <a:ea typeface="+mn-ea"/>
                      <a:cs typeface="+mn-cs"/>
                    </a:rPr>
                    <a:t>SPARK DPS</a:t>
                  </a:r>
                </a:p>
              </p:txBody>
            </p:sp>
            <p:sp>
              <p:nvSpPr>
                <p:cNvPr id="110" name="TextBox 109">
                  <a:extLst>
                    <a:ext uri="{FF2B5EF4-FFF2-40B4-BE49-F238E27FC236}">
                      <a16:creationId xmlns:a16="http://schemas.microsoft.com/office/drawing/2014/main" id="{DD518282-E8FC-85B8-D03F-0B1EC3BA8F00}"/>
                    </a:ext>
                  </a:extLst>
                </p:cNvPr>
                <p:cNvSpPr txBox="1"/>
                <p:nvPr/>
              </p:nvSpPr>
              <p:spPr>
                <a:xfrm>
                  <a:off x="5895121" y="3358758"/>
                  <a:ext cx="2034374"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700" b="1" i="0" u="none" strike="noStrike" kern="1200" cap="none" spc="0" normalizeH="0" baseline="0" noProof="0" dirty="0">
                      <a:ln>
                        <a:noFill/>
                      </a:ln>
                      <a:solidFill>
                        <a:srgbClr val="FFFFFF"/>
                      </a:solidFill>
                      <a:effectLst/>
                      <a:uLnTx/>
                      <a:uFillTx/>
                      <a:latin typeface="Helvetica" pitchFamily="2" charset="0"/>
                      <a:ea typeface="+mn-ea"/>
                      <a:cs typeface="+mn-cs"/>
                    </a:rPr>
                    <a:t>Approved Supplier</a:t>
                  </a:r>
                  <a:r>
                    <a:rPr kumimoji="0" lang="en-GB" sz="700" b="0" i="0" u="none" strike="noStrike" kern="1200" cap="none" spc="0" normalizeH="0" baseline="0" noProof="0" dirty="0">
                      <a:ln>
                        <a:noFill/>
                      </a:ln>
                      <a:solidFill>
                        <a:srgbClr val="FFFFFF"/>
                      </a:solidFill>
                      <a:effectLst/>
                      <a:uLnTx/>
                      <a:uFillTx/>
                      <a:latin typeface="Helvetica" pitchFamily="2" charset="0"/>
                      <a:ea typeface="+mn-ea"/>
                      <a:cs typeface="+mn-cs"/>
                    </a:rPr>
                    <a:t>: RM1557.14</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700" b="0" i="0" u="none" strike="noStrike" kern="1200" cap="none" spc="0" normalizeH="0" baseline="0" noProof="0" dirty="0">
                      <a:ln>
                        <a:noFill/>
                      </a:ln>
                      <a:solidFill>
                        <a:srgbClr val="FFFFFF"/>
                      </a:solidFill>
                      <a:effectLst/>
                      <a:uLnTx/>
                      <a:uFillTx/>
                      <a:latin typeface="Helvetica" pitchFamily="2" charset="0"/>
                      <a:ea typeface="+mn-ea"/>
                      <a:cs typeface="+mn-cs"/>
                    </a:rPr>
                    <a:t>G-Cloud 14</a:t>
                  </a:r>
                </a:p>
              </p:txBody>
            </p:sp>
            <p:sp>
              <p:nvSpPr>
                <p:cNvPr id="111" name="TextBox 110">
                  <a:extLst>
                    <a:ext uri="{FF2B5EF4-FFF2-40B4-BE49-F238E27FC236}">
                      <a16:creationId xmlns:a16="http://schemas.microsoft.com/office/drawing/2014/main" id="{1933AC64-99B4-93B3-61D1-B41CA357A646}"/>
                    </a:ext>
                  </a:extLst>
                </p:cNvPr>
                <p:cNvSpPr txBox="1"/>
                <p:nvPr/>
              </p:nvSpPr>
              <p:spPr>
                <a:xfrm>
                  <a:off x="3909513" y="3358758"/>
                  <a:ext cx="1937180"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700" b="1" i="0" u="none" strike="noStrike" kern="1200" cap="none" spc="0" normalizeH="0" baseline="0" noProof="0" dirty="0">
                      <a:ln>
                        <a:noFill/>
                      </a:ln>
                      <a:solidFill>
                        <a:srgbClr val="FFFFFF"/>
                      </a:solidFill>
                      <a:effectLst/>
                      <a:uLnTx/>
                      <a:uFillTx/>
                      <a:latin typeface="Helvetica" pitchFamily="2" charset="0"/>
                      <a:ea typeface="+mn-ea"/>
                      <a:cs typeface="+mn-cs"/>
                    </a:rPr>
                    <a:t>Approved Supplier</a:t>
                  </a:r>
                  <a:r>
                    <a:rPr kumimoji="0" lang="en-GB" sz="700" b="0" i="0" u="none" strike="noStrike" kern="1200" cap="none" spc="0" normalizeH="0" baseline="0" noProof="0" dirty="0">
                      <a:ln>
                        <a:noFill/>
                      </a:ln>
                      <a:solidFill>
                        <a:srgbClr val="FFFFFF"/>
                      </a:solidFill>
                      <a:effectLst/>
                      <a:uLnTx/>
                      <a:uFillTx/>
                      <a:latin typeface="Helvetica" pitchFamily="2" charset="0"/>
                      <a:ea typeface="+mn-ea"/>
                      <a:cs typeface="+mn-cs"/>
                    </a:rPr>
                    <a:t>: RM6200</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pt-BR" sz="700" b="0" i="0" u="none" strike="noStrike" kern="1200" cap="none" spc="0" normalizeH="0" baseline="0" noProof="0" dirty="0">
                      <a:ln>
                        <a:noFill/>
                      </a:ln>
                      <a:solidFill>
                        <a:srgbClr val="FFFFFF"/>
                      </a:solidFill>
                      <a:effectLst/>
                      <a:uLnTx/>
                      <a:uFillTx/>
                      <a:latin typeface="Helvetica" pitchFamily="2" charset="0"/>
                      <a:ea typeface="+mn-ea"/>
                      <a:cs typeface="+mn-cs"/>
                    </a:rPr>
                    <a:t>Artificial Intelligence DPS</a:t>
                  </a:r>
                  <a:endParaRPr kumimoji="0" lang="en-GB" sz="700" b="0" i="0" u="none" strike="noStrike" kern="1200" cap="none" spc="0" normalizeH="0" baseline="0" noProof="0" dirty="0">
                    <a:ln>
                      <a:noFill/>
                    </a:ln>
                    <a:solidFill>
                      <a:srgbClr val="FFFFFF"/>
                    </a:solidFill>
                    <a:effectLst/>
                    <a:uLnTx/>
                    <a:uFillTx/>
                    <a:latin typeface="Helvetica" pitchFamily="2" charset="0"/>
                    <a:ea typeface="+mn-ea"/>
                    <a:cs typeface="+mn-cs"/>
                  </a:endParaRPr>
                </a:p>
              </p:txBody>
            </p:sp>
            <p:cxnSp>
              <p:nvCxnSpPr>
                <p:cNvPr id="112" name="Straight Connector 111">
                  <a:extLst>
                    <a:ext uri="{FF2B5EF4-FFF2-40B4-BE49-F238E27FC236}">
                      <a16:creationId xmlns:a16="http://schemas.microsoft.com/office/drawing/2014/main" id="{66F395F9-C588-D520-1A59-7604108458CA}"/>
                    </a:ext>
                  </a:extLst>
                </p:cNvPr>
                <p:cNvCxnSpPr/>
                <p:nvPr/>
              </p:nvCxnSpPr>
              <p:spPr>
                <a:xfrm>
                  <a:off x="3641535" y="3455080"/>
                  <a:ext cx="0" cy="58337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3" name="TextBox 112">
                  <a:extLst>
                    <a:ext uri="{FF2B5EF4-FFF2-40B4-BE49-F238E27FC236}">
                      <a16:creationId xmlns:a16="http://schemas.microsoft.com/office/drawing/2014/main" id="{D8E554E5-E18B-70D8-9619-A9B2BB7AFBD3}"/>
                    </a:ext>
                  </a:extLst>
                </p:cNvPr>
                <p:cNvSpPr txBox="1"/>
                <p:nvPr/>
              </p:nvSpPr>
              <p:spPr>
                <a:xfrm>
                  <a:off x="10190691" y="3788527"/>
                  <a:ext cx="1742353" cy="307777"/>
                </a:xfrm>
                <a:prstGeom prst="rect">
                  <a:avLst/>
                </a:prstGeom>
                <a:noFill/>
              </p:spPr>
              <p:txBody>
                <a:bodyPr wrap="square" rtlCol="0">
                  <a:spAutoFit/>
                </a:bodyPr>
                <a:lstStyle/>
                <a:p>
                  <a:pPr lvl="0" algn="ctr">
                    <a:spcBef>
                      <a:spcPts val="300"/>
                    </a:spcBef>
                    <a:defRPr/>
                  </a:pPr>
                  <a:r>
                    <a:rPr kumimoji="0" lang="en-GB" sz="700" b="1" i="0" u="none" strike="noStrike" kern="1200" cap="none" spc="0" normalizeH="0" baseline="0" noProof="0" dirty="0">
                      <a:ln>
                        <a:noFill/>
                      </a:ln>
                      <a:solidFill>
                        <a:srgbClr val="FFFFFF"/>
                      </a:solidFill>
                      <a:effectLst/>
                      <a:uLnTx/>
                      <a:uFillTx/>
                      <a:latin typeface="Helvetica" pitchFamily="2" charset="0"/>
                      <a:ea typeface="+mn-ea"/>
                      <a:cs typeface="+mn-cs"/>
                    </a:rPr>
                    <a:t>Approved Supplier</a:t>
                  </a:r>
                  <a:r>
                    <a:rPr kumimoji="0" lang="en-GB" sz="700" b="0" i="0" u="none" strike="noStrike" kern="1200" cap="none" spc="0" normalizeH="0" baseline="0" noProof="0" dirty="0">
                      <a:ln>
                        <a:noFill/>
                      </a:ln>
                      <a:solidFill>
                        <a:srgbClr val="FFFFFF"/>
                      </a:solidFill>
                      <a:effectLst/>
                      <a:uLnTx/>
                      <a:uFillTx/>
                      <a:latin typeface="Helvetica" pitchFamily="2" charset="0"/>
                      <a:ea typeface="+mn-ea"/>
                      <a:cs typeface="+mn-cs"/>
                    </a:rPr>
                    <a:t>: </a:t>
                  </a:r>
                  <a:r>
                    <a:rPr lang="en-GB" sz="700" dirty="0">
                      <a:solidFill>
                        <a:srgbClr val="FFFFFF"/>
                      </a:solidFill>
                      <a:latin typeface="Helvetica" pitchFamily="2" charset="0"/>
                    </a:rPr>
                    <a:t>RM6190 Technology Services 4</a:t>
                  </a:r>
                  <a:endParaRPr kumimoji="0" lang="en-GB" sz="700" b="0" i="0" u="none" strike="noStrike" kern="1200" cap="none" spc="0" normalizeH="0" baseline="0" noProof="0" dirty="0">
                    <a:ln>
                      <a:noFill/>
                    </a:ln>
                    <a:solidFill>
                      <a:srgbClr val="FFFFFF"/>
                    </a:solidFill>
                    <a:effectLst/>
                    <a:uLnTx/>
                    <a:uFillTx/>
                    <a:latin typeface="Helvetica" pitchFamily="2" charset="0"/>
                    <a:ea typeface="+mn-ea"/>
                    <a:cs typeface="+mn-cs"/>
                  </a:endParaRPr>
                </a:p>
              </p:txBody>
            </p:sp>
          </p:grpSp>
        </p:grpSp>
        <p:grpSp>
          <p:nvGrpSpPr>
            <p:cNvPr id="87" name="Group 86">
              <a:extLst>
                <a:ext uri="{FF2B5EF4-FFF2-40B4-BE49-F238E27FC236}">
                  <a16:creationId xmlns:a16="http://schemas.microsoft.com/office/drawing/2014/main" id="{92732576-6537-E25C-892C-01AA7AF746CC}"/>
                </a:ext>
              </a:extLst>
            </p:cNvPr>
            <p:cNvGrpSpPr/>
            <p:nvPr/>
          </p:nvGrpSpPr>
          <p:grpSpPr>
            <a:xfrm>
              <a:off x="-559518" y="5934120"/>
              <a:ext cx="13311037" cy="923879"/>
              <a:chOff x="-559518" y="5934120"/>
              <a:chExt cx="13311037" cy="923879"/>
            </a:xfrm>
          </p:grpSpPr>
          <p:sp>
            <p:nvSpPr>
              <p:cNvPr id="88" name="Rectangle 87">
                <a:extLst>
                  <a:ext uri="{FF2B5EF4-FFF2-40B4-BE49-F238E27FC236}">
                    <a16:creationId xmlns:a16="http://schemas.microsoft.com/office/drawing/2014/main" id="{D2956F90-0583-9603-56BF-2F39A9B9B7F7}"/>
                  </a:ext>
                </a:extLst>
              </p:cNvPr>
              <p:cNvSpPr/>
              <p:nvPr/>
            </p:nvSpPr>
            <p:spPr>
              <a:xfrm>
                <a:off x="-559518" y="5934120"/>
                <a:ext cx="13311037" cy="923879"/>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pic>
            <p:nvPicPr>
              <p:cNvPr id="89" name="Picture 88">
                <a:extLst>
                  <a:ext uri="{FF2B5EF4-FFF2-40B4-BE49-F238E27FC236}">
                    <a16:creationId xmlns:a16="http://schemas.microsoft.com/office/drawing/2014/main" id="{E7030DD1-7900-C6B0-472E-B14898F9B4F9}"/>
                  </a:ext>
                </a:extLst>
              </p:cNvPr>
              <p:cNvPicPr>
                <a:picLocks noChangeAspect="1"/>
              </p:cNvPicPr>
              <p:nvPr/>
            </p:nvPicPr>
            <p:blipFill>
              <a:blip r:embed="rId17">
                <a:extLst>
                  <a:ext uri="{28A0092B-C50C-407E-A947-70E740481C1C}">
                    <a14:useLocalDpi xmlns:a14="http://schemas.microsoft.com/office/drawing/2010/main" val="0"/>
                  </a:ext>
                </a:extLst>
              </a:blip>
              <a:srcRect t="-617" b="21008"/>
              <a:stretch/>
            </p:blipFill>
            <p:spPr>
              <a:xfrm>
                <a:off x="6906613" y="6173522"/>
                <a:ext cx="1412077" cy="445075"/>
              </a:xfrm>
              <a:prstGeom prst="rect">
                <a:avLst/>
              </a:prstGeom>
            </p:spPr>
          </p:pic>
          <p:pic>
            <p:nvPicPr>
              <p:cNvPr id="90" name="Picture 89">
                <a:extLst>
                  <a:ext uri="{FF2B5EF4-FFF2-40B4-BE49-F238E27FC236}">
                    <a16:creationId xmlns:a16="http://schemas.microsoft.com/office/drawing/2014/main" id="{38CCA1E1-7D96-BA68-F497-B1E0D49C8330}"/>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4807551" y="6161587"/>
                <a:ext cx="1219647" cy="468945"/>
              </a:xfrm>
              <a:prstGeom prst="rect">
                <a:avLst/>
              </a:prstGeom>
            </p:spPr>
          </p:pic>
          <p:pic>
            <p:nvPicPr>
              <p:cNvPr id="91" name="Picture 90">
                <a:extLst>
                  <a:ext uri="{FF2B5EF4-FFF2-40B4-BE49-F238E27FC236}">
                    <a16:creationId xmlns:a16="http://schemas.microsoft.com/office/drawing/2014/main" id="{057252AB-67CB-40C2-6904-4242C79B208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198105" y="6120022"/>
                <a:ext cx="552074" cy="552074"/>
              </a:xfrm>
              <a:prstGeom prst="rect">
                <a:avLst/>
              </a:prstGeom>
            </p:spPr>
          </p:pic>
          <p:grpSp>
            <p:nvGrpSpPr>
              <p:cNvPr id="92" name="Group 91">
                <a:extLst>
                  <a:ext uri="{FF2B5EF4-FFF2-40B4-BE49-F238E27FC236}">
                    <a16:creationId xmlns:a16="http://schemas.microsoft.com/office/drawing/2014/main" id="{6C235326-DAE3-3521-D2DB-875B63102897}"/>
                  </a:ext>
                </a:extLst>
              </p:cNvPr>
              <p:cNvGrpSpPr/>
              <p:nvPr/>
            </p:nvGrpSpPr>
            <p:grpSpPr>
              <a:xfrm>
                <a:off x="601853" y="6062928"/>
                <a:ext cx="2001311" cy="666263"/>
                <a:chOff x="-133350" y="4563122"/>
                <a:chExt cx="2160821" cy="719367"/>
              </a:xfrm>
            </p:grpSpPr>
            <p:sp>
              <p:nvSpPr>
                <p:cNvPr id="95" name="Rectangle 94">
                  <a:extLst>
                    <a:ext uri="{FF2B5EF4-FFF2-40B4-BE49-F238E27FC236}">
                      <a16:creationId xmlns:a16="http://schemas.microsoft.com/office/drawing/2014/main" id="{515B56F3-CC0C-CEE6-2A5D-3F98FCCCB814}"/>
                    </a:ext>
                  </a:extLst>
                </p:cNvPr>
                <p:cNvSpPr/>
                <p:nvPr/>
              </p:nvSpPr>
              <p:spPr>
                <a:xfrm>
                  <a:off x="-133350" y="4563122"/>
                  <a:ext cx="2160821" cy="7193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00" name="Picture 99" descr="Graphical user interface, text&#10;&#10;Description automatically generated">
                  <a:extLst>
                    <a:ext uri="{FF2B5EF4-FFF2-40B4-BE49-F238E27FC236}">
                      <a16:creationId xmlns:a16="http://schemas.microsoft.com/office/drawing/2014/main" id="{D94A3666-5CBD-C354-E6AF-5E0A09146383}"/>
                    </a:ext>
                  </a:extLst>
                </p:cNvPr>
                <p:cNvPicPr>
                  <a:picLocks noChangeAspect="1"/>
                </p:cNvPicPr>
                <p:nvPr/>
              </p:nvPicPr>
              <p:blipFill rotWithShape="1">
                <a:blip r:embed="rId20">
                  <a:extLst>
                    <a:ext uri="{28A0092B-C50C-407E-A947-70E740481C1C}">
                      <a14:useLocalDpi xmlns:a14="http://schemas.microsoft.com/office/drawing/2010/main" val="0"/>
                    </a:ext>
                  </a:extLst>
                </a:blip>
                <a:srcRect l="6798" t="6875" r="8237" b="10286"/>
                <a:stretch/>
              </p:blipFill>
              <p:spPr>
                <a:xfrm>
                  <a:off x="111647" y="4579750"/>
                  <a:ext cx="1908000" cy="645719"/>
                </a:xfrm>
                <a:prstGeom prst="rect">
                  <a:avLst/>
                </a:prstGeom>
              </p:spPr>
            </p:pic>
          </p:grpSp>
          <p:pic>
            <p:nvPicPr>
              <p:cNvPr id="93" name="Picture 92" descr="A picture containing text, sign&#10;&#10;Description automatically generated">
                <a:extLst>
                  <a:ext uri="{FF2B5EF4-FFF2-40B4-BE49-F238E27FC236}">
                    <a16:creationId xmlns:a16="http://schemas.microsoft.com/office/drawing/2014/main" id="{523C5801-90CA-DEB8-D6E5-EDBF5416543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629594" y="6054567"/>
                <a:ext cx="682988" cy="682985"/>
              </a:xfrm>
              <a:prstGeom prst="rect">
                <a:avLst/>
              </a:prstGeom>
            </p:spPr>
          </p:pic>
          <p:pic>
            <p:nvPicPr>
              <p:cNvPr id="94" name="Picture 93" descr="A blue and green logo&#10;&#10;Description automatically generated">
                <a:extLst>
                  <a:ext uri="{FF2B5EF4-FFF2-40B4-BE49-F238E27FC236}">
                    <a16:creationId xmlns:a16="http://schemas.microsoft.com/office/drawing/2014/main" id="{7842F143-9DD5-3816-5C29-23438336199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380335" y="6067380"/>
                <a:ext cx="547801" cy="657358"/>
              </a:xfrm>
              <a:prstGeom prst="rect">
                <a:avLst/>
              </a:prstGeom>
            </p:spPr>
          </p:pic>
        </p:grpSp>
      </p:grpSp>
      <p:sp>
        <p:nvSpPr>
          <p:cNvPr id="114" name="NPS Dial Background">
            <a:extLst>
              <a:ext uri="{FF2B5EF4-FFF2-40B4-BE49-F238E27FC236}">
                <a16:creationId xmlns:a16="http://schemas.microsoft.com/office/drawing/2014/main" id="{A1B22DA2-F89C-77D7-5F1D-EBDD565E13BB}"/>
              </a:ext>
            </a:extLst>
          </p:cNvPr>
          <p:cNvSpPr/>
          <p:nvPr/>
        </p:nvSpPr>
        <p:spPr>
          <a:xfrm>
            <a:off x="804503" y="1038260"/>
            <a:ext cx="2781806" cy="2781806"/>
          </a:xfrm>
          <a:prstGeom prst="ellipse">
            <a:avLst/>
          </a:prstGeom>
          <a:solidFill>
            <a:schemeClr val="bg1">
              <a:lumMod val="85000"/>
              <a:alpha val="92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Bold" panose="020B0804030202020204" pitchFamily="34" charset="0"/>
              <a:ea typeface="+mn-ea"/>
              <a:cs typeface="+mn-cs"/>
            </a:endParaRPr>
          </a:p>
        </p:txBody>
      </p:sp>
      <p:sp>
        <p:nvSpPr>
          <p:cNvPr id="115" name="Free-form: Shape 114">
            <a:extLst>
              <a:ext uri="{FF2B5EF4-FFF2-40B4-BE49-F238E27FC236}">
                <a16:creationId xmlns:a16="http://schemas.microsoft.com/office/drawing/2014/main" id="{F1FB25C4-2351-547D-3F89-802382499AE0}"/>
              </a:ext>
            </a:extLst>
          </p:cNvPr>
          <p:cNvSpPr/>
          <p:nvPr/>
        </p:nvSpPr>
        <p:spPr>
          <a:xfrm>
            <a:off x="1413272" y="2023850"/>
            <a:ext cx="2085418" cy="1721940"/>
          </a:xfrm>
          <a:custGeom>
            <a:avLst/>
            <a:gdLst>
              <a:gd name="connsiteX0" fmla="*/ 4037458 w 4171560"/>
              <a:gd name="connsiteY0" fmla="*/ 0 h 3444478"/>
              <a:gd name="connsiteX1" fmla="*/ 3253497 w 4171560"/>
              <a:gd name="connsiteY1" fmla="*/ 2800289 h 3444478"/>
              <a:gd name="connsiteX2" fmla="*/ 3084352 w 4171560"/>
              <a:gd name="connsiteY2" fmla="*/ 2933367 h 3444478"/>
              <a:gd name="connsiteX3" fmla="*/ 3084386 w 4171560"/>
              <a:gd name="connsiteY3" fmla="*/ 2933414 h 3444478"/>
              <a:gd name="connsiteX4" fmla="*/ 0 w 4171560"/>
              <a:gd name="connsiteY4" fmla="*/ 2933414 h 3444478"/>
              <a:gd name="connsiteX5" fmla="*/ 1542146 w 4171560"/>
              <a:gd name="connsiteY5" fmla="*/ 810834 h 3444478"/>
              <a:gd name="connsiteX6" fmla="*/ 1542098 w 4171560"/>
              <a:gd name="connsiteY6" fmla="*/ 810768 h 3444478"/>
              <a:gd name="connsiteX7" fmla="*/ 1542193 w 4171560"/>
              <a:gd name="connsiteY7" fmla="*/ 810768 h 3444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1560" h="3444478">
                <a:moveTo>
                  <a:pt x="4037458" y="0"/>
                </a:moveTo>
                <a:cubicBezTo>
                  <a:pt x="4373303" y="1033612"/>
                  <a:pt x="4066043" y="2108495"/>
                  <a:pt x="3253497" y="2800289"/>
                </a:cubicBezTo>
                <a:lnTo>
                  <a:pt x="3084352" y="2933367"/>
                </a:lnTo>
                <a:lnTo>
                  <a:pt x="3084386" y="2933414"/>
                </a:lnTo>
                <a:cubicBezTo>
                  <a:pt x="2146554" y="3614833"/>
                  <a:pt x="937832" y="3614833"/>
                  <a:pt x="0" y="2933414"/>
                </a:cubicBezTo>
                <a:lnTo>
                  <a:pt x="1542146" y="810834"/>
                </a:lnTo>
                <a:lnTo>
                  <a:pt x="1542098" y="810768"/>
                </a:lnTo>
                <a:lnTo>
                  <a:pt x="1542193" y="810768"/>
                </a:lnTo>
                <a:close/>
              </a:path>
            </a:pathLst>
          </a:custGeom>
          <a:gradFill>
            <a:gsLst>
              <a:gs pos="11000">
                <a:srgbClr val="FFFFFF">
                  <a:alpha val="15000"/>
                </a:srgbClr>
              </a:gs>
              <a:gs pos="42000">
                <a:srgbClr val="FFFFFF">
                  <a:alpha val="8627"/>
                </a:srgbClr>
              </a:gs>
              <a:gs pos="70000">
                <a:srgbClr val="FFFFFF">
                  <a:alpha val="20000"/>
                </a:srgbClr>
              </a:gs>
            </a:gsLst>
            <a:lin ang="8400000" scaled="0"/>
          </a:gradFill>
          <a:ln w="3979" cap="flat">
            <a:gradFill>
              <a:gsLst>
                <a:gs pos="26000">
                  <a:srgbClr val="283676">
                    <a:alpha val="42000"/>
                  </a:srgbClr>
                </a:gs>
                <a:gs pos="76000">
                  <a:srgbClr val="FFFFFF">
                    <a:alpha val="60000"/>
                  </a:srgbClr>
                </a:gs>
              </a:gsLst>
              <a:lin ang="0" scaled="1"/>
            </a:gradFill>
            <a:prstDash val="solid"/>
            <a:miter/>
          </a:ln>
        </p:spPr>
        <p:txBody>
          <a:bodyPr rtlCol="0" anchor="ctr"/>
          <a:lstStyle/>
          <a:p>
            <a:endParaRPr lang="en-GB">
              <a:solidFill>
                <a:srgbClr val="0D2143"/>
              </a:solidFill>
              <a:latin typeface="Helvetica"/>
            </a:endParaRPr>
          </a:p>
        </p:txBody>
      </p:sp>
      <p:grpSp>
        <p:nvGrpSpPr>
          <p:cNvPr id="116" name="Group 115">
            <a:extLst>
              <a:ext uri="{FF2B5EF4-FFF2-40B4-BE49-F238E27FC236}">
                <a16:creationId xmlns:a16="http://schemas.microsoft.com/office/drawing/2014/main" id="{336A1AA7-176F-3E24-140C-3880939263EF}"/>
              </a:ext>
            </a:extLst>
          </p:cNvPr>
          <p:cNvGrpSpPr/>
          <p:nvPr/>
        </p:nvGrpSpPr>
        <p:grpSpPr>
          <a:xfrm>
            <a:off x="869779" y="1117513"/>
            <a:ext cx="2561872" cy="2366693"/>
            <a:chOff x="2060173" y="726046"/>
            <a:chExt cx="2561872" cy="2366693"/>
          </a:xfrm>
        </p:grpSpPr>
        <p:sp>
          <p:nvSpPr>
            <p:cNvPr id="117" name="Free-form: Shape 116">
              <a:extLst>
                <a:ext uri="{FF2B5EF4-FFF2-40B4-BE49-F238E27FC236}">
                  <a16:creationId xmlns:a16="http://schemas.microsoft.com/office/drawing/2014/main" id="{EE4325AC-0E72-0E38-BFE6-2BA91DBA4E97}"/>
                </a:ext>
              </a:extLst>
            </p:cNvPr>
            <p:cNvSpPr/>
            <p:nvPr/>
          </p:nvSpPr>
          <p:spPr>
            <a:xfrm>
              <a:off x="2127213" y="726046"/>
              <a:ext cx="1247416" cy="1311650"/>
            </a:xfrm>
            <a:custGeom>
              <a:avLst/>
              <a:gdLst>
                <a:gd name="connsiteX0" fmla="*/ 2495264 w 2495264"/>
                <a:gd name="connsiteY0" fmla="*/ 2623757 h 2623756"/>
                <a:gd name="connsiteX1" fmla="*/ 0 w 2495264"/>
                <a:gd name="connsiteY1" fmla="*/ 1812989 h 2623756"/>
                <a:gd name="connsiteX2" fmla="*/ 2495264 w 2495264"/>
                <a:gd name="connsiteY2" fmla="*/ 0 h 2623756"/>
                <a:gd name="connsiteX3" fmla="*/ 2495264 w 2495264"/>
                <a:gd name="connsiteY3" fmla="*/ 2623757 h 2623756"/>
              </a:gdLst>
              <a:ahLst/>
              <a:cxnLst>
                <a:cxn ang="0">
                  <a:pos x="connsiteX0" y="connsiteY0"/>
                </a:cxn>
                <a:cxn ang="0">
                  <a:pos x="connsiteX1" y="connsiteY1"/>
                </a:cxn>
                <a:cxn ang="0">
                  <a:pos x="connsiteX2" y="connsiteY2"/>
                </a:cxn>
                <a:cxn ang="0">
                  <a:pos x="connsiteX3" y="connsiteY3"/>
                </a:cxn>
              </a:cxnLst>
              <a:rect l="l" t="t" r="r" b="b"/>
              <a:pathLst>
                <a:path w="2495264" h="2623756">
                  <a:moveTo>
                    <a:pt x="2495264" y="2623757"/>
                  </a:moveTo>
                  <a:lnTo>
                    <a:pt x="0" y="1812989"/>
                  </a:lnTo>
                  <a:cubicBezTo>
                    <a:pt x="358235" y="710470"/>
                    <a:pt x="1336072" y="0"/>
                    <a:pt x="2495264" y="0"/>
                  </a:cubicBezTo>
                  <a:lnTo>
                    <a:pt x="2495264" y="2623757"/>
                  </a:lnTo>
                  <a:close/>
                </a:path>
              </a:pathLst>
            </a:custGeom>
            <a:gradFill flip="none" rotWithShape="1">
              <a:gsLst>
                <a:gs pos="100000">
                  <a:schemeClr val="accent5"/>
                </a:gs>
                <a:gs pos="0">
                  <a:schemeClr val="accent3"/>
                </a:gs>
              </a:gsLst>
              <a:lin ang="108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p>
          </p:txBody>
        </p:sp>
        <p:sp>
          <p:nvSpPr>
            <p:cNvPr id="118" name="Free-form: Shape 117">
              <a:extLst>
                <a:ext uri="{FF2B5EF4-FFF2-40B4-BE49-F238E27FC236}">
                  <a16:creationId xmlns:a16="http://schemas.microsoft.com/office/drawing/2014/main" id="{C8A0F16A-ED3A-FA3D-9F53-30393A03A494}"/>
                </a:ext>
              </a:extLst>
            </p:cNvPr>
            <p:cNvSpPr/>
            <p:nvPr/>
          </p:nvSpPr>
          <p:spPr>
            <a:xfrm>
              <a:off x="2060173" y="1626287"/>
              <a:ext cx="1314456" cy="1466452"/>
            </a:xfrm>
            <a:custGeom>
              <a:avLst/>
              <a:gdLst>
                <a:gd name="connsiteX0" fmla="*/ 2629369 w 2629368"/>
                <a:gd name="connsiteY0" fmla="*/ 810768 h 2933414"/>
                <a:gd name="connsiteX1" fmla="*/ 1087176 w 2629368"/>
                <a:gd name="connsiteY1" fmla="*/ 2933414 h 2933414"/>
                <a:gd name="connsiteX2" fmla="*/ 134104 w 2629368"/>
                <a:gd name="connsiteY2" fmla="*/ 0 h 2933414"/>
                <a:gd name="connsiteX3" fmla="*/ 2629369 w 2629368"/>
                <a:gd name="connsiteY3" fmla="*/ 810768 h 2933414"/>
              </a:gdLst>
              <a:ahLst/>
              <a:cxnLst>
                <a:cxn ang="0">
                  <a:pos x="connsiteX0" y="connsiteY0"/>
                </a:cxn>
                <a:cxn ang="0">
                  <a:pos x="connsiteX1" y="connsiteY1"/>
                </a:cxn>
                <a:cxn ang="0">
                  <a:pos x="connsiteX2" y="connsiteY2"/>
                </a:cxn>
                <a:cxn ang="0">
                  <a:pos x="connsiteX3" y="connsiteY3"/>
                </a:cxn>
              </a:cxnLst>
              <a:rect l="l" t="t" r="r" b="b"/>
              <a:pathLst>
                <a:path w="2629368" h="2933414">
                  <a:moveTo>
                    <a:pt x="2629369" y="810768"/>
                  </a:moveTo>
                  <a:lnTo>
                    <a:pt x="1087176" y="2933414"/>
                  </a:lnTo>
                  <a:cubicBezTo>
                    <a:pt x="149344" y="2251996"/>
                    <a:pt x="-224131" y="1102423"/>
                    <a:pt x="134104" y="0"/>
                  </a:cubicBezTo>
                  <a:lnTo>
                    <a:pt x="2629369" y="810768"/>
                  </a:lnTo>
                  <a:close/>
                </a:path>
              </a:pathLst>
            </a:custGeom>
            <a:gradFill flip="none" rotWithShape="1">
              <a:gsLst>
                <a:gs pos="100000">
                  <a:schemeClr val="accent5"/>
                </a:gs>
                <a:gs pos="0">
                  <a:schemeClr val="accent3"/>
                </a:gs>
              </a:gsLst>
              <a:lin ang="108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p>
          </p:txBody>
        </p:sp>
        <p:sp>
          <p:nvSpPr>
            <p:cNvPr id="119" name="Free-form: Shape 118">
              <a:extLst>
                <a:ext uri="{FF2B5EF4-FFF2-40B4-BE49-F238E27FC236}">
                  <a16:creationId xmlns:a16="http://schemas.microsoft.com/office/drawing/2014/main" id="{C119E0A0-FBD3-703D-694C-C25CEEA42329}"/>
                </a:ext>
              </a:extLst>
            </p:cNvPr>
            <p:cNvSpPr/>
            <p:nvPr/>
          </p:nvSpPr>
          <p:spPr>
            <a:xfrm>
              <a:off x="3374629" y="726046"/>
              <a:ext cx="1247416" cy="1311650"/>
            </a:xfrm>
            <a:custGeom>
              <a:avLst/>
              <a:gdLst>
                <a:gd name="connsiteX0" fmla="*/ 0 w 2495264"/>
                <a:gd name="connsiteY0" fmla="*/ 2623757 h 2623756"/>
                <a:gd name="connsiteX1" fmla="*/ 0 w 2495264"/>
                <a:gd name="connsiteY1" fmla="*/ 0 h 2623756"/>
                <a:gd name="connsiteX2" fmla="*/ 2495265 w 2495264"/>
                <a:gd name="connsiteY2" fmla="*/ 1812989 h 2623756"/>
                <a:gd name="connsiteX3" fmla="*/ 0 w 2495264"/>
                <a:gd name="connsiteY3" fmla="*/ 2623757 h 2623756"/>
              </a:gdLst>
              <a:ahLst/>
              <a:cxnLst>
                <a:cxn ang="0">
                  <a:pos x="connsiteX0" y="connsiteY0"/>
                </a:cxn>
                <a:cxn ang="0">
                  <a:pos x="connsiteX1" y="connsiteY1"/>
                </a:cxn>
                <a:cxn ang="0">
                  <a:pos x="connsiteX2" y="connsiteY2"/>
                </a:cxn>
                <a:cxn ang="0">
                  <a:pos x="connsiteX3" y="connsiteY3"/>
                </a:cxn>
              </a:cxnLst>
              <a:rect l="l" t="t" r="r" b="b"/>
              <a:pathLst>
                <a:path w="2495264" h="2623756">
                  <a:moveTo>
                    <a:pt x="0" y="2623757"/>
                  </a:moveTo>
                  <a:lnTo>
                    <a:pt x="0" y="0"/>
                  </a:lnTo>
                  <a:cubicBezTo>
                    <a:pt x="1159193" y="0"/>
                    <a:pt x="2137125" y="710470"/>
                    <a:pt x="2495265" y="1812989"/>
                  </a:cubicBezTo>
                  <a:lnTo>
                    <a:pt x="0" y="2623757"/>
                  </a:lnTo>
                  <a:close/>
                </a:path>
              </a:pathLst>
            </a:custGeom>
            <a:gradFill flip="none" rotWithShape="1">
              <a:gsLst>
                <a:gs pos="0">
                  <a:schemeClr val="accent1"/>
                </a:gs>
                <a:gs pos="79000">
                  <a:schemeClr val="accent3"/>
                </a:gs>
              </a:gsLst>
              <a:lin ang="10800000" scaled="1"/>
              <a:tileRect/>
            </a:gradFill>
            <a:ln w="9525" cap="flat">
              <a:noFill/>
              <a:prstDash val="solid"/>
              <a:miter/>
            </a:ln>
          </p:spPr>
          <p:txBody>
            <a:bodyPr rtlCol="0" anchor="ctr"/>
            <a:lstStyle/>
            <a:p>
              <a:endParaRPr lang="en-GB"/>
            </a:p>
          </p:txBody>
        </p:sp>
      </p:grpSp>
      <p:grpSp>
        <p:nvGrpSpPr>
          <p:cNvPr id="120" name="Group 119">
            <a:extLst>
              <a:ext uri="{FF2B5EF4-FFF2-40B4-BE49-F238E27FC236}">
                <a16:creationId xmlns:a16="http://schemas.microsoft.com/office/drawing/2014/main" id="{1734D238-8625-0577-7C93-4B44E9C3407C}"/>
              </a:ext>
            </a:extLst>
          </p:cNvPr>
          <p:cNvGrpSpPr/>
          <p:nvPr/>
        </p:nvGrpSpPr>
        <p:grpSpPr>
          <a:xfrm>
            <a:off x="511707" y="759124"/>
            <a:ext cx="3345055" cy="3610570"/>
            <a:chOff x="1702101" y="367657"/>
            <a:chExt cx="3345055" cy="3610570"/>
          </a:xfrm>
        </p:grpSpPr>
        <p:sp>
          <p:nvSpPr>
            <p:cNvPr id="121" name="Free-form: Shape 120">
              <a:extLst>
                <a:ext uri="{FF2B5EF4-FFF2-40B4-BE49-F238E27FC236}">
                  <a16:creationId xmlns:a16="http://schemas.microsoft.com/office/drawing/2014/main" id="{59BFFEE1-149D-AC9B-7176-8438FF9492FC}"/>
                </a:ext>
              </a:extLst>
            </p:cNvPr>
            <p:cNvSpPr/>
            <p:nvPr/>
          </p:nvSpPr>
          <p:spPr>
            <a:xfrm>
              <a:off x="1702101" y="367657"/>
              <a:ext cx="3345055" cy="3345055"/>
            </a:xfrm>
            <a:custGeom>
              <a:avLst/>
              <a:gdLst>
                <a:gd name="connsiteX0" fmla="*/ 2095500 w 4191000"/>
                <a:gd name="connsiteY0" fmla="*/ 535530 h 4191000"/>
                <a:gd name="connsiteX1" fmla="*/ 543584 w 4191000"/>
                <a:gd name="connsiteY1" fmla="*/ 1936002 h 4191000"/>
                <a:gd name="connsiteX2" fmla="*/ 535530 w 4191000"/>
                <a:gd name="connsiteY2" fmla="*/ 2095499 h 4191000"/>
                <a:gd name="connsiteX3" fmla="*/ 1145386 w 4191000"/>
                <a:gd name="connsiteY3" fmla="*/ 2095499 h 4191000"/>
                <a:gd name="connsiteX4" fmla="*/ 1150291 w 4191000"/>
                <a:gd name="connsiteY4" fmla="*/ 1998356 h 4191000"/>
                <a:gd name="connsiteX5" fmla="*/ 2095500 w 4191000"/>
                <a:gd name="connsiteY5" fmla="*/ 1145386 h 4191000"/>
                <a:gd name="connsiteX6" fmla="*/ 3040709 w 4191000"/>
                <a:gd name="connsiteY6" fmla="*/ 1998356 h 4191000"/>
                <a:gd name="connsiteX7" fmla="*/ 3045614 w 4191000"/>
                <a:gd name="connsiteY7" fmla="*/ 2095499 h 4191000"/>
                <a:gd name="connsiteX8" fmla="*/ 3655470 w 4191000"/>
                <a:gd name="connsiteY8" fmla="*/ 2095499 h 4191000"/>
                <a:gd name="connsiteX9" fmla="*/ 3647416 w 4191000"/>
                <a:gd name="connsiteY9" fmla="*/ 1936002 h 4191000"/>
                <a:gd name="connsiteX10" fmla="*/ 2095500 w 4191000"/>
                <a:gd name="connsiteY10" fmla="*/ 535530 h 4191000"/>
                <a:gd name="connsiteX11" fmla="*/ 2095500 w 4191000"/>
                <a:gd name="connsiteY11" fmla="*/ 0 h 4191000"/>
                <a:gd name="connsiteX12" fmla="*/ 4191000 w 4191000"/>
                <a:gd name="connsiteY12" fmla="*/ 2095500 h 4191000"/>
                <a:gd name="connsiteX13" fmla="*/ 2095500 w 4191000"/>
                <a:gd name="connsiteY13" fmla="*/ 4191000 h 4191000"/>
                <a:gd name="connsiteX14" fmla="*/ 0 w 4191000"/>
                <a:gd name="connsiteY14" fmla="*/ 2095500 h 4191000"/>
                <a:gd name="connsiteX15" fmla="*/ 2095500 w 4191000"/>
                <a:gd name="connsiteY15" fmla="*/ 0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91000" h="4191000">
                  <a:moveTo>
                    <a:pt x="2095500" y="535530"/>
                  </a:moveTo>
                  <a:cubicBezTo>
                    <a:pt x="1287799" y="535530"/>
                    <a:pt x="623470" y="1149377"/>
                    <a:pt x="543584" y="1936002"/>
                  </a:cubicBezTo>
                  <a:lnTo>
                    <a:pt x="535530" y="2095499"/>
                  </a:lnTo>
                  <a:lnTo>
                    <a:pt x="1145386" y="2095499"/>
                  </a:lnTo>
                  <a:lnTo>
                    <a:pt x="1150291" y="1998356"/>
                  </a:lnTo>
                  <a:cubicBezTo>
                    <a:pt x="1198947" y="1519256"/>
                    <a:pt x="1603563" y="1145386"/>
                    <a:pt x="2095500" y="1145386"/>
                  </a:cubicBezTo>
                  <a:cubicBezTo>
                    <a:pt x="2587437" y="1145386"/>
                    <a:pt x="2992053" y="1519256"/>
                    <a:pt x="3040709" y="1998356"/>
                  </a:cubicBezTo>
                  <a:lnTo>
                    <a:pt x="3045614" y="2095499"/>
                  </a:lnTo>
                  <a:lnTo>
                    <a:pt x="3655470" y="2095499"/>
                  </a:lnTo>
                  <a:lnTo>
                    <a:pt x="3647416" y="1936002"/>
                  </a:lnTo>
                  <a:cubicBezTo>
                    <a:pt x="3567530" y="1149377"/>
                    <a:pt x="2903201" y="535530"/>
                    <a:pt x="2095500" y="535530"/>
                  </a:cubicBezTo>
                  <a:close/>
                  <a:moveTo>
                    <a:pt x="2095500" y="0"/>
                  </a:moveTo>
                  <a:cubicBezTo>
                    <a:pt x="3252813" y="0"/>
                    <a:pt x="4191000" y="938187"/>
                    <a:pt x="4191000" y="2095500"/>
                  </a:cubicBezTo>
                  <a:cubicBezTo>
                    <a:pt x="4191000" y="3252813"/>
                    <a:pt x="3252813" y="4191000"/>
                    <a:pt x="2095500" y="4191000"/>
                  </a:cubicBezTo>
                  <a:cubicBezTo>
                    <a:pt x="938187" y="4191000"/>
                    <a:pt x="0" y="3252813"/>
                    <a:pt x="0" y="2095500"/>
                  </a:cubicBezTo>
                  <a:cubicBezTo>
                    <a:pt x="0" y="938187"/>
                    <a:pt x="938187" y="0"/>
                    <a:pt x="2095500" y="0"/>
                  </a:cubicBezTo>
                  <a:close/>
                </a:path>
              </a:pathLst>
            </a:custGeom>
            <a:solidFill>
              <a:schemeClr val="bg1"/>
            </a:solidFill>
            <a:ln>
              <a:noFill/>
            </a:ln>
            <a:effectLst>
              <a:glow rad="127000">
                <a:schemeClr val="tx1">
                  <a:alpha val="2000"/>
                </a:schemeClr>
              </a:glo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NowDisplay Bold" panose="020B0804030202020204" pitchFamily="34" charset="0"/>
                <a:ea typeface="+mn-ea"/>
                <a:cs typeface="+mn-cs"/>
              </a:endParaRPr>
            </a:p>
          </p:txBody>
        </p:sp>
        <p:sp>
          <p:nvSpPr>
            <p:cNvPr id="122" name="TextBox 121">
              <a:extLst>
                <a:ext uri="{FF2B5EF4-FFF2-40B4-BE49-F238E27FC236}">
                  <a16:creationId xmlns:a16="http://schemas.microsoft.com/office/drawing/2014/main" id="{310CF60D-E175-8371-B10D-C5A4347889EA}"/>
                </a:ext>
              </a:extLst>
            </p:cNvPr>
            <p:cNvSpPr txBox="1"/>
            <p:nvPr/>
          </p:nvSpPr>
          <p:spPr>
            <a:xfrm>
              <a:off x="1971751" y="2098811"/>
              <a:ext cx="811966" cy="2616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tx2"/>
                  </a:solidFill>
                  <a:effectLst/>
                  <a:uLnTx/>
                  <a:uFillTx/>
                  <a:latin typeface="HelveticaNowDisplay Bold"/>
                </a:rPr>
                <a:t>-100</a:t>
              </a:r>
            </a:p>
          </p:txBody>
        </p:sp>
        <p:sp>
          <p:nvSpPr>
            <p:cNvPr id="123" name="TextBox 122">
              <a:extLst>
                <a:ext uri="{FF2B5EF4-FFF2-40B4-BE49-F238E27FC236}">
                  <a16:creationId xmlns:a16="http://schemas.microsoft.com/office/drawing/2014/main" id="{63F3655B-AA50-7051-A4E4-AB5573A1DE7F}"/>
                </a:ext>
              </a:extLst>
            </p:cNvPr>
            <p:cNvSpPr txBox="1"/>
            <p:nvPr/>
          </p:nvSpPr>
          <p:spPr>
            <a:xfrm>
              <a:off x="3953566" y="2098811"/>
              <a:ext cx="811966" cy="2616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solidFill>
                    <a:schemeClr val="tx2"/>
                  </a:solidFill>
                  <a:latin typeface="HelveticaNowDisplay Bold"/>
                </a:rPr>
                <a:t>+</a:t>
              </a:r>
              <a:r>
                <a:rPr kumimoji="0" lang="en-GB" sz="1100" b="0" i="0" u="none" strike="noStrike" kern="1200" cap="none" spc="0" normalizeH="0" baseline="0" noProof="0" dirty="0">
                  <a:ln>
                    <a:noFill/>
                  </a:ln>
                  <a:solidFill>
                    <a:schemeClr val="tx2"/>
                  </a:solidFill>
                  <a:effectLst/>
                  <a:uLnTx/>
                  <a:uFillTx/>
                  <a:latin typeface="HelveticaNowDisplay Bold"/>
                </a:rPr>
                <a:t>100</a:t>
              </a:r>
              <a:endParaRPr lang="en-GB" sz="1100" b="0" i="0" u="none" strike="noStrike" kern="1200" cap="none" spc="0" normalizeH="0" baseline="0" noProof="0" dirty="0">
                <a:ln>
                  <a:noFill/>
                </a:ln>
                <a:solidFill>
                  <a:schemeClr val="tx2"/>
                </a:solidFill>
                <a:effectLst/>
                <a:uLnTx/>
                <a:uFillTx/>
                <a:latin typeface="HelveticaNowDisplay Bold"/>
              </a:endParaRPr>
            </a:p>
          </p:txBody>
        </p:sp>
        <p:sp>
          <p:nvSpPr>
            <p:cNvPr id="124" name="Text - Commitment to deliver">
              <a:extLst>
                <a:ext uri="{FF2B5EF4-FFF2-40B4-BE49-F238E27FC236}">
                  <a16:creationId xmlns:a16="http://schemas.microsoft.com/office/drawing/2014/main" id="{C9FF8475-4419-B18A-1AC5-A44F52101C8B}"/>
                </a:ext>
              </a:extLst>
            </p:cNvPr>
            <p:cNvSpPr txBox="1"/>
            <p:nvPr/>
          </p:nvSpPr>
          <p:spPr>
            <a:xfrm>
              <a:off x="2067119" y="2670177"/>
              <a:ext cx="2610638" cy="13080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50" normalizeH="0" baseline="0" noProof="0" dirty="0">
                  <a:ln>
                    <a:noFill/>
                  </a:ln>
                  <a:solidFill>
                    <a:schemeClr val="tx2"/>
                  </a:solidFill>
                  <a:effectLst/>
                  <a:uLnTx/>
                  <a:uFillTx/>
                  <a:latin typeface="HelveticaNowDisplay Bold" panose="020B0804030202020204" pitchFamily="34" charset="0"/>
                  <a:ea typeface="+mn-ea"/>
                  <a:cs typeface="HelveticaNowDisplay Bold" panose="020B0804030202020204" pitchFamily="34" charset="0"/>
                </a:rPr>
                <a:t>Our commitment to deliver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50" normalizeH="0" baseline="0" noProof="0" dirty="0">
                  <a:ln>
                    <a:noFill/>
                  </a:ln>
                  <a:solidFill>
                    <a:schemeClr val="tx2"/>
                  </a:solidFill>
                  <a:effectLst/>
                  <a:uLnTx/>
                  <a:uFillTx/>
                  <a:latin typeface="HelveticaNowDisplay Bold" panose="020B0804030202020204" pitchFamily="34" charset="0"/>
                  <a:ea typeface="+mn-ea"/>
                  <a:cs typeface="HelveticaNowDisplay Bold" panose="020B0804030202020204" pitchFamily="34" charset="0"/>
                </a:rPr>
                <a:t>customer service excellence</a:t>
              </a:r>
              <a:br>
                <a:rPr kumimoji="0" lang="en-US" sz="1200" b="0" i="0" u="none" strike="noStrike" kern="0" cap="none" spc="50" normalizeH="0" baseline="0" noProof="0" dirty="0">
                  <a:ln>
                    <a:noFill/>
                  </a:ln>
                  <a:solidFill>
                    <a:schemeClr val="tx2"/>
                  </a:solidFill>
                  <a:effectLst/>
                  <a:uLnTx/>
                  <a:uFillTx/>
                  <a:latin typeface="HelveticaNowDisplay Bold" panose="020B0804030202020204" pitchFamily="34" charset="0"/>
                  <a:ea typeface="+mn-ea"/>
                  <a:cs typeface="HelveticaNowDisplay Bold" panose="020B0804030202020204" pitchFamily="34" charset="0"/>
                </a:rPr>
              </a:br>
              <a:r>
                <a:rPr kumimoji="0" lang="en-US" sz="1200" b="1" i="0" u="none" strike="noStrike" kern="0" cap="none" spc="50" normalizeH="0" baseline="0" noProof="0" dirty="0">
                  <a:ln>
                    <a:noFill/>
                  </a:ln>
                  <a:solidFill>
                    <a:schemeClr val="tx2"/>
                  </a:solidFill>
                  <a:effectLst/>
                  <a:uLnTx/>
                  <a:uFillTx/>
                  <a:latin typeface="HelveticaNowDisplay Bold" panose="020B0804030202020204" pitchFamily="34" charset="0"/>
                  <a:ea typeface="+mn-ea"/>
                  <a:cs typeface="HelveticaNowDisplay Bold" panose="020B0804030202020204" pitchFamily="34" charset="0"/>
                </a:rPr>
                <a:t>Real-time ‘Live’ NPS</a:t>
              </a:r>
              <a:br>
                <a:rPr kumimoji="0" lang="en-US" sz="1200" b="1" i="0" u="none" strike="noStrike" kern="0" cap="none" spc="50" normalizeH="0" baseline="0" noProof="0" dirty="0">
                  <a:ln>
                    <a:noFill/>
                  </a:ln>
                  <a:solidFill>
                    <a:srgbClr val="248AB6"/>
                  </a:solidFill>
                  <a:effectLst/>
                  <a:uLnTx/>
                  <a:uFillTx/>
                  <a:latin typeface="HelveticaNowDisplay Bold" panose="020B0804030202020204" pitchFamily="34" charset="0"/>
                  <a:ea typeface="+mn-ea"/>
                  <a:cs typeface="HelveticaNowDisplay Bold" panose="020B0804030202020204" pitchFamily="34" charset="0"/>
                </a:rPr>
              </a:br>
              <a:br>
                <a:rPr kumimoji="0" lang="en-US" sz="1200" b="1" i="0" u="none" strike="noStrike" kern="0" cap="none" spc="50" normalizeH="0" baseline="0" noProof="0" dirty="0">
                  <a:ln>
                    <a:noFill/>
                  </a:ln>
                  <a:solidFill>
                    <a:srgbClr val="1581A1"/>
                  </a:solidFill>
                  <a:effectLst/>
                  <a:uLnTx/>
                  <a:uFillTx/>
                  <a:latin typeface="HelveticaNowDisplay Bold" panose="020B0804030202020204" pitchFamily="34" charset="0"/>
                  <a:ea typeface="+mn-ea"/>
                  <a:cs typeface="HelveticaNowDisplay Bold" panose="020B0804030202020204" pitchFamily="34" charset="0"/>
                </a:rPr>
              </a:br>
              <a:br>
                <a:rPr kumimoji="0" lang="en-US" sz="1200" b="1" i="0" u="none" strike="noStrike" kern="0" cap="none" spc="50" normalizeH="0" baseline="0" noProof="0" dirty="0">
                  <a:ln>
                    <a:noFill/>
                  </a:ln>
                  <a:solidFill>
                    <a:srgbClr val="1581A1"/>
                  </a:solidFill>
                  <a:effectLst/>
                  <a:uLnTx/>
                  <a:uFillTx/>
                  <a:latin typeface="HelveticaNowDisplay Bold" panose="020B0804030202020204" pitchFamily="34" charset="0"/>
                  <a:ea typeface="+mn-ea"/>
                  <a:cs typeface="HelveticaNowDisplay Bold" panose="020B0804030202020204" pitchFamily="34" charset="0"/>
                </a:rPr>
              </a:br>
              <a:endParaRPr kumimoji="0" lang="en-US" sz="1200" b="1" i="0" u="none" strike="noStrike" kern="0" cap="none" spc="50" normalizeH="0" baseline="0" noProof="0" dirty="0">
                <a:ln>
                  <a:noFill/>
                </a:ln>
                <a:solidFill>
                  <a:srgbClr val="1581A1"/>
                </a:solidFill>
                <a:effectLst/>
                <a:uLnTx/>
                <a:uFillTx/>
                <a:latin typeface="HelveticaNowDisplay Bold" panose="020B0804030202020204" pitchFamily="34" charset="0"/>
                <a:ea typeface="+mn-ea"/>
                <a:cs typeface="HelveticaNowDisplay Bold" panose="020B080403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FFFFFF"/>
                  </a:solidFill>
                  <a:effectLst/>
                  <a:uLnTx/>
                  <a:uFillTx/>
                  <a:latin typeface="HelveticaNowDisplay Bold" panose="020B0804030202020204" pitchFamily="34" charset="0"/>
                  <a:ea typeface="+mn-ea"/>
                  <a:cs typeface="+mn-cs"/>
                </a:rPr>
                <a:t>Rolling 3 month average. Industry average: 17</a:t>
              </a:r>
            </a:p>
          </p:txBody>
        </p:sp>
      </p:grpSp>
      <p:sp>
        <p:nvSpPr>
          <p:cNvPr id="125" name="NPS NUMBER">
            <a:extLst>
              <a:ext uri="{FF2B5EF4-FFF2-40B4-BE49-F238E27FC236}">
                <a16:creationId xmlns:a16="http://schemas.microsoft.com/office/drawing/2014/main" id="{3B7DEF51-560C-446C-6222-90197750524A}"/>
              </a:ext>
            </a:extLst>
          </p:cNvPr>
          <p:cNvSpPr txBox="1"/>
          <p:nvPr/>
        </p:nvSpPr>
        <p:spPr>
          <a:xfrm>
            <a:off x="1407490" y="2490278"/>
            <a:ext cx="1497272" cy="245653"/>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dirty="0">
                <a:ln>
                  <a:noFill/>
                </a:ln>
                <a:solidFill>
                  <a:schemeClr val="tx2"/>
                </a:solidFill>
                <a:effectLst/>
                <a:uLnTx/>
                <a:uFillTx/>
                <a:latin typeface="HelveticaNowDisplay Bold" panose="020B0804030202020204" pitchFamily="34" charset="0"/>
                <a:ea typeface="+mn-ea"/>
                <a:cs typeface="+mn-cs"/>
              </a:rPr>
              <a:t>85</a:t>
            </a:r>
          </a:p>
        </p:txBody>
      </p:sp>
    </p:spTree>
    <p:extLst>
      <p:ext uri="{BB962C8B-B14F-4D97-AF65-F5344CB8AC3E}">
        <p14:creationId xmlns:p14="http://schemas.microsoft.com/office/powerpoint/2010/main" val="294642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250"/>
                                  </p:stCondLst>
                                  <p:childTnLst>
                                    <p:set>
                                      <p:cBhvr>
                                        <p:cTn id="10" dur="1" fill="hold">
                                          <p:stCondLst>
                                            <p:cond delay="0"/>
                                          </p:stCondLst>
                                        </p:cTn>
                                        <p:tgtEl>
                                          <p:spTgt spid="59"/>
                                        </p:tgtEl>
                                        <p:attrNameLst>
                                          <p:attrName>style.visibility</p:attrName>
                                        </p:attrNameLst>
                                      </p:cBhvr>
                                      <p:to>
                                        <p:strVal val="visible"/>
                                      </p:to>
                                    </p:set>
                                    <p:anim calcmode="lin" valueType="num">
                                      <p:cBhvr>
                                        <p:cTn id="11" dur="500" fill="hold"/>
                                        <p:tgtEl>
                                          <p:spTgt spid="59"/>
                                        </p:tgtEl>
                                        <p:attrNameLst>
                                          <p:attrName>ppt_w</p:attrName>
                                        </p:attrNameLst>
                                      </p:cBhvr>
                                      <p:tavLst>
                                        <p:tav tm="0">
                                          <p:val>
                                            <p:fltVal val="0"/>
                                          </p:val>
                                        </p:tav>
                                        <p:tav tm="100000">
                                          <p:val>
                                            <p:strVal val="#ppt_w"/>
                                          </p:val>
                                        </p:tav>
                                      </p:tavLst>
                                    </p:anim>
                                    <p:anim calcmode="lin" valueType="num">
                                      <p:cBhvr>
                                        <p:cTn id="12" dur="500" fill="hold"/>
                                        <p:tgtEl>
                                          <p:spTgt spid="59"/>
                                        </p:tgtEl>
                                        <p:attrNameLst>
                                          <p:attrName>ppt_h</p:attrName>
                                        </p:attrNameLst>
                                      </p:cBhvr>
                                      <p:tavLst>
                                        <p:tav tm="0">
                                          <p:val>
                                            <p:fltVal val="0"/>
                                          </p:val>
                                        </p:tav>
                                        <p:tav tm="100000">
                                          <p:val>
                                            <p:strVal val="#ppt_h"/>
                                          </p:val>
                                        </p:tav>
                                      </p:tavLst>
                                    </p:anim>
                                    <p:animEffect transition="in" filter="fade">
                                      <p:cBhvr>
                                        <p:cTn id="13" dur="500"/>
                                        <p:tgtEl>
                                          <p:spTgt spid="59"/>
                                        </p:tgtEl>
                                      </p:cBhvr>
                                    </p:animEffect>
                                  </p:childTnLst>
                                </p:cTn>
                              </p:par>
                              <p:par>
                                <p:cTn id="14" presetID="10" presetClass="entr" presetSubtype="0" fill="hold" nodeType="withEffect">
                                  <p:stCondLst>
                                    <p:cond delay="50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125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150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par>
                                <p:cTn id="29" presetID="10" presetClass="entr" presetSubtype="0" fill="hold" nodeType="withEffect">
                                  <p:stCondLst>
                                    <p:cond delay="175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200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nodeType="withEffect">
                                  <p:stCondLst>
                                    <p:cond delay="225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nodeType="withEffect">
                                  <p:stCondLst>
                                    <p:cond delay="250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500"/>
                                        <p:tgtEl>
                                          <p:spTgt spid="53"/>
                                        </p:tgtEl>
                                      </p:cBhvr>
                                    </p:animEffect>
                                  </p:childTnLst>
                                </p:cTn>
                              </p:par>
                              <p:par>
                                <p:cTn id="41" presetID="2" presetClass="entr" presetSubtype="4" accel="14000" decel="86000" fill="hold" nodeType="withEffect">
                                  <p:stCondLst>
                                    <p:cond delay="2750"/>
                                  </p:stCondLst>
                                  <p:childTnLst>
                                    <p:set>
                                      <p:cBhvr>
                                        <p:cTn id="42" dur="1" fill="hold">
                                          <p:stCondLst>
                                            <p:cond delay="0"/>
                                          </p:stCondLst>
                                        </p:cTn>
                                        <p:tgtEl>
                                          <p:spTgt spid="84"/>
                                        </p:tgtEl>
                                        <p:attrNameLst>
                                          <p:attrName>style.visibility</p:attrName>
                                        </p:attrNameLst>
                                      </p:cBhvr>
                                      <p:to>
                                        <p:strVal val="visible"/>
                                      </p:to>
                                    </p:set>
                                    <p:anim calcmode="lin" valueType="num">
                                      <p:cBhvr additive="base">
                                        <p:cTn id="43" dur="1000" fill="hold"/>
                                        <p:tgtEl>
                                          <p:spTgt spid="84"/>
                                        </p:tgtEl>
                                        <p:attrNameLst>
                                          <p:attrName>ppt_x</p:attrName>
                                        </p:attrNameLst>
                                      </p:cBhvr>
                                      <p:tavLst>
                                        <p:tav tm="0">
                                          <p:val>
                                            <p:strVal val="#ppt_x"/>
                                          </p:val>
                                        </p:tav>
                                        <p:tav tm="100000">
                                          <p:val>
                                            <p:strVal val="#ppt_x"/>
                                          </p:val>
                                        </p:tav>
                                      </p:tavLst>
                                    </p:anim>
                                    <p:anim calcmode="lin" valueType="num">
                                      <p:cBhvr additive="base">
                                        <p:cTn id="44" dur="1000" fill="hold"/>
                                        <p:tgtEl>
                                          <p:spTgt spid="84"/>
                                        </p:tgtEl>
                                        <p:attrNameLst>
                                          <p:attrName>ppt_y</p:attrName>
                                        </p:attrNameLst>
                                      </p:cBhvr>
                                      <p:tavLst>
                                        <p:tav tm="0">
                                          <p:val>
                                            <p:strVal val="1+#ppt_h/2"/>
                                          </p:val>
                                        </p:tav>
                                        <p:tav tm="100000">
                                          <p:val>
                                            <p:strVal val="#ppt_y"/>
                                          </p:val>
                                        </p:tav>
                                      </p:tavLst>
                                    </p:anim>
                                  </p:childTnLst>
                                </p:cTn>
                              </p:par>
                              <p:par>
                                <p:cTn id="45" presetID="10" presetClass="entr" presetSubtype="0" fill="hold" nodeType="withEffect">
                                  <p:stCondLst>
                                    <p:cond delay="1250"/>
                                  </p:stCondLst>
                                  <p:childTnLst>
                                    <p:set>
                                      <p:cBhvr>
                                        <p:cTn id="46" dur="1" fill="hold">
                                          <p:stCondLst>
                                            <p:cond delay="0"/>
                                          </p:stCondLst>
                                        </p:cTn>
                                        <p:tgtEl>
                                          <p:spTgt spid="120"/>
                                        </p:tgtEl>
                                        <p:attrNameLst>
                                          <p:attrName>style.visibility</p:attrName>
                                        </p:attrNameLst>
                                      </p:cBhvr>
                                      <p:to>
                                        <p:strVal val="visible"/>
                                      </p:to>
                                    </p:set>
                                    <p:animEffect transition="in" filter="fade">
                                      <p:cBhvr>
                                        <p:cTn id="47" dur="500"/>
                                        <p:tgtEl>
                                          <p:spTgt spid="120"/>
                                        </p:tgtEl>
                                      </p:cBhvr>
                                    </p:animEffect>
                                  </p:childTnLst>
                                </p:cTn>
                              </p:par>
                              <p:par>
                                <p:cTn id="48" presetID="10" presetClass="entr" presetSubtype="0" fill="hold" grpId="0" nodeType="withEffect">
                                  <p:stCondLst>
                                    <p:cond delay="1500"/>
                                  </p:stCondLst>
                                  <p:childTnLst>
                                    <p:set>
                                      <p:cBhvr>
                                        <p:cTn id="49" dur="1" fill="hold">
                                          <p:stCondLst>
                                            <p:cond delay="0"/>
                                          </p:stCondLst>
                                        </p:cTn>
                                        <p:tgtEl>
                                          <p:spTgt spid="114"/>
                                        </p:tgtEl>
                                        <p:attrNameLst>
                                          <p:attrName>style.visibility</p:attrName>
                                        </p:attrNameLst>
                                      </p:cBhvr>
                                      <p:to>
                                        <p:strVal val="visible"/>
                                      </p:to>
                                    </p:set>
                                    <p:animEffect transition="in" filter="fade">
                                      <p:cBhvr>
                                        <p:cTn id="50" dur="500"/>
                                        <p:tgtEl>
                                          <p:spTgt spid="114"/>
                                        </p:tgtEl>
                                      </p:cBhvr>
                                    </p:animEffect>
                                  </p:childTnLst>
                                </p:cTn>
                              </p:par>
                              <p:par>
                                <p:cTn id="51" presetID="22" presetClass="entr" presetSubtype="8" fill="hold" nodeType="withEffect">
                                  <p:stCondLst>
                                    <p:cond delay="1500"/>
                                  </p:stCondLst>
                                  <p:childTnLst>
                                    <p:set>
                                      <p:cBhvr>
                                        <p:cTn id="52" dur="1" fill="hold">
                                          <p:stCondLst>
                                            <p:cond delay="0"/>
                                          </p:stCondLst>
                                        </p:cTn>
                                        <p:tgtEl>
                                          <p:spTgt spid="116"/>
                                        </p:tgtEl>
                                        <p:attrNameLst>
                                          <p:attrName>style.visibility</p:attrName>
                                        </p:attrNameLst>
                                      </p:cBhvr>
                                      <p:to>
                                        <p:strVal val="visible"/>
                                      </p:to>
                                    </p:set>
                                    <p:animEffect transition="in" filter="wipe(left)">
                                      <p:cBhvr>
                                        <p:cTn id="53" dur="1000"/>
                                        <p:tgtEl>
                                          <p:spTgt spid="116"/>
                                        </p:tgtEl>
                                      </p:cBhvr>
                                    </p:animEffect>
                                  </p:childTnLst>
                                </p:cTn>
                              </p:par>
                              <p:par>
                                <p:cTn id="54" presetID="10" presetClass="entr" presetSubtype="0" fill="hold" grpId="0" nodeType="withEffect">
                                  <p:stCondLst>
                                    <p:cond delay="2500"/>
                                  </p:stCondLst>
                                  <p:childTnLst>
                                    <p:set>
                                      <p:cBhvr>
                                        <p:cTn id="55" dur="1" fill="hold">
                                          <p:stCondLst>
                                            <p:cond delay="0"/>
                                          </p:stCondLst>
                                        </p:cTn>
                                        <p:tgtEl>
                                          <p:spTgt spid="115"/>
                                        </p:tgtEl>
                                        <p:attrNameLst>
                                          <p:attrName>style.visibility</p:attrName>
                                        </p:attrNameLst>
                                      </p:cBhvr>
                                      <p:to>
                                        <p:strVal val="visible"/>
                                      </p:to>
                                    </p:set>
                                    <p:animEffect transition="in" filter="fade">
                                      <p:cBhvr>
                                        <p:cTn id="56" dur="500"/>
                                        <p:tgtEl>
                                          <p:spTgt spid="115"/>
                                        </p:tgtEl>
                                      </p:cBhvr>
                                    </p:animEffect>
                                  </p:childTnLst>
                                </p:cTn>
                              </p:par>
                              <p:par>
                                <p:cTn id="57" presetID="10" presetClass="entr" presetSubtype="0" fill="hold" grpId="0" nodeType="withEffect">
                                  <p:stCondLst>
                                    <p:cond delay="2500"/>
                                  </p:stCondLst>
                                  <p:childTnLst>
                                    <p:set>
                                      <p:cBhvr>
                                        <p:cTn id="58" dur="1" fill="hold">
                                          <p:stCondLst>
                                            <p:cond delay="0"/>
                                          </p:stCondLst>
                                        </p:cTn>
                                        <p:tgtEl>
                                          <p:spTgt spid="125">
                                            <p:txEl>
                                              <p:pRg st="0" end="0"/>
                                            </p:txEl>
                                          </p:spTgt>
                                        </p:tgtEl>
                                        <p:attrNameLst>
                                          <p:attrName>style.visibility</p:attrName>
                                        </p:attrNameLst>
                                      </p:cBhvr>
                                      <p:to>
                                        <p:strVal val="visible"/>
                                      </p:to>
                                    </p:set>
                                    <p:animEffect transition="in" filter="fade">
                                      <p:cBhvr>
                                        <p:cTn id="59" dur="500"/>
                                        <p:tgtEl>
                                          <p:spTgt spid="1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4" grpId="0" animBg="1"/>
      <p:bldP spid="115" grpId="0" animBg="1"/>
      <p:bldP spid="125" grpId="0" build="allAtOnce"/>
    </p:bldLst>
  </p:timing>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61CCE-5C6A-DAA2-781B-FCD7811BD76A}"/>
              </a:ext>
            </a:extLst>
          </p:cNvPr>
          <p:cNvSpPr>
            <a:spLocks noGrp="1"/>
          </p:cNvSpPr>
          <p:nvPr>
            <p:ph type="title"/>
          </p:nvPr>
        </p:nvSpPr>
        <p:spPr/>
        <p:txBody>
          <a:bodyPr/>
          <a:lstStyle/>
          <a:p>
            <a:r>
              <a:rPr lang="en-GB"/>
              <a:t>Procurement Vehicles &amp; Vertical Alignment</a:t>
            </a:r>
          </a:p>
        </p:txBody>
      </p:sp>
      <p:grpSp>
        <p:nvGrpSpPr>
          <p:cNvPr id="3" name="Group 2" hidden="1">
            <a:extLst>
              <a:ext uri="{FF2B5EF4-FFF2-40B4-BE49-F238E27FC236}">
                <a16:creationId xmlns:a16="http://schemas.microsoft.com/office/drawing/2014/main" id="{F5CB6FBF-83AF-47C9-E684-D205920F7FD0}"/>
              </a:ext>
            </a:extLst>
          </p:cNvPr>
          <p:cNvGrpSpPr/>
          <p:nvPr/>
        </p:nvGrpSpPr>
        <p:grpSpPr>
          <a:xfrm>
            <a:off x="528720" y="1326057"/>
            <a:ext cx="11206080" cy="5271513"/>
            <a:chOff x="528720" y="1326057"/>
            <a:chExt cx="11206080" cy="5271513"/>
          </a:xfrm>
        </p:grpSpPr>
        <p:grpSp>
          <p:nvGrpSpPr>
            <p:cNvPr id="10" name="Group 9">
              <a:extLst>
                <a:ext uri="{FF2B5EF4-FFF2-40B4-BE49-F238E27FC236}">
                  <a16:creationId xmlns:a16="http://schemas.microsoft.com/office/drawing/2014/main" id="{72B8B35B-A7A2-4D17-F693-442BD0D88525}"/>
                </a:ext>
              </a:extLst>
            </p:cNvPr>
            <p:cNvGrpSpPr/>
            <p:nvPr/>
          </p:nvGrpSpPr>
          <p:grpSpPr>
            <a:xfrm>
              <a:off x="2165311" y="1326057"/>
              <a:ext cx="1386532" cy="5271513"/>
              <a:chOff x="284324" y="1326057"/>
              <a:chExt cx="1386532" cy="5271513"/>
            </a:xfrm>
          </p:grpSpPr>
          <p:sp>
            <p:nvSpPr>
              <p:cNvPr id="13" name="01 - background">
                <a:extLst>
                  <a:ext uri="{FF2B5EF4-FFF2-40B4-BE49-F238E27FC236}">
                    <a16:creationId xmlns:a16="http://schemas.microsoft.com/office/drawing/2014/main" id="{73880C4C-4E6B-DC78-7DE5-D57863FC5F7E}"/>
                  </a:ext>
                </a:extLst>
              </p:cNvPr>
              <p:cNvSpPr/>
              <p:nvPr/>
            </p:nvSpPr>
            <p:spPr>
              <a:xfrm>
                <a:off x="284324" y="2131875"/>
                <a:ext cx="1386532" cy="4465695"/>
              </a:xfrm>
              <a:prstGeom prst="roundRect">
                <a:avLst>
                  <a:gd name="adj" fmla="val 5407"/>
                </a:avLst>
              </a:prstGeom>
              <a:gradFill>
                <a:gsLst>
                  <a:gs pos="13000">
                    <a:srgbClr val="FFFFFF">
                      <a:alpha val="0"/>
                    </a:srgbClr>
                  </a:gs>
                  <a:gs pos="42000">
                    <a:srgbClr val="FFFFFF">
                      <a:alpha val="8627"/>
                    </a:srgbClr>
                  </a:gs>
                  <a:gs pos="70000">
                    <a:srgbClr val="FFFFFF">
                      <a:alpha val="20000"/>
                    </a:srgbClr>
                  </a:gs>
                </a:gsLst>
                <a:lin ang="0" scaled="1"/>
              </a:gradFill>
              <a:ln w="2630" cap="flat">
                <a:gradFill>
                  <a:gsLst>
                    <a:gs pos="26000">
                      <a:srgbClr val="283676">
                        <a:alpha val="29804"/>
                      </a:srgbClr>
                    </a:gs>
                    <a:gs pos="76000">
                      <a:srgbClr val="FFFFFF">
                        <a:alpha val="60000"/>
                      </a:srgbClr>
                    </a:gs>
                  </a:gsLst>
                  <a:lin ang="0" scaled="1"/>
                </a:gradFill>
                <a:prstDash val="solid"/>
                <a:miter/>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Helvetica"/>
                  <a:ea typeface="+mn-ea"/>
                  <a:cs typeface="+mn-cs"/>
                </a:endParaRPr>
              </a:p>
            </p:txBody>
          </p:sp>
          <p:sp>
            <p:nvSpPr>
              <p:cNvPr id="30" name="Central Government">
                <a:extLst>
                  <a:ext uri="{FF2B5EF4-FFF2-40B4-BE49-F238E27FC236}">
                    <a16:creationId xmlns:a16="http://schemas.microsoft.com/office/drawing/2014/main" id="{D60F63B9-B0A0-5643-54C4-379122AB9205}"/>
                  </a:ext>
                </a:extLst>
              </p:cNvPr>
              <p:cNvSpPr/>
              <p:nvPr/>
            </p:nvSpPr>
            <p:spPr>
              <a:xfrm>
                <a:off x="284324" y="2701756"/>
                <a:ext cx="1386532" cy="5207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GB" sz="1400" b="1">
                    <a:solidFill>
                      <a:schemeClr val="bg1"/>
                    </a:solidFill>
                    <a:latin typeface="Helvetica"/>
                  </a:rPr>
                  <a:t>Central Government</a:t>
                </a:r>
              </a:p>
            </p:txBody>
          </p:sp>
          <p:sp>
            <p:nvSpPr>
              <p:cNvPr id="67" name="RM 6116">
                <a:extLst>
                  <a:ext uri="{FF2B5EF4-FFF2-40B4-BE49-F238E27FC236}">
                    <a16:creationId xmlns:a16="http://schemas.microsoft.com/office/drawing/2014/main" id="{DEB19C3F-BA9A-D131-C0BA-5EFF9D0DB75F}"/>
                  </a:ext>
                </a:extLst>
              </p:cNvPr>
              <p:cNvSpPr/>
              <p:nvPr/>
            </p:nvSpPr>
            <p:spPr>
              <a:xfrm>
                <a:off x="284324" y="3358935"/>
                <a:ext cx="1386532" cy="387975"/>
              </a:xfrm>
              <a:prstGeom prst="rect">
                <a:avLst/>
              </a:prstGeom>
              <a:solidFill>
                <a:schemeClr val="accent2">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6116</a:t>
                </a:r>
              </a:p>
            </p:txBody>
          </p:sp>
          <p:sp>
            <p:nvSpPr>
              <p:cNvPr id="68" name="RM 6100">
                <a:extLst>
                  <a:ext uri="{FF2B5EF4-FFF2-40B4-BE49-F238E27FC236}">
                    <a16:creationId xmlns:a16="http://schemas.microsoft.com/office/drawing/2014/main" id="{1F185D81-D2E7-470C-F930-E869048DA9FB}"/>
                  </a:ext>
                </a:extLst>
              </p:cNvPr>
              <p:cNvSpPr/>
              <p:nvPr/>
            </p:nvSpPr>
            <p:spPr>
              <a:xfrm>
                <a:off x="284324" y="3746819"/>
                <a:ext cx="1386532" cy="387975"/>
              </a:xfrm>
              <a:prstGeom prst="rect">
                <a:avLst/>
              </a:prstGeom>
              <a:solidFill>
                <a:schemeClr val="accent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6100</a:t>
                </a:r>
              </a:p>
            </p:txBody>
          </p:sp>
          <p:sp>
            <p:nvSpPr>
              <p:cNvPr id="69" name="G-Cloud">
                <a:extLst>
                  <a:ext uri="{FF2B5EF4-FFF2-40B4-BE49-F238E27FC236}">
                    <a16:creationId xmlns:a16="http://schemas.microsoft.com/office/drawing/2014/main" id="{8F798430-BDB4-A01F-F88D-AB4818745076}"/>
                  </a:ext>
                </a:extLst>
              </p:cNvPr>
              <p:cNvSpPr/>
              <p:nvPr/>
            </p:nvSpPr>
            <p:spPr>
              <a:xfrm>
                <a:off x="284324" y="4138414"/>
                <a:ext cx="1386532" cy="387975"/>
              </a:xfrm>
              <a:prstGeom prst="rect">
                <a:avLst/>
              </a:prstGeom>
              <a:solidFill>
                <a:schemeClr val="accent1"/>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G-Cloud</a:t>
                </a:r>
              </a:p>
            </p:txBody>
          </p:sp>
          <p:sp>
            <p:nvSpPr>
              <p:cNvPr id="71" name="RM6095">
                <a:extLst>
                  <a:ext uri="{FF2B5EF4-FFF2-40B4-BE49-F238E27FC236}">
                    <a16:creationId xmlns:a16="http://schemas.microsoft.com/office/drawing/2014/main" id="{939BA9E0-4D1F-8A0C-A426-B08A7DA25069}"/>
                  </a:ext>
                </a:extLst>
              </p:cNvPr>
              <p:cNvSpPr/>
              <p:nvPr/>
            </p:nvSpPr>
            <p:spPr>
              <a:xfrm>
                <a:off x="284324" y="4526667"/>
                <a:ext cx="1386532" cy="387975"/>
              </a:xfrm>
              <a:prstGeom prst="rect">
                <a:avLst/>
              </a:prstGeom>
              <a:solidFill>
                <a:schemeClr val="accent1">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6095</a:t>
                </a:r>
                <a:br>
                  <a:rPr lang="en-GB" sz="800" b="1">
                    <a:latin typeface="Helvetica"/>
                  </a:rPr>
                </a:br>
                <a:r>
                  <a:rPr lang="en-GB" sz="800" b="1">
                    <a:latin typeface="Helvetica"/>
                  </a:rPr>
                  <a:t>Gigabit Capable</a:t>
                </a:r>
              </a:p>
            </p:txBody>
          </p:sp>
          <p:sp>
            <p:nvSpPr>
              <p:cNvPr id="85" name="DOS Outcomes">
                <a:extLst>
                  <a:ext uri="{FF2B5EF4-FFF2-40B4-BE49-F238E27FC236}">
                    <a16:creationId xmlns:a16="http://schemas.microsoft.com/office/drawing/2014/main" id="{F6B61731-8FE1-3C3C-748D-72ACC13752D7}"/>
                  </a:ext>
                </a:extLst>
              </p:cNvPr>
              <p:cNvSpPr/>
              <p:nvPr/>
            </p:nvSpPr>
            <p:spPr>
              <a:xfrm>
                <a:off x="284324" y="4917743"/>
                <a:ext cx="1386532" cy="387975"/>
              </a:xfrm>
              <a:prstGeom prst="rect">
                <a:avLst/>
              </a:prstGeom>
              <a:solidFill>
                <a:schemeClr val="accent1">
                  <a:lumMod val="5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DOS Outcomes</a:t>
                </a:r>
              </a:p>
            </p:txBody>
          </p:sp>
          <p:sp>
            <p:nvSpPr>
              <p:cNvPr id="86" name="RM3764.3">
                <a:extLst>
                  <a:ext uri="{FF2B5EF4-FFF2-40B4-BE49-F238E27FC236}">
                    <a16:creationId xmlns:a16="http://schemas.microsoft.com/office/drawing/2014/main" id="{36E5F8CA-8FC5-7869-296A-F53E5C71C508}"/>
                  </a:ext>
                </a:extLst>
              </p:cNvPr>
              <p:cNvSpPr/>
              <p:nvPr/>
            </p:nvSpPr>
            <p:spPr>
              <a:xfrm>
                <a:off x="284324" y="5305701"/>
                <a:ext cx="1386532" cy="387975"/>
              </a:xfrm>
              <a:prstGeom prst="rect">
                <a:avLst/>
              </a:prstGeom>
              <a:solidFill>
                <a:schemeClr val="tx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bg1"/>
                    </a:solidFill>
                    <a:latin typeface="Helvetica"/>
                  </a:rPr>
                  <a:t>RM 3764.3</a:t>
                </a:r>
              </a:p>
              <a:p>
                <a:pPr algn="ctr"/>
                <a:r>
                  <a:rPr lang="en-GB" sz="800" b="1">
                    <a:solidFill>
                      <a:schemeClr val="bg1"/>
                    </a:solidFill>
                    <a:latin typeface="Helvetica"/>
                  </a:rPr>
                  <a:t>Cyber Security Services 3</a:t>
                </a:r>
              </a:p>
            </p:txBody>
          </p:sp>
          <p:grpSp>
            <p:nvGrpSpPr>
              <p:cNvPr id="88" name="Group 87">
                <a:extLst>
                  <a:ext uri="{FF2B5EF4-FFF2-40B4-BE49-F238E27FC236}">
                    <a16:creationId xmlns:a16="http://schemas.microsoft.com/office/drawing/2014/main" id="{DF6CC7D7-1F91-FB6C-62A3-F71A3212E885}"/>
                  </a:ext>
                </a:extLst>
              </p:cNvPr>
              <p:cNvGrpSpPr/>
              <p:nvPr/>
            </p:nvGrpSpPr>
            <p:grpSpPr>
              <a:xfrm>
                <a:off x="349638" y="1326057"/>
                <a:ext cx="1255904" cy="1255902"/>
                <a:chOff x="1977301" y="1560399"/>
                <a:chExt cx="1488257" cy="1488257"/>
              </a:xfrm>
            </p:grpSpPr>
            <p:grpSp>
              <p:nvGrpSpPr>
                <p:cNvPr id="91" name="Group 90">
                  <a:extLst>
                    <a:ext uri="{FF2B5EF4-FFF2-40B4-BE49-F238E27FC236}">
                      <a16:creationId xmlns:a16="http://schemas.microsoft.com/office/drawing/2014/main" id="{3F21422A-7AA6-258B-A4B4-FB922C41D9CC}"/>
                    </a:ext>
                  </a:extLst>
                </p:cNvPr>
                <p:cNvGrpSpPr/>
                <p:nvPr/>
              </p:nvGrpSpPr>
              <p:grpSpPr>
                <a:xfrm>
                  <a:off x="1977301" y="1560399"/>
                  <a:ext cx="1488257" cy="1488257"/>
                  <a:chOff x="89044" y="2534427"/>
                  <a:chExt cx="2255342" cy="2255342"/>
                </a:xfrm>
              </p:grpSpPr>
              <p:pic>
                <p:nvPicPr>
                  <p:cNvPr id="96" name="Graphic 95">
                    <a:extLst>
                      <a:ext uri="{FF2B5EF4-FFF2-40B4-BE49-F238E27FC236}">
                        <a16:creationId xmlns:a16="http://schemas.microsoft.com/office/drawing/2014/main" id="{F5475367-B097-9499-E7FD-383A5D9964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44" y="2534427"/>
                    <a:ext cx="2255342" cy="2255342"/>
                  </a:xfrm>
                  <a:prstGeom prst="rect">
                    <a:avLst/>
                  </a:prstGeom>
                </p:spPr>
              </p:pic>
              <p:sp>
                <p:nvSpPr>
                  <p:cNvPr id="98" name="Oval 97">
                    <a:extLst>
                      <a:ext uri="{FF2B5EF4-FFF2-40B4-BE49-F238E27FC236}">
                        <a16:creationId xmlns:a16="http://schemas.microsoft.com/office/drawing/2014/main" id="{19935214-5E3D-4397-8B48-12B8DC29F673}"/>
                      </a:ext>
                    </a:extLst>
                  </p:cNvPr>
                  <p:cNvSpPr/>
                  <p:nvPr/>
                </p:nvSpPr>
                <p:spPr>
                  <a:xfrm>
                    <a:off x="283031" y="2733592"/>
                    <a:ext cx="1867367" cy="1867368"/>
                  </a:xfrm>
                  <a:prstGeom prst="ellipse">
                    <a:avLst/>
                  </a:prstGeom>
                  <a:solidFill>
                    <a:schemeClr val="accent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Calibri"/>
                      <a:ea typeface="+mn-ea"/>
                      <a:cs typeface="+mn-cs"/>
                    </a:endParaRPr>
                  </a:p>
                </p:txBody>
              </p:sp>
            </p:grpSp>
            <p:pic>
              <p:nvPicPr>
                <p:cNvPr id="93" name="Graphic 92">
                  <a:extLst>
                    <a:ext uri="{FF2B5EF4-FFF2-40B4-BE49-F238E27FC236}">
                      <a16:creationId xmlns:a16="http://schemas.microsoft.com/office/drawing/2014/main" id="{7F00F86E-B013-8ED1-D800-7C68065E25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04863" y="2026601"/>
                  <a:ext cx="433132" cy="555852"/>
                </a:xfrm>
                <a:prstGeom prst="rect">
                  <a:avLst/>
                </a:prstGeom>
              </p:spPr>
            </p:pic>
          </p:grpSp>
        </p:grpSp>
        <p:grpSp>
          <p:nvGrpSpPr>
            <p:cNvPr id="101" name="Group 100">
              <a:extLst>
                <a:ext uri="{FF2B5EF4-FFF2-40B4-BE49-F238E27FC236}">
                  <a16:creationId xmlns:a16="http://schemas.microsoft.com/office/drawing/2014/main" id="{89267B7F-00E3-1E28-0789-42983B44A6BA}"/>
                </a:ext>
              </a:extLst>
            </p:cNvPr>
            <p:cNvGrpSpPr/>
            <p:nvPr/>
          </p:nvGrpSpPr>
          <p:grpSpPr>
            <a:xfrm>
              <a:off x="8711675" y="1326057"/>
              <a:ext cx="1386532" cy="5271513"/>
              <a:chOff x="3688376" y="1326057"/>
              <a:chExt cx="1386532" cy="5271513"/>
            </a:xfrm>
          </p:grpSpPr>
          <p:sp>
            <p:nvSpPr>
              <p:cNvPr id="102" name="03 - background">
                <a:extLst>
                  <a:ext uri="{FF2B5EF4-FFF2-40B4-BE49-F238E27FC236}">
                    <a16:creationId xmlns:a16="http://schemas.microsoft.com/office/drawing/2014/main" id="{D056ABE0-BA47-9659-4E16-FDEBD2FE462F}"/>
                  </a:ext>
                </a:extLst>
              </p:cNvPr>
              <p:cNvSpPr/>
              <p:nvPr/>
            </p:nvSpPr>
            <p:spPr>
              <a:xfrm>
                <a:off x="3688376" y="2131875"/>
                <a:ext cx="1386532" cy="4465695"/>
              </a:xfrm>
              <a:prstGeom prst="roundRect">
                <a:avLst>
                  <a:gd name="adj" fmla="val 5407"/>
                </a:avLst>
              </a:prstGeom>
              <a:gradFill>
                <a:gsLst>
                  <a:gs pos="13000">
                    <a:srgbClr val="FFFFFF">
                      <a:alpha val="0"/>
                    </a:srgbClr>
                  </a:gs>
                  <a:gs pos="42000">
                    <a:srgbClr val="FFFFFF">
                      <a:alpha val="8627"/>
                    </a:srgbClr>
                  </a:gs>
                  <a:gs pos="70000">
                    <a:srgbClr val="FFFFFF">
                      <a:alpha val="20000"/>
                    </a:srgbClr>
                  </a:gs>
                </a:gsLst>
                <a:lin ang="0" scaled="1"/>
              </a:gradFill>
              <a:ln w="2630" cap="flat">
                <a:gradFill>
                  <a:gsLst>
                    <a:gs pos="26000">
                      <a:srgbClr val="283676">
                        <a:alpha val="29804"/>
                      </a:srgbClr>
                    </a:gs>
                    <a:gs pos="76000">
                      <a:srgbClr val="FFFFFF">
                        <a:alpha val="60000"/>
                      </a:srgbClr>
                    </a:gs>
                  </a:gsLst>
                  <a:lin ang="0" scaled="1"/>
                </a:gradFill>
                <a:prstDash val="solid"/>
                <a:miter/>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Helvetica"/>
                  <a:ea typeface="+mn-ea"/>
                  <a:cs typeface="+mn-cs"/>
                </a:endParaRPr>
              </a:p>
            </p:txBody>
          </p:sp>
          <p:sp>
            <p:nvSpPr>
              <p:cNvPr id="103" name="Health">
                <a:extLst>
                  <a:ext uri="{FF2B5EF4-FFF2-40B4-BE49-F238E27FC236}">
                    <a16:creationId xmlns:a16="http://schemas.microsoft.com/office/drawing/2014/main" id="{F49EEE0B-087F-A3CA-E1AE-D60B2671FD62}"/>
                  </a:ext>
                </a:extLst>
              </p:cNvPr>
              <p:cNvSpPr/>
              <p:nvPr/>
            </p:nvSpPr>
            <p:spPr>
              <a:xfrm>
                <a:off x="3688376" y="2701756"/>
                <a:ext cx="1386532" cy="5207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GB" sz="1400" b="1">
                    <a:solidFill>
                      <a:schemeClr val="bg1"/>
                    </a:solidFill>
                    <a:latin typeface="Helvetica"/>
                  </a:rPr>
                  <a:t>Health</a:t>
                </a:r>
              </a:p>
            </p:txBody>
          </p:sp>
          <p:sp>
            <p:nvSpPr>
              <p:cNvPr id="104" name="RM 6116">
                <a:extLst>
                  <a:ext uri="{FF2B5EF4-FFF2-40B4-BE49-F238E27FC236}">
                    <a16:creationId xmlns:a16="http://schemas.microsoft.com/office/drawing/2014/main" id="{A469AE68-103F-39F8-6C1B-B72C283F9F6C}"/>
                  </a:ext>
                </a:extLst>
              </p:cNvPr>
              <p:cNvSpPr/>
              <p:nvPr/>
            </p:nvSpPr>
            <p:spPr>
              <a:xfrm>
                <a:off x="3688376" y="3358935"/>
                <a:ext cx="1386532" cy="387975"/>
              </a:xfrm>
              <a:prstGeom prst="rect">
                <a:avLst/>
              </a:prstGeom>
              <a:solidFill>
                <a:schemeClr val="accent2">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6116</a:t>
                </a:r>
              </a:p>
            </p:txBody>
          </p:sp>
          <p:sp>
            <p:nvSpPr>
              <p:cNvPr id="105" name="RM 6100">
                <a:extLst>
                  <a:ext uri="{FF2B5EF4-FFF2-40B4-BE49-F238E27FC236}">
                    <a16:creationId xmlns:a16="http://schemas.microsoft.com/office/drawing/2014/main" id="{0D17C5C3-0AA5-0135-4863-1E2623C158CE}"/>
                  </a:ext>
                </a:extLst>
              </p:cNvPr>
              <p:cNvSpPr/>
              <p:nvPr/>
            </p:nvSpPr>
            <p:spPr>
              <a:xfrm>
                <a:off x="3688376" y="3746819"/>
                <a:ext cx="1386532" cy="387975"/>
              </a:xfrm>
              <a:prstGeom prst="rect">
                <a:avLst/>
              </a:prstGeom>
              <a:solidFill>
                <a:schemeClr val="accent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6100</a:t>
                </a:r>
              </a:p>
            </p:txBody>
          </p:sp>
          <p:sp>
            <p:nvSpPr>
              <p:cNvPr id="106" name="G-Cloud">
                <a:extLst>
                  <a:ext uri="{FF2B5EF4-FFF2-40B4-BE49-F238E27FC236}">
                    <a16:creationId xmlns:a16="http://schemas.microsoft.com/office/drawing/2014/main" id="{1B0941C8-923E-515F-4967-418A19E41970}"/>
                  </a:ext>
                </a:extLst>
              </p:cNvPr>
              <p:cNvSpPr/>
              <p:nvPr/>
            </p:nvSpPr>
            <p:spPr>
              <a:xfrm>
                <a:off x="3688376" y="4138414"/>
                <a:ext cx="1386532" cy="387975"/>
              </a:xfrm>
              <a:prstGeom prst="rect">
                <a:avLst/>
              </a:prstGeom>
              <a:solidFill>
                <a:schemeClr val="accent1"/>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G-Cloud</a:t>
                </a:r>
              </a:p>
            </p:txBody>
          </p:sp>
          <p:sp>
            <p:nvSpPr>
              <p:cNvPr id="107" name="RM3825">
                <a:extLst>
                  <a:ext uri="{FF2B5EF4-FFF2-40B4-BE49-F238E27FC236}">
                    <a16:creationId xmlns:a16="http://schemas.microsoft.com/office/drawing/2014/main" id="{9387EBD4-4A29-C619-7311-5FFFE40E957F}"/>
                  </a:ext>
                </a:extLst>
              </p:cNvPr>
              <p:cNvSpPr/>
              <p:nvPr/>
            </p:nvSpPr>
            <p:spPr>
              <a:xfrm>
                <a:off x="3688376" y="4526667"/>
                <a:ext cx="1386532" cy="387975"/>
              </a:xfrm>
              <a:prstGeom prst="rect">
                <a:avLst/>
              </a:prstGeom>
              <a:solidFill>
                <a:schemeClr val="accent1">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3825</a:t>
                </a:r>
              </a:p>
            </p:txBody>
          </p:sp>
          <p:sp>
            <p:nvSpPr>
              <p:cNvPr id="116" name="DOS Outcomes">
                <a:extLst>
                  <a:ext uri="{FF2B5EF4-FFF2-40B4-BE49-F238E27FC236}">
                    <a16:creationId xmlns:a16="http://schemas.microsoft.com/office/drawing/2014/main" id="{A44400C1-EE26-2FEE-82F6-38DDE2E8D482}"/>
                  </a:ext>
                </a:extLst>
              </p:cNvPr>
              <p:cNvSpPr/>
              <p:nvPr/>
            </p:nvSpPr>
            <p:spPr>
              <a:xfrm>
                <a:off x="3688376" y="4917743"/>
                <a:ext cx="1386532" cy="387975"/>
              </a:xfrm>
              <a:prstGeom prst="rect">
                <a:avLst/>
              </a:prstGeom>
              <a:solidFill>
                <a:schemeClr val="accent1">
                  <a:lumMod val="5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DOS Outcomes</a:t>
                </a:r>
              </a:p>
            </p:txBody>
          </p:sp>
          <p:sp>
            <p:nvSpPr>
              <p:cNvPr id="117" name="RM6094">
                <a:extLst>
                  <a:ext uri="{FF2B5EF4-FFF2-40B4-BE49-F238E27FC236}">
                    <a16:creationId xmlns:a16="http://schemas.microsoft.com/office/drawing/2014/main" id="{E3E9497E-30B8-1862-CB9E-15215317FE96}"/>
                  </a:ext>
                </a:extLst>
              </p:cNvPr>
              <p:cNvSpPr/>
              <p:nvPr/>
            </p:nvSpPr>
            <p:spPr>
              <a:xfrm>
                <a:off x="3688376" y="5305701"/>
                <a:ext cx="1386532" cy="387975"/>
              </a:xfrm>
              <a:prstGeom prst="rect">
                <a:avLst/>
              </a:prstGeom>
              <a:solidFill>
                <a:schemeClr val="tx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bg1"/>
                    </a:solidFill>
                    <a:latin typeface="Helvetica"/>
                  </a:rPr>
                  <a:t>RM6094 Spark DPS</a:t>
                </a:r>
              </a:p>
            </p:txBody>
          </p:sp>
          <p:sp>
            <p:nvSpPr>
              <p:cNvPr id="118" name="Patient &amp; Healthcare Communication">
                <a:extLst>
                  <a:ext uri="{FF2B5EF4-FFF2-40B4-BE49-F238E27FC236}">
                    <a16:creationId xmlns:a16="http://schemas.microsoft.com/office/drawing/2014/main" id="{D34210A9-2A9A-04CB-4711-419611500216}"/>
                  </a:ext>
                </a:extLst>
              </p:cNvPr>
              <p:cNvSpPr/>
              <p:nvPr/>
            </p:nvSpPr>
            <p:spPr>
              <a:xfrm>
                <a:off x="3688376" y="5692470"/>
                <a:ext cx="1386532" cy="387975"/>
              </a:xfrm>
              <a:prstGeom prst="rect">
                <a:avLst/>
              </a:prstGeom>
              <a:solidFill>
                <a:schemeClr val="bg2">
                  <a:lumMod val="1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bg1"/>
                    </a:solidFill>
                    <a:latin typeface="Helvetica"/>
                  </a:rPr>
                  <a:t>Patient &amp; Healthcare Communication</a:t>
                </a:r>
              </a:p>
            </p:txBody>
          </p:sp>
          <p:grpSp>
            <p:nvGrpSpPr>
              <p:cNvPr id="119" name="Group 118">
                <a:extLst>
                  <a:ext uri="{FF2B5EF4-FFF2-40B4-BE49-F238E27FC236}">
                    <a16:creationId xmlns:a16="http://schemas.microsoft.com/office/drawing/2014/main" id="{C6C5B150-4062-86BF-BEC7-11720DA260E5}"/>
                  </a:ext>
                </a:extLst>
              </p:cNvPr>
              <p:cNvGrpSpPr/>
              <p:nvPr/>
            </p:nvGrpSpPr>
            <p:grpSpPr>
              <a:xfrm>
                <a:off x="3753690" y="1326057"/>
                <a:ext cx="1255904" cy="1255902"/>
                <a:chOff x="6476729" y="1560399"/>
                <a:chExt cx="1488257" cy="1488257"/>
              </a:xfrm>
            </p:grpSpPr>
            <p:grpSp>
              <p:nvGrpSpPr>
                <p:cNvPr id="120" name="Group 119">
                  <a:extLst>
                    <a:ext uri="{FF2B5EF4-FFF2-40B4-BE49-F238E27FC236}">
                      <a16:creationId xmlns:a16="http://schemas.microsoft.com/office/drawing/2014/main" id="{8343DADC-2792-C96E-4FE3-8347D4B1CFFA}"/>
                    </a:ext>
                  </a:extLst>
                </p:cNvPr>
                <p:cNvGrpSpPr/>
                <p:nvPr/>
              </p:nvGrpSpPr>
              <p:grpSpPr>
                <a:xfrm>
                  <a:off x="6476729" y="1560399"/>
                  <a:ext cx="1488257" cy="1488257"/>
                  <a:chOff x="89044" y="2534427"/>
                  <a:chExt cx="2255342" cy="2255342"/>
                </a:xfrm>
              </p:grpSpPr>
              <p:pic>
                <p:nvPicPr>
                  <p:cNvPr id="122" name="Graphic 121">
                    <a:extLst>
                      <a:ext uri="{FF2B5EF4-FFF2-40B4-BE49-F238E27FC236}">
                        <a16:creationId xmlns:a16="http://schemas.microsoft.com/office/drawing/2014/main" id="{222D959D-5084-93F2-14F0-48983B3402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44" y="2534427"/>
                    <a:ext cx="2255342" cy="2255342"/>
                  </a:xfrm>
                  <a:prstGeom prst="rect">
                    <a:avLst/>
                  </a:prstGeom>
                </p:spPr>
              </p:pic>
              <p:sp>
                <p:nvSpPr>
                  <p:cNvPr id="123" name="Oval 122">
                    <a:extLst>
                      <a:ext uri="{FF2B5EF4-FFF2-40B4-BE49-F238E27FC236}">
                        <a16:creationId xmlns:a16="http://schemas.microsoft.com/office/drawing/2014/main" id="{984A3B68-3280-35FB-8700-885A7CDB4CB4}"/>
                      </a:ext>
                    </a:extLst>
                  </p:cNvPr>
                  <p:cNvSpPr/>
                  <p:nvPr/>
                </p:nvSpPr>
                <p:spPr>
                  <a:xfrm>
                    <a:off x="283031" y="2733592"/>
                    <a:ext cx="1867367" cy="1867368"/>
                  </a:xfrm>
                  <a:prstGeom prst="ellipse">
                    <a:avLst/>
                  </a:prstGeom>
                  <a:solidFill>
                    <a:srgbClr val="0FB6A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Calibri"/>
                      <a:ea typeface="+mn-ea"/>
                      <a:cs typeface="+mn-cs"/>
                    </a:endParaRPr>
                  </a:p>
                </p:txBody>
              </p:sp>
            </p:grpSp>
            <p:pic>
              <p:nvPicPr>
                <p:cNvPr id="121" name="Graphic 120">
                  <a:extLst>
                    <a:ext uri="{FF2B5EF4-FFF2-40B4-BE49-F238E27FC236}">
                      <a16:creationId xmlns:a16="http://schemas.microsoft.com/office/drawing/2014/main" id="{40B97B4B-2EB0-7FB6-68ED-1A430B964A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64587" y="2048258"/>
                  <a:ext cx="512540" cy="512538"/>
                </a:xfrm>
                <a:prstGeom prst="rect">
                  <a:avLst/>
                </a:prstGeom>
              </p:spPr>
            </p:pic>
          </p:grpSp>
        </p:grpSp>
        <p:grpSp>
          <p:nvGrpSpPr>
            <p:cNvPr id="124" name="Group 123">
              <a:extLst>
                <a:ext uri="{FF2B5EF4-FFF2-40B4-BE49-F238E27FC236}">
                  <a16:creationId xmlns:a16="http://schemas.microsoft.com/office/drawing/2014/main" id="{673F304D-BA69-A4A9-4A8D-6E2721241C49}"/>
                </a:ext>
              </a:extLst>
            </p:cNvPr>
            <p:cNvGrpSpPr/>
            <p:nvPr/>
          </p:nvGrpSpPr>
          <p:grpSpPr>
            <a:xfrm>
              <a:off x="7075084" y="1326057"/>
              <a:ext cx="1386532" cy="5271513"/>
              <a:chOff x="5390402" y="1326057"/>
              <a:chExt cx="1386532" cy="5271513"/>
            </a:xfrm>
          </p:grpSpPr>
          <p:sp>
            <p:nvSpPr>
              <p:cNvPr id="125" name="04 - background">
                <a:extLst>
                  <a:ext uri="{FF2B5EF4-FFF2-40B4-BE49-F238E27FC236}">
                    <a16:creationId xmlns:a16="http://schemas.microsoft.com/office/drawing/2014/main" id="{9A1FABDF-9AAD-D0F2-41E3-D733FCEAB5FF}"/>
                  </a:ext>
                </a:extLst>
              </p:cNvPr>
              <p:cNvSpPr/>
              <p:nvPr/>
            </p:nvSpPr>
            <p:spPr>
              <a:xfrm>
                <a:off x="5390402" y="2131875"/>
                <a:ext cx="1386532" cy="4465695"/>
              </a:xfrm>
              <a:prstGeom prst="roundRect">
                <a:avLst>
                  <a:gd name="adj" fmla="val 5407"/>
                </a:avLst>
              </a:prstGeom>
              <a:gradFill>
                <a:gsLst>
                  <a:gs pos="13000">
                    <a:srgbClr val="FFFFFF">
                      <a:alpha val="0"/>
                    </a:srgbClr>
                  </a:gs>
                  <a:gs pos="42000">
                    <a:srgbClr val="FFFFFF">
                      <a:alpha val="8627"/>
                    </a:srgbClr>
                  </a:gs>
                  <a:gs pos="70000">
                    <a:srgbClr val="FFFFFF">
                      <a:alpha val="20000"/>
                    </a:srgbClr>
                  </a:gs>
                </a:gsLst>
                <a:lin ang="0" scaled="1"/>
              </a:gradFill>
              <a:ln w="2630" cap="flat">
                <a:gradFill>
                  <a:gsLst>
                    <a:gs pos="26000">
                      <a:srgbClr val="283676">
                        <a:alpha val="29804"/>
                      </a:srgbClr>
                    </a:gs>
                    <a:gs pos="76000">
                      <a:srgbClr val="FFFFFF">
                        <a:alpha val="60000"/>
                      </a:srgbClr>
                    </a:gs>
                  </a:gsLst>
                  <a:lin ang="0" scaled="1"/>
                </a:gradFill>
                <a:prstDash val="solid"/>
                <a:miter/>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Helvetica"/>
                  <a:ea typeface="+mn-ea"/>
                  <a:cs typeface="+mn-cs"/>
                </a:endParaRPr>
              </a:p>
            </p:txBody>
          </p:sp>
          <p:sp>
            <p:nvSpPr>
              <p:cNvPr id="126" name="Education">
                <a:extLst>
                  <a:ext uri="{FF2B5EF4-FFF2-40B4-BE49-F238E27FC236}">
                    <a16:creationId xmlns:a16="http://schemas.microsoft.com/office/drawing/2014/main" id="{0A1BCA70-8E15-DE2F-D596-31EA12DD8602}"/>
                  </a:ext>
                </a:extLst>
              </p:cNvPr>
              <p:cNvSpPr/>
              <p:nvPr/>
            </p:nvSpPr>
            <p:spPr>
              <a:xfrm>
                <a:off x="5390402" y="2701756"/>
                <a:ext cx="1386532" cy="5207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GB" sz="1400" b="1">
                    <a:solidFill>
                      <a:schemeClr val="bg1"/>
                    </a:solidFill>
                    <a:latin typeface="Helvetica"/>
                  </a:rPr>
                  <a:t>Education</a:t>
                </a:r>
              </a:p>
            </p:txBody>
          </p:sp>
          <p:sp>
            <p:nvSpPr>
              <p:cNvPr id="127" name="RM 6116">
                <a:extLst>
                  <a:ext uri="{FF2B5EF4-FFF2-40B4-BE49-F238E27FC236}">
                    <a16:creationId xmlns:a16="http://schemas.microsoft.com/office/drawing/2014/main" id="{A05E4DCF-DBD2-41BB-26D6-4B848F5348C9}"/>
                  </a:ext>
                </a:extLst>
              </p:cNvPr>
              <p:cNvSpPr/>
              <p:nvPr/>
            </p:nvSpPr>
            <p:spPr>
              <a:xfrm>
                <a:off x="5390402" y="3358935"/>
                <a:ext cx="1386532" cy="387975"/>
              </a:xfrm>
              <a:prstGeom prst="rect">
                <a:avLst/>
              </a:prstGeom>
              <a:solidFill>
                <a:schemeClr val="accent2">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6116</a:t>
                </a:r>
              </a:p>
            </p:txBody>
          </p:sp>
          <p:sp>
            <p:nvSpPr>
              <p:cNvPr id="128" name="RM 6100">
                <a:extLst>
                  <a:ext uri="{FF2B5EF4-FFF2-40B4-BE49-F238E27FC236}">
                    <a16:creationId xmlns:a16="http://schemas.microsoft.com/office/drawing/2014/main" id="{8B122BF7-512F-AA25-1712-4E17F87FA503}"/>
                  </a:ext>
                </a:extLst>
              </p:cNvPr>
              <p:cNvSpPr/>
              <p:nvPr/>
            </p:nvSpPr>
            <p:spPr>
              <a:xfrm>
                <a:off x="5390402" y="3746819"/>
                <a:ext cx="1386532" cy="387975"/>
              </a:xfrm>
              <a:prstGeom prst="rect">
                <a:avLst/>
              </a:prstGeom>
              <a:solidFill>
                <a:schemeClr val="accent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6100</a:t>
                </a:r>
              </a:p>
            </p:txBody>
          </p:sp>
          <p:sp>
            <p:nvSpPr>
              <p:cNvPr id="129" name="G-Cloud">
                <a:extLst>
                  <a:ext uri="{FF2B5EF4-FFF2-40B4-BE49-F238E27FC236}">
                    <a16:creationId xmlns:a16="http://schemas.microsoft.com/office/drawing/2014/main" id="{1481D5F5-BFE2-8A2C-183B-165FBF41F6CA}"/>
                  </a:ext>
                </a:extLst>
              </p:cNvPr>
              <p:cNvSpPr/>
              <p:nvPr/>
            </p:nvSpPr>
            <p:spPr>
              <a:xfrm>
                <a:off x="5390402" y="4138414"/>
                <a:ext cx="1386532" cy="387975"/>
              </a:xfrm>
              <a:prstGeom prst="rect">
                <a:avLst/>
              </a:prstGeom>
              <a:solidFill>
                <a:schemeClr val="accent1"/>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G-Cloud</a:t>
                </a:r>
              </a:p>
            </p:txBody>
          </p:sp>
          <p:sp>
            <p:nvSpPr>
              <p:cNvPr id="130" name="JISC Web Filtering">
                <a:extLst>
                  <a:ext uri="{FF2B5EF4-FFF2-40B4-BE49-F238E27FC236}">
                    <a16:creationId xmlns:a16="http://schemas.microsoft.com/office/drawing/2014/main" id="{6649F102-3DEA-3D5C-3AB1-08F95FEAA1D9}"/>
                  </a:ext>
                </a:extLst>
              </p:cNvPr>
              <p:cNvSpPr/>
              <p:nvPr/>
            </p:nvSpPr>
            <p:spPr>
              <a:xfrm>
                <a:off x="5390402" y="4526667"/>
                <a:ext cx="1386532" cy="387975"/>
              </a:xfrm>
              <a:prstGeom prst="rect">
                <a:avLst/>
              </a:prstGeom>
              <a:solidFill>
                <a:schemeClr val="accent1">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JISC Web Filtering</a:t>
                </a:r>
              </a:p>
            </p:txBody>
          </p:sp>
          <p:sp>
            <p:nvSpPr>
              <p:cNvPr id="131" name="DOS Outcomes">
                <a:extLst>
                  <a:ext uri="{FF2B5EF4-FFF2-40B4-BE49-F238E27FC236}">
                    <a16:creationId xmlns:a16="http://schemas.microsoft.com/office/drawing/2014/main" id="{A973E00C-8C41-D7A1-96FD-FD173979E5D6}"/>
                  </a:ext>
                </a:extLst>
              </p:cNvPr>
              <p:cNvSpPr/>
              <p:nvPr/>
            </p:nvSpPr>
            <p:spPr>
              <a:xfrm>
                <a:off x="5390402" y="4917743"/>
                <a:ext cx="1386532" cy="387975"/>
              </a:xfrm>
              <a:prstGeom prst="rect">
                <a:avLst/>
              </a:prstGeom>
              <a:solidFill>
                <a:schemeClr val="accent1">
                  <a:lumMod val="5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DOS Outcomes</a:t>
                </a:r>
              </a:p>
            </p:txBody>
          </p:sp>
          <p:grpSp>
            <p:nvGrpSpPr>
              <p:cNvPr id="132" name="Group 131">
                <a:extLst>
                  <a:ext uri="{FF2B5EF4-FFF2-40B4-BE49-F238E27FC236}">
                    <a16:creationId xmlns:a16="http://schemas.microsoft.com/office/drawing/2014/main" id="{BA05F1E8-AA65-BA46-7729-CA7ABEEB9B59}"/>
                  </a:ext>
                </a:extLst>
              </p:cNvPr>
              <p:cNvGrpSpPr/>
              <p:nvPr/>
            </p:nvGrpSpPr>
            <p:grpSpPr>
              <a:xfrm>
                <a:off x="5455716" y="1326057"/>
                <a:ext cx="1255904" cy="1255902"/>
                <a:chOff x="8726443" y="1560399"/>
                <a:chExt cx="1488257" cy="1488257"/>
              </a:xfrm>
            </p:grpSpPr>
            <p:grpSp>
              <p:nvGrpSpPr>
                <p:cNvPr id="133" name="Group 132">
                  <a:extLst>
                    <a:ext uri="{FF2B5EF4-FFF2-40B4-BE49-F238E27FC236}">
                      <a16:creationId xmlns:a16="http://schemas.microsoft.com/office/drawing/2014/main" id="{8377E60C-89EB-6C58-459B-93AB66DF6423}"/>
                    </a:ext>
                  </a:extLst>
                </p:cNvPr>
                <p:cNvGrpSpPr/>
                <p:nvPr/>
              </p:nvGrpSpPr>
              <p:grpSpPr>
                <a:xfrm>
                  <a:off x="8726443" y="1560399"/>
                  <a:ext cx="1488257" cy="1488257"/>
                  <a:chOff x="89044" y="2534427"/>
                  <a:chExt cx="2255342" cy="2255342"/>
                </a:xfrm>
              </p:grpSpPr>
              <p:pic>
                <p:nvPicPr>
                  <p:cNvPr id="135" name="Graphic 134">
                    <a:extLst>
                      <a:ext uri="{FF2B5EF4-FFF2-40B4-BE49-F238E27FC236}">
                        <a16:creationId xmlns:a16="http://schemas.microsoft.com/office/drawing/2014/main" id="{ACE7AAE7-B543-4DAE-E72E-7842757DC3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44" y="2534427"/>
                    <a:ext cx="2255342" cy="2255342"/>
                  </a:xfrm>
                  <a:prstGeom prst="rect">
                    <a:avLst/>
                  </a:prstGeom>
                </p:spPr>
              </p:pic>
              <p:sp>
                <p:nvSpPr>
                  <p:cNvPr id="136" name="Oval 135">
                    <a:extLst>
                      <a:ext uri="{FF2B5EF4-FFF2-40B4-BE49-F238E27FC236}">
                        <a16:creationId xmlns:a16="http://schemas.microsoft.com/office/drawing/2014/main" id="{88BD54A3-0C1B-39A7-B9E3-6433A5FC19B3}"/>
                      </a:ext>
                    </a:extLst>
                  </p:cNvPr>
                  <p:cNvSpPr/>
                  <p:nvPr/>
                </p:nvSpPr>
                <p:spPr>
                  <a:xfrm>
                    <a:off x="283031" y="2733592"/>
                    <a:ext cx="1867367" cy="1867368"/>
                  </a:xfrm>
                  <a:prstGeom prst="ellipse">
                    <a:avLst/>
                  </a:prstGeom>
                  <a:solidFill>
                    <a:srgbClr val="0BD4B8"/>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effectLst/>
                      <a:uLnTx/>
                      <a:uFillTx/>
                      <a:latin typeface="Calibri"/>
                      <a:ea typeface="+mn-ea"/>
                      <a:cs typeface="+mn-cs"/>
                    </a:endParaRPr>
                  </a:p>
                </p:txBody>
              </p:sp>
            </p:grpSp>
            <p:pic>
              <p:nvPicPr>
                <p:cNvPr id="134" name="Graphic 133">
                  <a:extLst>
                    <a:ext uri="{FF2B5EF4-FFF2-40B4-BE49-F238E27FC236}">
                      <a16:creationId xmlns:a16="http://schemas.microsoft.com/office/drawing/2014/main" id="{F9E2CDC6-573A-7DE7-6F35-3B02DFD3644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92644" y="2048257"/>
                  <a:ext cx="555854" cy="512540"/>
                </a:xfrm>
                <a:prstGeom prst="rect">
                  <a:avLst/>
                </a:prstGeom>
              </p:spPr>
            </p:pic>
          </p:grpSp>
        </p:grpSp>
        <p:grpSp>
          <p:nvGrpSpPr>
            <p:cNvPr id="137" name="Group 136">
              <a:extLst>
                <a:ext uri="{FF2B5EF4-FFF2-40B4-BE49-F238E27FC236}">
                  <a16:creationId xmlns:a16="http://schemas.microsoft.com/office/drawing/2014/main" id="{C130A0B2-B243-5C5C-5EB0-A1C3A83D18BE}"/>
                </a:ext>
              </a:extLst>
            </p:cNvPr>
            <p:cNvGrpSpPr/>
            <p:nvPr/>
          </p:nvGrpSpPr>
          <p:grpSpPr>
            <a:xfrm>
              <a:off x="10348268" y="1326057"/>
              <a:ext cx="1386532" cy="5271513"/>
              <a:chOff x="1986350" y="1326057"/>
              <a:chExt cx="1386532" cy="5271513"/>
            </a:xfrm>
          </p:grpSpPr>
          <p:sp>
            <p:nvSpPr>
              <p:cNvPr id="138" name="02 - background">
                <a:extLst>
                  <a:ext uri="{FF2B5EF4-FFF2-40B4-BE49-F238E27FC236}">
                    <a16:creationId xmlns:a16="http://schemas.microsoft.com/office/drawing/2014/main" id="{123D9E2E-C3AC-04AC-2987-65033DFCD018}"/>
                  </a:ext>
                </a:extLst>
              </p:cNvPr>
              <p:cNvSpPr/>
              <p:nvPr/>
            </p:nvSpPr>
            <p:spPr>
              <a:xfrm>
                <a:off x="1986350" y="2131875"/>
                <a:ext cx="1386532" cy="4465695"/>
              </a:xfrm>
              <a:prstGeom prst="roundRect">
                <a:avLst>
                  <a:gd name="adj" fmla="val 5407"/>
                </a:avLst>
              </a:prstGeom>
              <a:gradFill>
                <a:gsLst>
                  <a:gs pos="13000">
                    <a:srgbClr val="FFFFFF">
                      <a:alpha val="0"/>
                    </a:srgbClr>
                  </a:gs>
                  <a:gs pos="42000">
                    <a:srgbClr val="FFFFFF">
                      <a:alpha val="8627"/>
                    </a:srgbClr>
                  </a:gs>
                  <a:gs pos="70000">
                    <a:srgbClr val="FFFFFF">
                      <a:alpha val="20000"/>
                    </a:srgbClr>
                  </a:gs>
                </a:gsLst>
                <a:lin ang="0" scaled="1"/>
              </a:gradFill>
              <a:ln w="2630" cap="flat">
                <a:gradFill>
                  <a:gsLst>
                    <a:gs pos="26000">
                      <a:srgbClr val="283676">
                        <a:alpha val="29804"/>
                      </a:srgbClr>
                    </a:gs>
                    <a:gs pos="76000">
                      <a:srgbClr val="FFFFFF">
                        <a:alpha val="60000"/>
                      </a:srgbClr>
                    </a:gs>
                  </a:gsLst>
                  <a:lin ang="0" scaled="1"/>
                </a:gradFill>
                <a:prstDash val="solid"/>
                <a:miter/>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Helvetica"/>
                  <a:ea typeface="+mn-ea"/>
                  <a:cs typeface="+mn-cs"/>
                </a:endParaRPr>
              </a:p>
            </p:txBody>
          </p:sp>
          <p:sp>
            <p:nvSpPr>
              <p:cNvPr id="139" name="Local Government">
                <a:extLst>
                  <a:ext uri="{FF2B5EF4-FFF2-40B4-BE49-F238E27FC236}">
                    <a16:creationId xmlns:a16="http://schemas.microsoft.com/office/drawing/2014/main" id="{847B591F-E6DA-CC92-6C79-D5D8A7CF48C4}"/>
                  </a:ext>
                </a:extLst>
              </p:cNvPr>
              <p:cNvSpPr/>
              <p:nvPr/>
            </p:nvSpPr>
            <p:spPr>
              <a:xfrm>
                <a:off x="1986350" y="2701756"/>
                <a:ext cx="1386532" cy="5207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GB" sz="1400" b="1">
                    <a:solidFill>
                      <a:schemeClr val="bg1"/>
                    </a:solidFill>
                    <a:latin typeface="Helvetica"/>
                  </a:rPr>
                  <a:t>Local Government</a:t>
                </a:r>
              </a:p>
            </p:txBody>
          </p:sp>
          <p:sp>
            <p:nvSpPr>
              <p:cNvPr id="140" name="RM 6116">
                <a:extLst>
                  <a:ext uri="{FF2B5EF4-FFF2-40B4-BE49-F238E27FC236}">
                    <a16:creationId xmlns:a16="http://schemas.microsoft.com/office/drawing/2014/main" id="{0C93BA46-0F24-4714-C54C-16B39D148171}"/>
                  </a:ext>
                </a:extLst>
              </p:cNvPr>
              <p:cNvSpPr/>
              <p:nvPr/>
            </p:nvSpPr>
            <p:spPr>
              <a:xfrm>
                <a:off x="1986350" y="3358935"/>
                <a:ext cx="1386532" cy="387975"/>
              </a:xfrm>
              <a:prstGeom prst="rect">
                <a:avLst/>
              </a:prstGeom>
              <a:solidFill>
                <a:schemeClr val="accent2">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6116</a:t>
                </a:r>
              </a:p>
            </p:txBody>
          </p:sp>
          <p:sp>
            <p:nvSpPr>
              <p:cNvPr id="141" name="RM 6100">
                <a:extLst>
                  <a:ext uri="{FF2B5EF4-FFF2-40B4-BE49-F238E27FC236}">
                    <a16:creationId xmlns:a16="http://schemas.microsoft.com/office/drawing/2014/main" id="{CA491AAE-59CB-27C8-3AB5-F4397E52E53E}"/>
                  </a:ext>
                </a:extLst>
              </p:cNvPr>
              <p:cNvSpPr/>
              <p:nvPr/>
            </p:nvSpPr>
            <p:spPr>
              <a:xfrm>
                <a:off x="1986350" y="3746819"/>
                <a:ext cx="1386532" cy="387975"/>
              </a:xfrm>
              <a:prstGeom prst="rect">
                <a:avLst/>
              </a:prstGeom>
              <a:solidFill>
                <a:schemeClr val="accent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6100</a:t>
                </a:r>
              </a:p>
            </p:txBody>
          </p:sp>
          <p:sp>
            <p:nvSpPr>
              <p:cNvPr id="142" name="G-Cloud">
                <a:extLst>
                  <a:ext uri="{FF2B5EF4-FFF2-40B4-BE49-F238E27FC236}">
                    <a16:creationId xmlns:a16="http://schemas.microsoft.com/office/drawing/2014/main" id="{EBF66E6E-4F8E-FC5E-B328-A831F47A2E2B}"/>
                  </a:ext>
                </a:extLst>
              </p:cNvPr>
              <p:cNvSpPr/>
              <p:nvPr/>
            </p:nvSpPr>
            <p:spPr>
              <a:xfrm>
                <a:off x="1986350" y="4138414"/>
                <a:ext cx="1386532" cy="387975"/>
              </a:xfrm>
              <a:prstGeom prst="rect">
                <a:avLst/>
              </a:prstGeom>
              <a:solidFill>
                <a:schemeClr val="accent1"/>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G-Cloud</a:t>
                </a:r>
              </a:p>
            </p:txBody>
          </p:sp>
          <p:sp>
            <p:nvSpPr>
              <p:cNvPr id="143" name="RM6095">
                <a:extLst>
                  <a:ext uri="{FF2B5EF4-FFF2-40B4-BE49-F238E27FC236}">
                    <a16:creationId xmlns:a16="http://schemas.microsoft.com/office/drawing/2014/main" id="{D90BB7B8-9DC2-1392-60AF-31E5D4FF70F3}"/>
                  </a:ext>
                </a:extLst>
              </p:cNvPr>
              <p:cNvSpPr/>
              <p:nvPr/>
            </p:nvSpPr>
            <p:spPr>
              <a:xfrm>
                <a:off x="1986350" y="4526667"/>
                <a:ext cx="1386532" cy="387975"/>
              </a:xfrm>
              <a:prstGeom prst="rect">
                <a:avLst/>
              </a:prstGeom>
              <a:solidFill>
                <a:schemeClr val="accent1">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6095</a:t>
                </a:r>
                <a:br>
                  <a:rPr lang="en-GB" sz="800" b="1">
                    <a:latin typeface="Helvetica"/>
                  </a:rPr>
                </a:br>
                <a:r>
                  <a:rPr lang="en-GB" sz="800" b="1">
                    <a:latin typeface="Helvetica"/>
                  </a:rPr>
                  <a:t>Gigabit Capable</a:t>
                </a:r>
              </a:p>
            </p:txBody>
          </p:sp>
          <p:sp>
            <p:nvSpPr>
              <p:cNvPr id="144" name="DOS Outcomes">
                <a:extLst>
                  <a:ext uri="{FF2B5EF4-FFF2-40B4-BE49-F238E27FC236}">
                    <a16:creationId xmlns:a16="http://schemas.microsoft.com/office/drawing/2014/main" id="{F8770290-A962-D628-8175-5C8DD3F73AFD}"/>
                  </a:ext>
                </a:extLst>
              </p:cNvPr>
              <p:cNvSpPr/>
              <p:nvPr/>
            </p:nvSpPr>
            <p:spPr>
              <a:xfrm>
                <a:off x="1986350" y="4917743"/>
                <a:ext cx="1386532" cy="387975"/>
              </a:xfrm>
              <a:prstGeom prst="rect">
                <a:avLst/>
              </a:prstGeom>
              <a:solidFill>
                <a:schemeClr val="accent1">
                  <a:lumMod val="5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DOS Outcomes</a:t>
                </a:r>
              </a:p>
            </p:txBody>
          </p:sp>
          <p:sp>
            <p:nvSpPr>
              <p:cNvPr id="145" name="RM6094">
                <a:extLst>
                  <a:ext uri="{FF2B5EF4-FFF2-40B4-BE49-F238E27FC236}">
                    <a16:creationId xmlns:a16="http://schemas.microsoft.com/office/drawing/2014/main" id="{E0799CB7-A650-E08F-BC8E-6EB323C13E03}"/>
                  </a:ext>
                </a:extLst>
              </p:cNvPr>
              <p:cNvSpPr/>
              <p:nvPr/>
            </p:nvSpPr>
            <p:spPr>
              <a:xfrm>
                <a:off x="1986350" y="5305701"/>
                <a:ext cx="1386532" cy="387975"/>
              </a:xfrm>
              <a:prstGeom prst="rect">
                <a:avLst/>
              </a:prstGeom>
              <a:solidFill>
                <a:schemeClr val="tx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a:t>
                </a:r>
                <a:r>
                  <a:rPr lang="en-GB" sz="800" b="1">
                    <a:solidFill>
                      <a:schemeClr val="bg1"/>
                    </a:solidFill>
                    <a:latin typeface="Helvetica"/>
                  </a:rPr>
                  <a:t>6094 Spark DPS</a:t>
                </a:r>
              </a:p>
            </p:txBody>
          </p:sp>
          <p:grpSp>
            <p:nvGrpSpPr>
              <p:cNvPr id="146" name="Group 145">
                <a:extLst>
                  <a:ext uri="{FF2B5EF4-FFF2-40B4-BE49-F238E27FC236}">
                    <a16:creationId xmlns:a16="http://schemas.microsoft.com/office/drawing/2014/main" id="{57C2672D-547D-88A4-676C-2F4B3EF60A69}"/>
                  </a:ext>
                </a:extLst>
              </p:cNvPr>
              <p:cNvGrpSpPr/>
              <p:nvPr/>
            </p:nvGrpSpPr>
            <p:grpSpPr>
              <a:xfrm>
                <a:off x="2051664" y="1326057"/>
                <a:ext cx="1255904" cy="1255902"/>
                <a:chOff x="4227015" y="1560399"/>
                <a:chExt cx="1488257" cy="1488257"/>
              </a:xfrm>
            </p:grpSpPr>
            <p:grpSp>
              <p:nvGrpSpPr>
                <p:cNvPr id="147" name="Group 146">
                  <a:extLst>
                    <a:ext uri="{FF2B5EF4-FFF2-40B4-BE49-F238E27FC236}">
                      <a16:creationId xmlns:a16="http://schemas.microsoft.com/office/drawing/2014/main" id="{A4543DA7-0858-4CC7-83AA-E2F3B6E3F426}"/>
                    </a:ext>
                  </a:extLst>
                </p:cNvPr>
                <p:cNvGrpSpPr/>
                <p:nvPr/>
              </p:nvGrpSpPr>
              <p:grpSpPr>
                <a:xfrm>
                  <a:off x="4227015" y="1560399"/>
                  <a:ext cx="1488257" cy="1488257"/>
                  <a:chOff x="89044" y="2534427"/>
                  <a:chExt cx="2255342" cy="2255342"/>
                </a:xfrm>
              </p:grpSpPr>
              <p:pic>
                <p:nvPicPr>
                  <p:cNvPr id="149" name="Graphic 148">
                    <a:extLst>
                      <a:ext uri="{FF2B5EF4-FFF2-40B4-BE49-F238E27FC236}">
                        <a16:creationId xmlns:a16="http://schemas.microsoft.com/office/drawing/2014/main" id="{A64D9289-55AE-208C-C88D-6D9CB6457E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44" y="2534427"/>
                    <a:ext cx="2255342" cy="2255342"/>
                  </a:xfrm>
                  <a:prstGeom prst="rect">
                    <a:avLst/>
                  </a:prstGeom>
                </p:spPr>
              </p:pic>
              <p:sp>
                <p:nvSpPr>
                  <p:cNvPr id="150" name="Oval 149">
                    <a:extLst>
                      <a:ext uri="{FF2B5EF4-FFF2-40B4-BE49-F238E27FC236}">
                        <a16:creationId xmlns:a16="http://schemas.microsoft.com/office/drawing/2014/main" id="{8F5F08DD-BB82-94D5-84D0-E36AFF2B37FD}"/>
                      </a:ext>
                    </a:extLst>
                  </p:cNvPr>
                  <p:cNvSpPr/>
                  <p:nvPr/>
                </p:nvSpPr>
                <p:spPr>
                  <a:xfrm>
                    <a:off x="283031" y="2733592"/>
                    <a:ext cx="1867367" cy="1867368"/>
                  </a:xfrm>
                  <a:prstGeom prst="ellipse">
                    <a:avLst/>
                  </a:prstGeom>
                  <a:solidFill>
                    <a:srgbClr val="11988C"/>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effectLst/>
                      <a:uLnTx/>
                      <a:uFillTx/>
                      <a:latin typeface="Calibri"/>
                      <a:ea typeface="+mn-ea"/>
                      <a:cs typeface="+mn-cs"/>
                    </a:endParaRPr>
                  </a:p>
                </p:txBody>
              </p:sp>
            </p:grpSp>
            <p:pic>
              <p:nvPicPr>
                <p:cNvPr id="148" name="Graphic 147">
                  <a:extLst>
                    <a:ext uri="{FF2B5EF4-FFF2-40B4-BE49-F238E27FC236}">
                      <a16:creationId xmlns:a16="http://schemas.microsoft.com/office/drawing/2014/main" id="{3B8292F5-ED0B-3AF0-CC99-23A48CBACD1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75170" y="2087961"/>
                  <a:ext cx="591946" cy="433132"/>
                </a:xfrm>
                <a:prstGeom prst="rect">
                  <a:avLst/>
                </a:prstGeom>
              </p:spPr>
            </p:pic>
          </p:grpSp>
        </p:grpSp>
        <p:grpSp>
          <p:nvGrpSpPr>
            <p:cNvPr id="151" name="Group 150">
              <a:extLst>
                <a:ext uri="{FF2B5EF4-FFF2-40B4-BE49-F238E27FC236}">
                  <a16:creationId xmlns:a16="http://schemas.microsoft.com/office/drawing/2014/main" id="{39CCBE07-E118-2121-80E9-E5AC6E3FCC08}"/>
                </a:ext>
              </a:extLst>
            </p:cNvPr>
            <p:cNvGrpSpPr/>
            <p:nvPr/>
          </p:nvGrpSpPr>
          <p:grpSpPr>
            <a:xfrm>
              <a:off x="5438493" y="1326057"/>
              <a:ext cx="1386532" cy="5271513"/>
              <a:chOff x="7092428" y="1326057"/>
              <a:chExt cx="1386532" cy="5271513"/>
            </a:xfrm>
          </p:grpSpPr>
          <p:sp>
            <p:nvSpPr>
              <p:cNvPr id="152" name="02 - background">
                <a:extLst>
                  <a:ext uri="{FF2B5EF4-FFF2-40B4-BE49-F238E27FC236}">
                    <a16:creationId xmlns:a16="http://schemas.microsoft.com/office/drawing/2014/main" id="{D0BBD49A-626B-332C-52B4-F2F3BE788E48}"/>
                  </a:ext>
                </a:extLst>
              </p:cNvPr>
              <p:cNvSpPr/>
              <p:nvPr/>
            </p:nvSpPr>
            <p:spPr>
              <a:xfrm>
                <a:off x="7092428" y="2131875"/>
                <a:ext cx="1386532" cy="4465695"/>
              </a:xfrm>
              <a:prstGeom prst="roundRect">
                <a:avLst>
                  <a:gd name="adj" fmla="val 5407"/>
                </a:avLst>
              </a:prstGeom>
              <a:gradFill>
                <a:gsLst>
                  <a:gs pos="13000">
                    <a:srgbClr val="FFFFFF">
                      <a:alpha val="0"/>
                    </a:srgbClr>
                  </a:gs>
                  <a:gs pos="42000">
                    <a:srgbClr val="FFFFFF">
                      <a:alpha val="8627"/>
                    </a:srgbClr>
                  </a:gs>
                  <a:gs pos="70000">
                    <a:srgbClr val="FFFFFF">
                      <a:alpha val="20000"/>
                    </a:srgbClr>
                  </a:gs>
                </a:gsLst>
                <a:lin ang="0" scaled="1"/>
              </a:gradFill>
              <a:ln w="2630" cap="flat">
                <a:gradFill>
                  <a:gsLst>
                    <a:gs pos="26000">
                      <a:srgbClr val="283676">
                        <a:alpha val="29804"/>
                      </a:srgbClr>
                    </a:gs>
                    <a:gs pos="76000">
                      <a:srgbClr val="FFFFFF">
                        <a:alpha val="60000"/>
                      </a:srgbClr>
                    </a:gs>
                  </a:gsLst>
                  <a:lin ang="0" scaled="1"/>
                </a:gradFill>
                <a:prstDash val="solid"/>
                <a:miter/>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Helvetica"/>
                  <a:ea typeface="+mn-ea"/>
                  <a:cs typeface="+mn-cs"/>
                </a:endParaRPr>
              </a:p>
            </p:txBody>
          </p:sp>
          <p:sp>
            <p:nvSpPr>
              <p:cNvPr id="153" name="Local Government">
                <a:extLst>
                  <a:ext uri="{FF2B5EF4-FFF2-40B4-BE49-F238E27FC236}">
                    <a16:creationId xmlns:a16="http://schemas.microsoft.com/office/drawing/2014/main" id="{0461466D-3ED6-3DA2-5521-600646F4CFBC}"/>
                  </a:ext>
                </a:extLst>
              </p:cNvPr>
              <p:cNvSpPr/>
              <p:nvPr/>
            </p:nvSpPr>
            <p:spPr>
              <a:xfrm>
                <a:off x="7092428" y="2701756"/>
                <a:ext cx="1386532" cy="5207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GB" sz="1400" b="1">
                    <a:solidFill>
                      <a:schemeClr val="bg1"/>
                    </a:solidFill>
                    <a:latin typeface="Helvetica"/>
                  </a:rPr>
                  <a:t>Defence</a:t>
                </a:r>
              </a:p>
            </p:txBody>
          </p:sp>
          <p:sp>
            <p:nvSpPr>
              <p:cNvPr id="154" name="RM 6116">
                <a:extLst>
                  <a:ext uri="{FF2B5EF4-FFF2-40B4-BE49-F238E27FC236}">
                    <a16:creationId xmlns:a16="http://schemas.microsoft.com/office/drawing/2014/main" id="{2BFBB296-A1AE-793B-D6BF-05AA9D92B39F}"/>
                  </a:ext>
                </a:extLst>
              </p:cNvPr>
              <p:cNvSpPr/>
              <p:nvPr/>
            </p:nvSpPr>
            <p:spPr>
              <a:xfrm>
                <a:off x="7092428" y="3358935"/>
                <a:ext cx="1386532" cy="387975"/>
              </a:xfrm>
              <a:prstGeom prst="rect">
                <a:avLst/>
              </a:prstGeom>
              <a:solidFill>
                <a:schemeClr val="accent2">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1043.8</a:t>
                </a:r>
              </a:p>
            </p:txBody>
          </p:sp>
          <p:sp>
            <p:nvSpPr>
              <p:cNvPr id="155" name="RM 6100">
                <a:extLst>
                  <a:ext uri="{FF2B5EF4-FFF2-40B4-BE49-F238E27FC236}">
                    <a16:creationId xmlns:a16="http://schemas.microsoft.com/office/drawing/2014/main" id="{2F24F090-C3EE-F092-D985-639E6C657555}"/>
                  </a:ext>
                </a:extLst>
              </p:cNvPr>
              <p:cNvSpPr/>
              <p:nvPr/>
            </p:nvSpPr>
            <p:spPr>
              <a:xfrm>
                <a:off x="7092428" y="3746819"/>
                <a:ext cx="1386532" cy="387975"/>
              </a:xfrm>
              <a:prstGeom prst="rect">
                <a:avLst/>
              </a:prstGeom>
              <a:solidFill>
                <a:schemeClr val="accent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3764.3</a:t>
                </a:r>
              </a:p>
            </p:txBody>
          </p:sp>
          <p:sp>
            <p:nvSpPr>
              <p:cNvPr id="156" name="G-Cloud">
                <a:extLst>
                  <a:ext uri="{FF2B5EF4-FFF2-40B4-BE49-F238E27FC236}">
                    <a16:creationId xmlns:a16="http://schemas.microsoft.com/office/drawing/2014/main" id="{8E6AAECF-2B2F-DFAB-F38A-1B69D3E411A5}"/>
                  </a:ext>
                </a:extLst>
              </p:cNvPr>
              <p:cNvSpPr/>
              <p:nvPr/>
            </p:nvSpPr>
            <p:spPr>
              <a:xfrm>
                <a:off x="7092428" y="4138414"/>
                <a:ext cx="1386532" cy="387975"/>
              </a:xfrm>
              <a:prstGeom prst="rect">
                <a:avLst/>
              </a:prstGeom>
              <a:solidFill>
                <a:schemeClr val="accent1"/>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6100</a:t>
                </a:r>
              </a:p>
            </p:txBody>
          </p:sp>
          <p:sp>
            <p:nvSpPr>
              <p:cNvPr id="157" name="RM6095">
                <a:extLst>
                  <a:ext uri="{FF2B5EF4-FFF2-40B4-BE49-F238E27FC236}">
                    <a16:creationId xmlns:a16="http://schemas.microsoft.com/office/drawing/2014/main" id="{3564A4C6-972D-DE07-5EEE-658DC98EF0B8}"/>
                  </a:ext>
                </a:extLst>
              </p:cNvPr>
              <p:cNvSpPr/>
              <p:nvPr/>
            </p:nvSpPr>
            <p:spPr>
              <a:xfrm>
                <a:off x="7092428" y="4526667"/>
                <a:ext cx="1386532" cy="387975"/>
              </a:xfrm>
              <a:prstGeom prst="rect">
                <a:avLst/>
              </a:prstGeom>
              <a:solidFill>
                <a:schemeClr val="accent1">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6116</a:t>
                </a:r>
              </a:p>
            </p:txBody>
          </p:sp>
          <p:sp>
            <p:nvSpPr>
              <p:cNvPr id="158" name="DOS Outcomes">
                <a:extLst>
                  <a:ext uri="{FF2B5EF4-FFF2-40B4-BE49-F238E27FC236}">
                    <a16:creationId xmlns:a16="http://schemas.microsoft.com/office/drawing/2014/main" id="{850157A6-912B-6EC0-3B92-B0E2C7E815B6}"/>
                  </a:ext>
                </a:extLst>
              </p:cNvPr>
              <p:cNvSpPr/>
              <p:nvPr/>
            </p:nvSpPr>
            <p:spPr>
              <a:xfrm>
                <a:off x="7092428" y="4917743"/>
                <a:ext cx="1386532" cy="387975"/>
              </a:xfrm>
              <a:prstGeom prst="rect">
                <a:avLst/>
              </a:prstGeom>
              <a:solidFill>
                <a:schemeClr val="accent1">
                  <a:lumMod val="5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Aurora</a:t>
                </a:r>
              </a:p>
            </p:txBody>
          </p:sp>
          <p:sp>
            <p:nvSpPr>
              <p:cNvPr id="159" name="RM6094">
                <a:extLst>
                  <a:ext uri="{FF2B5EF4-FFF2-40B4-BE49-F238E27FC236}">
                    <a16:creationId xmlns:a16="http://schemas.microsoft.com/office/drawing/2014/main" id="{29E78504-0E0E-B888-771A-D5A15AB54FF3}"/>
                  </a:ext>
                </a:extLst>
              </p:cNvPr>
              <p:cNvSpPr/>
              <p:nvPr/>
            </p:nvSpPr>
            <p:spPr>
              <a:xfrm>
                <a:off x="7092428" y="5305701"/>
                <a:ext cx="1386532" cy="387975"/>
              </a:xfrm>
              <a:prstGeom prst="rect">
                <a:avLst/>
              </a:prstGeom>
              <a:solidFill>
                <a:schemeClr val="tx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bg1"/>
                    </a:solidFill>
                    <a:latin typeface="Helvetica"/>
                  </a:rPr>
                  <a:t>G-Cloud</a:t>
                </a:r>
              </a:p>
            </p:txBody>
          </p:sp>
          <p:grpSp>
            <p:nvGrpSpPr>
              <p:cNvPr id="160" name="Group 159">
                <a:extLst>
                  <a:ext uri="{FF2B5EF4-FFF2-40B4-BE49-F238E27FC236}">
                    <a16:creationId xmlns:a16="http://schemas.microsoft.com/office/drawing/2014/main" id="{2EEC74DA-F014-8A85-3F7F-2E6C31FB32CD}"/>
                  </a:ext>
                </a:extLst>
              </p:cNvPr>
              <p:cNvGrpSpPr/>
              <p:nvPr/>
            </p:nvGrpSpPr>
            <p:grpSpPr>
              <a:xfrm>
                <a:off x="7157742" y="1326057"/>
                <a:ext cx="1255904" cy="1255902"/>
                <a:chOff x="89044" y="2534427"/>
                <a:chExt cx="2255342" cy="2255342"/>
              </a:xfrm>
            </p:grpSpPr>
            <p:pic>
              <p:nvPicPr>
                <p:cNvPr id="164" name="Graphic 163">
                  <a:extLst>
                    <a:ext uri="{FF2B5EF4-FFF2-40B4-BE49-F238E27FC236}">
                      <a16:creationId xmlns:a16="http://schemas.microsoft.com/office/drawing/2014/main" id="{1EC6CCFB-43BE-E4E0-7E5F-6C308EEC76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44" y="2534427"/>
                  <a:ext cx="2255342" cy="2255342"/>
                </a:xfrm>
                <a:prstGeom prst="rect">
                  <a:avLst/>
                </a:prstGeom>
              </p:spPr>
            </p:pic>
            <p:sp>
              <p:nvSpPr>
                <p:cNvPr id="165" name="Oval 164">
                  <a:extLst>
                    <a:ext uri="{FF2B5EF4-FFF2-40B4-BE49-F238E27FC236}">
                      <a16:creationId xmlns:a16="http://schemas.microsoft.com/office/drawing/2014/main" id="{4534CEC0-42BF-3107-6FEA-0B8DCC0EEFF3}"/>
                    </a:ext>
                  </a:extLst>
                </p:cNvPr>
                <p:cNvSpPr/>
                <p:nvPr/>
              </p:nvSpPr>
              <p:spPr>
                <a:xfrm>
                  <a:off x="283031" y="2733592"/>
                  <a:ext cx="1867367" cy="1867368"/>
                </a:xfrm>
                <a:prstGeom prst="ellipse">
                  <a:avLst/>
                </a:prstGeom>
                <a:solidFill>
                  <a:schemeClr val="tx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Calibri"/>
                    <a:ea typeface="+mn-ea"/>
                    <a:cs typeface="+mn-cs"/>
                  </a:endParaRPr>
                </a:p>
              </p:txBody>
            </p:sp>
          </p:grpSp>
          <p:sp>
            <p:nvSpPr>
              <p:cNvPr id="161" name="RM6094">
                <a:extLst>
                  <a:ext uri="{FF2B5EF4-FFF2-40B4-BE49-F238E27FC236}">
                    <a16:creationId xmlns:a16="http://schemas.microsoft.com/office/drawing/2014/main" id="{553A16EB-DF5B-A37C-B47A-213A1F083FE4}"/>
                  </a:ext>
                </a:extLst>
              </p:cNvPr>
              <p:cNvSpPr/>
              <p:nvPr/>
            </p:nvSpPr>
            <p:spPr>
              <a:xfrm>
                <a:off x="7092428" y="5692469"/>
                <a:ext cx="1386532" cy="387975"/>
              </a:xfrm>
              <a:prstGeom prst="rect">
                <a:avLst/>
              </a:prstGeom>
              <a:solidFill>
                <a:schemeClr val="bg2">
                  <a:lumMod val="1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bg1"/>
                    </a:solidFill>
                    <a:latin typeface="Helvetica"/>
                  </a:rPr>
                  <a:t>DOS Outcome</a:t>
                </a:r>
              </a:p>
            </p:txBody>
          </p:sp>
          <p:sp>
            <p:nvSpPr>
              <p:cNvPr id="162" name="RM6094">
                <a:extLst>
                  <a:ext uri="{FF2B5EF4-FFF2-40B4-BE49-F238E27FC236}">
                    <a16:creationId xmlns:a16="http://schemas.microsoft.com/office/drawing/2014/main" id="{B0E54EBA-7B7E-03F5-5466-E09143B14FCD}"/>
                  </a:ext>
                </a:extLst>
              </p:cNvPr>
              <p:cNvSpPr/>
              <p:nvPr/>
            </p:nvSpPr>
            <p:spPr>
              <a:xfrm>
                <a:off x="7092428" y="6079220"/>
                <a:ext cx="1386532" cy="387975"/>
              </a:xfrm>
              <a:prstGeom prst="rect">
                <a:avLst/>
              </a:prstGeom>
              <a:solidFill>
                <a:schemeClr val="accent6">
                  <a:lumMod val="5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bg1"/>
                    </a:solidFill>
                    <a:latin typeface="Helvetica"/>
                  </a:rPr>
                  <a:t>RM 6094 Spark DPS</a:t>
                </a:r>
              </a:p>
            </p:txBody>
          </p:sp>
          <p:pic>
            <p:nvPicPr>
              <p:cNvPr id="163" name="Graphic 162">
                <a:extLst>
                  <a:ext uri="{FF2B5EF4-FFF2-40B4-BE49-F238E27FC236}">
                    <a16:creationId xmlns:a16="http://schemas.microsoft.com/office/drawing/2014/main" id="{7D9AF0C3-E065-6713-979B-C60CA866FF7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43223" y="1769730"/>
                <a:ext cx="484942" cy="368556"/>
              </a:xfrm>
              <a:prstGeom prst="rect">
                <a:avLst/>
              </a:prstGeom>
            </p:spPr>
          </p:pic>
        </p:grpSp>
        <p:grpSp>
          <p:nvGrpSpPr>
            <p:cNvPr id="166" name="Group 165">
              <a:extLst>
                <a:ext uri="{FF2B5EF4-FFF2-40B4-BE49-F238E27FC236}">
                  <a16:creationId xmlns:a16="http://schemas.microsoft.com/office/drawing/2014/main" id="{52190CDD-48E2-B88C-7D58-445AB65E78F3}"/>
                </a:ext>
              </a:extLst>
            </p:cNvPr>
            <p:cNvGrpSpPr/>
            <p:nvPr/>
          </p:nvGrpSpPr>
          <p:grpSpPr>
            <a:xfrm>
              <a:off x="528720" y="1326057"/>
              <a:ext cx="1386532" cy="5271513"/>
              <a:chOff x="8794454" y="1326057"/>
              <a:chExt cx="1386532" cy="5271513"/>
            </a:xfrm>
          </p:grpSpPr>
          <p:sp>
            <p:nvSpPr>
              <p:cNvPr id="167" name="03 - background">
                <a:extLst>
                  <a:ext uri="{FF2B5EF4-FFF2-40B4-BE49-F238E27FC236}">
                    <a16:creationId xmlns:a16="http://schemas.microsoft.com/office/drawing/2014/main" id="{A59B15B0-065B-068F-996C-7A0C7AAE0171}"/>
                  </a:ext>
                </a:extLst>
              </p:cNvPr>
              <p:cNvSpPr/>
              <p:nvPr/>
            </p:nvSpPr>
            <p:spPr>
              <a:xfrm>
                <a:off x="8794454" y="2131875"/>
                <a:ext cx="1386532" cy="4465695"/>
              </a:xfrm>
              <a:prstGeom prst="roundRect">
                <a:avLst>
                  <a:gd name="adj" fmla="val 5407"/>
                </a:avLst>
              </a:prstGeom>
              <a:gradFill>
                <a:gsLst>
                  <a:gs pos="13000">
                    <a:srgbClr val="FFFFFF">
                      <a:alpha val="0"/>
                    </a:srgbClr>
                  </a:gs>
                  <a:gs pos="42000">
                    <a:srgbClr val="FFFFFF">
                      <a:alpha val="8627"/>
                    </a:srgbClr>
                  </a:gs>
                  <a:gs pos="70000">
                    <a:srgbClr val="FFFFFF">
                      <a:alpha val="20000"/>
                    </a:srgbClr>
                  </a:gs>
                </a:gsLst>
                <a:lin ang="0" scaled="1"/>
              </a:gradFill>
              <a:ln w="2630" cap="flat">
                <a:gradFill>
                  <a:gsLst>
                    <a:gs pos="26000">
                      <a:srgbClr val="283676">
                        <a:alpha val="29804"/>
                      </a:srgbClr>
                    </a:gs>
                    <a:gs pos="76000">
                      <a:srgbClr val="FFFFFF">
                        <a:alpha val="60000"/>
                      </a:srgbClr>
                    </a:gs>
                  </a:gsLst>
                  <a:lin ang="0" scaled="1"/>
                </a:gradFill>
                <a:prstDash val="solid"/>
                <a:miter/>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Helvetica"/>
                  <a:ea typeface="+mn-ea"/>
                  <a:cs typeface="+mn-cs"/>
                </a:endParaRPr>
              </a:p>
            </p:txBody>
          </p:sp>
          <p:sp>
            <p:nvSpPr>
              <p:cNvPr id="168" name="Health">
                <a:extLst>
                  <a:ext uri="{FF2B5EF4-FFF2-40B4-BE49-F238E27FC236}">
                    <a16:creationId xmlns:a16="http://schemas.microsoft.com/office/drawing/2014/main" id="{875737C1-AF3B-8C1B-92B0-A6C9B23C5784}"/>
                  </a:ext>
                </a:extLst>
              </p:cNvPr>
              <p:cNvSpPr/>
              <p:nvPr/>
            </p:nvSpPr>
            <p:spPr>
              <a:xfrm>
                <a:off x="8794454" y="2701756"/>
                <a:ext cx="1386532" cy="5207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bg1"/>
                    </a:solidFill>
                    <a:latin typeface="Helvetica"/>
                  </a:rPr>
                  <a:t>Blue Light</a:t>
                </a:r>
                <a:endParaRPr kumimoji="0" lang="en-GB" sz="1400" b="1" i="0" u="none" strike="noStrike" kern="1200" cap="none" spc="0" normalizeH="0" baseline="0" noProof="0">
                  <a:ln>
                    <a:noFill/>
                  </a:ln>
                  <a:solidFill>
                    <a:schemeClr val="bg1"/>
                  </a:solidFill>
                  <a:effectLst/>
                  <a:uLnTx/>
                  <a:uFillTx/>
                  <a:latin typeface="Helvetica"/>
                  <a:ea typeface="+mn-ea"/>
                  <a:cs typeface="+mn-cs"/>
                </a:endParaRPr>
              </a:p>
            </p:txBody>
          </p:sp>
          <p:sp>
            <p:nvSpPr>
              <p:cNvPr id="169" name="RM 6116">
                <a:extLst>
                  <a:ext uri="{FF2B5EF4-FFF2-40B4-BE49-F238E27FC236}">
                    <a16:creationId xmlns:a16="http://schemas.microsoft.com/office/drawing/2014/main" id="{7582ADA2-8F05-78F6-5D04-BCE62F04EBF6}"/>
                  </a:ext>
                </a:extLst>
              </p:cNvPr>
              <p:cNvSpPr/>
              <p:nvPr/>
            </p:nvSpPr>
            <p:spPr>
              <a:xfrm>
                <a:off x="8794454" y="3358935"/>
                <a:ext cx="1386532" cy="387975"/>
              </a:xfrm>
              <a:prstGeom prst="rect">
                <a:avLst/>
              </a:prstGeom>
              <a:solidFill>
                <a:schemeClr val="accent2">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RM1043.8</a:t>
                </a:r>
              </a:p>
            </p:txBody>
          </p:sp>
          <p:sp>
            <p:nvSpPr>
              <p:cNvPr id="170" name="RM 6100">
                <a:extLst>
                  <a:ext uri="{FF2B5EF4-FFF2-40B4-BE49-F238E27FC236}">
                    <a16:creationId xmlns:a16="http://schemas.microsoft.com/office/drawing/2014/main" id="{91FD6BE4-FFBC-AA4D-78B1-D7838697DF5C}"/>
                  </a:ext>
                </a:extLst>
              </p:cNvPr>
              <p:cNvSpPr/>
              <p:nvPr/>
            </p:nvSpPr>
            <p:spPr>
              <a:xfrm>
                <a:off x="8794454" y="3746819"/>
                <a:ext cx="1386532" cy="387975"/>
              </a:xfrm>
              <a:prstGeom prst="rect">
                <a:avLst/>
              </a:prstGeom>
              <a:solidFill>
                <a:schemeClr val="accent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RM3764.3</a:t>
                </a:r>
              </a:p>
            </p:txBody>
          </p:sp>
          <p:sp>
            <p:nvSpPr>
              <p:cNvPr id="171" name="G-Cloud">
                <a:extLst>
                  <a:ext uri="{FF2B5EF4-FFF2-40B4-BE49-F238E27FC236}">
                    <a16:creationId xmlns:a16="http://schemas.microsoft.com/office/drawing/2014/main" id="{0BD4DB44-9F39-F6C8-A96F-5BFCB37AA42D}"/>
                  </a:ext>
                </a:extLst>
              </p:cNvPr>
              <p:cNvSpPr/>
              <p:nvPr/>
            </p:nvSpPr>
            <p:spPr>
              <a:xfrm>
                <a:off x="8794454" y="4138414"/>
                <a:ext cx="1386532" cy="387975"/>
              </a:xfrm>
              <a:prstGeom prst="rect">
                <a:avLst/>
              </a:prstGeom>
              <a:solidFill>
                <a:schemeClr val="accent1"/>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6100</a:t>
                </a:r>
              </a:p>
            </p:txBody>
          </p:sp>
          <p:sp>
            <p:nvSpPr>
              <p:cNvPr id="172" name="RM3825">
                <a:extLst>
                  <a:ext uri="{FF2B5EF4-FFF2-40B4-BE49-F238E27FC236}">
                    <a16:creationId xmlns:a16="http://schemas.microsoft.com/office/drawing/2014/main" id="{70376F1F-83E4-21D3-212F-F5F4A22F1AF5}"/>
                  </a:ext>
                </a:extLst>
              </p:cNvPr>
              <p:cNvSpPr/>
              <p:nvPr/>
            </p:nvSpPr>
            <p:spPr>
              <a:xfrm>
                <a:off x="8794454" y="4526667"/>
                <a:ext cx="1386532" cy="387975"/>
              </a:xfrm>
              <a:prstGeom prst="rect">
                <a:avLst/>
              </a:prstGeom>
              <a:solidFill>
                <a:schemeClr val="accent1">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6116</a:t>
                </a:r>
              </a:p>
            </p:txBody>
          </p:sp>
          <p:sp>
            <p:nvSpPr>
              <p:cNvPr id="173" name="DOS Outcomes">
                <a:extLst>
                  <a:ext uri="{FF2B5EF4-FFF2-40B4-BE49-F238E27FC236}">
                    <a16:creationId xmlns:a16="http://schemas.microsoft.com/office/drawing/2014/main" id="{3B56A7D1-0F8F-2E3B-5120-E08A6BD5EF71}"/>
                  </a:ext>
                </a:extLst>
              </p:cNvPr>
              <p:cNvSpPr/>
              <p:nvPr/>
            </p:nvSpPr>
            <p:spPr>
              <a:xfrm>
                <a:off x="8794454" y="4917743"/>
                <a:ext cx="1386532" cy="387975"/>
              </a:xfrm>
              <a:prstGeom prst="rect">
                <a:avLst/>
              </a:prstGeom>
              <a:solidFill>
                <a:schemeClr val="accent1">
                  <a:lumMod val="5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G-Cloud</a:t>
                </a:r>
              </a:p>
            </p:txBody>
          </p:sp>
          <p:sp>
            <p:nvSpPr>
              <p:cNvPr id="174" name="RM6094">
                <a:extLst>
                  <a:ext uri="{FF2B5EF4-FFF2-40B4-BE49-F238E27FC236}">
                    <a16:creationId xmlns:a16="http://schemas.microsoft.com/office/drawing/2014/main" id="{63F419EF-01ED-7233-0FFE-421E0488280F}"/>
                  </a:ext>
                </a:extLst>
              </p:cNvPr>
              <p:cNvSpPr/>
              <p:nvPr/>
            </p:nvSpPr>
            <p:spPr>
              <a:xfrm>
                <a:off x="8794454" y="5305701"/>
                <a:ext cx="1386532" cy="387975"/>
              </a:xfrm>
              <a:prstGeom prst="rect">
                <a:avLst/>
              </a:prstGeom>
              <a:solidFill>
                <a:schemeClr val="tx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bg1"/>
                    </a:solidFill>
                    <a:latin typeface="Helvetica"/>
                  </a:rPr>
                  <a:t>DOS Outcome</a:t>
                </a:r>
              </a:p>
            </p:txBody>
          </p:sp>
          <p:sp>
            <p:nvSpPr>
              <p:cNvPr id="175" name="Patient &amp; Healthcare Communication">
                <a:extLst>
                  <a:ext uri="{FF2B5EF4-FFF2-40B4-BE49-F238E27FC236}">
                    <a16:creationId xmlns:a16="http://schemas.microsoft.com/office/drawing/2014/main" id="{D1898E9A-4E94-26FC-C394-241F5124109B}"/>
                  </a:ext>
                </a:extLst>
              </p:cNvPr>
              <p:cNvSpPr/>
              <p:nvPr/>
            </p:nvSpPr>
            <p:spPr>
              <a:xfrm>
                <a:off x="8794454" y="5692470"/>
                <a:ext cx="1386532" cy="387975"/>
              </a:xfrm>
              <a:prstGeom prst="rect">
                <a:avLst/>
              </a:prstGeom>
              <a:solidFill>
                <a:schemeClr val="bg2">
                  <a:lumMod val="1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bg1"/>
                    </a:solidFill>
                    <a:latin typeface="Helvetica"/>
                  </a:rPr>
                  <a:t>HSCN DPS</a:t>
                </a:r>
              </a:p>
            </p:txBody>
          </p:sp>
          <p:sp>
            <p:nvSpPr>
              <p:cNvPr id="176" name="Patient &amp; Healthcare Communication">
                <a:extLst>
                  <a:ext uri="{FF2B5EF4-FFF2-40B4-BE49-F238E27FC236}">
                    <a16:creationId xmlns:a16="http://schemas.microsoft.com/office/drawing/2014/main" id="{B4C547E1-FFD9-5083-8C53-425D2978C04A}"/>
                  </a:ext>
                </a:extLst>
              </p:cNvPr>
              <p:cNvSpPr/>
              <p:nvPr/>
            </p:nvSpPr>
            <p:spPr>
              <a:xfrm>
                <a:off x="8794454" y="6079220"/>
                <a:ext cx="1386532" cy="387975"/>
              </a:xfrm>
              <a:prstGeom prst="rect">
                <a:avLst/>
              </a:prstGeom>
              <a:solidFill>
                <a:schemeClr val="accent6">
                  <a:lumMod val="5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bg1"/>
                    </a:solidFill>
                    <a:latin typeface="Helvetica"/>
                  </a:rPr>
                  <a:t>RM 6094 Spark DPS</a:t>
                </a:r>
              </a:p>
            </p:txBody>
          </p:sp>
          <p:grpSp>
            <p:nvGrpSpPr>
              <p:cNvPr id="177" name="Group 176">
                <a:extLst>
                  <a:ext uri="{FF2B5EF4-FFF2-40B4-BE49-F238E27FC236}">
                    <a16:creationId xmlns:a16="http://schemas.microsoft.com/office/drawing/2014/main" id="{3B0628E4-12CC-3A41-2C3D-8FA3D753DFAD}"/>
                  </a:ext>
                </a:extLst>
              </p:cNvPr>
              <p:cNvGrpSpPr/>
              <p:nvPr/>
            </p:nvGrpSpPr>
            <p:grpSpPr>
              <a:xfrm>
                <a:off x="8859768" y="1326057"/>
                <a:ext cx="1255904" cy="1255902"/>
                <a:chOff x="8859768" y="1326057"/>
                <a:chExt cx="1255904" cy="1255902"/>
              </a:xfrm>
            </p:grpSpPr>
            <p:grpSp>
              <p:nvGrpSpPr>
                <p:cNvPr id="178" name="Group 177">
                  <a:extLst>
                    <a:ext uri="{FF2B5EF4-FFF2-40B4-BE49-F238E27FC236}">
                      <a16:creationId xmlns:a16="http://schemas.microsoft.com/office/drawing/2014/main" id="{675DA5D4-E656-7227-5359-793F9C380B33}"/>
                    </a:ext>
                  </a:extLst>
                </p:cNvPr>
                <p:cNvGrpSpPr/>
                <p:nvPr/>
              </p:nvGrpSpPr>
              <p:grpSpPr>
                <a:xfrm>
                  <a:off x="8859768" y="1326057"/>
                  <a:ext cx="1255904" cy="1255902"/>
                  <a:chOff x="89044" y="2534427"/>
                  <a:chExt cx="2255342" cy="2255342"/>
                </a:xfrm>
              </p:grpSpPr>
              <p:pic>
                <p:nvPicPr>
                  <p:cNvPr id="180" name="Graphic 179">
                    <a:extLst>
                      <a:ext uri="{FF2B5EF4-FFF2-40B4-BE49-F238E27FC236}">
                        <a16:creationId xmlns:a16="http://schemas.microsoft.com/office/drawing/2014/main" id="{CB325576-5A5C-29C5-345E-95DF0475AB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44" y="2534427"/>
                    <a:ext cx="2255342" cy="2255342"/>
                  </a:xfrm>
                  <a:prstGeom prst="rect">
                    <a:avLst/>
                  </a:prstGeom>
                </p:spPr>
              </p:pic>
              <p:sp>
                <p:nvSpPr>
                  <p:cNvPr id="181" name="Oval 180">
                    <a:extLst>
                      <a:ext uri="{FF2B5EF4-FFF2-40B4-BE49-F238E27FC236}">
                        <a16:creationId xmlns:a16="http://schemas.microsoft.com/office/drawing/2014/main" id="{CFD40BD9-8775-591F-C7CF-3A4287A73C78}"/>
                      </a:ext>
                    </a:extLst>
                  </p:cNvPr>
                  <p:cNvSpPr/>
                  <p:nvPr/>
                </p:nvSpPr>
                <p:spPr>
                  <a:xfrm>
                    <a:off x="283031" y="2733592"/>
                    <a:ext cx="1867367" cy="1867368"/>
                  </a:xfrm>
                  <a:prstGeom prst="ellipse">
                    <a:avLst/>
                  </a:prstGeom>
                  <a:solidFill>
                    <a:schemeClr val="accent3"/>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Calibri"/>
                      <a:ea typeface="+mn-ea"/>
                      <a:cs typeface="+mn-cs"/>
                    </a:endParaRPr>
                  </a:p>
                </p:txBody>
              </p:sp>
            </p:grpSp>
            <p:pic>
              <p:nvPicPr>
                <p:cNvPr id="179" name="Graphic 178">
                  <a:extLst>
                    <a:ext uri="{FF2B5EF4-FFF2-40B4-BE49-F238E27FC236}">
                      <a16:creationId xmlns:a16="http://schemas.microsoft.com/office/drawing/2014/main" id="{2B913EE2-B1D3-1652-29F3-C2CDF49CB8C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320899" y="1760031"/>
                  <a:ext cx="333642" cy="387954"/>
                </a:xfrm>
                <a:prstGeom prst="rect">
                  <a:avLst/>
                </a:prstGeom>
              </p:spPr>
            </p:pic>
          </p:grpSp>
        </p:grpSp>
        <p:grpSp>
          <p:nvGrpSpPr>
            <p:cNvPr id="182" name="Group 181">
              <a:extLst>
                <a:ext uri="{FF2B5EF4-FFF2-40B4-BE49-F238E27FC236}">
                  <a16:creationId xmlns:a16="http://schemas.microsoft.com/office/drawing/2014/main" id="{A8DF4F65-674D-DC08-AA43-6682CFBFE6AC}"/>
                </a:ext>
              </a:extLst>
            </p:cNvPr>
            <p:cNvGrpSpPr/>
            <p:nvPr/>
          </p:nvGrpSpPr>
          <p:grpSpPr>
            <a:xfrm>
              <a:off x="3801902" y="1326057"/>
              <a:ext cx="1386532" cy="5271513"/>
              <a:chOff x="10496479" y="1326057"/>
              <a:chExt cx="1386532" cy="5271513"/>
            </a:xfrm>
          </p:grpSpPr>
          <p:sp>
            <p:nvSpPr>
              <p:cNvPr id="183" name="04 - background">
                <a:extLst>
                  <a:ext uri="{FF2B5EF4-FFF2-40B4-BE49-F238E27FC236}">
                    <a16:creationId xmlns:a16="http://schemas.microsoft.com/office/drawing/2014/main" id="{E55B564B-882B-1FBD-A5A1-0687FC8AA813}"/>
                  </a:ext>
                </a:extLst>
              </p:cNvPr>
              <p:cNvSpPr/>
              <p:nvPr/>
            </p:nvSpPr>
            <p:spPr>
              <a:xfrm>
                <a:off x="10496479" y="2131875"/>
                <a:ext cx="1386532" cy="4465695"/>
              </a:xfrm>
              <a:prstGeom prst="roundRect">
                <a:avLst>
                  <a:gd name="adj" fmla="val 5407"/>
                </a:avLst>
              </a:prstGeom>
              <a:gradFill>
                <a:gsLst>
                  <a:gs pos="13000">
                    <a:srgbClr val="FFFFFF">
                      <a:alpha val="0"/>
                    </a:srgbClr>
                  </a:gs>
                  <a:gs pos="42000">
                    <a:srgbClr val="FFFFFF">
                      <a:alpha val="8627"/>
                    </a:srgbClr>
                  </a:gs>
                  <a:gs pos="70000">
                    <a:srgbClr val="FFFFFF">
                      <a:alpha val="20000"/>
                    </a:srgbClr>
                  </a:gs>
                </a:gsLst>
                <a:lin ang="0" scaled="1"/>
              </a:gradFill>
              <a:ln w="2630" cap="flat">
                <a:gradFill>
                  <a:gsLst>
                    <a:gs pos="26000">
                      <a:srgbClr val="283676">
                        <a:alpha val="29804"/>
                      </a:srgbClr>
                    </a:gs>
                    <a:gs pos="76000">
                      <a:srgbClr val="FFFFFF">
                        <a:alpha val="60000"/>
                      </a:srgbClr>
                    </a:gs>
                  </a:gsLst>
                  <a:lin ang="0" scaled="1"/>
                </a:gradFill>
                <a:prstDash val="solid"/>
                <a:miter/>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Helvetica"/>
                  <a:ea typeface="+mn-ea"/>
                  <a:cs typeface="+mn-cs"/>
                </a:endParaRPr>
              </a:p>
            </p:txBody>
          </p:sp>
          <p:sp>
            <p:nvSpPr>
              <p:cNvPr id="184" name="Education">
                <a:extLst>
                  <a:ext uri="{FF2B5EF4-FFF2-40B4-BE49-F238E27FC236}">
                    <a16:creationId xmlns:a16="http://schemas.microsoft.com/office/drawing/2014/main" id="{5F1134CD-20B8-654C-8BE7-5169211482C2}"/>
                  </a:ext>
                </a:extLst>
              </p:cNvPr>
              <p:cNvSpPr/>
              <p:nvPr/>
            </p:nvSpPr>
            <p:spPr>
              <a:xfrm>
                <a:off x="10496479" y="2701756"/>
                <a:ext cx="1386532" cy="5207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GB" sz="1400" b="1">
                    <a:solidFill>
                      <a:schemeClr val="bg1"/>
                    </a:solidFill>
                    <a:latin typeface="Helvetica"/>
                  </a:rPr>
                  <a:t>CNI</a:t>
                </a:r>
              </a:p>
            </p:txBody>
          </p:sp>
          <p:sp>
            <p:nvSpPr>
              <p:cNvPr id="185" name="RM 6116">
                <a:extLst>
                  <a:ext uri="{FF2B5EF4-FFF2-40B4-BE49-F238E27FC236}">
                    <a16:creationId xmlns:a16="http://schemas.microsoft.com/office/drawing/2014/main" id="{D90E488E-D5B5-6FF6-39FE-C0732A0FD1B6}"/>
                  </a:ext>
                </a:extLst>
              </p:cNvPr>
              <p:cNvSpPr/>
              <p:nvPr/>
            </p:nvSpPr>
            <p:spPr>
              <a:xfrm>
                <a:off x="10496479" y="3358935"/>
                <a:ext cx="1386532" cy="387975"/>
              </a:xfrm>
              <a:prstGeom prst="rect">
                <a:avLst/>
              </a:prstGeom>
              <a:solidFill>
                <a:schemeClr val="accent2">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6116</a:t>
                </a:r>
              </a:p>
            </p:txBody>
          </p:sp>
          <p:sp>
            <p:nvSpPr>
              <p:cNvPr id="186" name="RM 6100">
                <a:extLst>
                  <a:ext uri="{FF2B5EF4-FFF2-40B4-BE49-F238E27FC236}">
                    <a16:creationId xmlns:a16="http://schemas.microsoft.com/office/drawing/2014/main" id="{2F0A891B-F5FC-2D57-92BD-EBFA892EEDEB}"/>
                  </a:ext>
                </a:extLst>
              </p:cNvPr>
              <p:cNvSpPr/>
              <p:nvPr/>
            </p:nvSpPr>
            <p:spPr>
              <a:xfrm>
                <a:off x="10496479" y="3746819"/>
                <a:ext cx="1386532" cy="387975"/>
              </a:xfrm>
              <a:prstGeom prst="rect">
                <a:avLst/>
              </a:prstGeom>
              <a:solidFill>
                <a:schemeClr val="accent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DOS Outcome</a:t>
                </a:r>
              </a:p>
            </p:txBody>
          </p:sp>
          <p:sp>
            <p:nvSpPr>
              <p:cNvPr id="187" name="G-Cloud">
                <a:extLst>
                  <a:ext uri="{FF2B5EF4-FFF2-40B4-BE49-F238E27FC236}">
                    <a16:creationId xmlns:a16="http://schemas.microsoft.com/office/drawing/2014/main" id="{FDAC17B6-43AB-4133-4F39-FD4C6A4EF50E}"/>
                  </a:ext>
                </a:extLst>
              </p:cNvPr>
              <p:cNvSpPr/>
              <p:nvPr/>
            </p:nvSpPr>
            <p:spPr>
              <a:xfrm>
                <a:off x="10496479" y="4138414"/>
                <a:ext cx="1386532" cy="387975"/>
              </a:xfrm>
              <a:prstGeom prst="rect">
                <a:avLst/>
              </a:prstGeom>
              <a:solidFill>
                <a:schemeClr val="accent1"/>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RM 6094 Spark DPS</a:t>
                </a:r>
              </a:p>
            </p:txBody>
          </p:sp>
          <p:sp>
            <p:nvSpPr>
              <p:cNvPr id="188" name="JISC Web Filtering">
                <a:extLst>
                  <a:ext uri="{FF2B5EF4-FFF2-40B4-BE49-F238E27FC236}">
                    <a16:creationId xmlns:a16="http://schemas.microsoft.com/office/drawing/2014/main" id="{8BF34835-9BC5-BE12-0DC0-3FA1C2B68A46}"/>
                  </a:ext>
                </a:extLst>
              </p:cNvPr>
              <p:cNvSpPr/>
              <p:nvPr/>
            </p:nvSpPr>
            <p:spPr>
              <a:xfrm>
                <a:off x="10496479" y="4526667"/>
                <a:ext cx="1386532" cy="387975"/>
              </a:xfrm>
              <a:prstGeom prst="rect">
                <a:avLst/>
              </a:prstGeom>
              <a:solidFill>
                <a:schemeClr val="accent1">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latin typeface="Helvetica"/>
                  </a:rPr>
                  <a:t>Network Rail SQS</a:t>
                </a:r>
              </a:p>
            </p:txBody>
          </p:sp>
          <p:grpSp>
            <p:nvGrpSpPr>
              <p:cNvPr id="189" name="Group 188">
                <a:extLst>
                  <a:ext uri="{FF2B5EF4-FFF2-40B4-BE49-F238E27FC236}">
                    <a16:creationId xmlns:a16="http://schemas.microsoft.com/office/drawing/2014/main" id="{BB054D7B-2F81-0A70-383B-AE804DA28C7B}"/>
                  </a:ext>
                </a:extLst>
              </p:cNvPr>
              <p:cNvGrpSpPr/>
              <p:nvPr/>
            </p:nvGrpSpPr>
            <p:grpSpPr>
              <a:xfrm>
                <a:off x="10561793" y="1326057"/>
                <a:ext cx="1255904" cy="1255902"/>
                <a:chOff x="10561793" y="1326057"/>
                <a:chExt cx="1255904" cy="1255902"/>
              </a:xfrm>
            </p:grpSpPr>
            <p:grpSp>
              <p:nvGrpSpPr>
                <p:cNvPr id="190" name="Group 189">
                  <a:extLst>
                    <a:ext uri="{FF2B5EF4-FFF2-40B4-BE49-F238E27FC236}">
                      <a16:creationId xmlns:a16="http://schemas.microsoft.com/office/drawing/2014/main" id="{2237D88B-57B0-2EDB-D6A7-C159CE79849C}"/>
                    </a:ext>
                  </a:extLst>
                </p:cNvPr>
                <p:cNvGrpSpPr/>
                <p:nvPr/>
              </p:nvGrpSpPr>
              <p:grpSpPr>
                <a:xfrm>
                  <a:off x="10561793" y="1326057"/>
                  <a:ext cx="1255904" cy="1255902"/>
                  <a:chOff x="89044" y="2534427"/>
                  <a:chExt cx="2255342" cy="2255342"/>
                </a:xfrm>
              </p:grpSpPr>
              <p:pic>
                <p:nvPicPr>
                  <p:cNvPr id="192" name="Graphic 191">
                    <a:extLst>
                      <a:ext uri="{FF2B5EF4-FFF2-40B4-BE49-F238E27FC236}">
                        <a16:creationId xmlns:a16="http://schemas.microsoft.com/office/drawing/2014/main" id="{ED0369D9-BA8A-1B7F-289C-73FDF22B64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44" y="2534427"/>
                    <a:ext cx="2255342" cy="2255342"/>
                  </a:xfrm>
                  <a:prstGeom prst="rect">
                    <a:avLst/>
                  </a:prstGeom>
                </p:spPr>
              </p:pic>
              <p:sp>
                <p:nvSpPr>
                  <p:cNvPr id="193" name="Oval 192">
                    <a:extLst>
                      <a:ext uri="{FF2B5EF4-FFF2-40B4-BE49-F238E27FC236}">
                        <a16:creationId xmlns:a16="http://schemas.microsoft.com/office/drawing/2014/main" id="{957298DC-2E44-E579-6128-56A05D97FD8D}"/>
                      </a:ext>
                    </a:extLst>
                  </p:cNvPr>
                  <p:cNvSpPr/>
                  <p:nvPr/>
                </p:nvSpPr>
                <p:spPr>
                  <a:xfrm>
                    <a:off x="283031" y="2733592"/>
                    <a:ext cx="1867367" cy="1867368"/>
                  </a:xfrm>
                  <a:prstGeom prst="ellipse">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Calibri"/>
                      <a:ea typeface="+mn-ea"/>
                      <a:cs typeface="+mn-cs"/>
                    </a:endParaRPr>
                  </a:p>
                </p:txBody>
              </p:sp>
            </p:grpSp>
            <p:pic>
              <p:nvPicPr>
                <p:cNvPr id="191" name="Graphic 190">
                  <a:extLst>
                    <a:ext uri="{FF2B5EF4-FFF2-40B4-BE49-F238E27FC236}">
                      <a16:creationId xmlns:a16="http://schemas.microsoft.com/office/drawing/2014/main" id="{379F3084-FEB3-0664-0E9C-FBEE301BBE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982325" y="1739181"/>
                  <a:ext cx="414840" cy="429654"/>
                </a:xfrm>
                <a:prstGeom prst="rect">
                  <a:avLst/>
                </a:prstGeom>
              </p:spPr>
            </p:pic>
          </p:grpSp>
        </p:grpSp>
      </p:grpSp>
      <p:grpSp>
        <p:nvGrpSpPr>
          <p:cNvPr id="199" name="Group 198">
            <a:extLst>
              <a:ext uri="{FF2B5EF4-FFF2-40B4-BE49-F238E27FC236}">
                <a16:creationId xmlns:a16="http://schemas.microsoft.com/office/drawing/2014/main" id="{BCD09048-1318-09EE-49AC-5A186B2C2A7A}"/>
              </a:ext>
            </a:extLst>
          </p:cNvPr>
          <p:cNvGrpSpPr/>
          <p:nvPr/>
        </p:nvGrpSpPr>
        <p:grpSpPr>
          <a:xfrm>
            <a:off x="7075084" y="1047531"/>
            <a:ext cx="1386532" cy="5386028"/>
            <a:chOff x="7075084" y="843250"/>
            <a:chExt cx="1386532" cy="5386028"/>
          </a:xfrm>
        </p:grpSpPr>
        <p:sp>
          <p:nvSpPr>
            <p:cNvPr id="200" name="04 - background">
              <a:extLst>
                <a:ext uri="{FF2B5EF4-FFF2-40B4-BE49-F238E27FC236}">
                  <a16:creationId xmlns:a16="http://schemas.microsoft.com/office/drawing/2014/main" id="{5822BD35-6F6D-E589-CB59-B2FDBC72BF20}"/>
                </a:ext>
              </a:extLst>
            </p:cNvPr>
            <p:cNvSpPr/>
            <p:nvPr/>
          </p:nvSpPr>
          <p:spPr>
            <a:xfrm>
              <a:off x="7075084" y="1649068"/>
              <a:ext cx="1386532" cy="4580210"/>
            </a:xfrm>
            <a:prstGeom prst="roundRect">
              <a:avLst>
                <a:gd name="adj" fmla="val 5407"/>
              </a:avLst>
            </a:prstGeom>
            <a:gradFill>
              <a:gsLst>
                <a:gs pos="13000">
                  <a:srgbClr val="FFFFFF">
                    <a:alpha val="0"/>
                  </a:srgbClr>
                </a:gs>
                <a:gs pos="42000">
                  <a:srgbClr val="FFFFFF">
                    <a:alpha val="8627"/>
                  </a:srgbClr>
                </a:gs>
                <a:gs pos="70000">
                  <a:srgbClr val="FFFFFF">
                    <a:alpha val="20000"/>
                  </a:srgbClr>
                </a:gs>
              </a:gsLst>
              <a:lin ang="0" scaled="1"/>
            </a:gradFill>
            <a:ln w="2630" cap="flat">
              <a:gradFill>
                <a:gsLst>
                  <a:gs pos="26000">
                    <a:srgbClr val="283676">
                      <a:alpha val="29804"/>
                    </a:srgbClr>
                  </a:gs>
                  <a:gs pos="76000">
                    <a:srgbClr val="FFFFFF">
                      <a:alpha val="60000"/>
                    </a:srgbClr>
                  </a:gs>
                </a:gsLst>
                <a:lin ang="0" scaled="1"/>
              </a:gradFill>
              <a:prstDash val="solid"/>
              <a:miter/>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a:ea typeface="+mn-ea"/>
                <a:cs typeface="+mn-cs"/>
              </a:endParaRPr>
            </a:p>
          </p:txBody>
        </p:sp>
        <p:sp>
          <p:nvSpPr>
            <p:cNvPr id="201" name="Education">
              <a:extLst>
                <a:ext uri="{FF2B5EF4-FFF2-40B4-BE49-F238E27FC236}">
                  <a16:creationId xmlns:a16="http://schemas.microsoft.com/office/drawing/2014/main" id="{FE9E1B3A-47C2-C32E-A4B0-83F1B65C8E78}"/>
                </a:ext>
              </a:extLst>
            </p:cNvPr>
            <p:cNvSpPr/>
            <p:nvPr/>
          </p:nvSpPr>
          <p:spPr>
            <a:xfrm>
              <a:off x="7075084" y="2218949"/>
              <a:ext cx="1386532" cy="5207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Helvetica"/>
                  <a:ea typeface="+mn-ea"/>
                  <a:cs typeface="+mn-cs"/>
                </a:rPr>
                <a:t>Education</a:t>
              </a:r>
            </a:p>
          </p:txBody>
        </p:sp>
        <p:sp>
          <p:nvSpPr>
            <p:cNvPr id="202" name="RM 6116">
              <a:extLst>
                <a:ext uri="{FF2B5EF4-FFF2-40B4-BE49-F238E27FC236}">
                  <a16:creationId xmlns:a16="http://schemas.microsoft.com/office/drawing/2014/main" id="{FE5B3C8B-15DD-558E-F0CC-E08DD4564B89}"/>
                </a:ext>
              </a:extLst>
            </p:cNvPr>
            <p:cNvSpPr/>
            <p:nvPr/>
          </p:nvSpPr>
          <p:spPr>
            <a:xfrm>
              <a:off x="7075084" y="2876128"/>
              <a:ext cx="1386532" cy="387975"/>
            </a:xfrm>
            <a:prstGeom prst="rect">
              <a:avLst/>
            </a:prstGeom>
            <a:solidFill>
              <a:schemeClr val="accent2">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RM 6116</a:t>
              </a:r>
            </a:p>
          </p:txBody>
        </p:sp>
        <p:sp>
          <p:nvSpPr>
            <p:cNvPr id="203" name="RM 6100">
              <a:extLst>
                <a:ext uri="{FF2B5EF4-FFF2-40B4-BE49-F238E27FC236}">
                  <a16:creationId xmlns:a16="http://schemas.microsoft.com/office/drawing/2014/main" id="{2174DEF8-5A20-AA5B-CE60-DAAF27204C30}"/>
                </a:ext>
              </a:extLst>
            </p:cNvPr>
            <p:cNvSpPr/>
            <p:nvPr/>
          </p:nvSpPr>
          <p:spPr>
            <a:xfrm>
              <a:off x="7075084" y="3264012"/>
              <a:ext cx="1386532" cy="387975"/>
            </a:xfrm>
            <a:prstGeom prst="rect">
              <a:avLst/>
            </a:prstGeom>
            <a:solidFill>
              <a:schemeClr val="accent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DOS Outcomes</a:t>
              </a:r>
            </a:p>
          </p:txBody>
        </p:sp>
        <p:sp>
          <p:nvSpPr>
            <p:cNvPr id="204" name="G-Cloud">
              <a:extLst>
                <a:ext uri="{FF2B5EF4-FFF2-40B4-BE49-F238E27FC236}">
                  <a16:creationId xmlns:a16="http://schemas.microsoft.com/office/drawing/2014/main" id="{67CCFF01-4B7F-40F1-4A13-85604317BF77}"/>
                </a:ext>
              </a:extLst>
            </p:cNvPr>
            <p:cNvSpPr/>
            <p:nvPr/>
          </p:nvSpPr>
          <p:spPr>
            <a:xfrm>
              <a:off x="7075084" y="3655607"/>
              <a:ext cx="1386532" cy="387975"/>
            </a:xfrm>
            <a:prstGeom prst="rect">
              <a:avLst/>
            </a:prstGeom>
            <a:solidFill>
              <a:schemeClr val="accent1"/>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RM6190</a:t>
              </a:r>
            </a:p>
          </p:txBody>
        </p:sp>
        <p:sp>
          <p:nvSpPr>
            <p:cNvPr id="205" name="JISC Web Filtering">
              <a:extLst>
                <a:ext uri="{FF2B5EF4-FFF2-40B4-BE49-F238E27FC236}">
                  <a16:creationId xmlns:a16="http://schemas.microsoft.com/office/drawing/2014/main" id="{B0B83CB8-40F5-051B-EB51-C399B1666A3A}"/>
                </a:ext>
              </a:extLst>
            </p:cNvPr>
            <p:cNvSpPr/>
            <p:nvPr/>
          </p:nvSpPr>
          <p:spPr>
            <a:xfrm>
              <a:off x="7075084" y="4043860"/>
              <a:ext cx="1386532" cy="387975"/>
            </a:xfrm>
            <a:prstGeom prst="rect">
              <a:avLst/>
            </a:prstGeom>
            <a:solidFill>
              <a:schemeClr val="accent1">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G-Cloud</a:t>
              </a:r>
            </a:p>
          </p:txBody>
        </p:sp>
        <p:grpSp>
          <p:nvGrpSpPr>
            <p:cNvPr id="206" name="Group 205">
              <a:extLst>
                <a:ext uri="{FF2B5EF4-FFF2-40B4-BE49-F238E27FC236}">
                  <a16:creationId xmlns:a16="http://schemas.microsoft.com/office/drawing/2014/main" id="{E17E2FC3-ECDF-CE06-8EF5-276A0B1EBD67}"/>
                </a:ext>
              </a:extLst>
            </p:cNvPr>
            <p:cNvGrpSpPr/>
            <p:nvPr/>
          </p:nvGrpSpPr>
          <p:grpSpPr>
            <a:xfrm>
              <a:off x="7140398" y="843250"/>
              <a:ext cx="1255904" cy="1255902"/>
              <a:chOff x="8726443" y="1560399"/>
              <a:chExt cx="1488257" cy="1488257"/>
            </a:xfrm>
          </p:grpSpPr>
          <p:grpSp>
            <p:nvGrpSpPr>
              <p:cNvPr id="207" name="Group 206">
                <a:extLst>
                  <a:ext uri="{FF2B5EF4-FFF2-40B4-BE49-F238E27FC236}">
                    <a16:creationId xmlns:a16="http://schemas.microsoft.com/office/drawing/2014/main" id="{A199D787-BF9D-0023-7ACA-42F0C17F0D9B}"/>
                  </a:ext>
                </a:extLst>
              </p:cNvPr>
              <p:cNvGrpSpPr/>
              <p:nvPr/>
            </p:nvGrpSpPr>
            <p:grpSpPr>
              <a:xfrm>
                <a:off x="8726443" y="1560399"/>
                <a:ext cx="1488257" cy="1488257"/>
                <a:chOff x="89044" y="2534427"/>
                <a:chExt cx="2255342" cy="2255342"/>
              </a:xfrm>
            </p:grpSpPr>
            <p:pic>
              <p:nvPicPr>
                <p:cNvPr id="209" name="Graphic 208">
                  <a:extLst>
                    <a:ext uri="{FF2B5EF4-FFF2-40B4-BE49-F238E27FC236}">
                      <a16:creationId xmlns:a16="http://schemas.microsoft.com/office/drawing/2014/main" id="{12FF84EE-242E-6749-0BB9-4F75CB23B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44" y="2534427"/>
                  <a:ext cx="2255342" cy="2255342"/>
                </a:xfrm>
                <a:prstGeom prst="rect">
                  <a:avLst/>
                </a:prstGeom>
              </p:spPr>
            </p:pic>
            <p:sp>
              <p:nvSpPr>
                <p:cNvPr id="210" name="Oval 209">
                  <a:extLst>
                    <a:ext uri="{FF2B5EF4-FFF2-40B4-BE49-F238E27FC236}">
                      <a16:creationId xmlns:a16="http://schemas.microsoft.com/office/drawing/2014/main" id="{3033A0C5-AF19-EFAB-D48C-C92C1C0DABDC}"/>
                    </a:ext>
                  </a:extLst>
                </p:cNvPr>
                <p:cNvSpPr/>
                <p:nvPr/>
              </p:nvSpPr>
              <p:spPr>
                <a:xfrm>
                  <a:off x="283031" y="2733592"/>
                  <a:ext cx="1867367" cy="1867368"/>
                </a:xfrm>
                <a:prstGeom prst="ellipse">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Calibri"/>
                    <a:ea typeface="+mn-ea"/>
                    <a:cs typeface="+mn-cs"/>
                  </a:endParaRPr>
                </a:p>
              </p:txBody>
            </p:sp>
          </p:grpSp>
          <p:pic>
            <p:nvPicPr>
              <p:cNvPr id="208" name="Graphic 207">
                <a:extLst>
                  <a:ext uri="{FF2B5EF4-FFF2-40B4-BE49-F238E27FC236}">
                    <a16:creationId xmlns:a16="http://schemas.microsoft.com/office/drawing/2014/main" id="{33390A49-1687-19CC-4F3B-093CCEA916A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192644" y="2048257"/>
                <a:ext cx="555854" cy="512540"/>
              </a:xfrm>
              <a:prstGeom prst="rect">
                <a:avLst/>
              </a:prstGeom>
            </p:spPr>
          </p:pic>
        </p:grpSp>
      </p:grpSp>
      <p:grpSp>
        <p:nvGrpSpPr>
          <p:cNvPr id="211" name="Group 210">
            <a:extLst>
              <a:ext uri="{FF2B5EF4-FFF2-40B4-BE49-F238E27FC236}">
                <a16:creationId xmlns:a16="http://schemas.microsoft.com/office/drawing/2014/main" id="{527EA146-32F9-6855-06DE-BBD337EA49B2}"/>
              </a:ext>
            </a:extLst>
          </p:cNvPr>
          <p:cNvGrpSpPr/>
          <p:nvPr/>
        </p:nvGrpSpPr>
        <p:grpSpPr>
          <a:xfrm>
            <a:off x="528720" y="1047531"/>
            <a:ext cx="1386532" cy="5386028"/>
            <a:chOff x="528720" y="843250"/>
            <a:chExt cx="1386532" cy="5386028"/>
          </a:xfrm>
        </p:grpSpPr>
        <p:sp>
          <p:nvSpPr>
            <p:cNvPr id="212" name="03 - background">
              <a:extLst>
                <a:ext uri="{FF2B5EF4-FFF2-40B4-BE49-F238E27FC236}">
                  <a16:creationId xmlns:a16="http://schemas.microsoft.com/office/drawing/2014/main" id="{3F666BD9-2633-4A2D-79EE-B0605C83DD8E}"/>
                </a:ext>
              </a:extLst>
            </p:cNvPr>
            <p:cNvSpPr/>
            <p:nvPr/>
          </p:nvSpPr>
          <p:spPr>
            <a:xfrm>
              <a:off x="528720" y="1649068"/>
              <a:ext cx="1386532" cy="4580210"/>
            </a:xfrm>
            <a:prstGeom prst="roundRect">
              <a:avLst>
                <a:gd name="adj" fmla="val 5407"/>
              </a:avLst>
            </a:prstGeom>
            <a:gradFill>
              <a:gsLst>
                <a:gs pos="13000">
                  <a:srgbClr val="FFFFFF">
                    <a:alpha val="0"/>
                  </a:srgbClr>
                </a:gs>
                <a:gs pos="42000">
                  <a:srgbClr val="FFFFFF">
                    <a:alpha val="8627"/>
                  </a:srgbClr>
                </a:gs>
                <a:gs pos="70000">
                  <a:srgbClr val="FFFFFF">
                    <a:alpha val="20000"/>
                  </a:srgbClr>
                </a:gs>
              </a:gsLst>
              <a:lin ang="0" scaled="1"/>
            </a:gradFill>
            <a:ln w="2630" cap="flat">
              <a:gradFill>
                <a:gsLst>
                  <a:gs pos="26000">
                    <a:srgbClr val="283676">
                      <a:alpha val="29804"/>
                    </a:srgbClr>
                  </a:gs>
                  <a:gs pos="76000">
                    <a:srgbClr val="FFFFFF">
                      <a:alpha val="60000"/>
                    </a:srgbClr>
                  </a:gs>
                </a:gsLst>
                <a:lin ang="0" scaled="1"/>
              </a:gradFill>
              <a:prstDash val="solid"/>
              <a:miter/>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a:ea typeface="+mn-ea"/>
                <a:cs typeface="+mn-cs"/>
              </a:endParaRPr>
            </a:p>
          </p:txBody>
        </p:sp>
        <p:sp>
          <p:nvSpPr>
            <p:cNvPr id="213" name="Health">
              <a:extLst>
                <a:ext uri="{FF2B5EF4-FFF2-40B4-BE49-F238E27FC236}">
                  <a16:creationId xmlns:a16="http://schemas.microsoft.com/office/drawing/2014/main" id="{71C81461-D14A-73A3-CFFF-432A23DF0414}"/>
                </a:ext>
              </a:extLst>
            </p:cNvPr>
            <p:cNvSpPr/>
            <p:nvPr/>
          </p:nvSpPr>
          <p:spPr>
            <a:xfrm>
              <a:off x="528720" y="2218949"/>
              <a:ext cx="1386532" cy="5207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prstClr val="white"/>
                  </a:solidFill>
                  <a:latin typeface="Helvetica"/>
                </a:rPr>
                <a:t>Blue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prstClr val="white"/>
                  </a:solidFill>
                  <a:latin typeface="Helvetica"/>
                </a:rPr>
                <a:t>Light</a:t>
              </a:r>
              <a:endParaRPr kumimoji="0" lang="en-GB" sz="1400" b="1" i="0" u="none" strike="noStrike" kern="1200" cap="none" spc="0" normalizeH="0" baseline="0" noProof="0">
                <a:ln>
                  <a:noFill/>
                </a:ln>
                <a:solidFill>
                  <a:prstClr val="white"/>
                </a:solidFill>
                <a:effectLst/>
                <a:uLnTx/>
                <a:uFillTx/>
                <a:latin typeface="Helvetica"/>
                <a:ea typeface="+mn-ea"/>
                <a:cs typeface="+mn-cs"/>
              </a:endParaRPr>
            </a:p>
          </p:txBody>
        </p:sp>
        <p:sp>
          <p:nvSpPr>
            <p:cNvPr id="214" name="RM 6116">
              <a:extLst>
                <a:ext uri="{FF2B5EF4-FFF2-40B4-BE49-F238E27FC236}">
                  <a16:creationId xmlns:a16="http://schemas.microsoft.com/office/drawing/2014/main" id="{156DB244-AA61-188A-3BF1-181494B5B6C0}"/>
                </a:ext>
              </a:extLst>
            </p:cNvPr>
            <p:cNvSpPr/>
            <p:nvPr/>
          </p:nvSpPr>
          <p:spPr>
            <a:xfrm>
              <a:off x="528720" y="2876128"/>
              <a:ext cx="1386532" cy="387975"/>
            </a:xfrm>
            <a:prstGeom prst="rect">
              <a:avLst/>
            </a:prstGeom>
            <a:solidFill>
              <a:schemeClr val="accent2">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dirty="0">
                  <a:solidFill>
                    <a:schemeClr val="tx2"/>
                  </a:solidFill>
                  <a:latin typeface="Helvetica"/>
                </a:rPr>
                <a:t>RM 6116</a:t>
              </a:r>
            </a:p>
          </p:txBody>
        </p:sp>
        <p:sp>
          <p:nvSpPr>
            <p:cNvPr id="215" name="RM 6100">
              <a:extLst>
                <a:ext uri="{FF2B5EF4-FFF2-40B4-BE49-F238E27FC236}">
                  <a16:creationId xmlns:a16="http://schemas.microsoft.com/office/drawing/2014/main" id="{F50F0086-E4EE-7678-6F43-9CBBD7D5EA12}"/>
                </a:ext>
              </a:extLst>
            </p:cNvPr>
            <p:cNvSpPr/>
            <p:nvPr/>
          </p:nvSpPr>
          <p:spPr>
            <a:xfrm>
              <a:off x="528720" y="3264012"/>
              <a:ext cx="1386532" cy="387975"/>
            </a:xfrm>
            <a:prstGeom prst="rect">
              <a:avLst/>
            </a:prstGeom>
            <a:solidFill>
              <a:schemeClr val="accent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DOS Outcome</a:t>
              </a:r>
            </a:p>
          </p:txBody>
        </p:sp>
        <p:sp>
          <p:nvSpPr>
            <p:cNvPr id="216" name="G-Cloud">
              <a:extLst>
                <a:ext uri="{FF2B5EF4-FFF2-40B4-BE49-F238E27FC236}">
                  <a16:creationId xmlns:a16="http://schemas.microsoft.com/office/drawing/2014/main" id="{94284938-1665-55D2-2363-14C8867694DB}"/>
                </a:ext>
              </a:extLst>
            </p:cNvPr>
            <p:cNvSpPr/>
            <p:nvPr/>
          </p:nvSpPr>
          <p:spPr>
            <a:xfrm>
              <a:off x="528720" y="3655607"/>
              <a:ext cx="1386532" cy="387975"/>
            </a:xfrm>
            <a:prstGeom prst="rect">
              <a:avLst/>
            </a:prstGeom>
            <a:solidFill>
              <a:schemeClr val="accent1"/>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RM6190</a:t>
              </a:r>
            </a:p>
          </p:txBody>
        </p:sp>
        <p:sp>
          <p:nvSpPr>
            <p:cNvPr id="217" name="RM3825">
              <a:extLst>
                <a:ext uri="{FF2B5EF4-FFF2-40B4-BE49-F238E27FC236}">
                  <a16:creationId xmlns:a16="http://schemas.microsoft.com/office/drawing/2014/main" id="{E7F4C549-F834-1E63-F755-B73E1861A099}"/>
                </a:ext>
              </a:extLst>
            </p:cNvPr>
            <p:cNvSpPr/>
            <p:nvPr/>
          </p:nvSpPr>
          <p:spPr>
            <a:xfrm>
              <a:off x="528720" y="4043860"/>
              <a:ext cx="1386532" cy="387975"/>
            </a:xfrm>
            <a:prstGeom prst="rect">
              <a:avLst/>
            </a:prstGeom>
            <a:solidFill>
              <a:schemeClr val="accent1">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G-Cloud</a:t>
              </a:r>
            </a:p>
          </p:txBody>
        </p:sp>
        <p:sp>
          <p:nvSpPr>
            <p:cNvPr id="218" name="DOS Outcomes">
              <a:extLst>
                <a:ext uri="{FF2B5EF4-FFF2-40B4-BE49-F238E27FC236}">
                  <a16:creationId xmlns:a16="http://schemas.microsoft.com/office/drawing/2014/main" id="{B6E5ED93-EFB3-60A8-BA7E-82F9B656896C}"/>
                </a:ext>
              </a:extLst>
            </p:cNvPr>
            <p:cNvSpPr/>
            <p:nvPr/>
          </p:nvSpPr>
          <p:spPr>
            <a:xfrm>
              <a:off x="528720" y="4434936"/>
              <a:ext cx="1386532" cy="387975"/>
            </a:xfrm>
            <a:prstGeom prst="rect">
              <a:avLst/>
            </a:prstGeom>
            <a:solidFill>
              <a:schemeClr val="tx2">
                <a:lumMod val="90000"/>
                <a:lumOff val="1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prstClr val="white"/>
                  </a:solidFill>
                  <a:latin typeface="Helvetica"/>
                </a:rPr>
                <a:t>RM1043.8</a:t>
              </a:r>
            </a:p>
          </p:txBody>
        </p:sp>
        <p:sp>
          <p:nvSpPr>
            <p:cNvPr id="219" name="RM6094">
              <a:extLst>
                <a:ext uri="{FF2B5EF4-FFF2-40B4-BE49-F238E27FC236}">
                  <a16:creationId xmlns:a16="http://schemas.microsoft.com/office/drawing/2014/main" id="{2559D570-600B-C734-B185-3E14B54ABCF7}"/>
                </a:ext>
              </a:extLst>
            </p:cNvPr>
            <p:cNvSpPr/>
            <p:nvPr/>
          </p:nvSpPr>
          <p:spPr>
            <a:xfrm>
              <a:off x="528720" y="4822894"/>
              <a:ext cx="1386532" cy="387975"/>
            </a:xfrm>
            <a:prstGeom prst="rect">
              <a:avLst/>
            </a:prstGeom>
            <a:solidFill>
              <a:schemeClr val="accent5"/>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RM3764.3</a:t>
              </a:r>
            </a:p>
          </p:txBody>
        </p:sp>
        <p:sp>
          <p:nvSpPr>
            <p:cNvPr id="220" name="Patient &amp; Healthcare Communication">
              <a:extLst>
                <a:ext uri="{FF2B5EF4-FFF2-40B4-BE49-F238E27FC236}">
                  <a16:creationId xmlns:a16="http://schemas.microsoft.com/office/drawing/2014/main" id="{03505750-5794-045C-B7DD-DF037725B450}"/>
                </a:ext>
              </a:extLst>
            </p:cNvPr>
            <p:cNvSpPr/>
            <p:nvPr/>
          </p:nvSpPr>
          <p:spPr>
            <a:xfrm>
              <a:off x="528720" y="5209663"/>
              <a:ext cx="1386532" cy="387975"/>
            </a:xfrm>
            <a:prstGeom prst="rect">
              <a:avLst/>
            </a:prstGeom>
            <a:solidFill>
              <a:schemeClr val="accent6">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prstClr val="white"/>
                  </a:solidFill>
                  <a:latin typeface="Helvetica"/>
                </a:rPr>
                <a:t>RM 3825</a:t>
              </a:r>
            </a:p>
          </p:txBody>
        </p:sp>
        <p:grpSp>
          <p:nvGrpSpPr>
            <p:cNvPr id="221" name="Group 220">
              <a:extLst>
                <a:ext uri="{FF2B5EF4-FFF2-40B4-BE49-F238E27FC236}">
                  <a16:creationId xmlns:a16="http://schemas.microsoft.com/office/drawing/2014/main" id="{44150D90-B212-BD9C-956F-56EB262B478C}"/>
                </a:ext>
              </a:extLst>
            </p:cNvPr>
            <p:cNvGrpSpPr/>
            <p:nvPr/>
          </p:nvGrpSpPr>
          <p:grpSpPr>
            <a:xfrm>
              <a:off x="594034" y="843250"/>
              <a:ext cx="1255904" cy="1255902"/>
              <a:chOff x="8859768" y="1326057"/>
              <a:chExt cx="1255904" cy="1255902"/>
            </a:xfrm>
          </p:grpSpPr>
          <p:grpSp>
            <p:nvGrpSpPr>
              <p:cNvPr id="222" name="Group 221">
                <a:extLst>
                  <a:ext uri="{FF2B5EF4-FFF2-40B4-BE49-F238E27FC236}">
                    <a16:creationId xmlns:a16="http://schemas.microsoft.com/office/drawing/2014/main" id="{CCCA6118-6A1F-854D-DE2A-D0B86761D6F6}"/>
                  </a:ext>
                </a:extLst>
              </p:cNvPr>
              <p:cNvGrpSpPr/>
              <p:nvPr/>
            </p:nvGrpSpPr>
            <p:grpSpPr>
              <a:xfrm>
                <a:off x="8859768" y="1326057"/>
                <a:ext cx="1255904" cy="1255902"/>
                <a:chOff x="89044" y="2534427"/>
                <a:chExt cx="2255342" cy="2255342"/>
              </a:xfrm>
            </p:grpSpPr>
            <p:pic>
              <p:nvPicPr>
                <p:cNvPr id="224" name="Graphic 223">
                  <a:extLst>
                    <a:ext uri="{FF2B5EF4-FFF2-40B4-BE49-F238E27FC236}">
                      <a16:creationId xmlns:a16="http://schemas.microsoft.com/office/drawing/2014/main" id="{E0064819-58F3-E7A9-22C8-AF3AAC16EA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44" y="2534427"/>
                  <a:ext cx="2255342" cy="2255342"/>
                </a:xfrm>
                <a:prstGeom prst="rect">
                  <a:avLst/>
                </a:prstGeom>
              </p:spPr>
            </p:pic>
            <p:sp>
              <p:nvSpPr>
                <p:cNvPr id="225" name="Oval 224">
                  <a:extLst>
                    <a:ext uri="{FF2B5EF4-FFF2-40B4-BE49-F238E27FC236}">
                      <a16:creationId xmlns:a16="http://schemas.microsoft.com/office/drawing/2014/main" id="{88B10B45-5085-569D-1F55-A3DEDF297ED1}"/>
                    </a:ext>
                  </a:extLst>
                </p:cNvPr>
                <p:cNvSpPr/>
                <p:nvPr/>
              </p:nvSpPr>
              <p:spPr>
                <a:xfrm>
                  <a:off x="283031" y="2733592"/>
                  <a:ext cx="1867367" cy="1867368"/>
                </a:xfrm>
                <a:prstGeom prst="ellipse">
                  <a:avLst/>
                </a:prstGeom>
                <a:solidFill>
                  <a:schemeClr val="accent3"/>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Calibri"/>
                    <a:ea typeface="+mn-ea"/>
                    <a:cs typeface="+mn-cs"/>
                  </a:endParaRPr>
                </a:p>
              </p:txBody>
            </p:sp>
          </p:grpSp>
          <p:pic>
            <p:nvPicPr>
              <p:cNvPr id="223" name="Graphic 222">
                <a:extLst>
                  <a:ext uri="{FF2B5EF4-FFF2-40B4-BE49-F238E27FC236}">
                    <a16:creationId xmlns:a16="http://schemas.microsoft.com/office/drawing/2014/main" id="{110A402B-CA48-FD2B-C520-7E2F4B2C9B37}"/>
                  </a:ext>
                </a:extLst>
              </p:cNvPr>
              <p:cNvPicPr>
                <a:picLocks noChangeAspect="1"/>
              </p:cNvPicPr>
              <p:nvPr/>
            </p:nvPicPr>
            <p:blipFill>
              <a:blip r:embed="rId15">
                <a:extLst>
                  <a:ext uri="{96DAC541-7B7A-43D3-8B79-37D633B846F1}">
                    <asvg:svgBlip xmlns:asvg="http://schemas.microsoft.com/office/drawing/2016/SVG/main" r:embed="rId21"/>
                  </a:ext>
                </a:extLst>
              </a:blip>
              <a:stretch>
                <a:fillRect/>
              </a:stretch>
            </p:blipFill>
            <p:spPr>
              <a:xfrm>
                <a:off x="9320899" y="1760031"/>
                <a:ext cx="333642" cy="387954"/>
              </a:xfrm>
              <a:prstGeom prst="rect">
                <a:avLst/>
              </a:prstGeom>
            </p:spPr>
          </p:pic>
        </p:grpSp>
      </p:grpSp>
      <p:grpSp>
        <p:nvGrpSpPr>
          <p:cNvPr id="226" name="Group 225">
            <a:extLst>
              <a:ext uri="{FF2B5EF4-FFF2-40B4-BE49-F238E27FC236}">
                <a16:creationId xmlns:a16="http://schemas.microsoft.com/office/drawing/2014/main" id="{6BB8B347-64C1-1D15-1E37-E67C6DA01B65}"/>
              </a:ext>
            </a:extLst>
          </p:cNvPr>
          <p:cNvGrpSpPr/>
          <p:nvPr/>
        </p:nvGrpSpPr>
        <p:grpSpPr>
          <a:xfrm>
            <a:off x="2165311" y="1047531"/>
            <a:ext cx="1386532" cy="5386028"/>
            <a:chOff x="2165311" y="843250"/>
            <a:chExt cx="1386532" cy="5386028"/>
          </a:xfrm>
        </p:grpSpPr>
        <p:sp>
          <p:nvSpPr>
            <p:cNvPr id="227" name="01 - background">
              <a:extLst>
                <a:ext uri="{FF2B5EF4-FFF2-40B4-BE49-F238E27FC236}">
                  <a16:creationId xmlns:a16="http://schemas.microsoft.com/office/drawing/2014/main" id="{149CC260-D988-1EA2-2064-4E592BD30253}"/>
                </a:ext>
              </a:extLst>
            </p:cNvPr>
            <p:cNvSpPr/>
            <p:nvPr/>
          </p:nvSpPr>
          <p:spPr>
            <a:xfrm>
              <a:off x="2165311" y="1649068"/>
              <a:ext cx="1386532" cy="4580210"/>
            </a:xfrm>
            <a:prstGeom prst="roundRect">
              <a:avLst>
                <a:gd name="adj" fmla="val 5407"/>
              </a:avLst>
            </a:prstGeom>
            <a:gradFill>
              <a:gsLst>
                <a:gs pos="13000">
                  <a:srgbClr val="FFFFFF">
                    <a:alpha val="0"/>
                  </a:srgbClr>
                </a:gs>
                <a:gs pos="42000">
                  <a:srgbClr val="FFFFFF">
                    <a:alpha val="8627"/>
                  </a:srgbClr>
                </a:gs>
                <a:gs pos="70000">
                  <a:srgbClr val="FFFFFF">
                    <a:alpha val="20000"/>
                  </a:srgbClr>
                </a:gs>
              </a:gsLst>
              <a:lin ang="0" scaled="1"/>
            </a:gradFill>
            <a:ln w="2630" cap="flat">
              <a:gradFill>
                <a:gsLst>
                  <a:gs pos="26000">
                    <a:srgbClr val="283676">
                      <a:alpha val="29804"/>
                    </a:srgbClr>
                  </a:gs>
                  <a:gs pos="76000">
                    <a:srgbClr val="FFFFFF">
                      <a:alpha val="60000"/>
                    </a:srgbClr>
                  </a:gs>
                </a:gsLst>
                <a:lin ang="0" scaled="1"/>
              </a:gradFill>
              <a:prstDash val="solid"/>
              <a:miter/>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a:ea typeface="+mn-ea"/>
                <a:cs typeface="+mn-cs"/>
              </a:endParaRPr>
            </a:p>
          </p:txBody>
        </p:sp>
        <p:sp>
          <p:nvSpPr>
            <p:cNvPr id="228" name="Central Government">
              <a:extLst>
                <a:ext uri="{FF2B5EF4-FFF2-40B4-BE49-F238E27FC236}">
                  <a16:creationId xmlns:a16="http://schemas.microsoft.com/office/drawing/2014/main" id="{087D6D4A-6619-235B-09E8-F9CA5989B56E}"/>
                </a:ext>
              </a:extLst>
            </p:cNvPr>
            <p:cNvSpPr/>
            <p:nvPr/>
          </p:nvSpPr>
          <p:spPr>
            <a:xfrm>
              <a:off x="2165311" y="2218949"/>
              <a:ext cx="1386532" cy="5207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Helvetica"/>
                  <a:ea typeface="+mn-ea"/>
                  <a:cs typeface="+mn-cs"/>
                </a:rPr>
                <a:t>Central Government</a:t>
              </a:r>
            </a:p>
          </p:txBody>
        </p:sp>
        <p:sp>
          <p:nvSpPr>
            <p:cNvPr id="229" name="RM 6116">
              <a:extLst>
                <a:ext uri="{FF2B5EF4-FFF2-40B4-BE49-F238E27FC236}">
                  <a16:creationId xmlns:a16="http://schemas.microsoft.com/office/drawing/2014/main" id="{04A3EECE-AA8B-922C-8316-33C0FCA11B09}"/>
                </a:ext>
              </a:extLst>
            </p:cNvPr>
            <p:cNvSpPr/>
            <p:nvPr/>
          </p:nvSpPr>
          <p:spPr>
            <a:xfrm>
              <a:off x="2165311" y="2876128"/>
              <a:ext cx="1386532" cy="387975"/>
            </a:xfrm>
            <a:prstGeom prst="rect">
              <a:avLst/>
            </a:prstGeom>
            <a:solidFill>
              <a:schemeClr val="accent2">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RM 6116</a:t>
              </a:r>
            </a:p>
          </p:txBody>
        </p:sp>
        <p:sp>
          <p:nvSpPr>
            <p:cNvPr id="230" name="RM 6100">
              <a:extLst>
                <a:ext uri="{FF2B5EF4-FFF2-40B4-BE49-F238E27FC236}">
                  <a16:creationId xmlns:a16="http://schemas.microsoft.com/office/drawing/2014/main" id="{5C190DD5-9EDF-ABCE-B64A-DA2EDEF37756}"/>
                </a:ext>
              </a:extLst>
            </p:cNvPr>
            <p:cNvSpPr/>
            <p:nvPr/>
          </p:nvSpPr>
          <p:spPr>
            <a:xfrm>
              <a:off x="2165311" y="3264012"/>
              <a:ext cx="1386532" cy="387975"/>
            </a:xfrm>
            <a:prstGeom prst="rect">
              <a:avLst/>
            </a:prstGeom>
            <a:solidFill>
              <a:schemeClr val="accent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DOS Outcomes</a:t>
              </a:r>
            </a:p>
          </p:txBody>
        </p:sp>
        <p:sp>
          <p:nvSpPr>
            <p:cNvPr id="231" name="G-Cloud">
              <a:extLst>
                <a:ext uri="{FF2B5EF4-FFF2-40B4-BE49-F238E27FC236}">
                  <a16:creationId xmlns:a16="http://schemas.microsoft.com/office/drawing/2014/main" id="{8DCA5E60-98F4-D875-3A41-D2C09372B105}"/>
                </a:ext>
              </a:extLst>
            </p:cNvPr>
            <p:cNvSpPr/>
            <p:nvPr/>
          </p:nvSpPr>
          <p:spPr>
            <a:xfrm>
              <a:off x="2165311" y="3655607"/>
              <a:ext cx="1386532" cy="387975"/>
            </a:xfrm>
            <a:prstGeom prst="rect">
              <a:avLst/>
            </a:prstGeom>
            <a:solidFill>
              <a:schemeClr val="accent1"/>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RM6190</a:t>
              </a:r>
            </a:p>
          </p:txBody>
        </p:sp>
        <p:sp>
          <p:nvSpPr>
            <p:cNvPr id="232" name="RM6095">
              <a:extLst>
                <a:ext uri="{FF2B5EF4-FFF2-40B4-BE49-F238E27FC236}">
                  <a16:creationId xmlns:a16="http://schemas.microsoft.com/office/drawing/2014/main" id="{6EF1D85A-1C2E-C398-3509-E85DB58DC9A6}"/>
                </a:ext>
              </a:extLst>
            </p:cNvPr>
            <p:cNvSpPr/>
            <p:nvPr/>
          </p:nvSpPr>
          <p:spPr>
            <a:xfrm>
              <a:off x="2165311" y="4043860"/>
              <a:ext cx="1386532" cy="387975"/>
            </a:xfrm>
            <a:prstGeom prst="rect">
              <a:avLst/>
            </a:prstGeom>
            <a:solidFill>
              <a:schemeClr val="accent1">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G-Cloud</a:t>
              </a:r>
            </a:p>
          </p:txBody>
        </p:sp>
        <p:grpSp>
          <p:nvGrpSpPr>
            <p:cNvPr id="233" name="Group 232">
              <a:extLst>
                <a:ext uri="{FF2B5EF4-FFF2-40B4-BE49-F238E27FC236}">
                  <a16:creationId xmlns:a16="http://schemas.microsoft.com/office/drawing/2014/main" id="{452AF50C-41AF-24A4-7B5C-4FFCEA434AFF}"/>
                </a:ext>
              </a:extLst>
            </p:cNvPr>
            <p:cNvGrpSpPr/>
            <p:nvPr/>
          </p:nvGrpSpPr>
          <p:grpSpPr>
            <a:xfrm>
              <a:off x="2230625" y="843250"/>
              <a:ext cx="1255904" cy="1255902"/>
              <a:chOff x="1977301" y="1560399"/>
              <a:chExt cx="1488257" cy="1488257"/>
            </a:xfrm>
          </p:grpSpPr>
          <p:grpSp>
            <p:nvGrpSpPr>
              <p:cNvPr id="235" name="Group 234">
                <a:extLst>
                  <a:ext uri="{FF2B5EF4-FFF2-40B4-BE49-F238E27FC236}">
                    <a16:creationId xmlns:a16="http://schemas.microsoft.com/office/drawing/2014/main" id="{497F36D3-5165-0D6D-9EA0-95045C90D72E}"/>
                  </a:ext>
                </a:extLst>
              </p:cNvPr>
              <p:cNvGrpSpPr/>
              <p:nvPr/>
            </p:nvGrpSpPr>
            <p:grpSpPr>
              <a:xfrm>
                <a:off x="1977301" y="1560399"/>
                <a:ext cx="1488257" cy="1488257"/>
                <a:chOff x="89044" y="2534427"/>
                <a:chExt cx="2255342" cy="2255342"/>
              </a:xfrm>
            </p:grpSpPr>
            <p:pic>
              <p:nvPicPr>
                <p:cNvPr id="237" name="Graphic 236">
                  <a:extLst>
                    <a:ext uri="{FF2B5EF4-FFF2-40B4-BE49-F238E27FC236}">
                      <a16:creationId xmlns:a16="http://schemas.microsoft.com/office/drawing/2014/main" id="{A4453324-20D9-6C32-8A30-3258C7516A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44" y="2534427"/>
                  <a:ext cx="2255342" cy="2255342"/>
                </a:xfrm>
                <a:prstGeom prst="rect">
                  <a:avLst/>
                </a:prstGeom>
              </p:spPr>
            </p:pic>
            <p:sp>
              <p:nvSpPr>
                <p:cNvPr id="238" name="Oval 237">
                  <a:extLst>
                    <a:ext uri="{FF2B5EF4-FFF2-40B4-BE49-F238E27FC236}">
                      <a16:creationId xmlns:a16="http://schemas.microsoft.com/office/drawing/2014/main" id="{A121397A-92E2-B122-2339-99EC0D8139C4}"/>
                    </a:ext>
                  </a:extLst>
                </p:cNvPr>
                <p:cNvSpPr/>
                <p:nvPr/>
              </p:nvSpPr>
              <p:spPr>
                <a:xfrm>
                  <a:off x="283031" y="2733592"/>
                  <a:ext cx="1867367" cy="1867368"/>
                </a:xfrm>
                <a:prstGeom prst="ellipse">
                  <a:avLst/>
                </a:prstGeom>
                <a:solidFill>
                  <a:schemeClr val="accent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Calibri"/>
                    <a:ea typeface="+mn-ea"/>
                    <a:cs typeface="+mn-cs"/>
                  </a:endParaRPr>
                </a:p>
              </p:txBody>
            </p:sp>
          </p:grpSp>
          <p:pic>
            <p:nvPicPr>
              <p:cNvPr id="236" name="Graphic 235">
                <a:extLst>
                  <a:ext uri="{FF2B5EF4-FFF2-40B4-BE49-F238E27FC236}">
                    <a16:creationId xmlns:a16="http://schemas.microsoft.com/office/drawing/2014/main" id="{2165EE78-0ECC-E848-2240-76D9BE183D68}"/>
                  </a:ext>
                </a:extLst>
              </p:cNvPr>
              <p:cNvPicPr>
                <a:picLocks noChangeAspect="1"/>
              </p:cNvPicPr>
              <p:nvPr/>
            </p:nvPicPr>
            <p:blipFill>
              <a:blip r:embed="rId5">
                <a:extLst>
                  <a:ext uri="{96DAC541-7B7A-43D3-8B79-37D633B846F1}">
                    <asvg:svgBlip xmlns:asvg="http://schemas.microsoft.com/office/drawing/2016/SVG/main" r:embed="rId22"/>
                  </a:ext>
                </a:extLst>
              </a:blip>
              <a:stretch>
                <a:fillRect/>
              </a:stretch>
            </p:blipFill>
            <p:spPr>
              <a:xfrm>
                <a:off x="2504863" y="2026601"/>
                <a:ext cx="433132" cy="555852"/>
              </a:xfrm>
              <a:prstGeom prst="rect">
                <a:avLst/>
              </a:prstGeom>
            </p:spPr>
          </p:pic>
        </p:grpSp>
        <p:sp>
          <p:nvSpPr>
            <p:cNvPr id="234" name="RM6095">
              <a:extLst>
                <a:ext uri="{FF2B5EF4-FFF2-40B4-BE49-F238E27FC236}">
                  <a16:creationId xmlns:a16="http://schemas.microsoft.com/office/drawing/2014/main" id="{2F586EFA-91A8-D3E7-F9B9-0A6F3CF7BB09}"/>
                </a:ext>
              </a:extLst>
            </p:cNvPr>
            <p:cNvSpPr/>
            <p:nvPr/>
          </p:nvSpPr>
          <p:spPr>
            <a:xfrm>
              <a:off x="2165311" y="4438591"/>
              <a:ext cx="1386532" cy="387975"/>
            </a:xfrm>
            <a:prstGeom prst="rect">
              <a:avLst/>
            </a:prstGeom>
            <a:solidFill>
              <a:schemeClr val="accent1">
                <a:lumMod val="5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dirty="0">
                  <a:solidFill>
                    <a:prstClr val="white"/>
                  </a:solidFill>
                  <a:latin typeface="Helvetica"/>
                </a:rPr>
                <a:t>RM 3764.3</a:t>
              </a:r>
            </a:p>
            <a:p>
              <a:pPr algn="ctr"/>
              <a:r>
                <a:rPr lang="en-GB" sz="800" b="1" dirty="0">
                  <a:solidFill>
                    <a:prstClr val="white"/>
                  </a:solidFill>
                  <a:latin typeface="Helvetica"/>
                </a:rPr>
                <a:t>Cyber Security Services 3</a:t>
              </a:r>
            </a:p>
          </p:txBody>
        </p:sp>
      </p:grpSp>
      <p:grpSp>
        <p:nvGrpSpPr>
          <p:cNvPr id="239" name="Group 238">
            <a:extLst>
              <a:ext uri="{FF2B5EF4-FFF2-40B4-BE49-F238E27FC236}">
                <a16:creationId xmlns:a16="http://schemas.microsoft.com/office/drawing/2014/main" id="{FF23DEE1-949A-1122-BFB0-C211D06FF2BB}"/>
              </a:ext>
            </a:extLst>
          </p:cNvPr>
          <p:cNvGrpSpPr/>
          <p:nvPr/>
        </p:nvGrpSpPr>
        <p:grpSpPr>
          <a:xfrm>
            <a:off x="8711675" y="1047531"/>
            <a:ext cx="1386532" cy="5386028"/>
            <a:chOff x="8711675" y="843250"/>
            <a:chExt cx="1386532" cy="5386028"/>
          </a:xfrm>
        </p:grpSpPr>
        <p:sp>
          <p:nvSpPr>
            <p:cNvPr id="240" name="03 - background">
              <a:extLst>
                <a:ext uri="{FF2B5EF4-FFF2-40B4-BE49-F238E27FC236}">
                  <a16:creationId xmlns:a16="http://schemas.microsoft.com/office/drawing/2014/main" id="{AC1047EF-CA1B-780A-1E80-F5682AC48133}"/>
                </a:ext>
              </a:extLst>
            </p:cNvPr>
            <p:cNvSpPr/>
            <p:nvPr/>
          </p:nvSpPr>
          <p:spPr>
            <a:xfrm>
              <a:off x="8711675" y="1649068"/>
              <a:ext cx="1386532" cy="4580210"/>
            </a:xfrm>
            <a:prstGeom prst="roundRect">
              <a:avLst>
                <a:gd name="adj" fmla="val 5407"/>
              </a:avLst>
            </a:prstGeom>
            <a:gradFill>
              <a:gsLst>
                <a:gs pos="13000">
                  <a:srgbClr val="FFFFFF">
                    <a:alpha val="0"/>
                  </a:srgbClr>
                </a:gs>
                <a:gs pos="42000">
                  <a:srgbClr val="FFFFFF">
                    <a:alpha val="8627"/>
                  </a:srgbClr>
                </a:gs>
                <a:gs pos="70000">
                  <a:srgbClr val="FFFFFF">
                    <a:alpha val="20000"/>
                  </a:srgbClr>
                </a:gs>
              </a:gsLst>
              <a:lin ang="0" scaled="1"/>
            </a:gradFill>
            <a:ln w="2630" cap="flat">
              <a:gradFill>
                <a:gsLst>
                  <a:gs pos="26000">
                    <a:srgbClr val="283676">
                      <a:alpha val="29804"/>
                    </a:srgbClr>
                  </a:gs>
                  <a:gs pos="76000">
                    <a:srgbClr val="FFFFFF">
                      <a:alpha val="60000"/>
                    </a:srgbClr>
                  </a:gs>
                </a:gsLst>
                <a:lin ang="0" scaled="1"/>
              </a:gradFill>
              <a:prstDash val="solid"/>
              <a:miter/>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a:ea typeface="+mn-ea"/>
                <a:cs typeface="+mn-cs"/>
              </a:endParaRPr>
            </a:p>
          </p:txBody>
        </p:sp>
        <p:sp>
          <p:nvSpPr>
            <p:cNvPr id="241" name="Health">
              <a:extLst>
                <a:ext uri="{FF2B5EF4-FFF2-40B4-BE49-F238E27FC236}">
                  <a16:creationId xmlns:a16="http://schemas.microsoft.com/office/drawing/2014/main" id="{A53A4709-6CE5-80B5-B6E6-D968AFD07364}"/>
                </a:ext>
              </a:extLst>
            </p:cNvPr>
            <p:cNvSpPr/>
            <p:nvPr/>
          </p:nvSpPr>
          <p:spPr>
            <a:xfrm>
              <a:off x="8711675" y="2218949"/>
              <a:ext cx="1386532" cy="5207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Helvetica"/>
                  <a:ea typeface="+mn-ea"/>
                  <a:cs typeface="+mn-cs"/>
                </a:rPr>
                <a:t>Health</a:t>
              </a:r>
            </a:p>
          </p:txBody>
        </p:sp>
        <p:sp>
          <p:nvSpPr>
            <p:cNvPr id="242" name="RM 6116">
              <a:extLst>
                <a:ext uri="{FF2B5EF4-FFF2-40B4-BE49-F238E27FC236}">
                  <a16:creationId xmlns:a16="http://schemas.microsoft.com/office/drawing/2014/main" id="{785322C0-F211-F417-D8FA-F5C2EDACE038}"/>
                </a:ext>
              </a:extLst>
            </p:cNvPr>
            <p:cNvSpPr/>
            <p:nvPr/>
          </p:nvSpPr>
          <p:spPr>
            <a:xfrm>
              <a:off x="8711675" y="2876128"/>
              <a:ext cx="1386532" cy="387975"/>
            </a:xfrm>
            <a:prstGeom prst="rect">
              <a:avLst/>
            </a:prstGeom>
            <a:solidFill>
              <a:schemeClr val="accent2">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dirty="0">
                  <a:solidFill>
                    <a:schemeClr val="tx2"/>
                  </a:solidFill>
                  <a:latin typeface="Helvetica"/>
                </a:rPr>
                <a:t>RM 6116</a:t>
              </a:r>
            </a:p>
          </p:txBody>
        </p:sp>
        <p:sp>
          <p:nvSpPr>
            <p:cNvPr id="243" name="RM 6100">
              <a:extLst>
                <a:ext uri="{FF2B5EF4-FFF2-40B4-BE49-F238E27FC236}">
                  <a16:creationId xmlns:a16="http://schemas.microsoft.com/office/drawing/2014/main" id="{A1BDC2EF-42E5-6DA3-FB20-0A6DD694750B}"/>
                </a:ext>
              </a:extLst>
            </p:cNvPr>
            <p:cNvSpPr/>
            <p:nvPr/>
          </p:nvSpPr>
          <p:spPr>
            <a:xfrm>
              <a:off x="8711675" y="3264012"/>
              <a:ext cx="1386532" cy="387975"/>
            </a:xfrm>
            <a:prstGeom prst="rect">
              <a:avLst/>
            </a:prstGeom>
            <a:solidFill>
              <a:schemeClr val="accent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DOS Outcomes</a:t>
              </a:r>
            </a:p>
          </p:txBody>
        </p:sp>
        <p:sp>
          <p:nvSpPr>
            <p:cNvPr id="244" name="G-Cloud">
              <a:extLst>
                <a:ext uri="{FF2B5EF4-FFF2-40B4-BE49-F238E27FC236}">
                  <a16:creationId xmlns:a16="http://schemas.microsoft.com/office/drawing/2014/main" id="{289C9A90-4BA8-D78B-3D78-52E539438F27}"/>
                </a:ext>
              </a:extLst>
            </p:cNvPr>
            <p:cNvSpPr/>
            <p:nvPr/>
          </p:nvSpPr>
          <p:spPr>
            <a:xfrm>
              <a:off x="8711675" y="3655607"/>
              <a:ext cx="1386532" cy="387975"/>
            </a:xfrm>
            <a:prstGeom prst="rect">
              <a:avLst/>
            </a:prstGeom>
            <a:solidFill>
              <a:schemeClr val="accent1"/>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RM6190</a:t>
              </a:r>
            </a:p>
          </p:txBody>
        </p:sp>
        <p:sp>
          <p:nvSpPr>
            <p:cNvPr id="245" name="RM3825">
              <a:extLst>
                <a:ext uri="{FF2B5EF4-FFF2-40B4-BE49-F238E27FC236}">
                  <a16:creationId xmlns:a16="http://schemas.microsoft.com/office/drawing/2014/main" id="{FC3CCC33-FD2E-4D78-B28D-270BFFAAA64F}"/>
                </a:ext>
              </a:extLst>
            </p:cNvPr>
            <p:cNvSpPr/>
            <p:nvPr/>
          </p:nvSpPr>
          <p:spPr>
            <a:xfrm>
              <a:off x="8711675" y="4043860"/>
              <a:ext cx="1386532" cy="387975"/>
            </a:xfrm>
            <a:prstGeom prst="rect">
              <a:avLst/>
            </a:prstGeom>
            <a:solidFill>
              <a:schemeClr val="accent1">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G-Cloud</a:t>
              </a:r>
            </a:p>
          </p:txBody>
        </p:sp>
        <p:sp>
          <p:nvSpPr>
            <p:cNvPr id="246" name="DOS Outcomes">
              <a:extLst>
                <a:ext uri="{FF2B5EF4-FFF2-40B4-BE49-F238E27FC236}">
                  <a16:creationId xmlns:a16="http://schemas.microsoft.com/office/drawing/2014/main" id="{0D8BAC4E-9BA8-BCBA-B602-570E9D0C1FF3}"/>
                </a:ext>
              </a:extLst>
            </p:cNvPr>
            <p:cNvSpPr/>
            <p:nvPr/>
          </p:nvSpPr>
          <p:spPr>
            <a:xfrm>
              <a:off x="8711675" y="5220090"/>
              <a:ext cx="1386532" cy="387975"/>
            </a:xfrm>
            <a:prstGeom prst="rect">
              <a:avLst/>
            </a:prstGeom>
            <a:solidFill>
              <a:schemeClr val="accent6">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prstClr val="white"/>
                  </a:solidFill>
                  <a:latin typeface="Helvetica"/>
                </a:rPr>
                <a:t>RM 3825</a:t>
              </a:r>
            </a:p>
          </p:txBody>
        </p:sp>
        <p:sp>
          <p:nvSpPr>
            <p:cNvPr id="247" name="RM6094">
              <a:extLst>
                <a:ext uri="{FF2B5EF4-FFF2-40B4-BE49-F238E27FC236}">
                  <a16:creationId xmlns:a16="http://schemas.microsoft.com/office/drawing/2014/main" id="{E9894BF7-58D7-890C-61AC-640A84832807}"/>
                </a:ext>
              </a:extLst>
            </p:cNvPr>
            <p:cNvSpPr/>
            <p:nvPr/>
          </p:nvSpPr>
          <p:spPr>
            <a:xfrm>
              <a:off x="8711675" y="4438591"/>
              <a:ext cx="1386532" cy="387975"/>
            </a:xfrm>
            <a:prstGeom prst="rect">
              <a:avLst/>
            </a:prstGeom>
            <a:solidFill>
              <a:schemeClr val="tx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prstClr val="white"/>
                  </a:solidFill>
                  <a:latin typeface="Helvetica"/>
                </a:rPr>
                <a:t>Patient &amp; Healthcare Communication</a:t>
              </a:r>
            </a:p>
          </p:txBody>
        </p:sp>
        <p:grpSp>
          <p:nvGrpSpPr>
            <p:cNvPr id="248" name="Group 247">
              <a:extLst>
                <a:ext uri="{FF2B5EF4-FFF2-40B4-BE49-F238E27FC236}">
                  <a16:creationId xmlns:a16="http://schemas.microsoft.com/office/drawing/2014/main" id="{125C825F-BB75-6327-752C-B8AA32188781}"/>
                </a:ext>
              </a:extLst>
            </p:cNvPr>
            <p:cNvGrpSpPr/>
            <p:nvPr/>
          </p:nvGrpSpPr>
          <p:grpSpPr>
            <a:xfrm>
              <a:off x="8776989" y="843250"/>
              <a:ext cx="1255904" cy="1255902"/>
              <a:chOff x="6476729" y="1560399"/>
              <a:chExt cx="1488257" cy="1488257"/>
            </a:xfrm>
          </p:grpSpPr>
          <p:grpSp>
            <p:nvGrpSpPr>
              <p:cNvPr id="250" name="Group 249">
                <a:extLst>
                  <a:ext uri="{FF2B5EF4-FFF2-40B4-BE49-F238E27FC236}">
                    <a16:creationId xmlns:a16="http://schemas.microsoft.com/office/drawing/2014/main" id="{77F39741-E437-654B-FB92-6E38126D765D}"/>
                  </a:ext>
                </a:extLst>
              </p:cNvPr>
              <p:cNvGrpSpPr/>
              <p:nvPr/>
            </p:nvGrpSpPr>
            <p:grpSpPr>
              <a:xfrm>
                <a:off x="6476729" y="1560399"/>
                <a:ext cx="1488257" cy="1488257"/>
                <a:chOff x="89044" y="2534427"/>
                <a:chExt cx="2255342" cy="2255342"/>
              </a:xfrm>
            </p:grpSpPr>
            <p:pic>
              <p:nvPicPr>
                <p:cNvPr id="252" name="Graphic 251">
                  <a:extLst>
                    <a:ext uri="{FF2B5EF4-FFF2-40B4-BE49-F238E27FC236}">
                      <a16:creationId xmlns:a16="http://schemas.microsoft.com/office/drawing/2014/main" id="{ADE756F4-F59A-807A-D850-5F1BEF8617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44" y="2534427"/>
                  <a:ext cx="2255342" cy="2255342"/>
                </a:xfrm>
                <a:prstGeom prst="rect">
                  <a:avLst/>
                </a:prstGeom>
              </p:spPr>
            </p:pic>
            <p:sp>
              <p:nvSpPr>
                <p:cNvPr id="253" name="Oval 252">
                  <a:extLst>
                    <a:ext uri="{FF2B5EF4-FFF2-40B4-BE49-F238E27FC236}">
                      <a16:creationId xmlns:a16="http://schemas.microsoft.com/office/drawing/2014/main" id="{2F9F7B83-BF29-1E23-14E6-A283396F7B62}"/>
                    </a:ext>
                  </a:extLst>
                </p:cNvPr>
                <p:cNvSpPr/>
                <p:nvPr/>
              </p:nvSpPr>
              <p:spPr>
                <a:xfrm>
                  <a:off x="283031" y="2733592"/>
                  <a:ext cx="1867367" cy="1867368"/>
                </a:xfrm>
                <a:prstGeom prst="ellipse">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Calibri"/>
                    <a:ea typeface="+mn-ea"/>
                    <a:cs typeface="+mn-cs"/>
                  </a:endParaRPr>
                </a:p>
              </p:txBody>
            </p:sp>
          </p:grpSp>
          <p:pic>
            <p:nvPicPr>
              <p:cNvPr id="251" name="Graphic 250">
                <a:extLst>
                  <a:ext uri="{FF2B5EF4-FFF2-40B4-BE49-F238E27FC236}">
                    <a16:creationId xmlns:a16="http://schemas.microsoft.com/office/drawing/2014/main" id="{F90E9A81-B6DC-FC9D-F5C6-DDDF3C192AA9}"/>
                  </a:ext>
                </a:extLst>
              </p:cNvPr>
              <p:cNvPicPr>
                <a:picLocks noChangeAspect="1"/>
              </p:cNvPicPr>
              <p:nvPr/>
            </p:nvPicPr>
            <p:blipFill>
              <a:blip r:embed="rId7">
                <a:extLst>
                  <a:ext uri="{96DAC541-7B7A-43D3-8B79-37D633B846F1}">
                    <asvg:svgBlip xmlns:asvg="http://schemas.microsoft.com/office/drawing/2016/SVG/main" r:embed="rId23"/>
                  </a:ext>
                </a:extLst>
              </a:blip>
              <a:stretch>
                <a:fillRect/>
              </a:stretch>
            </p:blipFill>
            <p:spPr>
              <a:xfrm>
                <a:off x="6964587" y="2048258"/>
                <a:ext cx="512540" cy="512538"/>
              </a:xfrm>
              <a:prstGeom prst="rect">
                <a:avLst/>
              </a:prstGeom>
            </p:spPr>
          </p:pic>
        </p:grpSp>
        <p:sp>
          <p:nvSpPr>
            <p:cNvPr id="249" name="RM6094">
              <a:extLst>
                <a:ext uri="{FF2B5EF4-FFF2-40B4-BE49-F238E27FC236}">
                  <a16:creationId xmlns:a16="http://schemas.microsoft.com/office/drawing/2014/main" id="{94CB113F-15DB-6F20-9F91-F65BB7919530}"/>
                </a:ext>
              </a:extLst>
            </p:cNvPr>
            <p:cNvSpPr/>
            <p:nvPr/>
          </p:nvSpPr>
          <p:spPr>
            <a:xfrm>
              <a:off x="8711675" y="4833322"/>
              <a:ext cx="1386532" cy="387975"/>
            </a:xfrm>
            <a:prstGeom prst="rect">
              <a:avLst/>
            </a:prstGeom>
            <a:solidFill>
              <a:schemeClr val="tx1">
                <a:lumMod val="90000"/>
                <a:lumOff val="1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dirty="0">
                  <a:solidFill>
                    <a:prstClr val="white"/>
                  </a:solidFill>
                  <a:latin typeface="Helvetica"/>
                </a:rPr>
                <a:t>RM6094 Spark DPS</a:t>
              </a:r>
            </a:p>
          </p:txBody>
        </p:sp>
      </p:grpSp>
      <p:grpSp>
        <p:nvGrpSpPr>
          <p:cNvPr id="254" name="Group 253">
            <a:extLst>
              <a:ext uri="{FF2B5EF4-FFF2-40B4-BE49-F238E27FC236}">
                <a16:creationId xmlns:a16="http://schemas.microsoft.com/office/drawing/2014/main" id="{91FF8FB5-07F6-375A-DBA7-1CD5A3149F6F}"/>
              </a:ext>
            </a:extLst>
          </p:cNvPr>
          <p:cNvGrpSpPr/>
          <p:nvPr/>
        </p:nvGrpSpPr>
        <p:grpSpPr>
          <a:xfrm>
            <a:off x="10348268" y="1047531"/>
            <a:ext cx="1386532" cy="5386028"/>
            <a:chOff x="10348268" y="843250"/>
            <a:chExt cx="1386532" cy="5386028"/>
          </a:xfrm>
        </p:grpSpPr>
        <p:sp>
          <p:nvSpPr>
            <p:cNvPr id="255" name="02 - background">
              <a:extLst>
                <a:ext uri="{FF2B5EF4-FFF2-40B4-BE49-F238E27FC236}">
                  <a16:creationId xmlns:a16="http://schemas.microsoft.com/office/drawing/2014/main" id="{1F03F16E-4122-8FE1-1044-21C5B763540C}"/>
                </a:ext>
              </a:extLst>
            </p:cNvPr>
            <p:cNvSpPr/>
            <p:nvPr/>
          </p:nvSpPr>
          <p:spPr>
            <a:xfrm>
              <a:off x="10348268" y="1649068"/>
              <a:ext cx="1386532" cy="4580210"/>
            </a:xfrm>
            <a:prstGeom prst="roundRect">
              <a:avLst>
                <a:gd name="adj" fmla="val 5407"/>
              </a:avLst>
            </a:prstGeom>
            <a:gradFill>
              <a:gsLst>
                <a:gs pos="13000">
                  <a:srgbClr val="FFFFFF">
                    <a:alpha val="0"/>
                  </a:srgbClr>
                </a:gs>
                <a:gs pos="42000">
                  <a:srgbClr val="FFFFFF">
                    <a:alpha val="8627"/>
                  </a:srgbClr>
                </a:gs>
                <a:gs pos="70000">
                  <a:srgbClr val="FFFFFF">
                    <a:alpha val="20000"/>
                  </a:srgbClr>
                </a:gs>
              </a:gsLst>
              <a:lin ang="0" scaled="1"/>
            </a:gradFill>
            <a:ln w="2630" cap="flat">
              <a:gradFill>
                <a:gsLst>
                  <a:gs pos="26000">
                    <a:srgbClr val="283676">
                      <a:alpha val="29804"/>
                    </a:srgbClr>
                  </a:gs>
                  <a:gs pos="76000">
                    <a:srgbClr val="FFFFFF">
                      <a:alpha val="60000"/>
                    </a:srgbClr>
                  </a:gs>
                </a:gsLst>
                <a:lin ang="0" scaled="1"/>
              </a:gradFill>
              <a:prstDash val="solid"/>
              <a:miter/>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a:ea typeface="+mn-ea"/>
                <a:cs typeface="+mn-cs"/>
              </a:endParaRPr>
            </a:p>
          </p:txBody>
        </p:sp>
        <p:sp>
          <p:nvSpPr>
            <p:cNvPr id="256" name="Local Government">
              <a:extLst>
                <a:ext uri="{FF2B5EF4-FFF2-40B4-BE49-F238E27FC236}">
                  <a16:creationId xmlns:a16="http://schemas.microsoft.com/office/drawing/2014/main" id="{EB6B51A5-E6DE-E59F-7997-67DA33F4BBDD}"/>
                </a:ext>
              </a:extLst>
            </p:cNvPr>
            <p:cNvSpPr/>
            <p:nvPr/>
          </p:nvSpPr>
          <p:spPr>
            <a:xfrm>
              <a:off x="10348268" y="2218949"/>
              <a:ext cx="1386532" cy="5207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Helvetica"/>
                  <a:ea typeface="+mn-ea"/>
                  <a:cs typeface="+mn-cs"/>
                </a:rPr>
                <a:t>Local Government</a:t>
              </a:r>
            </a:p>
          </p:txBody>
        </p:sp>
        <p:sp>
          <p:nvSpPr>
            <p:cNvPr id="257" name="RM 6116">
              <a:extLst>
                <a:ext uri="{FF2B5EF4-FFF2-40B4-BE49-F238E27FC236}">
                  <a16:creationId xmlns:a16="http://schemas.microsoft.com/office/drawing/2014/main" id="{CAE4C932-8C7A-423A-1D16-4B87A43EFD44}"/>
                </a:ext>
              </a:extLst>
            </p:cNvPr>
            <p:cNvSpPr/>
            <p:nvPr/>
          </p:nvSpPr>
          <p:spPr>
            <a:xfrm>
              <a:off x="10348268" y="2876128"/>
              <a:ext cx="1386532" cy="387975"/>
            </a:xfrm>
            <a:prstGeom prst="rect">
              <a:avLst/>
            </a:prstGeom>
            <a:solidFill>
              <a:schemeClr val="accent2">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RM 6116</a:t>
              </a:r>
            </a:p>
          </p:txBody>
        </p:sp>
        <p:sp>
          <p:nvSpPr>
            <p:cNvPr id="258" name="RM 6100">
              <a:extLst>
                <a:ext uri="{FF2B5EF4-FFF2-40B4-BE49-F238E27FC236}">
                  <a16:creationId xmlns:a16="http://schemas.microsoft.com/office/drawing/2014/main" id="{BFA68C7E-FBB9-41F6-CA22-A938079FB351}"/>
                </a:ext>
              </a:extLst>
            </p:cNvPr>
            <p:cNvSpPr/>
            <p:nvPr/>
          </p:nvSpPr>
          <p:spPr>
            <a:xfrm>
              <a:off x="10348268" y="3264012"/>
              <a:ext cx="1386532" cy="387975"/>
            </a:xfrm>
            <a:prstGeom prst="rect">
              <a:avLst/>
            </a:prstGeom>
            <a:solidFill>
              <a:schemeClr val="accent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DOS Outcomes</a:t>
              </a:r>
            </a:p>
          </p:txBody>
        </p:sp>
        <p:sp>
          <p:nvSpPr>
            <p:cNvPr id="259" name="G-Cloud">
              <a:extLst>
                <a:ext uri="{FF2B5EF4-FFF2-40B4-BE49-F238E27FC236}">
                  <a16:creationId xmlns:a16="http://schemas.microsoft.com/office/drawing/2014/main" id="{D7E7619B-46BC-5F52-4396-69042101CCB7}"/>
                </a:ext>
              </a:extLst>
            </p:cNvPr>
            <p:cNvSpPr/>
            <p:nvPr/>
          </p:nvSpPr>
          <p:spPr>
            <a:xfrm>
              <a:off x="10348268" y="3655607"/>
              <a:ext cx="1386532" cy="387975"/>
            </a:xfrm>
            <a:prstGeom prst="rect">
              <a:avLst/>
            </a:prstGeom>
            <a:solidFill>
              <a:schemeClr val="accent1"/>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RM6190</a:t>
              </a:r>
            </a:p>
          </p:txBody>
        </p:sp>
        <p:sp>
          <p:nvSpPr>
            <p:cNvPr id="260" name="RM6095">
              <a:extLst>
                <a:ext uri="{FF2B5EF4-FFF2-40B4-BE49-F238E27FC236}">
                  <a16:creationId xmlns:a16="http://schemas.microsoft.com/office/drawing/2014/main" id="{B83B6667-3459-1402-4A9A-F4478471DCE1}"/>
                </a:ext>
              </a:extLst>
            </p:cNvPr>
            <p:cNvSpPr/>
            <p:nvPr/>
          </p:nvSpPr>
          <p:spPr>
            <a:xfrm>
              <a:off x="10348268" y="4043860"/>
              <a:ext cx="1386532" cy="387975"/>
            </a:xfrm>
            <a:prstGeom prst="rect">
              <a:avLst/>
            </a:prstGeom>
            <a:solidFill>
              <a:schemeClr val="accent1">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G-Cloud</a:t>
              </a:r>
            </a:p>
          </p:txBody>
        </p:sp>
        <p:grpSp>
          <p:nvGrpSpPr>
            <p:cNvPr id="261" name="Group 260">
              <a:extLst>
                <a:ext uri="{FF2B5EF4-FFF2-40B4-BE49-F238E27FC236}">
                  <a16:creationId xmlns:a16="http://schemas.microsoft.com/office/drawing/2014/main" id="{AF58AAFD-7822-899E-A0D3-44CAFB409335}"/>
                </a:ext>
              </a:extLst>
            </p:cNvPr>
            <p:cNvGrpSpPr/>
            <p:nvPr/>
          </p:nvGrpSpPr>
          <p:grpSpPr>
            <a:xfrm>
              <a:off x="10413582" y="843250"/>
              <a:ext cx="1255904" cy="1255902"/>
              <a:chOff x="4227015" y="1560399"/>
              <a:chExt cx="1488257" cy="1488257"/>
            </a:xfrm>
          </p:grpSpPr>
          <p:grpSp>
            <p:nvGrpSpPr>
              <p:cNvPr id="263" name="Group 262">
                <a:extLst>
                  <a:ext uri="{FF2B5EF4-FFF2-40B4-BE49-F238E27FC236}">
                    <a16:creationId xmlns:a16="http://schemas.microsoft.com/office/drawing/2014/main" id="{B4B103F4-4B01-693B-5C23-E19BB6DA0790}"/>
                  </a:ext>
                </a:extLst>
              </p:cNvPr>
              <p:cNvGrpSpPr/>
              <p:nvPr/>
            </p:nvGrpSpPr>
            <p:grpSpPr>
              <a:xfrm>
                <a:off x="4227015" y="1560399"/>
                <a:ext cx="1488257" cy="1488257"/>
                <a:chOff x="89044" y="2534427"/>
                <a:chExt cx="2255342" cy="2255342"/>
              </a:xfrm>
            </p:grpSpPr>
            <p:pic>
              <p:nvPicPr>
                <p:cNvPr id="265" name="Graphic 264">
                  <a:extLst>
                    <a:ext uri="{FF2B5EF4-FFF2-40B4-BE49-F238E27FC236}">
                      <a16:creationId xmlns:a16="http://schemas.microsoft.com/office/drawing/2014/main" id="{6FF3BEA6-D3F0-652E-1F66-61736F0C0D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44" y="2534427"/>
                  <a:ext cx="2255342" cy="2255342"/>
                </a:xfrm>
                <a:prstGeom prst="rect">
                  <a:avLst/>
                </a:prstGeom>
              </p:spPr>
            </p:pic>
            <p:sp>
              <p:nvSpPr>
                <p:cNvPr id="266" name="Oval 265">
                  <a:extLst>
                    <a:ext uri="{FF2B5EF4-FFF2-40B4-BE49-F238E27FC236}">
                      <a16:creationId xmlns:a16="http://schemas.microsoft.com/office/drawing/2014/main" id="{3408CB88-C354-F1D5-F059-E2E2804E25D3}"/>
                    </a:ext>
                  </a:extLst>
                </p:cNvPr>
                <p:cNvSpPr/>
                <p:nvPr/>
              </p:nvSpPr>
              <p:spPr>
                <a:xfrm>
                  <a:off x="283031" y="2733592"/>
                  <a:ext cx="1867367" cy="1867368"/>
                </a:xfrm>
                <a:prstGeom prst="ellipse">
                  <a:avLst/>
                </a:prstGeom>
                <a:solidFill>
                  <a:schemeClr val="accent6"/>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Calibri"/>
                    <a:ea typeface="+mn-ea"/>
                    <a:cs typeface="+mn-cs"/>
                  </a:endParaRPr>
                </a:p>
              </p:txBody>
            </p:sp>
          </p:grpSp>
          <p:pic>
            <p:nvPicPr>
              <p:cNvPr id="264" name="Graphic 263">
                <a:extLst>
                  <a:ext uri="{FF2B5EF4-FFF2-40B4-BE49-F238E27FC236}">
                    <a16:creationId xmlns:a16="http://schemas.microsoft.com/office/drawing/2014/main" id="{4F813642-E063-06FF-CA4C-1F6CC654373D}"/>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675170" y="2087961"/>
                <a:ext cx="591946" cy="433132"/>
              </a:xfrm>
              <a:prstGeom prst="rect">
                <a:avLst/>
              </a:prstGeom>
            </p:spPr>
          </p:pic>
        </p:grpSp>
        <p:sp>
          <p:nvSpPr>
            <p:cNvPr id="262" name="RM6095">
              <a:extLst>
                <a:ext uri="{FF2B5EF4-FFF2-40B4-BE49-F238E27FC236}">
                  <a16:creationId xmlns:a16="http://schemas.microsoft.com/office/drawing/2014/main" id="{3BFA6466-78B6-212A-C4DA-3FA2E7BA5D4A}"/>
                </a:ext>
              </a:extLst>
            </p:cNvPr>
            <p:cNvSpPr/>
            <p:nvPr/>
          </p:nvSpPr>
          <p:spPr>
            <a:xfrm>
              <a:off x="10348268" y="4438591"/>
              <a:ext cx="1386532" cy="387975"/>
            </a:xfrm>
            <a:prstGeom prst="rect">
              <a:avLst/>
            </a:prstGeom>
            <a:solidFill>
              <a:schemeClr val="tx1">
                <a:lumMod val="90000"/>
                <a:lumOff val="1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dirty="0">
                  <a:solidFill>
                    <a:prstClr val="white"/>
                  </a:solidFill>
                  <a:latin typeface="Helvetica"/>
                </a:rPr>
                <a:t>RM 6094 Spark DPS</a:t>
              </a:r>
            </a:p>
          </p:txBody>
        </p:sp>
      </p:grpSp>
      <p:grpSp>
        <p:nvGrpSpPr>
          <p:cNvPr id="267" name="Group 266">
            <a:extLst>
              <a:ext uri="{FF2B5EF4-FFF2-40B4-BE49-F238E27FC236}">
                <a16:creationId xmlns:a16="http://schemas.microsoft.com/office/drawing/2014/main" id="{3A42264C-2B72-04F3-954A-05021842B0FB}"/>
              </a:ext>
            </a:extLst>
          </p:cNvPr>
          <p:cNvGrpSpPr/>
          <p:nvPr/>
        </p:nvGrpSpPr>
        <p:grpSpPr>
          <a:xfrm>
            <a:off x="5438493" y="1047531"/>
            <a:ext cx="1386532" cy="5386028"/>
            <a:chOff x="5438493" y="843250"/>
            <a:chExt cx="1386532" cy="5386028"/>
          </a:xfrm>
        </p:grpSpPr>
        <p:sp>
          <p:nvSpPr>
            <p:cNvPr id="268" name="02 - background">
              <a:extLst>
                <a:ext uri="{FF2B5EF4-FFF2-40B4-BE49-F238E27FC236}">
                  <a16:creationId xmlns:a16="http://schemas.microsoft.com/office/drawing/2014/main" id="{49B710AB-8429-21B8-B6E5-B23C18A72ACB}"/>
                </a:ext>
              </a:extLst>
            </p:cNvPr>
            <p:cNvSpPr/>
            <p:nvPr/>
          </p:nvSpPr>
          <p:spPr>
            <a:xfrm>
              <a:off x="5438493" y="1649068"/>
              <a:ext cx="1386532" cy="4580210"/>
            </a:xfrm>
            <a:prstGeom prst="roundRect">
              <a:avLst>
                <a:gd name="adj" fmla="val 5407"/>
              </a:avLst>
            </a:prstGeom>
            <a:gradFill>
              <a:gsLst>
                <a:gs pos="13000">
                  <a:srgbClr val="FFFFFF">
                    <a:alpha val="0"/>
                  </a:srgbClr>
                </a:gs>
                <a:gs pos="42000">
                  <a:srgbClr val="FFFFFF">
                    <a:alpha val="8627"/>
                  </a:srgbClr>
                </a:gs>
                <a:gs pos="70000">
                  <a:srgbClr val="FFFFFF">
                    <a:alpha val="20000"/>
                  </a:srgbClr>
                </a:gs>
              </a:gsLst>
              <a:lin ang="0" scaled="1"/>
            </a:gradFill>
            <a:ln w="2630" cap="flat">
              <a:gradFill>
                <a:gsLst>
                  <a:gs pos="26000">
                    <a:srgbClr val="283676">
                      <a:alpha val="29804"/>
                    </a:srgbClr>
                  </a:gs>
                  <a:gs pos="76000">
                    <a:srgbClr val="FFFFFF">
                      <a:alpha val="60000"/>
                    </a:srgbClr>
                  </a:gs>
                </a:gsLst>
                <a:lin ang="0" scaled="1"/>
              </a:gradFill>
              <a:prstDash val="solid"/>
              <a:miter/>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a:ea typeface="+mn-ea"/>
                <a:cs typeface="+mn-cs"/>
              </a:endParaRPr>
            </a:p>
          </p:txBody>
        </p:sp>
        <p:sp>
          <p:nvSpPr>
            <p:cNvPr id="269" name="Local Government">
              <a:extLst>
                <a:ext uri="{FF2B5EF4-FFF2-40B4-BE49-F238E27FC236}">
                  <a16:creationId xmlns:a16="http://schemas.microsoft.com/office/drawing/2014/main" id="{03CA8A40-90B6-7580-5613-8526FA33A905}"/>
                </a:ext>
              </a:extLst>
            </p:cNvPr>
            <p:cNvSpPr/>
            <p:nvPr/>
          </p:nvSpPr>
          <p:spPr>
            <a:xfrm>
              <a:off x="5438493" y="2218949"/>
              <a:ext cx="1386532" cy="5207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Helvetica"/>
                  <a:ea typeface="+mn-ea"/>
                  <a:cs typeface="+mn-cs"/>
                </a:rPr>
                <a:t>Defence</a:t>
              </a:r>
            </a:p>
          </p:txBody>
        </p:sp>
        <p:sp>
          <p:nvSpPr>
            <p:cNvPr id="270" name="RM 6116">
              <a:extLst>
                <a:ext uri="{FF2B5EF4-FFF2-40B4-BE49-F238E27FC236}">
                  <a16:creationId xmlns:a16="http://schemas.microsoft.com/office/drawing/2014/main" id="{3E49BF8C-244A-53E0-5D3F-2E1722E82C07}"/>
                </a:ext>
              </a:extLst>
            </p:cNvPr>
            <p:cNvSpPr/>
            <p:nvPr/>
          </p:nvSpPr>
          <p:spPr>
            <a:xfrm>
              <a:off x="5438493" y="2876128"/>
              <a:ext cx="1386532" cy="387975"/>
            </a:xfrm>
            <a:prstGeom prst="rect">
              <a:avLst/>
            </a:prstGeom>
            <a:solidFill>
              <a:schemeClr val="accent2">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RM 6116</a:t>
              </a:r>
            </a:p>
          </p:txBody>
        </p:sp>
        <p:sp>
          <p:nvSpPr>
            <p:cNvPr id="271" name="RM 6100">
              <a:extLst>
                <a:ext uri="{FF2B5EF4-FFF2-40B4-BE49-F238E27FC236}">
                  <a16:creationId xmlns:a16="http://schemas.microsoft.com/office/drawing/2014/main" id="{2F41336B-CFE4-E0E2-6D8E-2D74634DAEF3}"/>
                </a:ext>
              </a:extLst>
            </p:cNvPr>
            <p:cNvSpPr/>
            <p:nvPr/>
          </p:nvSpPr>
          <p:spPr>
            <a:xfrm>
              <a:off x="5438493" y="3264012"/>
              <a:ext cx="1386532" cy="387975"/>
            </a:xfrm>
            <a:prstGeom prst="rect">
              <a:avLst/>
            </a:prstGeom>
            <a:solidFill>
              <a:schemeClr val="accent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DOS Outcome</a:t>
              </a:r>
            </a:p>
          </p:txBody>
        </p:sp>
        <p:sp>
          <p:nvSpPr>
            <p:cNvPr id="272" name="G-Cloud">
              <a:extLst>
                <a:ext uri="{FF2B5EF4-FFF2-40B4-BE49-F238E27FC236}">
                  <a16:creationId xmlns:a16="http://schemas.microsoft.com/office/drawing/2014/main" id="{B1D9311E-6FFB-BB99-C2A3-2400CFB3682F}"/>
                </a:ext>
              </a:extLst>
            </p:cNvPr>
            <p:cNvSpPr/>
            <p:nvPr/>
          </p:nvSpPr>
          <p:spPr>
            <a:xfrm>
              <a:off x="5438493" y="3655607"/>
              <a:ext cx="1386532" cy="387975"/>
            </a:xfrm>
            <a:prstGeom prst="rect">
              <a:avLst/>
            </a:prstGeom>
            <a:solidFill>
              <a:schemeClr val="accent1"/>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RM6190</a:t>
              </a:r>
            </a:p>
          </p:txBody>
        </p:sp>
        <p:sp>
          <p:nvSpPr>
            <p:cNvPr id="273" name="RM6095">
              <a:extLst>
                <a:ext uri="{FF2B5EF4-FFF2-40B4-BE49-F238E27FC236}">
                  <a16:creationId xmlns:a16="http://schemas.microsoft.com/office/drawing/2014/main" id="{AD8FCC5E-FC4A-09C3-5243-E5782C58AB54}"/>
                </a:ext>
              </a:extLst>
            </p:cNvPr>
            <p:cNvSpPr/>
            <p:nvPr/>
          </p:nvSpPr>
          <p:spPr>
            <a:xfrm>
              <a:off x="5438493" y="4043860"/>
              <a:ext cx="1386532" cy="387975"/>
            </a:xfrm>
            <a:prstGeom prst="rect">
              <a:avLst/>
            </a:prstGeom>
            <a:solidFill>
              <a:schemeClr val="accent1">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G-Cloud</a:t>
              </a:r>
            </a:p>
          </p:txBody>
        </p:sp>
        <p:sp>
          <p:nvSpPr>
            <p:cNvPr id="274" name="DOS Outcomes">
              <a:extLst>
                <a:ext uri="{FF2B5EF4-FFF2-40B4-BE49-F238E27FC236}">
                  <a16:creationId xmlns:a16="http://schemas.microsoft.com/office/drawing/2014/main" id="{2D35C6D0-1CE6-0C5B-172D-7E7FFFFE957E}"/>
                </a:ext>
              </a:extLst>
            </p:cNvPr>
            <p:cNvSpPr/>
            <p:nvPr/>
          </p:nvSpPr>
          <p:spPr>
            <a:xfrm>
              <a:off x="5438493" y="4434936"/>
              <a:ext cx="1386532" cy="387975"/>
            </a:xfrm>
            <a:prstGeom prst="rect">
              <a:avLst/>
            </a:prstGeom>
            <a:solidFill>
              <a:schemeClr val="tx2">
                <a:lumMod val="90000"/>
                <a:lumOff val="1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prstClr val="white"/>
                  </a:solidFill>
                  <a:latin typeface="Helvetica"/>
                </a:rPr>
                <a:t>RM 1043.8</a:t>
              </a:r>
            </a:p>
          </p:txBody>
        </p:sp>
        <p:sp>
          <p:nvSpPr>
            <p:cNvPr id="275" name="RM6094">
              <a:extLst>
                <a:ext uri="{FF2B5EF4-FFF2-40B4-BE49-F238E27FC236}">
                  <a16:creationId xmlns:a16="http://schemas.microsoft.com/office/drawing/2014/main" id="{279DBD79-63AC-8202-57D0-BEFC139B8949}"/>
                </a:ext>
              </a:extLst>
            </p:cNvPr>
            <p:cNvSpPr/>
            <p:nvPr/>
          </p:nvSpPr>
          <p:spPr>
            <a:xfrm>
              <a:off x="5438493" y="4822894"/>
              <a:ext cx="1386532" cy="387975"/>
            </a:xfrm>
            <a:prstGeom prst="rect">
              <a:avLst/>
            </a:prstGeom>
            <a:solidFill>
              <a:schemeClr val="accent5"/>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RM 3764.3</a:t>
              </a:r>
            </a:p>
          </p:txBody>
        </p:sp>
        <p:grpSp>
          <p:nvGrpSpPr>
            <p:cNvPr id="276" name="Group 275">
              <a:extLst>
                <a:ext uri="{FF2B5EF4-FFF2-40B4-BE49-F238E27FC236}">
                  <a16:creationId xmlns:a16="http://schemas.microsoft.com/office/drawing/2014/main" id="{471B7844-2E0F-1EFF-4023-E9200D47D8E8}"/>
                </a:ext>
              </a:extLst>
            </p:cNvPr>
            <p:cNvGrpSpPr/>
            <p:nvPr/>
          </p:nvGrpSpPr>
          <p:grpSpPr>
            <a:xfrm>
              <a:off x="5503807" y="843250"/>
              <a:ext cx="1255904" cy="1255902"/>
              <a:chOff x="89044" y="2534427"/>
              <a:chExt cx="2255342" cy="2255342"/>
            </a:xfrm>
          </p:grpSpPr>
          <p:pic>
            <p:nvPicPr>
              <p:cNvPr id="280" name="Graphic 279">
                <a:extLst>
                  <a:ext uri="{FF2B5EF4-FFF2-40B4-BE49-F238E27FC236}">
                    <a16:creationId xmlns:a16="http://schemas.microsoft.com/office/drawing/2014/main" id="{2FD95820-82F4-B894-E5DC-8A703E3D58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44" y="2534427"/>
                <a:ext cx="2255342" cy="2255342"/>
              </a:xfrm>
              <a:prstGeom prst="rect">
                <a:avLst/>
              </a:prstGeom>
            </p:spPr>
          </p:pic>
          <p:sp>
            <p:nvSpPr>
              <p:cNvPr id="281" name="Oval 280">
                <a:extLst>
                  <a:ext uri="{FF2B5EF4-FFF2-40B4-BE49-F238E27FC236}">
                    <a16:creationId xmlns:a16="http://schemas.microsoft.com/office/drawing/2014/main" id="{C7DDD82F-FABE-DF6D-5362-CC8C7C813760}"/>
                  </a:ext>
                </a:extLst>
              </p:cNvPr>
              <p:cNvSpPr/>
              <p:nvPr/>
            </p:nvSpPr>
            <p:spPr>
              <a:xfrm>
                <a:off x="283031" y="2733592"/>
                <a:ext cx="1867367" cy="1867368"/>
              </a:xfrm>
              <a:prstGeom prst="ellipse">
                <a:avLst/>
              </a:prstGeom>
              <a:solidFill>
                <a:schemeClr val="tx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Calibri"/>
                  <a:ea typeface="+mn-ea"/>
                  <a:cs typeface="+mn-cs"/>
                </a:endParaRPr>
              </a:p>
            </p:txBody>
          </p:sp>
        </p:grpSp>
        <p:sp>
          <p:nvSpPr>
            <p:cNvPr id="277" name="RM6094">
              <a:extLst>
                <a:ext uri="{FF2B5EF4-FFF2-40B4-BE49-F238E27FC236}">
                  <a16:creationId xmlns:a16="http://schemas.microsoft.com/office/drawing/2014/main" id="{D01D4621-88CD-7007-7D14-621EF41A9C95}"/>
                </a:ext>
              </a:extLst>
            </p:cNvPr>
            <p:cNvSpPr/>
            <p:nvPr/>
          </p:nvSpPr>
          <p:spPr>
            <a:xfrm>
              <a:off x="5438493" y="5209662"/>
              <a:ext cx="1386532" cy="387975"/>
            </a:xfrm>
            <a:prstGeom prst="rect">
              <a:avLst/>
            </a:prstGeom>
            <a:solidFill>
              <a:schemeClr val="tx1">
                <a:lumMod val="90000"/>
                <a:lumOff val="1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dirty="0">
                  <a:solidFill>
                    <a:prstClr val="white"/>
                  </a:solidFill>
                  <a:latin typeface="Helvetica"/>
                </a:rPr>
                <a:t>RM 6094 Spark DPS</a:t>
              </a:r>
            </a:p>
          </p:txBody>
        </p:sp>
        <p:pic>
          <p:nvPicPr>
            <p:cNvPr id="278" name="Graphic 277">
              <a:extLst>
                <a:ext uri="{FF2B5EF4-FFF2-40B4-BE49-F238E27FC236}">
                  <a16:creationId xmlns:a16="http://schemas.microsoft.com/office/drawing/2014/main" id="{739AD8B2-A67A-BCE9-3DEF-C711005E057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89288" y="1286923"/>
              <a:ext cx="484942" cy="368556"/>
            </a:xfrm>
            <a:prstGeom prst="rect">
              <a:avLst/>
            </a:prstGeom>
          </p:spPr>
        </p:pic>
        <p:sp>
          <p:nvSpPr>
            <p:cNvPr id="279" name="RM6094">
              <a:extLst>
                <a:ext uri="{FF2B5EF4-FFF2-40B4-BE49-F238E27FC236}">
                  <a16:creationId xmlns:a16="http://schemas.microsoft.com/office/drawing/2014/main" id="{404B969D-8253-E7C9-197A-2BF5111F75B4}"/>
                </a:ext>
              </a:extLst>
            </p:cNvPr>
            <p:cNvSpPr/>
            <p:nvPr/>
          </p:nvSpPr>
          <p:spPr>
            <a:xfrm>
              <a:off x="5438493" y="5604393"/>
              <a:ext cx="1386532" cy="387975"/>
            </a:xfrm>
            <a:prstGeom prst="rect">
              <a:avLst/>
            </a:prstGeom>
            <a:solidFill>
              <a:schemeClr val="accent3">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prstClr val="white"/>
                  </a:solidFill>
                  <a:latin typeface="Helvetica"/>
                </a:rPr>
                <a:t>Aurora</a:t>
              </a:r>
            </a:p>
          </p:txBody>
        </p:sp>
      </p:grpSp>
      <p:grpSp>
        <p:nvGrpSpPr>
          <p:cNvPr id="282" name="Group 281">
            <a:extLst>
              <a:ext uri="{FF2B5EF4-FFF2-40B4-BE49-F238E27FC236}">
                <a16:creationId xmlns:a16="http://schemas.microsoft.com/office/drawing/2014/main" id="{04C5C152-00A2-E4ED-7500-4DA5E2F59078}"/>
              </a:ext>
            </a:extLst>
          </p:cNvPr>
          <p:cNvGrpSpPr/>
          <p:nvPr/>
        </p:nvGrpSpPr>
        <p:grpSpPr>
          <a:xfrm>
            <a:off x="3801902" y="1047531"/>
            <a:ext cx="1386532" cy="5386028"/>
            <a:chOff x="3801902" y="843250"/>
            <a:chExt cx="1386532" cy="5386028"/>
          </a:xfrm>
        </p:grpSpPr>
        <p:sp>
          <p:nvSpPr>
            <p:cNvPr id="283" name="04 - background">
              <a:extLst>
                <a:ext uri="{FF2B5EF4-FFF2-40B4-BE49-F238E27FC236}">
                  <a16:creationId xmlns:a16="http://schemas.microsoft.com/office/drawing/2014/main" id="{054982B5-4043-F258-5C76-2D3520038123}"/>
                </a:ext>
              </a:extLst>
            </p:cNvPr>
            <p:cNvSpPr/>
            <p:nvPr/>
          </p:nvSpPr>
          <p:spPr>
            <a:xfrm>
              <a:off x="3801902" y="1649068"/>
              <a:ext cx="1386532" cy="4580210"/>
            </a:xfrm>
            <a:prstGeom prst="roundRect">
              <a:avLst>
                <a:gd name="adj" fmla="val 5407"/>
              </a:avLst>
            </a:prstGeom>
            <a:gradFill>
              <a:gsLst>
                <a:gs pos="13000">
                  <a:srgbClr val="FFFFFF">
                    <a:alpha val="0"/>
                  </a:srgbClr>
                </a:gs>
                <a:gs pos="42000">
                  <a:srgbClr val="FFFFFF">
                    <a:alpha val="8627"/>
                  </a:srgbClr>
                </a:gs>
                <a:gs pos="70000">
                  <a:srgbClr val="FFFFFF">
                    <a:alpha val="20000"/>
                  </a:srgbClr>
                </a:gs>
              </a:gsLst>
              <a:lin ang="0" scaled="1"/>
            </a:gradFill>
            <a:ln w="2630" cap="flat">
              <a:gradFill>
                <a:gsLst>
                  <a:gs pos="26000">
                    <a:srgbClr val="283676">
                      <a:alpha val="29804"/>
                    </a:srgbClr>
                  </a:gs>
                  <a:gs pos="76000">
                    <a:srgbClr val="FFFFFF">
                      <a:alpha val="60000"/>
                    </a:srgbClr>
                  </a:gs>
                </a:gsLst>
                <a:lin ang="0" scaled="1"/>
              </a:gradFill>
              <a:prstDash val="solid"/>
              <a:miter/>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a:ea typeface="+mn-ea"/>
                <a:cs typeface="+mn-cs"/>
              </a:endParaRPr>
            </a:p>
          </p:txBody>
        </p:sp>
        <p:sp>
          <p:nvSpPr>
            <p:cNvPr id="284" name="Education">
              <a:extLst>
                <a:ext uri="{FF2B5EF4-FFF2-40B4-BE49-F238E27FC236}">
                  <a16:creationId xmlns:a16="http://schemas.microsoft.com/office/drawing/2014/main" id="{97A0A68F-6348-4266-3450-7706A3CD7B68}"/>
                </a:ext>
              </a:extLst>
            </p:cNvPr>
            <p:cNvSpPr/>
            <p:nvPr/>
          </p:nvSpPr>
          <p:spPr>
            <a:xfrm>
              <a:off x="3801902" y="2218949"/>
              <a:ext cx="1386532" cy="5207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Helvetica"/>
                  <a:ea typeface="+mn-ea"/>
                  <a:cs typeface="+mn-cs"/>
                </a:rPr>
                <a:t>CNI</a:t>
              </a:r>
            </a:p>
          </p:txBody>
        </p:sp>
        <p:sp>
          <p:nvSpPr>
            <p:cNvPr id="285" name="RM 6116">
              <a:extLst>
                <a:ext uri="{FF2B5EF4-FFF2-40B4-BE49-F238E27FC236}">
                  <a16:creationId xmlns:a16="http://schemas.microsoft.com/office/drawing/2014/main" id="{75CD851F-2A0A-5672-D8D2-64B1E246CA84}"/>
                </a:ext>
              </a:extLst>
            </p:cNvPr>
            <p:cNvSpPr/>
            <p:nvPr/>
          </p:nvSpPr>
          <p:spPr>
            <a:xfrm>
              <a:off x="3801902" y="2876128"/>
              <a:ext cx="1386532" cy="387975"/>
            </a:xfrm>
            <a:prstGeom prst="rect">
              <a:avLst/>
            </a:prstGeom>
            <a:solidFill>
              <a:schemeClr val="accent2">
                <a:lumMod val="75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RM 6116</a:t>
              </a:r>
            </a:p>
          </p:txBody>
        </p:sp>
        <p:sp>
          <p:nvSpPr>
            <p:cNvPr id="286" name="RM 6100">
              <a:extLst>
                <a:ext uri="{FF2B5EF4-FFF2-40B4-BE49-F238E27FC236}">
                  <a16:creationId xmlns:a16="http://schemas.microsoft.com/office/drawing/2014/main" id="{C9F7F94C-CE95-4FAE-18F7-6BD17E23BBD1}"/>
                </a:ext>
              </a:extLst>
            </p:cNvPr>
            <p:cNvSpPr/>
            <p:nvPr/>
          </p:nvSpPr>
          <p:spPr>
            <a:xfrm>
              <a:off x="3801902" y="3264012"/>
              <a:ext cx="1386532" cy="387975"/>
            </a:xfrm>
            <a:prstGeom prst="rect">
              <a:avLst/>
            </a:prstGeom>
            <a:solidFill>
              <a:schemeClr val="accent2"/>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DOS Outcome</a:t>
              </a:r>
            </a:p>
          </p:txBody>
        </p:sp>
        <p:sp>
          <p:nvSpPr>
            <p:cNvPr id="287" name="G-Cloud">
              <a:extLst>
                <a:ext uri="{FF2B5EF4-FFF2-40B4-BE49-F238E27FC236}">
                  <a16:creationId xmlns:a16="http://schemas.microsoft.com/office/drawing/2014/main" id="{C7802127-C86B-A067-D2EA-1786C709C298}"/>
                </a:ext>
              </a:extLst>
            </p:cNvPr>
            <p:cNvSpPr/>
            <p:nvPr/>
          </p:nvSpPr>
          <p:spPr>
            <a:xfrm>
              <a:off x="3801902" y="3655607"/>
              <a:ext cx="1386532" cy="387975"/>
            </a:xfrm>
            <a:prstGeom prst="rect">
              <a:avLst/>
            </a:prstGeom>
            <a:solidFill>
              <a:schemeClr val="accent1"/>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schemeClr val="tx2"/>
                  </a:solidFill>
                  <a:latin typeface="Helvetica"/>
                </a:rPr>
                <a:t>RM6190</a:t>
              </a:r>
            </a:p>
          </p:txBody>
        </p:sp>
        <p:sp>
          <p:nvSpPr>
            <p:cNvPr id="288" name="JISC Web Filtering">
              <a:extLst>
                <a:ext uri="{FF2B5EF4-FFF2-40B4-BE49-F238E27FC236}">
                  <a16:creationId xmlns:a16="http://schemas.microsoft.com/office/drawing/2014/main" id="{6D4A7066-F15A-2883-B09E-FEF01D3A3DFD}"/>
                </a:ext>
              </a:extLst>
            </p:cNvPr>
            <p:cNvSpPr/>
            <p:nvPr/>
          </p:nvSpPr>
          <p:spPr>
            <a:xfrm>
              <a:off x="3801902" y="4431835"/>
              <a:ext cx="1386532" cy="387975"/>
            </a:xfrm>
            <a:prstGeom prst="rect">
              <a:avLst/>
            </a:prstGeom>
            <a:solidFill>
              <a:schemeClr val="tx1">
                <a:lumMod val="90000"/>
                <a:lumOff val="1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dirty="0">
                  <a:solidFill>
                    <a:prstClr val="white"/>
                  </a:solidFill>
                  <a:latin typeface="Helvetica"/>
                </a:rPr>
                <a:t>RM 6094 Spark DPS</a:t>
              </a:r>
            </a:p>
          </p:txBody>
        </p:sp>
        <p:grpSp>
          <p:nvGrpSpPr>
            <p:cNvPr id="289" name="Group 288">
              <a:extLst>
                <a:ext uri="{FF2B5EF4-FFF2-40B4-BE49-F238E27FC236}">
                  <a16:creationId xmlns:a16="http://schemas.microsoft.com/office/drawing/2014/main" id="{99642CA5-13C8-C809-E06C-546511E5DAC2}"/>
                </a:ext>
              </a:extLst>
            </p:cNvPr>
            <p:cNvGrpSpPr/>
            <p:nvPr/>
          </p:nvGrpSpPr>
          <p:grpSpPr>
            <a:xfrm>
              <a:off x="3867216" y="843250"/>
              <a:ext cx="1255904" cy="1255902"/>
              <a:chOff x="10561793" y="1326057"/>
              <a:chExt cx="1255904" cy="1255902"/>
            </a:xfrm>
          </p:grpSpPr>
          <p:grpSp>
            <p:nvGrpSpPr>
              <p:cNvPr id="291" name="Group 290">
                <a:extLst>
                  <a:ext uri="{FF2B5EF4-FFF2-40B4-BE49-F238E27FC236}">
                    <a16:creationId xmlns:a16="http://schemas.microsoft.com/office/drawing/2014/main" id="{BD09FC17-9EAD-0112-602E-975F9BC15C74}"/>
                  </a:ext>
                </a:extLst>
              </p:cNvPr>
              <p:cNvGrpSpPr/>
              <p:nvPr/>
            </p:nvGrpSpPr>
            <p:grpSpPr>
              <a:xfrm>
                <a:off x="10561793" y="1326057"/>
                <a:ext cx="1255904" cy="1255902"/>
                <a:chOff x="89044" y="2534427"/>
                <a:chExt cx="2255342" cy="2255342"/>
              </a:xfrm>
            </p:grpSpPr>
            <p:pic>
              <p:nvPicPr>
                <p:cNvPr id="293" name="Graphic 292">
                  <a:extLst>
                    <a:ext uri="{FF2B5EF4-FFF2-40B4-BE49-F238E27FC236}">
                      <a16:creationId xmlns:a16="http://schemas.microsoft.com/office/drawing/2014/main" id="{764C3CDB-08A0-1A44-802F-62AE97A495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44" y="2534427"/>
                  <a:ext cx="2255342" cy="2255342"/>
                </a:xfrm>
                <a:prstGeom prst="rect">
                  <a:avLst/>
                </a:prstGeom>
              </p:spPr>
            </p:pic>
            <p:sp>
              <p:nvSpPr>
                <p:cNvPr id="294" name="Oval 293">
                  <a:extLst>
                    <a:ext uri="{FF2B5EF4-FFF2-40B4-BE49-F238E27FC236}">
                      <a16:creationId xmlns:a16="http://schemas.microsoft.com/office/drawing/2014/main" id="{2C5D939E-E60C-1AEC-4986-9C1013FA0083}"/>
                    </a:ext>
                  </a:extLst>
                </p:cNvPr>
                <p:cNvSpPr/>
                <p:nvPr/>
              </p:nvSpPr>
              <p:spPr>
                <a:xfrm>
                  <a:off x="283031" y="2733592"/>
                  <a:ext cx="1867367" cy="1867368"/>
                </a:xfrm>
                <a:prstGeom prst="ellipse">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Calibri"/>
                    <a:ea typeface="+mn-ea"/>
                    <a:cs typeface="+mn-cs"/>
                  </a:endParaRPr>
                </a:p>
              </p:txBody>
            </p:sp>
          </p:grpSp>
          <p:pic>
            <p:nvPicPr>
              <p:cNvPr id="292" name="Graphic 291">
                <a:extLst>
                  <a:ext uri="{FF2B5EF4-FFF2-40B4-BE49-F238E27FC236}">
                    <a16:creationId xmlns:a16="http://schemas.microsoft.com/office/drawing/2014/main" id="{3A12DE29-6466-C542-C9CB-0DB1A4A097F3}"/>
                  </a:ext>
                </a:extLst>
              </p:cNvPr>
              <p:cNvPicPr>
                <a:picLocks noChangeAspect="1"/>
              </p:cNvPicPr>
              <p:nvPr/>
            </p:nvPicPr>
            <p:blipFill>
              <a:blip r:embed="rId17">
                <a:extLst>
                  <a:ext uri="{96DAC541-7B7A-43D3-8B79-37D633B846F1}">
                    <asvg:svgBlip xmlns:asvg="http://schemas.microsoft.com/office/drawing/2016/SVG/main" r:embed="rId26"/>
                  </a:ext>
                </a:extLst>
              </a:blip>
              <a:stretch>
                <a:fillRect/>
              </a:stretch>
            </p:blipFill>
            <p:spPr>
              <a:xfrm>
                <a:off x="10982325" y="1739181"/>
                <a:ext cx="414840" cy="429654"/>
              </a:xfrm>
              <a:prstGeom prst="rect">
                <a:avLst/>
              </a:prstGeom>
            </p:spPr>
          </p:pic>
        </p:grpSp>
        <p:sp>
          <p:nvSpPr>
            <p:cNvPr id="290" name="JISC Web Filtering">
              <a:extLst>
                <a:ext uri="{FF2B5EF4-FFF2-40B4-BE49-F238E27FC236}">
                  <a16:creationId xmlns:a16="http://schemas.microsoft.com/office/drawing/2014/main" id="{95E3C85C-1F67-EED6-1292-3D173F76308C}"/>
                </a:ext>
              </a:extLst>
            </p:cNvPr>
            <p:cNvSpPr/>
            <p:nvPr/>
          </p:nvSpPr>
          <p:spPr>
            <a:xfrm>
              <a:off x="3801902" y="4047202"/>
              <a:ext cx="1386532" cy="387975"/>
            </a:xfrm>
            <a:prstGeom prst="rect">
              <a:avLst/>
            </a:prstGeom>
            <a:solidFill>
              <a:schemeClr val="accent1">
                <a:lumMod val="50000"/>
              </a:schemeClr>
            </a:solidFill>
            <a:ln w="9525" cap="flat">
              <a:no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800" b="1">
                  <a:solidFill>
                    <a:prstClr val="white"/>
                  </a:solidFill>
                  <a:latin typeface="Helvetica"/>
                </a:rPr>
                <a:t>Network Rail SQS</a:t>
              </a:r>
            </a:p>
          </p:txBody>
        </p:sp>
      </p:grpSp>
    </p:spTree>
    <p:extLst>
      <p:ext uri="{BB962C8B-B14F-4D97-AF65-F5344CB8AC3E}">
        <p14:creationId xmlns:p14="http://schemas.microsoft.com/office/powerpoint/2010/main" val="46021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500"/>
                                        <p:tgtEl>
                                          <p:spTgt spid="211"/>
                                        </p:tgtEl>
                                      </p:cBhvr>
                                    </p:animEffect>
                                  </p:childTnLst>
                                </p:cTn>
                              </p:par>
                              <p:par>
                                <p:cTn id="8" presetID="10" presetClass="entr" presetSubtype="0" fill="hold" nodeType="withEffect">
                                  <p:stCondLst>
                                    <p:cond delay="500"/>
                                  </p:stCondLst>
                                  <p:childTnLst>
                                    <p:set>
                                      <p:cBhvr>
                                        <p:cTn id="9" dur="1" fill="hold">
                                          <p:stCondLst>
                                            <p:cond delay="0"/>
                                          </p:stCondLst>
                                        </p:cTn>
                                        <p:tgtEl>
                                          <p:spTgt spid="226"/>
                                        </p:tgtEl>
                                        <p:attrNameLst>
                                          <p:attrName>style.visibility</p:attrName>
                                        </p:attrNameLst>
                                      </p:cBhvr>
                                      <p:to>
                                        <p:strVal val="visible"/>
                                      </p:to>
                                    </p:set>
                                    <p:animEffect transition="in" filter="fade">
                                      <p:cBhvr>
                                        <p:cTn id="10" dur="500"/>
                                        <p:tgtEl>
                                          <p:spTgt spid="226"/>
                                        </p:tgtEl>
                                      </p:cBhvr>
                                    </p:animEffect>
                                  </p:childTnLst>
                                </p:cTn>
                              </p:par>
                              <p:par>
                                <p:cTn id="11" presetID="10" presetClass="entr" presetSubtype="0" fill="hold" nodeType="withEffect">
                                  <p:stCondLst>
                                    <p:cond delay="750"/>
                                  </p:stCondLst>
                                  <p:childTnLst>
                                    <p:set>
                                      <p:cBhvr>
                                        <p:cTn id="12" dur="1" fill="hold">
                                          <p:stCondLst>
                                            <p:cond delay="0"/>
                                          </p:stCondLst>
                                        </p:cTn>
                                        <p:tgtEl>
                                          <p:spTgt spid="282"/>
                                        </p:tgtEl>
                                        <p:attrNameLst>
                                          <p:attrName>style.visibility</p:attrName>
                                        </p:attrNameLst>
                                      </p:cBhvr>
                                      <p:to>
                                        <p:strVal val="visible"/>
                                      </p:to>
                                    </p:set>
                                    <p:animEffect transition="in" filter="fade">
                                      <p:cBhvr>
                                        <p:cTn id="13" dur="500"/>
                                        <p:tgtEl>
                                          <p:spTgt spid="282"/>
                                        </p:tgtEl>
                                      </p:cBhvr>
                                    </p:animEffect>
                                  </p:childTnLst>
                                </p:cTn>
                              </p:par>
                              <p:par>
                                <p:cTn id="14" presetID="10" presetClass="entr" presetSubtype="0" fill="hold" nodeType="withEffect">
                                  <p:stCondLst>
                                    <p:cond delay="1000"/>
                                  </p:stCondLst>
                                  <p:childTnLst>
                                    <p:set>
                                      <p:cBhvr>
                                        <p:cTn id="15" dur="1" fill="hold">
                                          <p:stCondLst>
                                            <p:cond delay="0"/>
                                          </p:stCondLst>
                                        </p:cTn>
                                        <p:tgtEl>
                                          <p:spTgt spid="267"/>
                                        </p:tgtEl>
                                        <p:attrNameLst>
                                          <p:attrName>style.visibility</p:attrName>
                                        </p:attrNameLst>
                                      </p:cBhvr>
                                      <p:to>
                                        <p:strVal val="visible"/>
                                      </p:to>
                                    </p:set>
                                    <p:animEffect transition="in" filter="fade">
                                      <p:cBhvr>
                                        <p:cTn id="16" dur="500"/>
                                        <p:tgtEl>
                                          <p:spTgt spid="267"/>
                                        </p:tgtEl>
                                      </p:cBhvr>
                                    </p:animEffect>
                                  </p:childTnLst>
                                </p:cTn>
                              </p:par>
                              <p:par>
                                <p:cTn id="17" presetID="10" presetClass="entr" presetSubtype="0" fill="hold" nodeType="withEffect">
                                  <p:stCondLst>
                                    <p:cond delay="1250"/>
                                  </p:stCondLst>
                                  <p:childTnLst>
                                    <p:set>
                                      <p:cBhvr>
                                        <p:cTn id="18" dur="1" fill="hold">
                                          <p:stCondLst>
                                            <p:cond delay="0"/>
                                          </p:stCondLst>
                                        </p:cTn>
                                        <p:tgtEl>
                                          <p:spTgt spid="199"/>
                                        </p:tgtEl>
                                        <p:attrNameLst>
                                          <p:attrName>style.visibility</p:attrName>
                                        </p:attrNameLst>
                                      </p:cBhvr>
                                      <p:to>
                                        <p:strVal val="visible"/>
                                      </p:to>
                                    </p:set>
                                    <p:animEffect transition="in" filter="fade">
                                      <p:cBhvr>
                                        <p:cTn id="19" dur="500"/>
                                        <p:tgtEl>
                                          <p:spTgt spid="199"/>
                                        </p:tgtEl>
                                      </p:cBhvr>
                                    </p:animEffect>
                                  </p:childTnLst>
                                </p:cTn>
                              </p:par>
                              <p:par>
                                <p:cTn id="20" presetID="10" presetClass="entr" presetSubtype="0" fill="hold" nodeType="withEffect">
                                  <p:stCondLst>
                                    <p:cond delay="1500"/>
                                  </p:stCondLst>
                                  <p:childTnLst>
                                    <p:set>
                                      <p:cBhvr>
                                        <p:cTn id="21" dur="1" fill="hold">
                                          <p:stCondLst>
                                            <p:cond delay="0"/>
                                          </p:stCondLst>
                                        </p:cTn>
                                        <p:tgtEl>
                                          <p:spTgt spid="239"/>
                                        </p:tgtEl>
                                        <p:attrNameLst>
                                          <p:attrName>style.visibility</p:attrName>
                                        </p:attrNameLst>
                                      </p:cBhvr>
                                      <p:to>
                                        <p:strVal val="visible"/>
                                      </p:to>
                                    </p:set>
                                    <p:animEffect transition="in" filter="fade">
                                      <p:cBhvr>
                                        <p:cTn id="22" dur="500"/>
                                        <p:tgtEl>
                                          <p:spTgt spid="239"/>
                                        </p:tgtEl>
                                      </p:cBhvr>
                                    </p:animEffect>
                                  </p:childTnLst>
                                </p:cTn>
                              </p:par>
                              <p:par>
                                <p:cTn id="23" presetID="10" presetClass="entr" presetSubtype="0" fill="hold" nodeType="withEffect">
                                  <p:stCondLst>
                                    <p:cond delay="1750"/>
                                  </p:stCondLst>
                                  <p:childTnLst>
                                    <p:set>
                                      <p:cBhvr>
                                        <p:cTn id="24" dur="1" fill="hold">
                                          <p:stCondLst>
                                            <p:cond delay="0"/>
                                          </p:stCondLst>
                                        </p:cTn>
                                        <p:tgtEl>
                                          <p:spTgt spid="254"/>
                                        </p:tgtEl>
                                        <p:attrNameLst>
                                          <p:attrName>style.visibility</p:attrName>
                                        </p:attrNameLst>
                                      </p:cBhvr>
                                      <p:to>
                                        <p:strVal val="visible"/>
                                      </p:to>
                                    </p:set>
                                    <p:animEffect transition="in" filter="fade">
                                      <p:cBhvr>
                                        <p:cTn id="25" dur="5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F0857-0C51-F4A5-2694-B31B87D0FD61}"/>
              </a:ext>
            </a:extLst>
          </p:cNvPr>
          <p:cNvSpPr>
            <a:spLocks noGrp="1"/>
          </p:cNvSpPr>
          <p:nvPr>
            <p:ph type="title"/>
          </p:nvPr>
        </p:nvSpPr>
        <p:spPr>
          <a:xfrm>
            <a:off x="3007436" y="257084"/>
            <a:ext cx="8966200" cy="749300"/>
          </a:xfrm>
        </p:spPr>
        <p:txBody>
          <a:bodyPr/>
          <a:lstStyle/>
          <a:p>
            <a:r>
              <a:rPr lang="en-GB" dirty="0"/>
              <a:t>Our Culture, Ethos &amp; Values</a:t>
            </a:r>
            <a:br>
              <a:rPr lang="en-GB" dirty="0"/>
            </a:br>
            <a:r>
              <a:rPr lang="en-GB" dirty="0"/>
              <a:t> </a:t>
            </a:r>
            <a:r>
              <a:rPr lang="en-GB" sz="1600" kern="0" dirty="0">
                <a:cs typeface="+mj-cs"/>
              </a:rPr>
              <a:t>Trust, Integrity, Respect, Equality, Fairness &amp; Transparency</a:t>
            </a:r>
          </a:p>
        </p:txBody>
      </p:sp>
      <p:grpSp>
        <p:nvGrpSpPr>
          <p:cNvPr id="4" name="Group 3">
            <a:extLst>
              <a:ext uri="{FF2B5EF4-FFF2-40B4-BE49-F238E27FC236}">
                <a16:creationId xmlns:a16="http://schemas.microsoft.com/office/drawing/2014/main" id="{AC8FF164-4AEE-1B04-846E-4EA746EA0AA3}"/>
              </a:ext>
            </a:extLst>
          </p:cNvPr>
          <p:cNvGrpSpPr/>
          <p:nvPr/>
        </p:nvGrpSpPr>
        <p:grpSpPr>
          <a:xfrm>
            <a:off x="215590" y="1352814"/>
            <a:ext cx="11760820" cy="4494889"/>
            <a:chOff x="507744" y="1585042"/>
            <a:chExt cx="11760820" cy="4494889"/>
          </a:xfrm>
        </p:grpSpPr>
        <p:pic>
          <p:nvPicPr>
            <p:cNvPr id="5" name="Picture 4">
              <a:extLst>
                <a:ext uri="{FF2B5EF4-FFF2-40B4-BE49-F238E27FC236}">
                  <a16:creationId xmlns:a16="http://schemas.microsoft.com/office/drawing/2014/main" id="{0C7DF103-C7AA-4D46-E9D4-6727E02BF5E7}"/>
                </a:ext>
              </a:extLst>
            </p:cNvPr>
            <p:cNvPicPr>
              <a:picLocks noChangeAspect="1"/>
            </p:cNvPicPr>
            <p:nvPr/>
          </p:nvPicPr>
          <p:blipFill>
            <a:blip r:embed="rId2"/>
            <a:stretch>
              <a:fillRect/>
            </a:stretch>
          </p:blipFill>
          <p:spPr>
            <a:xfrm>
              <a:off x="507745" y="1585042"/>
              <a:ext cx="3503925" cy="2151067"/>
            </a:xfrm>
            <a:prstGeom prst="rect">
              <a:avLst/>
            </a:prstGeom>
            <a:ln>
              <a:solidFill>
                <a:schemeClr val="bg1"/>
              </a:solidFill>
            </a:ln>
          </p:spPr>
        </p:pic>
        <p:pic>
          <p:nvPicPr>
            <p:cNvPr id="6" name="Picture 5">
              <a:extLst>
                <a:ext uri="{FF2B5EF4-FFF2-40B4-BE49-F238E27FC236}">
                  <a16:creationId xmlns:a16="http://schemas.microsoft.com/office/drawing/2014/main" id="{AD5ACFAC-AA56-7F22-F09C-9DC46F6D5898}"/>
                </a:ext>
              </a:extLst>
            </p:cNvPr>
            <p:cNvPicPr>
              <a:picLocks noChangeAspect="1"/>
            </p:cNvPicPr>
            <p:nvPr/>
          </p:nvPicPr>
          <p:blipFill>
            <a:blip r:embed="rId3"/>
            <a:stretch>
              <a:fillRect/>
            </a:stretch>
          </p:blipFill>
          <p:spPr>
            <a:xfrm>
              <a:off x="507744" y="3928863"/>
              <a:ext cx="3503925" cy="2151067"/>
            </a:xfrm>
            <a:prstGeom prst="rect">
              <a:avLst/>
            </a:prstGeom>
            <a:ln>
              <a:solidFill>
                <a:schemeClr val="bg1"/>
              </a:solidFill>
            </a:ln>
          </p:spPr>
        </p:pic>
        <p:pic>
          <p:nvPicPr>
            <p:cNvPr id="7" name="Picture 6">
              <a:extLst>
                <a:ext uri="{FF2B5EF4-FFF2-40B4-BE49-F238E27FC236}">
                  <a16:creationId xmlns:a16="http://schemas.microsoft.com/office/drawing/2014/main" id="{DEA2CE1C-75DF-36CD-F37B-BD0AE373EE25}"/>
                </a:ext>
              </a:extLst>
            </p:cNvPr>
            <p:cNvPicPr>
              <a:picLocks noChangeAspect="1"/>
            </p:cNvPicPr>
            <p:nvPr/>
          </p:nvPicPr>
          <p:blipFill>
            <a:blip r:embed="rId4"/>
            <a:stretch>
              <a:fillRect/>
            </a:stretch>
          </p:blipFill>
          <p:spPr>
            <a:xfrm>
              <a:off x="4501201" y="1585043"/>
              <a:ext cx="3503925" cy="2151067"/>
            </a:xfrm>
            <a:prstGeom prst="rect">
              <a:avLst/>
            </a:prstGeom>
            <a:ln>
              <a:solidFill>
                <a:schemeClr val="bg1"/>
              </a:solidFill>
            </a:ln>
          </p:spPr>
        </p:pic>
        <p:pic>
          <p:nvPicPr>
            <p:cNvPr id="8" name="Picture 7">
              <a:extLst>
                <a:ext uri="{FF2B5EF4-FFF2-40B4-BE49-F238E27FC236}">
                  <a16:creationId xmlns:a16="http://schemas.microsoft.com/office/drawing/2014/main" id="{96A7B7B0-464D-4FBD-9235-86C38A92C2F3}"/>
                </a:ext>
              </a:extLst>
            </p:cNvPr>
            <p:cNvPicPr>
              <a:picLocks noChangeAspect="1"/>
            </p:cNvPicPr>
            <p:nvPr/>
          </p:nvPicPr>
          <p:blipFill>
            <a:blip r:embed="rId5"/>
            <a:stretch>
              <a:fillRect/>
            </a:stretch>
          </p:blipFill>
          <p:spPr>
            <a:xfrm>
              <a:off x="8513131" y="2684867"/>
              <a:ext cx="3503925" cy="2151067"/>
            </a:xfrm>
            <a:prstGeom prst="rect">
              <a:avLst/>
            </a:prstGeom>
            <a:ln>
              <a:solidFill>
                <a:schemeClr val="bg1"/>
              </a:solidFill>
            </a:ln>
          </p:spPr>
        </p:pic>
        <p:pic>
          <p:nvPicPr>
            <p:cNvPr id="9" name="Picture 8">
              <a:extLst>
                <a:ext uri="{FF2B5EF4-FFF2-40B4-BE49-F238E27FC236}">
                  <a16:creationId xmlns:a16="http://schemas.microsoft.com/office/drawing/2014/main" id="{2DF76C55-71E0-C2E1-C73F-0B0C8EB21FB9}"/>
                </a:ext>
              </a:extLst>
            </p:cNvPr>
            <p:cNvPicPr>
              <a:picLocks noChangeAspect="1"/>
            </p:cNvPicPr>
            <p:nvPr/>
          </p:nvPicPr>
          <p:blipFill>
            <a:blip r:embed="rId6"/>
            <a:stretch>
              <a:fillRect/>
            </a:stretch>
          </p:blipFill>
          <p:spPr>
            <a:xfrm>
              <a:off x="4501200" y="3928864"/>
              <a:ext cx="3503925" cy="2151067"/>
            </a:xfrm>
            <a:prstGeom prst="rect">
              <a:avLst/>
            </a:prstGeom>
            <a:ln w="12700">
              <a:solidFill>
                <a:schemeClr val="bg1"/>
              </a:solidFill>
            </a:ln>
          </p:spPr>
        </p:pic>
        <p:sp>
          <p:nvSpPr>
            <p:cNvPr id="10" name="Plus Sign 9">
              <a:extLst>
                <a:ext uri="{FF2B5EF4-FFF2-40B4-BE49-F238E27FC236}">
                  <a16:creationId xmlns:a16="http://schemas.microsoft.com/office/drawing/2014/main" id="{DC8D10C0-4C07-E8B7-3B36-7539B63920C6}"/>
                </a:ext>
              </a:extLst>
            </p:cNvPr>
            <p:cNvSpPr/>
            <p:nvPr/>
          </p:nvSpPr>
          <p:spPr>
            <a:xfrm>
              <a:off x="4117890" y="2432503"/>
              <a:ext cx="277091" cy="294308"/>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Plus Sign 10">
              <a:extLst>
                <a:ext uri="{FF2B5EF4-FFF2-40B4-BE49-F238E27FC236}">
                  <a16:creationId xmlns:a16="http://schemas.microsoft.com/office/drawing/2014/main" id="{998CBA98-897C-3F7A-BE72-582C945E375A}"/>
                </a:ext>
              </a:extLst>
            </p:cNvPr>
            <p:cNvSpPr/>
            <p:nvPr/>
          </p:nvSpPr>
          <p:spPr>
            <a:xfrm>
              <a:off x="4117889" y="4720905"/>
              <a:ext cx="277091" cy="294308"/>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Equals 11">
              <a:extLst>
                <a:ext uri="{FF2B5EF4-FFF2-40B4-BE49-F238E27FC236}">
                  <a16:creationId xmlns:a16="http://schemas.microsoft.com/office/drawing/2014/main" id="{0CBA992E-FEEA-91AF-C203-A2989F71FC41}"/>
                </a:ext>
              </a:extLst>
            </p:cNvPr>
            <p:cNvSpPr/>
            <p:nvPr/>
          </p:nvSpPr>
          <p:spPr>
            <a:xfrm>
              <a:off x="8111345" y="3497408"/>
              <a:ext cx="295564" cy="391856"/>
            </a:xfrm>
            <a:prstGeom prst="mathEqual">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1F44"/>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AEF4907F-B2A1-3897-9934-B0C3EDF8C8B6}"/>
                </a:ext>
              </a:extLst>
            </p:cNvPr>
            <p:cNvSpPr txBox="1"/>
            <p:nvPr/>
          </p:nvSpPr>
          <p:spPr>
            <a:xfrm>
              <a:off x="8448479" y="5069053"/>
              <a:ext cx="382008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 Culture eats strategy for breakfast!”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Peter Drucker – Business Consultant</a:t>
              </a:r>
            </a:p>
          </p:txBody>
        </p:sp>
      </p:grpSp>
    </p:spTree>
    <p:extLst>
      <p:ext uri="{BB962C8B-B14F-4D97-AF65-F5344CB8AC3E}">
        <p14:creationId xmlns:p14="http://schemas.microsoft.com/office/powerpoint/2010/main" val="207076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Rounded Corners 56">
            <a:extLst>
              <a:ext uri="{FF2B5EF4-FFF2-40B4-BE49-F238E27FC236}">
                <a16:creationId xmlns:a16="http://schemas.microsoft.com/office/drawing/2014/main" id="{B24AC2D3-D9EF-ABE7-5D59-55A154AA1F9F}"/>
              </a:ext>
            </a:extLst>
          </p:cNvPr>
          <p:cNvSpPr/>
          <p:nvPr/>
        </p:nvSpPr>
        <p:spPr>
          <a:xfrm>
            <a:off x="5887188" y="883593"/>
            <a:ext cx="5945468" cy="5242887"/>
          </a:xfrm>
          <a:prstGeom prst="roundRect">
            <a:avLst>
              <a:gd name="adj" fmla="val 1824"/>
            </a:avLst>
          </a:prstGeom>
          <a:gradFill>
            <a:gsLst>
              <a:gs pos="13000">
                <a:srgbClr val="FFFFFF">
                  <a:alpha val="0"/>
                </a:srgbClr>
              </a:gs>
              <a:gs pos="42000">
                <a:srgbClr val="FFFFFF">
                  <a:alpha val="8627"/>
                </a:srgbClr>
              </a:gs>
              <a:gs pos="70000">
                <a:srgbClr val="FFFFFF">
                  <a:alpha val="20000"/>
                </a:srgbClr>
              </a:gs>
            </a:gsLst>
            <a:lin ang="0" scaled="1"/>
          </a:gradFill>
          <a:ln w="1231" cap="flat">
            <a:gradFill>
              <a:gsLst>
                <a:gs pos="26000">
                  <a:srgbClr val="283676">
                    <a:alpha val="29804"/>
                  </a:srgbClr>
                </a:gs>
                <a:gs pos="76000">
                  <a:srgbClr val="FFFFFF">
                    <a:alpha val="60000"/>
                  </a:srgbClr>
                </a:gs>
              </a:gsLst>
              <a:lin ang="0" scaled="1"/>
            </a:gradFill>
            <a:prstDash val="solid"/>
            <a:miter/>
          </a:ln>
        </p:spPr>
        <p:txBody>
          <a:bodyPr rot="0" spcFirstLastPara="0" vertOverflow="overflow" horzOverflow="overflow" vert="horz" wrap="square" lIns="180000" tIns="180000" rIns="180000" bIns="180000" numCol="1" spcCol="180000" rtlCol="0" fromWordArt="0" anchor="t" anchorCtr="0" forceAA="0" compatLnSpc="1">
            <a:prstTxWarp prst="textNoShape">
              <a:avLst/>
            </a:prstTxWarp>
            <a:noAutofit/>
          </a:bodyPr>
          <a:lstStyle/>
          <a:p>
            <a:pPr algn="ctr" fontAlgn="ctr">
              <a:lnSpc>
                <a:spcPct val="150000"/>
              </a:lnSpc>
            </a:pPr>
            <a:r>
              <a:rPr lang="en-GB" sz="1600" b="1">
                <a:solidFill>
                  <a:schemeClr val="bg2"/>
                </a:solidFill>
                <a:latin typeface="Helvetica" panose="020B0604020202020204" pitchFamily="34" charset="0"/>
                <a:cs typeface="Helvetica" panose="020B0604020202020204" pitchFamily="34" charset="0"/>
              </a:rPr>
              <a:t>Evolution of SNOW</a:t>
            </a:r>
          </a:p>
        </p:txBody>
      </p:sp>
      <p:sp>
        <p:nvSpPr>
          <p:cNvPr id="10" name="Rectangle: Rounded Corners 9">
            <a:extLst>
              <a:ext uri="{FF2B5EF4-FFF2-40B4-BE49-F238E27FC236}">
                <a16:creationId xmlns:a16="http://schemas.microsoft.com/office/drawing/2014/main" id="{121A97CD-3FD4-842A-227C-FF929BC2FEA9}"/>
              </a:ext>
            </a:extLst>
          </p:cNvPr>
          <p:cNvSpPr/>
          <p:nvPr/>
        </p:nvSpPr>
        <p:spPr>
          <a:xfrm>
            <a:off x="188779" y="883593"/>
            <a:ext cx="5389061" cy="5242887"/>
          </a:xfrm>
          <a:prstGeom prst="roundRect">
            <a:avLst>
              <a:gd name="adj" fmla="val 1824"/>
            </a:avLst>
          </a:prstGeom>
          <a:gradFill>
            <a:gsLst>
              <a:gs pos="13000">
                <a:srgbClr val="FFFFFF">
                  <a:alpha val="0"/>
                </a:srgbClr>
              </a:gs>
              <a:gs pos="42000">
                <a:srgbClr val="FFFFFF">
                  <a:alpha val="8627"/>
                </a:srgbClr>
              </a:gs>
              <a:gs pos="70000">
                <a:srgbClr val="FFFFFF">
                  <a:alpha val="20000"/>
                </a:srgbClr>
              </a:gs>
            </a:gsLst>
            <a:lin ang="0" scaled="1"/>
          </a:gradFill>
          <a:ln w="1231" cap="flat">
            <a:gradFill>
              <a:gsLst>
                <a:gs pos="26000">
                  <a:srgbClr val="283676">
                    <a:alpha val="29804"/>
                  </a:srgbClr>
                </a:gs>
                <a:gs pos="76000">
                  <a:srgbClr val="FFFFFF">
                    <a:alpha val="60000"/>
                  </a:srgbClr>
                </a:gs>
              </a:gsLst>
              <a:lin ang="0" scaled="1"/>
            </a:gradFill>
            <a:prstDash val="solid"/>
            <a:miter/>
          </a:ln>
        </p:spPr>
        <p:txBody>
          <a:bodyPr rot="0" spcFirstLastPara="0" vertOverflow="overflow" horzOverflow="overflow" vert="horz" wrap="square" lIns="180000" tIns="180000" rIns="180000" bIns="180000" numCol="1" spcCol="180000" rtlCol="0" fromWordArt="0" anchor="t" anchorCtr="0" forceAA="0" compatLnSpc="1">
            <a:prstTxWarp prst="textNoShape">
              <a:avLst/>
            </a:prstTxWarp>
            <a:noAutofit/>
          </a:bodyPr>
          <a:lstStyle/>
          <a:p>
            <a:pPr algn="ctr" fontAlgn="ctr">
              <a:lnSpc>
                <a:spcPct val="150000"/>
              </a:lnSpc>
            </a:pPr>
            <a:r>
              <a:rPr lang="en-GB" sz="1600" b="1">
                <a:solidFill>
                  <a:schemeClr val="bg2"/>
                </a:solidFill>
                <a:latin typeface="Helvetica" panose="020B0604020202020204" pitchFamily="34" charset="0"/>
                <a:cs typeface="Helvetica" panose="020B0604020202020204" pitchFamily="34" charset="0"/>
              </a:rPr>
              <a:t>How our service differentiates itself from the rest</a:t>
            </a:r>
          </a:p>
        </p:txBody>
      </p:sp>
      <p:sp>
        <p:nvSpPr>
          <p:cNvPr id="4" name="Title 3">
            <a:extLst>
              <a:ext uri="{FF2B5EF4-FFF2-40B4-BE49-F238E27FC236}">
                <a16:creationId xmlns:a16="http://schemas.microsoft.com/office/drawing/2014/main" id="{F94581EF-9301-E18D-B700-7C04F92A11C6}"/>
              </a:ext>
            </a:extLst>
          </p:cNvPr>
          <p:cNvSpPr>
            <a:spLocks noGrp="1"/>
          </p:cNvSpPr>
          <p:nvPr>
            <p:ph type="title"/>
          </p:nvPr>
        </p:nvSpPr>
        <p:spPr/>
        <p:txBody>
          <a:bodyPr/>
          <a:lstStyle/>
          <a:p>
            <a:r>
              <a:rPr lang="en-GB" sz="2400"/>
              <a:t>Human Touch Provisioning &amp; Service Delivery</a:t>
            </a:r>
          </a:p>
        </p:txBody>
      </p:sp>
      <p:grpSp>
        <p:nvGrpSpPr>
          <p:cNvPr id="51" name="Group 50">
            <a:extLst>
              <a:ext uri="{FF2B5EF4-FFF2-40B4-BE49-F238E27FC236}">
                <a16:creationId xmlns:a16="http://schemas.microsoft.com/office/drawing/2014/main" id="{089D15B1-479F-4AE9-0AD2-E9AAF55345AE}"/>
              </a:ext>
            </a:extLst>
          </p:cNvPr>
          <p:cNvGrpSpPr/>
          <p:nvPr/>
        </p:nvGrpSpPr>
        <p:grpSpPr>
          <a:xfrm>
            <a:off x="359344" y="1916471"/>
            <a:ext cx="1493134" cy="1512529"/>
            <a:chOff x="603184" y="1916471"/>
            <a:chExt cx="1493134" cy="1512529"/>
          </a:xfrm>
        </p:grpSpPr>
        <p:sp>
          <p:nvSpPr>
            <p:cNvPr id="12" name="TextBox 11">
              <a:extLst>
                <a:ext uri="{FF2B5EF4-FFF2-40B4-BE49-F238E27FC236}">
                  <a16:creationId xmlns:a16="http://schemas.microsoft.com/office/drawing/2014/main" id="{C89096AE-3CF8-4445-EDB8-EE476553D0CA}"/>
                </a:ext>
              </a:extLst>
            </p:cNvPr>
            <p:cNvSpPr txBox="1"/>
            <p:nvPr/>
          </p:nvSpPr>
          <p:spPr>
            <a:xfrm>
              <a:off x="603184" y="2967335"/>
              <a:ext cx="1493134" cy="461665"/>
            </a:xfrm>
            <a:prstGeom prst="rect">
              <a:avLst/>
            </a:prstGeom>
            <a:noFill/>
          </p:spPr>
          <p:txBody>
            <a:bodyPr wrap="square">
              <a:spAutoFit/>
            </a:bodyPr>
            <a:lstStyle/>
            <a:p>
              <a:pPr algn="ctr" rtl="0" fontAlgn="ctr">
                <a:spcBef>
                  <a:spcPts val="0"/>
                </a:spcBef>
                <a:spcAft>
                  <a:spcPts val="0"/>
                </a:spcAft>
              </a:pPr>
              <a:r>
                <a:rPr lang="en-GB" sz="1200">
                  <a:solidFill>
                    <a:schemeClr val="bg1"/>
                  </a:solidFill>
                  <a:effectLst/>
                  <a:latin typeface="Helvetica" panose="020B0604020202020204" pitchFamily="34" charset="0"/>
                  <a:cs typeface="Helvetica" panose="020B0604020202020204" pitchFamily="34" charset="0"/>
                </a:rPr>
                <a:t>Dedicated PM aligned to partner</a:t>
              </a:r>
            </a:p>
          </p:txBody>
        </p:sp>
        <p:grpSp>
          <p:nvGrpSpPr>
            <p:cNvPr id="46" name="Group 45">
              <a:extLst>
                <a:ext uri="{FF2B5EF4-FFF2-40B4-BE49-F238E27FC236}">
                  <a16:creationId xmlns:a16="http://schemas.microsoft.com/office/drawing/2014/main" id="{66F1EC44-365F-8BFC-E344-BE7A41D0737D}"/>
                </a:ext>
              </a:extLst>
            </p:cNvPr>
            <p:cNvGrpSpPr/>
            <p:nvPr/>
          </p:nvGrpSpPr>
          <p:grpSpPr>
            <a:xfrm>
              <a:off x="844055" y="1916471"/>
              <a:ext cx="1011394" cy="1011392"/>
              <a:chOff x="844055" y="1916471"/>
              <a:chExt cx="1011394" cy="1011392"/>
            </a:xfrm>
          </p:grpSpPr>
          <p:grpSp>
            <p:nvGrpSpPr>
              <p:cNvPr id="6" name="Group 5">
                <a:extLst>
                  <a:ext uri="{FF2B5EF4-FFF2-40B4-BE49-F238E27FC236}">
                    <a16:creationId xmlns:a16="http://schemas.microsoft.com/office/drawing/2014/main" id="{3D1EC3B8-BD51-66D1-9122-CF644F52A055}"/>
                  </a:ext>
                </a:extLst>
              </p:cNvPr>
              <p:cNvGrpSpPr/>
              <p:nvPr/>
            </p:nvGrpSpPr>
            <p:grpSpPr>
              <a:xfrm>
                <a:off x="844055" y="1916471"/>
                <a:ext cx="1011394" cy="1011392"/>
                <a:chOff x="5013628" y="954230"/>
                <a:chExt cx="1927701" cy="1927701"/>
              </a:xfrm>
            </p:grpSpPr>
            <p:pic>
              <p:nvPicPr>
                <p:cNvPr id="8" name="Graphic 7">
                  <a:extLst>
                    <a:ext uri="{FF2B5EF4-FFF2-40B4-BE49-F238E27FC236}">
                      <a16:creationId xmlns:a16="http://schemas.microsoft.com/office/drawing/2014/main" id="{0B103E92-9419-456C-80B4-FCDA97653F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3628" y="954230"/>
                  <a:ext cx="1927701" cy="1927701"/>
                </a:xfrm>
                <a:prstGeom prst="rect">
                  <a:avLst/>
                </a:prstGeom>
              </p:spPr>
            </p:pic>
            <p:sp>
              <p:nvSpPr>
                <p:cNvPr id="9" name="Oval 8">
                  <a:extLst>
                    <a:ext uri="{FF2B5EF4-FFF2-40B4-BE49-F238E27FC236}">
                      <a16:creationId xmlns:a16="http://schemas.microsoft.com/office/drawing/2014/main" id="{7F60E177-23B2-AF6D-0EC6-700192D918F6}"/>
                    </a:ext>
                  </a:extLst>
                </p:cNvPr>
                <p:cNvSpPr/>
                <p:nvPr/>
              </p:nvSpPr>
              <p:spPr>
                <a:xfrm>
                  <a:off x="5139991" y="1080593"/>
                  <a:ext cx="1674974" cy="1674974"/>
                </a:xfrm>
                <a:prstGeom prst="ellipse">
                  <a:avLst/>
                </a:prstGeom>
                <a:solidFill>
                  <a:schemeClr val="tx1">
                    <a:lumMod val="90000"/>
                    <a:lumOff val="1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34" name="Graphic 33">
                <a:extLst>
                  <a:ext uri="{FF2B5EF4-FFF2-40B4-BE49-F238E27FC236}">
                    <a16:creationId xmlns:a16="http://schemas.microsoft.com/office/drawing/2014/main" id="{141A9B17-D62C-169D-0966-8828F73F89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2831" y="2233958"/>
                <a:ext cx="433842" cy="376420"/>
              </a:xfrm>
              <a:prstGeom prst="rect">
                <a:avLst/>
              </a:prstGeom>
            </p:spPr>
          </p:pic>
        </p:grpSp>
      </p:grpSp>
      <p:grpSp>
        <p:nvGrpSpPr>
          <p:cNvPr id="52" name="Group 51">
            <a:extLst>
              <a:ext uri="{FF2B5EF4-FFF2-40B4-BE49-F238E27FC236}">
                <a16:creationId xmlns:a16="http://schemas.microsoft.com/office/drawing/2014/main" id="{47D67CAE-7188-4BF4-7C67-742EA646C529}"/>
              </a:ext>
            </a:extLst>
          </p:cNvPr>
          <p:cNvGrpSpPr/>
          <p:nvPr/>
        </p:nvGrpSpPr>
        <p:grpSpPr>
          <a:xfrm>
            <a:off x="2023041" y="1916471"/>
            <a:ext cx="1493134" cy="1512529"/>
            <a:chOff x="2266881" y="1916471"/>
            <a:chExt cx="1493134" cy="1512529"/>
          </a:xfrm>
        </p:grpSpPr>
        <p:sp>
          <p:nvSpPr>
            <p:cNvPr id="16" name="TextBox 15">
              <a:extLst>
                <a:ext uri="{FF2B5EF4-FFF2-40B4-BE49-F238E27FC236}">
                  <a16:creationId xmlns:a16="http://schemas.microsoft.com/office/drawing/2014/main" id="{5BC0A3F0-0F68-6E1A-ECBA-2579EA905F20}"/>
                </a:ext>
              </a:extLst>
            </p:cNvPr>
            <p:cNvSpPr txBox="1"/>
            <p:nvPr/>
          </p:nvSpPr>
          <p:spPr>
            <a:xfrm>
              <a:off x="2266881" y="2967335"/>
              <a:ext cx="1493134" cy="461665"/>
            </a:xfrm>
            <a:prstGeom prst="rect">
              <a:avLst/>
            </a:prstGeom>
            <a:noFill/>
          </p:spPr>
          <p:txBody>
            <a:bodyPr wrap="square">
              <a:spAutoFit/>
            </a:bodyPr>
            <a:lstStyle/>
            <a:p>
              <a:pPr algn="ctr" fontAlgn="ctr"/>
              <a:r>
                <a:rPr lang="en-GB" sz="1200">
                  <a:solidFill>
                    <a:schemeClr val="bg1"/>
                  </a:solidFill>
                  <a:latin typeface="Helvetica" panose="020B0604020202020204" pitchFamily="34" charset="0"/>
                  <a:cs typeface="Helvetica" panose="020B0604020202020204" pitchFamily="34" charset="0"/>
                </a:rPr>
                <a:t>Named escalation matrix with DDI</a:t>
              </a:r>
            </a:p>
          </p:txBody>
        </p:sp>
        <p:grpSp>
          <p:nvGrpSpPr>
            <p:cNvPr id="47" name="Group 46">
              <a:extLst>
                <a:ext uri="{FF2B5EF4-FFF2-40B4-BE49-F238E27FC236}">
                  <a16:creationId xmlns:a16="http://schemas.microsoft.com/office/drawing/2014/main" id="{4FDEB9BD-A879-45EF-F42F-FF8E83242285}"/>
                </a:ext>
              </a:extLst>
            </p:cNvPr>
            <p:cNvGrpSpPr/>
            <p:nvPr/>
          </p:nvGrpSpPr>
          <p:grpSpPr>
            <a:xfrm>
              <a:off x="2507752" y="1916471"/>
              <a:ext cx="1011394" cy="1011392"/>
              <a:chOff x="2507752" y="1916471"/>
              <a:chExt cx="1011394" cy="1011392"/>
            </a:xfrm>
          </p:grpSpPr>
          <p:grpSp>
            <p:nvGrpSpPr>
              <p:cNvPr id="13" name="Group 12">
                <a:extLst>
                  <a:ext uri="{FF2B5EF4-FFF2-40B4-BE49-F238E27FC236}">
                    <a16:creationId xmlns:a16="http://schemas.microsoft.com/office/drawing/2014/main" id="{BFF4FD5F-48C0-CD96-2594-9AAE2A975110}"/>
                  </a:ext>
                </a:extLst>
              </p:cNvPr>
              <p:cNvGrpSpPr/>
              <p:nvPr/>
            </p:nvGrpSpPr>
            <p:grpSpPr>
              <a:xfrm>
                <a:off x="2507752" y="1916471"/>
                <a:ext cx="1011394" cy="1011392"/>
                <a:chOff x="5013628" y="954230"/>
                <a:chExt cx="1927701" cy="1927701"/>
              </a:xfrm>
            </p:grpSpPr>
            <p:pic>
              <p:nvPicPr>
                <p:cNvPr id="14" name="Graphic 13">
                  <a:extLst>
                    <a:ext uri="{FF2B5EF4-FFF2-40B4-BE49-F238E27FC236}">
                      <a16:creationId xmlns:a16="http://schemas.microsoft.com/office/drawing/2014/main" id="{FBDC1190-23F3-C585-AD2F-4357F108B1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3628" y="954230"/>
                  <a:ext cx="1927701" cy="1927701"/>
                </a:xfrm>
                <a:prstGeom prst="rect">
                  <a:avLst/>
                </a:prstGeom>
              </p:spPr>
            </p:pic>
            <p:sp>
              <p:nvSpPr>
                <p:cNvPr id="15" name="Oval 14">
                  <a:extLst>
                    <a:ext uri="{FF2B5EF4-FFF2-40B4-BE49-F238E27FC236}">
                      <a16:creationId xmlns:a16="http://schemas.microsoft.com/office/drawing/2014/main" id="{FC6C6B59-00F8-BA26-4EFD-22B03D395972}"/>
                    </a:ext>
                  </a:extLst>
                </p:cNvPr>
                <p:cNvSpPr/>
                <p:nvPr/>
              </p:nvSpPr>
              <p:spPr>
                <a:xfrm>
                  <a:off x="5139991" y="1080593"/>
                  <a:ext cx="1674974" cy="1674974"/>
                </a:xfrm>
                <a:prstGeom prst="ellipse">
                  <a:avLst/>
                </a:prstGeom>
                <a:solidFill>
                  <a:schemeClr val="tx1">
                    <a:lumMod val="90000"/>
                    <a:lumOff val="1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36" name="Graphic 35">
                <a:extLst>
                  <a:ext uri="{FF2B5EF4-FFF2-40B4-BE49-F238E27FC236}">
                    <a16:creationId xmlns:a16="http://schemas.microsoft.com/office/drawing/2014/main" id="{373EE308-4B56-DA50-59A4-37031F807C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20402" y="2258820"/>
                <a:ext cx="386094" cy="326694"/>
              </a:xfrm>
              <a:prstGeom prst="rect">
                <a:avLst/>
              </a:prstGeom>
            </p:spPr>
          </p:pic>
        </p:grpSp>
      </p:grpSp>
      <p:grpSp>
        <p:nvGrpSpPr>
          <p:cNvPr id="53" name="Group 52">
            <a:extLst>
              <a:ext uri="{FF2B5EF4-FFF2-40B4-BE49-F238E27FC236}">
                <a16:creationId xmlns:a16="http://schemas.microsoft.com/office/drawing/2014/main" id="{F302A0FE-86AD-216B-99E2-FB98F83113ED}"/>
              </a:ext>
            </a:extLst>
          </p:cNvPr>
          <p:cNvGrpSpPr/>
          <p:nvPr/>
        </p:nvGrpSpPr>
        <p:grpSpPr>
          <a:xfrm>
            <a:off x="3686738" y="1916471"/>
            <a:ext cx="1493134" cy="1327863"/>
            <a:chOff x="3930578" y="1916471"/>
            <a:chExt cx="1493134" cy="1327863"/>
          </a:xfrm>
        </p:grpSpPr>
        <p:sp>
          <p:nvSpPr>
            <p:cNvPr id="20" name="TextBox 19">
              <a:extLst>
                <a:ext uri="{FF2B5EF4-FFF2-40B4-BE49-F238E27FC236}">
                  <a16:creationId xmlns:a16="http://schemas.microsoft.com/office/drawing/2014/main" id="{434C46FB-70FF-290B-8978-A87D24A56CFE}"/>
                </a:ext>
              </a:extLst>
            </p:cNvPr>
            <p:cNvSpPr txBox="1"/>
            <p:nvPr/>
          </p:nvSpPr>
          <p:spPr>
            <a:xfrm>
              <a:off x="3930578" y="2967335"/>
              <a:ext cx="1493134" cy="276999"/>
            </a:xfrm>
            <a:prstGeom prst="rect">
              <a:avLst/>
            </a:prstGeom>
            <a:noFill/>
          </p:spPr>
          <p:txBody>
            <a:bodyPr wrap="square">
              <a:spAutoFit/>
            </a:bodyPr>
            <a:lstStyle/>
            <a:p>
              <a:pPr algn="ctr" fontAlgn="ctr"/>
              <a:r>
                <a:rPr lang="en-GB" sz="1200">
                  <a:solidFill>
                    <a:schemeClr val="bg1"/>
                  </a:solidFill>
                  <a:latin typeface="Helvetica" panose="020B0604020202020204" pitchFamily="34" charset="0"/>
                  <a:cs typeface="Helvetica" panose="020B0604020202020204" pitchFamily="34" charset="0"/>
                </a:rPr>
                <a:t>Welcome call</a:t>
              </a:r>
            </a:p>
          </p:txBody>
        </p:sp>
        <p:grpSp>
          <p:nvGrpSpPr>
            <p:cNvPr id="48" name="Group 47">
              <a:extLst>
                <a:ext uri="{FF2B5EF4-FFF2-40B4-BE49-F238E27FC236}">
                  <a16:creationId xmlns:a16="http://schemas.microsoft.com/office/drawing/2014/main" id="{2E9E86AC-AAD1-7664-5D2C-F3E39538E918}"/>
                </a:ext>
              </a:extLst>
            </p:cNvPr>
            <p:cNvGrpSpPr/>
            <p:nvPr/>
          </p:nvGrpSpPr>
          <p:grpSpPr>
            <a:xfrm>
              <a:off x="4171449" y="1916471"/>
              <a:ext cx="1011394" cy="1011392"/>
              <a:chOff x="4171449" y="1916471"/>
              <a:chExt cx="1011394" cy="1011392"/>
            </a:xfrm>
          </p:grpSpPr>
          <p:grpSp>
            <p:nvGrpSpPr>
              <p:cNvPr id="17" name="Group 16">
                <a:extLst>
                  <a:ext uri="{FF2B5EF4-FFF2-40B4-BE49-F238E27FC236}">
                    <a16:creationId xmlns:a16="http://schemas.microsoft.com/office/drawing/2014/main" id="{AFD702F4-671C-C701-BCE3-A7D22993496D}"/>
                  </a:ext>
                </a:extLst>
              </p:cNvPr>
              <p:cNvGrpSpPr/>
              <p:nvPr/>
            </p:nvGrpSpPr>
            <p:grpSpPr>
              <a:xfrm>
                <a:off x="4171449" y="1916471"/>
                <a:ext cx="1011394" cy="1011392"/>
                <a:chOff x="5013628" y="954230"/>
                <a:chExt cx="1927701" cy="1927701"/>
              </a:xfrm>
            </p:grpSpPr>
            <p:pic>
              <p:nvPicPr>
                <p:cNvPr id="18" name="Graphic 17">
                  <a:extLst>
                    <a:ext uri="{FF2B5EF4-FFF2-40B4-BE49-F238E27FC236}">
                      <a16:creationId xmlns:a16="http://schemas.microsoft.com/office/drawing/2014/main" id="{5E3367E2-9398-4DA8-0D9D-F3AB6A2C91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3628" y="954230"/>
                  <a:ext cx="1927701" cy="1927701"/>
                </a:xfrm>
                <a:prstGeom prst="rect">
                  <a:avLst/>
                </a:prstGeom>
              </p:spPr>
            </p:pic>
            <p:sp>
              <p:nvSpPr>
                <p:cNvPr id="19" name="Oval 18">
                  <a:extLst>
                    <a:ext uri="{FF2B5EF4-FFF2-40B4-BE49-F238E27FC236}">
                      <a16:creationId xmlns:a16="http://schemas.microsoft.com/office/drawing/2014/main" id="{14FFB58E-76AC-F459-98C7-64D62D318F7C}"/>
                    </a:ext>
                  </a:extLst>
                </p:cNvPr>
                <p:cNvSpPr/>
                <p:nvPr/>
              </p:nvSpPr>
              <p:spPr>
                <a:xfrm>
                  <a:off x="5139991" y="1080593"/>
                  <a:ext cx="1674974" cy="1674974"/>
                </a:xfrm>
                <a:prstGeom prst="ellipse">
                  <a:avLst/>
                </a:prstGeom>
                <a:solidFill>
                  <a:schemeClr val="tx1">
                    <a:lumMod val="90000"/>
                    <a:lumOff val="1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38" name="Graphic 37">
                <a:extLst>
                  <a:ext uri="{FF2B5EF4-FFF2-40B4-BE49-F238E27FC236}">
                    <a16:creationId xmlns:a16="http://schemas.microsoft.com/office/drawing/2014/main" id="{C06B5F96-EDCB-DE58-A43D-66CCADDAE17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34820" y="2273334"/>
                <a:ext cx="484652" cy="334242"/>
              </a:xfrm>
              <a:prstGeom prst="rect">
                <a:avLst/>
              </a:prstGeom>
            </p:spPr>
          </p:pic>
        </p:grpSp>
      </p:grpSp>
      <p:grpSp>
        <p:nvGrpSpPr>
          <p:cNvPr id="54" name="Group 53">
            <a:extLst>
              <a:ext uri="{FF2B5EF4-FFF2-40B4-BE49-F238E27FC236}">
                <a16:creationId xmlns:a16="http://schemas.microsoft.com/office/drawing/2014/main" id="{5C64A8D1-55DA-DF24-3F5A-84DEA3D84D11}"/>
              </a:ext>
            </a:extLst>
          </p:cNvPr>
          <p:cNvGrpSpPr/>
          <p:nvPr/>
        </p:nvGrpSpPr>
        <p:grpSpPr>
          <a:xfrm>
            <a:off x="359344" y="3660163"/>
            <a:ext cx="1493134" cy="1512529"/>
            <a:chOff x="603184" y="3660163"/>
            <a:chExt cx="1493134" cy="1512529"/>
          </a:xfrm>
        </p:grpSpPr>
        <p:sp>
          <p:nvSpPr>
            <p:cNvPr id="24" name="TextBox 23">
              <a:extLst>
                <a:ext uri="{FF2B5EF4-FFF2-40B4-BE49-F238E27FC236}">
                  <a16:creationId xmlns:a16="http://schemas.microsoft.com/office/drawing/2014/main" id="{EFF2A02B-1DEF-18C4-FEF4-FA57FCEA12EA}"/>
                </a:ext>
              </a:extLst>
            </p:cNvPr>
            <p:cNvSpPr txBox="1"/>
            <p:nvPr/>
          </p:nvSpPr>
          <p:spPr>
            <a:xfrm>
              <a:off x="603184" y="4711027"/>
              <a:ext cx="1493134" cy="461665"/>
            </a:xfrm>
            <a:prstGeom prst="rect">
              <a:avLst/>
            </a:prstGeom>
            <a:noFill/>
          </p:spPr>
          <p:txBody>
            <a:bodyPr wrap="square">
              <a:spAutoFit/>
            </a:bodyPr>
            <a:lstStyle/>
            <a:p>
              <a:pPr algn="ctr" fontAlgn="ctr"/>
              <a:r>
                <a:rPr lang="en-GB" sz="1200">
                  <a:solidFill>
                    <a:schemeClr val="bg1"/>
                  </a:solidFill>
                  <a:latin typeface="Helvetica" panose="020B0604020202020204" pitchFamily="34" charset="0"/>
                  <a:cs typeface="Helvetica" panose="020B0604020202020204" pitchFamily="34" charset="0"/>
                </a:rPr>
                <a:t>Provisioning flowchart</a:t>
              </a:r>
            </a:p>
          </p:txBody>
        </p:sp>
        <p:grpSp>
          <p:nvGrpSpPr>
            <p:cNvPr id="49" name="Group 48">
              <a:extLst>
                <a:ext uri="{FF2B5EF4-FFF2-40B4-BE49-F238E27FC236}">
                  <a16:creationId xmlns:a16="http://schemas.microsoft.com/office/drawing/2014/main" id="{289B8712-533F-A97F-C857-AEB860BEB23C}"/>
                </a:ext>
              </a:extLst>
            </p:cNvPr>
            <p:cNvGrpSpPr/>
            <p:nvPr/>
          </p:nvGrpSpPr>
          <p:grpSpPr>
            <a:xfrm>
              <a:off x="844055" y="3660163"/>
              <a:ext cx="1011394" cy="1011392"/>
              <a:chOff x="844055" y="3660163"/>
              <a:chExt cx="1011394" cy="1011392"/>
            </a:xfrm>
          </p:grpSpPr>
          <p:grpSp>
            <p:nvGrpSpPr>
              <p:cNvPr id="21" name="Group 20">
                <a:extLst>
                  <a:ext uri="{FF2B5EF4-FFF2-40B4-BE49-F238E27FC236}">
                    <a16:creationId xmlns:a16="http://schemas.microsoft.com/office/drawing/2014/main" id="{13519A13-3E38-6900-9FF3-60E27DFC0D15}"/>
                  </a:ext>
                </a:extLst>
              </p:cNvPr>
              <p:cNvGrpSpPr/>
              <p:nvPr/>
            </p:nvGrpSpPr>
            <p:grpSpPr>
              <a:xfrm>
                <a:off x="844055" y="3660163"/>
                <a:ext cx="1011394" cy="1011392"/>
                <a:chOff x="5013628" y="954230"/>
                <a:chExt cx="1927701" cy="1927701"/>
              </a:xfrm>
            </p:grpSpPr>
            <p:pic>
              <p:nvPicPr>
                <p:cNvPr id="22" name="Graphic 21">
                  <a:extLst>
                    <a:ext uri="{FF2B5EF4-FFF2-40B4-BE49-F238E27FC236}">
                      <a16:creationId xmlns:a16="http://schemas.microsoft.com/office/drawing/2014/main" id="{F1D61F02-9314-D1CF-22A8-780D8EC1FF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3628" y="954230"/>
                  <a:ext cx="1927701" cy="1927701"/>
                </a:xfrm>
                <a:prstGeom prst="rect">
                  <a:avLst/>
                </a:prstGeom>
              </p:spPr>
            </p:pic>
            <p:sp>
              <p:nvSpPr>
                <p:cNvPr id="23" name="Oval 22">
                  <a:extLst>
                    <a:ext uri="{FF2B5EF4-FFF2-40B4-BE49-F238E27FC236}">
                      <a16:creationId xmlns:a16="http://schemas.microsoft.com/office/drawing/2014/main" id="{3CAF843A-31AC-0479-DEDF-3A5BA18CD296}"/>
                    </a:ext>
                  </a:extLst>
                </p:cNvPr>
                <p:cNvSpPr/>
                <p:nvPr/>
              </p:nvSpPr>
              <p:spPr>
                <a:xfrm>
                  <a:off x="5139991" y="1080593"/>
                  <a:ext cx="1674974" cy="1674974"/>
                </a:xfrm>
                <a:prstGeom prst="ellipse">
                  <a:avLst/>
                </a:prstGeom>
                <a:solidFill>
                  <a:schemeClr val="tx1">
                    <a:lumMod val="90000"/>
                    <a:lumOff val="1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40" name="Graphic 39">
                <a:extLst>
                  <a:ext uri="{FF2B5EF4-FFF2-40B4-BE49-F238E27FC236}">
                    <a16:creationId xmlns:a16="http://schemas.microsoft.com/office/drawing/2014/main" id="{DDB5EE03-75E1-2B4F-31CB-98BDB242FB2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32831" y="3979927"/>
                <a:ext cx="433842" cy="371864"/>
              </a:xfrm>
              <a:prstGeom prst="rect">
                <a:avLst/>
              </a:prstGeom>
            </p:spPr>
          </p:pic>
        </p:grpSp>
      </p:grpSp>
      <p:grpSp>
        <p:nvGrpSpPr>
          <p:cNvPr id="55" name="Group 54">
            <a:extLst>
              <a:ext uri="{FF2B5EF4-FFF2-40B4-BE49-F238E27FC236}">
                <a16:creationId xmlns:a16="http://schemas.microsoft.com/office/drawing/2014/main" id="{8F3E6107-34BF-46FF-8A19-BA0251BBDCEB}"/>
              </a:ext>
            </a:extLst>
          </p:cNvPr>
          <p:cNvGrpSpPr/>
          <p:nvPr/>
        </p:nvGrpSpPr>
        <p:grpSpPr>
          <a:xfrm>
            <a:off x="2023041" y="3660163"/>
            <a:ext cx="1493134" cy="1697195"/>
            <a:chOff x="2266881" y="3660163"/>
            <a:chExt cx="1493134" cy="1697195"/>
          </a:xfrm>
        </p:grpSpPr>
        <p:sp>
          <p:nvSpPr>
            <p:cNvPr id="28" name="TextBox 27">
              <a:extLst>
                <a:ext uri="{FF2B5EF4-FFF2-40B4-BE49-F238E27FC236}">
                  <a16:creationId xmlns:a16="http://schemas.microsoft.com/office/drawing/2014/main" id="{83A583DD-74F7-CBCE-CC76-62C5E5F74BD7}"/>
                </a:ext>
              </a:extLst>
            </p:cNvPr>
            <p:cNvSpPr txBox="1"/>
            <p:nvPr/>
          </p:nvSpPr>
          <p:spPr>
            <a:xfrm>
              <a:off x="2266881" y="4711027"/>
              <a:ext cx="1493134" cy="646331"/>
            </a:xfrm>
            <a:prstGeom prst="rect">
              <a:avLst/>
            </a:prstGeom>
            <a:noFill/>
          </p:spPr>
          <p:txBody>
            <a:bodyPr wrap="square">
              <a:spAutoFit/>
            </a:bodyPr>
            <a:lstStyle/>
            <a:p>
              <a:pPr algn="ctr" fontAlgn="ctr"/>
              <a:r>
                <a:rPr lang="en-GB" sz="1200">
                  <a:solidFill>
                    <a:schemeClr val="bg1"/>
                  </a:solidFill>
                  <a:latin typeface="Helvetica" panose="020B0604020202020204" pitchFamily="34" charset="0"/>
                  <a:cs typeface="Helvetica" panose="020B0604020202020204" pitchFamily="34" charset="0"/>
                </a:rPr>
                <a:t>Escalation pathway to Director of Service Delivery</a:t>
              </a:r>
            </a:p>
          </p:txBody>
        </p:sp>
        <p:grpSp>
          <p:nvGrpSpPr>
            <p:cNvPr id="50" name="Group 49">
              <a:extLst>
                <a:ext uri="{FF2B5EF4-FFF2-40B4-BE49-F238E27FC236}">
                  <a16:creationId xmlns:a16="http://schemas.microsoft.com/office/drawing/2014/main" id="{5202000C-F2C5-0AC3-F4CA-44C6B67F175A}"/>
                </a:ext>
              </a:extLst>
            </p:cNvPr>
            <p:cNvGrpSpPr/>
            <p:nvPr/>
          </p:nvGrpSpPr>
          <p:grpSpPr>
            <a:xfrm>
              <a:off x="2507752" y="3660163"/>
              <a:ext cx="1011394" cy="1011392"/>
              <a:chOff x="2507752" y="3660163"/>
              <a:chExt cx="1011394" cy="1011392"/>
            </a:xfrm>
          </p:grpSpPr>
          <p:grpSp>
            <p:nvGrpSpPr>
              <p:cNvPr id="25" name="Group 24">
                <a:extLst>
                  <a:ext uri="{FF2B5EF4-FFF2-40B4-BE49-F238E27FC236}">
                    <a16:creationId xmlns:a16="http://schemas.microsoft.com/office/drawing/2014/main" id="{23914D25-8FE1-5111-E719-6C67CE946094}"/>
                  </a:ext>
                </a:extLst>
              </p:cNvPr>
              <p:cNvGrpSpPr/>
              <p:nvPr/>
            </p:nvGrpSpPr>
            <p:grpSpPr>
              <a:xfrm>
                <a:off x="2507752" y="3660163"/>
                <a:ext cx="1011394" cy="1011392"/>
                <a:chOff x="5013628" y="954230"/>
                <a:chExt cx="1927701" cy="1927701"/>
              </a:xfrm>
            </p:grpSpPr>
            <p:pic>
              <p:nvPicPr>
                <p:cNvPr id="26" name="Graphic 25">
                  <a:extLst>
                    <a:ext uri="{FF2B5EF4-FFF2-40B4-BE49-F238E27FC236}">
                      <a16:creationId xmlns:a16="http://schemas.microsoft.com/office/drawing/2014/main" id="{074E1006-B1BA-6902-05BA-87CD30F99A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3628" y="954230"/>
                  <a:ext cx="1927701" cy="1927701"/>
                </a:xfrm>
                <a:prstGeom prst="rect">
                  <a:avLst/>
                </a:prstGeom>
              </p:spPr>
            </p:pic>
            <p:sp>
              <p:nvSpPr>
                <p:cNvPr id="27" name="Oval 26">
                  <a:extLst>
                    <a:ext uri="{FF2B5EF4-FFF2-40B4-BE49-F238E27FC236}">
                      <a16:creationId xmlns:a16="http://schemas.microsoft.com/office/drawing/2014/main" id="{EDE83A3D-64D5-024B-D708-4DA2AC48CB9A}"/>
                    </a:ext>
                  </a:extLst>
                </p:cNvPr>
                <p:cNvSpPr/>
                <p:nvPr/>
              </p:nvSpPr>
              <p:spPr>
                <a:xfrm>
                  <a:off x="5139991" y="1080593"/>
                  <a:ext cx="1674974" cy="1674974"/>
                </a:xfrm>
                <a:prstGeom prst="ellipse">
                  <a:avLst/>
                </a:prstGeom>
                <a:solidFill>
                  <a:schemeClr val="tx1">
                    <a:lumMod val="90000"/>
                    <a:lumOff val="1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42" name="Graphic 41">
                <a:extLst>
                  <a:ext uri="{FF2B5EF4-FFF2-40B4-BE49-F238E27FC236}">
                    <a16:creationId xmlns:a16="http://schemas.microsoft.com/office/drawing/2014/main" id="{71660D16-95F6-BE5D-15BA-502EACA9DDC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820402" y="3986601"/>
                <a:ext cx="386094" cy="358516"/>
              </a:xfrm>
              <a:prstGeom prst="rect">
                <a:avLst/>
              </a:prstGeom>
            </p:spPr>
          </p:pic>
        </p:grpSp>
      </p:grpSp>
      <p:grpSp>
        <p:nvGrpSpPr>
          <p:cNvPr id="56" name="Group 55">
            <a:extLst>
              <a:ext uri="{FF2B5EF4-FFF2-40B4-BE49-F238E27FC236}">
                <a16:creationId xmlns:a16="http://schemas.microsoft.com/office/drawing/2014/main" id="{CD2803AA-8A79-C207-B817-3D78C49B2507}"/>
              </a:ext>
            </a:extLst>
          </p:cNvPr>
          <p:cNvGrpSpPr/>
          <p:nvPr/>
        </p:nvGrpSpPr>
        <p:grpSpPr>
          <a:xfrm>
            <a:off x="3516173" y="3660163"/>
            <a:ext cx="1834264" cy="2066527"/>
            <a:chOff x="3760013" y="3660163"/>
            <a:chExt cx="1834264" cy="2066527"/>
          </a:xfrm>
        </p:grpSpPr>
        <p:sp>
          <p:nvSpPr>
            <p:cNvPr id="32" name="TextBox 31">
              <a:extLst>
                <a:ext uri="{FF2B5EF4-FFF2-40B4-BE49-F238E27FC236}">
                  <a16:creationId xmlns:a16="http://schemas.microsoft.com/office/drawing/2014/main" id="{68491510-69B7-7DB6-6C0F-9BC17356944E}"/>
                </a:ext>
              </a:extLst>
            </p:cNvPr>
            <p:cNvSpPr txBox="1"/>
            <p:nvPr/>
          </p:nvSpPr>
          <p:spPr>
            <a:xfrm>
              <a:off x="3760013" y="4711027"/>
              <a:ext cx="1834264" cy="1015663"/>
            </a:xfrm>
            <a:prstGeom prst="rect">
              <a:avLst/>
            </a:prstGeom>
            <a:noFill/>
          </p:spPr>
          <p:txBody>
            <a:bodyPr wrap="square">
              <a:spAutoFit/>
            </a:bodyPr>
            <a:lstStyle/>
            <a:p>
              <a:pPr algn="ctr" fontAlgn="ctr"/>
              <a:r>
                <a:rPr lang="en-GB" sz="1200">
                  <a:solidFill>
                    <a:schemeClr val="bg1"/>
                  </a:solidFill>
                  <a:latin typeface="Helvetica" panose="020B0604020202020204" pitchFamily="34" charset="0"/>
                  <a:cs typeface="Helvetica" panose="020B0604020202020204" pitchFamily="34" charset="0"/>
                </a:rPr>
                <a:t>Automated ordering solution being introduced to bring down ordering from 3-5 days down to 1</a:t>
              </a:r>
            </a:p>
          </p:txBody>
        </p:sp>
        <p:grpSp>
          <p:nvGrpSpPr>
            <p:cNvPr id="45" name="Group 44">
              <a:extLst>
                <a:ext uri="{FF2B5EF4-FFF2-40B4-BE49-F238E27FC236}">
                  <a16:creationId xmlns:a16="http://schemas.microsoft.com/office/drawing/2014/main" id="{28FEA00D-6D65-24FC-0DB3-6C923F0348DE}"/>
                </a:ext>
              </a:extLst>
            </p:cNvPr>
            <p:cNvGrpSpPr/>
            <p:nvPr/>
          </p:nvGrpSpPr>
          <p:grpSpPr>
            <a:xfrm>
              <a:off x="4171449" y="3660163"/>
              <a:ext cx="1011394" cy="1011392"/>
              <a:chOff x="4171449" y="3660163"/>
              <a:chExt cx="1011394" cy="1011392"/>
            </a:xfrm>
          </p:grpSpPr>
          <p:grpSp>
            <p:nvGrpSpPr>
              <p:cNvPr id="29" name="Group 28">
                <a:extLst>
                  <a:ext uri="{FF2B5EF4-FFF2-40B4-BE49-F238E27FC236}">
                    <a16:creationId xmlns:a16="http://schemas.microsoft.com/office/drawing/2014/main" id="{C0512E3F-AE83-B1B2-9063-93F4BED9FB8D}"/>
                  </a:ext>
                </a:extLst>
              </p:cNvPr>
              <p:cNvGrpSpPr/>
              <p:nvPr/>
            </p:nvGrpSpPr>
            <p:grpSpPr>
              <a:xfrm>
                <a:off x="4171449" y="3660163"/>
                <a:ext cx="1011394" cy="1011392"/>
                <a:chOff x="5013628" y="954230"/>
                <a:chExt cx="1927701" cy="1927701"/>
              </a:xfrm>
            </p:grpSpPr>
            <p:pic>
              <p:nvPicPr>
                <p:cNvPr id="30" name="Graphic 29">
                  <a:extLst>
                    <a:ext uri="{FF2B5EF4-FFF2-40B4-BE49-F238E27FC236}">
                      <a16:creationId xmlns:a16="http://schemas.microsoft.com/office/drawing/2014/main" id="{0A1F6D65-9000-1DE0-2D55-EFAF415822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3628" y="954230"/>
                  <a:ext cx="1927701" cy="1927701"/>
                </a:xfrm>
                <a:prstGeom prst="rect">
                  <a:avLst/>
                </a:prstGeom>
              </p:spPr>
            </p:pic>
            <p:sp>
              <p:nvSpPr>
                <p:cNvPr id="31" name="Oval 30">
                  <a:extLst>
                    <a:ext uri="{FF2B5EF4-FFF2-40B4-BE49-F238E27FC236}">
                      <a16:creationId xmlns:a16="http://schemas.microsoft.com/office/drawing/2014/main" id="{7F7A7C42-C6E3-5D98-4E21-935CAC15C374}"/>
                    </a:ext>
                  </a:extLst>
                </p:cNvPr>
                <p:cNvSpPr/>
                <p:nvPr/>
              </p:nvSpPr>
              <p:spPr>
                <a:xfrm>
                  <a:off x="5139991" y="1080593"/>
                  <a:ext cx="1674973" cy="1674975"/>
                </a:xfrm>
                <a:prstGeom prst="ellipse">
                  <a:avLst/>
                </a:prstGeom>
                <a:solidFill>
                  <a:schemeClr val="tx1">
                    <a:lumMod val="90000"/>
                    <a:lumOff val="1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44" name="Graphic 43">
                <a:extLst>
                  <a:ext uri="{FF2B5EF4-FFF2-40B4-BE49-F238E27FC236}">
                    <a16:creationId xmlns:a16="http://schemas.microsoft.com/office/drawing/2014/main" id="{AA88C383-54F3-D68A-7288-D0B76DC783D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480742" y="3969456"/>
                <a:ext cx="392806" cy="392806"/>
              </a:xfrm>
              <a:prstGeom prst="rect">
                <a:avLst/>
              </a:prstGeom>
            </p:spPr>
          </p:pic>
        </p:grpSp>
      </p:grpSp>
      <p:grpSp>
        <p:nvGrpSpPr>
          <p:cNvPr id="82" name="Group 81">
            <a:extLst>
              <a:ext uri="{FF2B5EF4-FFF2-40B4-BE49-F238E27FC236}">
                <a16:creationId xmlns:a16="http://schemas.microsoft.com/office/drawing/2014/main" id="{6B0EDCFA-EB22-9C71-D4B7-65D67FFFE2E5}"/>
              </a:ext>
            </a:extLst>
          </p:cNvPr>
          <p:cNvGrpSpPr/>
          <p:nvPr/>
        </p:nvGrpSpPr>
        <p:grpSpPr>
          <a:xfrm>
            <a:off x="6096000" y="1865207"/>
            <a:ext cx="5429487" cy="1011392"/>
            <a:chOff x="6096000" y="1865207"/>
            <a:chExt cx="5429487" cy="1011392"/>
          </a:xfrm>
        </p:grpSpPr>
        <p:sp>
          <p:nvSpPr>
            <p:cNvPr id="58" name="TextBox 57">
              <a:extLst>
                <a:ext uri="{FF2B5EF4-FFF2-40B4-BE49-F238E27FC236}">
                  <a16:creationId xmlns:a16="http://schemas.microsoft.com/office/drawing/2014/main" id="{818C9962-A74C-02EB-FE5A-833AFC06D0C6}"/>
                </a:ext>
              </a:extLst>
            </p:cNvPr>
            <p:cNvSpPr txBox="1"/>
            <p:nvPr/>
          </p:nvSpPr>
          <p:spPr>
            <a:xfrm>
              <a:off x="7149260" y="2047738"/>
              <a:ext cx="4376227" cy="646331"/>
            </a:xfrm>
            <a:prstGeom prst="rect">
              <a:avLst/>
            </a:prstGeom>
            <a:noFill/>
          </p:spPr>
          <p:txBody>
            <a:bodyPr wrap="square">
              <a:spAutoFit/>
            </a:bodyPr>
            <a:lstStyle/>
            <a:p>
              <a:pPr fontAlgn="ctr"/>
              <a:r>
                <a:rPr lang="en-GB" sz="1200">
                  <a:solidFill>
                    <a:schemeClr val="bg1"/>
                  </a:solidFill>
                  <a:latin typeface="Helvetica" panose="020B0604020202020204" pitchFamily="34" charset="0"/>
                  <a:cs typeface="Helvetica" panose="020B0604020202020204" pitchFamily="34" charset="0"/>
                </a:rPr>
                <a:t>SNOW used for both Provisioning and Support which means any transition is more seamless as the systems are aligned offering many hidden benefits</a:t>
              </a:r>
            </a:p>
          </p:txBody>
        </p:sp>
        <p:grpSp>
          <p:nvGrpSpPr>
            <p:cNvPr id="79" name="Group 78">
              <a:extLst>
                <a:ext uri="{FF2B5EF4-FFF2-40B4-BE49-F238E27FC236}">
                  <a16:creationId xmlns:a16="http://schemas.microsoft.com/office/drawing/2014/main" id="{F8EF5881-9D1D-B391-726A-D4B83DE45BA3}"/>
                </a:ext>
              </a:extLst>
            </p:cNvPr>
            <p:cNvGrpSpPr/>
            <p:nvPr/>
          </p:nvGrpSpPr>
          <p:grpSpPr>
            <a:xfrm>
              <a:off x="6096000" y="1865207"/>
              <a:ext cx="1011394" cy="1011392"/>
              <a:chOff x="6096000" y="1865207"/>
              <a:chExt cx="1011394" cy="1011392"/>
            </a:xfrm>
          </p:grpSpPr>
          <p:grpSp>
            <p:nvGrpSpPr>
              <p:cNvPr id="65" name="Group 64">
                <a:extLst>
                  <a:ext uri="{FF2B5EF4-FFF2-40B4-BE49-F238E27FC236}">
                    <a16:creationId xmlns:a16="http://schemas.microsoft.com/office/drawing/2014/main" id="{76C8380D-06B3-064F-9D18-2F25A87C7395}"/>
                  </a:ext>
                </a:extLst>
              </p:cNvPr>
              <p:cNvGrpSpPr/>
              <p:nvPr/>
            </p:nvGrpSpPr>
            <p:grpSpPr>
              <a:xfrm>
                <a:off x="6096000" y="1865207"/>
                <a:ext cx="1011394" cy="1011392"/>
                <a:chOff x="4080009" y="2068871"/>
                <a:chExt cx="1011394" cy="1011392"/>
              </a:xfrm>
            </p:grpSpPr>
            <p:pic>
              <p:nvPicPr>
                <p:cNvPr id="63" name="Graphic 62">
                  <a:extLst>
                    <a:ext uri="{FF2B5EF4-FFF2-40B4-BE49-F238E27FC236}">
                      <a16:creationId xmlns:a16="http://schemas.microsoft.com/office/drawing/2014/main" id="{CDB007E2-47BC-77E3-4B66-91909A97C2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80009" y="2068871"/>
                  <a:ext cx="1011394" cy="1011392"/>
                </a:xfrm>
                <a:prstGeom prst="rect">
                  <a:avLst/>
                </a:prstGeom>
              </p:spPr>
            </p:pic>
            <p:sp>
              <p:nvSpPr>
                <p:cNvPr id="64" name="Oval 63">
                  <a:extLst>
                    <a:ext uri="{FF2B5EF4-FFF2-40B4-BE49-F238E27FC236}">
                      <a16:creationId xmlns:a16="http://schemas.microsoft.com/office/drawing/2014/main" id="{0AE62653-F028-EF73-6B85-FEDE37FE08DF}"/>
                    </a:ext>
                  </a:extLst>
                </p:cNvPr>
                <p:cNvSpPr/>
                <p:nvPr/>
              </p:nvSpPr>
              <p:spPr>
                <a:xfrm>
                  <a:off x="4146307" y="2135169"/>
                  <a:ext cx="878797" cy="878796"/>
                </a:xfrm>
                <a:prstGeom prst="ellipse">
                  <a:avLst/>
                </a:prstGeom>
                <a:solidFill>
                  <a:schemeClr val="tx1">
                    <a:lumMod val="90000"/>
                    <a:lumOff val="1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77" name="Graphic 76">
                <a:extLst>
                  <a:ext uri="{FF2B5EF4-FFF2-40B4-BE49-F238E27FC236}">
                    <a16:creationId xmlns:a16="http://schemas.microsoft.com/office/drawing/2014/main" id="{5F916BA0-752D-ED9F-2294-F86E2C98C6A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423146" y="2178617"/>
                <a:ext cx="357102" cy="384572"/>
              </a:xfrm>
              <a:prstGeom prst="rect">
                <a:avLst/>
              </a:prstGeom>
            </p:spPr>
          </p:pic>
        </p:grpSp>
      </p:grpSp>
      <p:grpSp>
        <p:nvGrpSpPr>
          <p:cNvPr id="83" name="Group 82">
            <a:extLst>
              <a:ext uri="{FF2B5EF4-FFF2-40B4-BE49-F238E27FC236}">
                <a16:creationId xmlns:a16="http://schemas.microsoft.com/office/drawing/2014/main" id="{26B3CD55-1AD2-4049-A96B-E3EF0CD3CC57}"/>
              </a:ext>
            </a:extLst>
          </p:cNvPr>
          <p:cNvGrpSpPr/>
          <p:nvPr/>
        </p:nvGrpSpPr>
        <p:grpSpPr>
          <a:xfrm>
            <a:off x="6096000" y="2958064"/>
            <a:ext cx="5429487" cy="1011392"/>
            <a:chOff x="6096000" y="2958064"/>
            <a:chExt cx="5429487" cy="1011392"/>
          </a:xfrm>
        </p:grpSpPr>
        <p:sp>
          <p:nvSpPr>
            <p:cNvPr id="59" name="TextBox 58">
              <a:extLst>
                <a:ext uri="{FF2B5EF4-FFF2-40B4-BE49-F238E27FC236}">
                  <a16:creationId xmlns:a16="http://schemas.microsoft.com/office/drawing/2014/main" id="{B94D2A09-E32C-920E-6A7D-75C91F7AFA1B}"/>
                </a:ext>
              </a:extLst>
            </p:cNvPr>
            <p:cNvSpPr txBox="1"/>
            <p:nvPr/>
          </p:nvSpPr>
          <p:spPr>
            <a:xfrm>
              <a:off x="7149260" y="3232928"/>
              <a:ext cx="4376227" cy="461665"/>
            </a:xfrm>
            <a:prstGeom prst="rect">
              <a:avLst/>
            </a:prstGeom>
            <a:noFill/>
          </p:spPr>
          <p:txBody>
            <a:bodyPr wrap="square">
              <a:spAutoFit/>
            </a:bodyPr>
            <a:lstStyle/>
            <a:p>
              <a:pPr fontAlgn="ctr"/>
              <a:r>
                <a:rPr lang="en-GB" sz="1200">
                  <a:solidFill>
                    <a:schemeClr val="bg1"/>
                  </a:solidFill>
                  <a:latin typeface="Helvetica" panose="020B0604020202020204" pitchFamily="34" charset="0"/>
                  <a:cs typeface="Helvetica" panose="020B0604020202020204" pitchFamily="34" charset="0"/>
                </a:rPr>
                <a:t>Tailored SNOW dashboard showing orders in the system and where they're at in the process</a:t>
              </a:r>
            </a:p>
          </p:txBody>
        </p:sp>
        <p:grpSp>
          <p:nvGrpSpPr>
            <p:cNvPr id="80" name="Group 79">
              <a:extLst>
                <a:ext uri="{FF2B5EF4-FFF2-40B4-BE49-F238E27FC236}">
                  <a16:creationId xmlns:a16="http://schemas.microsoft.com/office/drawing/2014/main" id="{11F0D5A4-3479-9AFA-87FA-E123BE184CD5}"/>
                </a:ext>
              </a:extLst>
            </p:cNvPr>
            <p:cNvGrpSpPr/>
            <p:nvPr/>
          </p:nvGrpSpPr>
          <p:grpSpPr>
            <a:xfrm>
              <a:off x="6096000" y="2958064"/>
              <a:ext cx="1011394" cy="1011392"/>
              <a:chOff x="6096000" y="2958064"/>
              <a:chExt cx="1011394" cy="1011392"/>
            </a:xfrm>
          </p:grpSpPr>
          <p:grpSp>
            <p:nvGrpSpPr>
              <p:cNvPr id="66" name="Group 65">
                <a:extLst>
                  <a:ext uri="{FF2B5EF4-FFF2-40B4-BE49-F238E27FC236}">
                    <a16:creationId xmlns:a16="http://schemas.microsoft.com/office/drawing/2014/main" id="{20F9442F-B7E1-98DC-A18A-E42AE405FCED}"/>
                  </a:ext>
                </a:extLst>
              </p:cNvPr>
              <p:cNvGrpSpPr/>
              <p:nvPr/>
            </p:nvGrpSpPr>
            <p:grpSpPr>
              <a:xfrm>
                <a:off x="6096000" y="2958064"/>
                <a:ext cx="1011394" cy="1011392"/>
                <a:chOff x="4080009" y="2068871"/>
                <a:chExt cx="1011394" cy="1011392"/>
              </a:xfrm>
            </p:grpSpPr>
            <p:pic>
              <p:nvPicPr>
                <p:cNvPr id="67" name="Graphic 66">
                  <a:extLst>
                    <a:ext uri="{FF2B5EF4-FFF2-40B4-BE49-F238E27FC236}">
                      <a16:creationId xmlns:a16="http://schemas.microsoft.com/office/drawing/2014/main" id="{A9A7B4B7-E308-BEFB-DC6F-FFFA5E025F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80009" y="2068871"/>
                  <a:ext cx="1011394" cy="1011392"/>
                </a:xfrm>
                <a:prstGeom prst="rect">
                  <a:avLst/>
                </a:prstGeom>
              </p:spPr>
            </p:pic>
            <p:sp>
              <p:nvSpPr>
                <p:cNvPr id="68" name="Oval 67">
                  <a:extLst>
                    <a:ext uri="{FF2B5EF4-FFF2-40B4-BE49-F238E27FC236}">
                      <a16:creationId xmlns:a16="http://schemas.microsoft.com/office/drawing/2014/main" id="{0492DE9B-4F99-8590-084A-7F4164E6E27F}"/>
                    </a:ext>
                  </a:extLst>
                </p:cNvPr>
                <p:cNvSpPr/>
                <p:nvPr/>
              </p:nvSpPr>
              <p:spPr>
                <a:xfrm>
                  <a:off x="4146307" y="2135169"/>
                  <a:ext cx="878797" cy="878796"/>
                </a:xfrm>
                <a:prstGeom prst="ellipse">
                  <a:avLst/>
                </a:prstGeom>
                <a:solidFill>
                  <a:schemeClr val="tx1">
                    <a:lumMod val="90000"/>
                    <a:lumOff val="1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75" name="Graphic 74">
                <a:extLst>
                  <a:ext uri="{FF2B5EF4-FFF2-40B4-BE49-F238E27FC236}">
                    <a16:creationId xmlns:a16="http://schemas.microsoft.com/office/drawing/2014/main" id="{F1DEDC65-40D4-335E-05E3-94909BCC2B5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402544" y="3297368"/>
                <a:ext cx="398306" cy="370836"/>
              </a:xfrm>
              <a:prstGeom prst="rect">
                <a:avLst/>
              </a:prstGeom>
            </p:spPr>
          </p:pic>
        </p:grpSp>
      </p:grpSp>
      <p:grpSp>
        <p:nvGrpSpPr>
          <p:cNvPr id="84" name="Group 83">
            <a:extLst>
              <a:ext uri="{FF2B5EF4-FFF2-40B4-BE49-F238E27FC236}">
                <a16:creationId xmlns:a16="http://schemas.microsoft.com/office/drawing/2014/main" id="{63AC5181-A894-035D-1AEE-2D3E03795073}"/>
              </a:ext>
            </a:extLst>
          </p:cNvPr>
          <p:cNvGrpSpPr/>
          <p:nvPr/>
        </p:nvGrpSpPr>
        <p:grpSpPr>
          <a:xfrm>
            <a:off x="6096000" y="4111265"/>
            <a:ext cx="5429487" cy="1011392"/>
            <a:chOff x="6096000" y="4111265"/>
            <a:chExt cx="5429487" cy="1011392"/>
          </a:xfrm>
        </p:grpSpPr>
        <p:sp>
          <p:nvSpPr>
            <p:cNvPr id="62" name="TextBox 61">
              <a:extLst>
                <a:ext uri="{FF2B5EF4-FFF2-40B4-BE49-F238E27FC236}">
                  <a16:creationId xmlns:a16="http://schemas.microsoft.com/office/drawing/2014/main" id="{B6439663-D360-B337-445B-118A261ACBD3}"/>
                </a:ext>
              </a:extLst>
            </p:cNvPr>
            <p:cNvSpPr txBox="1"/>
            <p:nvPr/>
          </p:nvSpPr>
          <p:spPr>
            <a:xfrm>
              <a:off x="7149260" y="4386129"/>
              <a:ext cx="4376227" cy="461665"/>
            </a:xfrm>
            <a:prstGeom prst="rect">
              <a:avLst/>
            </a:prstGeom>
            <a:noFill/>
          </p:spPr>
          <p:txBody>
            <a:bodyPr wrap="square">
              <a:spAutoFit/>
            </a:bodyPr>
            <a:lstStyle/>
            <a:p>
              <a:pPr fontAlgn="ctr"/>
              <a:r>
                <a:rPr lang="en-GB" sz="1200">
                  <a:solidFill>
                    <a:schemeClr val="bg1"/>
                  </a:solidFill>
                  <a:latin typeface="Helvetica" panose="020B0604020202020204" pitchFamily="34" charset="0"/>
                  <a:cs typeface="Helvetica" panose="020B0604020202020204" pitchFamily="34" charset="0"/>
                </a:rPr>
                <a:t>Access to a live data dashboard being made available for partners in the coming months</a:t>
              </a:r>
            </a:p>
          </p:txBody>
        </p:sp>
        <p:grpSp>
          <p:nvGrpSpPr>
            <p:cNvPr id="81" name="Group 80">
              <a:extLst>
                <a:ext uri="{FF2B5EF4-FFF2-40B4-BE49-F238E27FC236}">
                  <a16:creationId xmlns:a16="http://schemas.microsoft.com/office/drawing/2014/main" id="{72A58172-22E7-0D9C-A32A-9D5595CF3381}"/>
                </a:ext>
              </a:extLst>
            </p:cNvPr>
            <p:cNvGrpSpPr/>
            <p:nvPr/>
          </p:nvGrpSpPr>
          <p:grpSpPr>
            <a:xfrm>
              <a:off x="6096000" y="4111265"/>
              <a:ext cx="1011394" cy="1011392"/>
              <a:chOff x="6096000" y="4111265"/>
              <a:chExt cx="1011394" cy="1011392"/>
            </a:xfrm>
          </p:grpSpPr>
          <p:grpSp>
            <p:nvGrpSpPr>
              <p:cNvPr id="69" name="Group 68">
                <a:extLst>
                  <a:ext uri="{FF2B5EF4-FFF2-40B4-BE49-F238E27FC236}">
                    <a16:creationId xmlns:a16="http://schemas.microsoft.com/office/drawing/2014/main" id="{C1A4A5E2-E90A-77E3-2ADC-5AD5758639FB}"/>
                  </a:ext>
                </a:extLst>
              </p:cNvPr>
              <p:cNvGrpSpPr/>
              <p:nvPr/>
            </p:nvGrpSpPr>
            <p:grpSpPr>
              <a:xfrm>
                <a:off x="6096000" y="4111265"/>
                <a:ext cx="1011394" cy="1011392"/>
                <a:chOff x="4080009" y="2068871"/>
                <a:chExt cx="1011394" cy="1011392"/>
              </a:xfrm>
            </p:grpSpPr>
            <p:pic>
              <p:nvPicPr>
                <p:cNvPr id="70" name="Graphic 69">
                  <a:extLst>
                    <a:ext uri="{FF2B5EF4-FFF2-40B4-BE49-F238E27FC236}">
                      <a16:creationId xmlns:a16="http://schemas.microsoft.com/office/drawing/2014/main" id="{30D34C3B-4382-A08C-9181-CCF46DCB99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80009" y="2068871"/>
                  <a:ext cx="1011394" cy="1011392"/>
                </a:xfrm>
                <a:prstGeom prst="rect">
                  <a:avLst/>
                </a:prstGeom>
              </p:spPr>
            </p:pic>
            <p:sp>
              <p:nvSpPr>
                <p:cNvPr id="71" name="Oval 70">
                  <a:extLst>
                    <a:ext uri="{FF2B5EF4-FFF2-40B4-BE49-F238E27FC236}">
                      <a16:creationId xmlns:a16="http://schemas.microsoft.com/office/drawing/2014/main" id="{973AD1A5-EACD-CBB4-0501-B49D2B192564}"/>
                    </a:ext>
                  </a:extLst>
                </p:cNvPr>
                <p:cNvSpPr/>
                <p:nvPr/>
              </p:nvSpPr>
              <p:spPr>
                <a:xfrm>
                  <a:off x="4146307" y="2135169"/>
                  <a:ext cx="878797" cy="878796"/>
                </a:xfrm>
                <a:prstGeom prst="ellipse">
                  <a:avLst/>
                </a:prstGeom>
                <a:solidFill>
                  <a:schemeClr val="tx1">
                    <a:lumMod val="90000"/>
                    <a:lumOff val="1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73" name="Graphic 72">
                <a:extLst>
                  <a:ext uri="{FF2B5EF4-FFF2-40B4-BE49-F238E27FC236}">
                    <a16:creationId xmlns:a16="http://schemas.microsoft.com/office/drawing/2014/main" id="{C50E4A0C-8E2A-A156-21F2-6316103CE4B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409411" y="4455228"/>
                <a:ext cx="384572" cy="357102"/>
              </a:xfrm>
              <a:prstGeom prst="rect">
                <a:avLst/>
              </a:prstGeom>
            </p:spPr>
          </p:pic>
        </p:grpSp>
      </p:grpSp>
    </p:spTree>
    <p:extLst>
      <p:ext uri="{BB962C8B-B14F-4D97-AF65-F5344CB8AC3E}">
        <p14:creationId xmlns:p14="http://schemas.microsoft.com/office/powerpoint/2010/main" val="185884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25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nodeType="withEffect">
                                  <p:stCondLst>
                                    <p:cond delay="50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par>
                                <p:cTn id="14" presetID="10" presetClass="entr" presetSubtype="0" fill="hold" nodeType="withEffect">
                                  <p:stCondLst>
                                    <p:cond delay="75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10" presetClass="entr" presetSubtype="0" fill="hold" nodeType="withEffect">
                                  <p:stCondLst>
                                    <p:cond delay="100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par>
                                <p:cTn id="20" presetID="10" presetClass="entr" presetSubtype="0" fill="hold" nodeType="withEffect">
                                  <p:stCondLst>
                                    <p:cond delay="125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nodeType="withEffect">
                                  <p:stCondLst>
                                    <p:cond delay="150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500"/>
                                        <p:tgtEl>
                                          <p:spTgt spid="56"/>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500"/>
                                        <p:tgtEl>
                                          <p:spTgt spid="57"/>
                                        </p:tgtEl>
                                      </p:cBhvr>
                                    </p:animEffect>
                                  </p:childTnLst>
                                </p:cTn>
                              </p:par>
                              <p:par>
                                <p:cTn id="30" presetID="10" presetClass="entr" presetSubtype="0" fill="hold" nodeType="withEffect">
                                  <p:stCondLst>
                                    <p:cond delay="250"/>
                                  </p:stCondLst>
                                  <p:childTnLst>
                                    <p:set>
                                      <p:cBhvr>
                                        <p:cTn id="31" dur="1" fill="hold">
                                          <p:stCondLst>
                                            <p:cond delay="0"/>
                                          </p:stCondLst>
                                        </p:cTn>
                                        <p:tgtEl>
                                          <p:spTgt spid="82"/>
                                        </p:tgtEl>
                                        <p:attrNameLst>
                                          <p:attrName>style.visibility</p:attrName>
                                        </p:attrNameLst>
                                      </p:cBhvr>
                                      <p:to>
                                        <p:strVal val="visible"/>
                                      </p:to>
                                    </p:set>
                                    <p:animEffect transition="in" filter="fade">
                                      <p:cBhvr>
                                        <p:cTn id="32" dur="500"/>
                                        <p:tgtEl>
                                          <p:spTgt spid="82"/>
                                        </p:tgtEl>
                                      </p:cBhvr>
                                    </p:animEffect>
                                  </p:childTnLst>
                                </p:cTn>
                              </p:par>
                              <p:par>
                                <p:cTn id="33" presetID="10" presetClass="entr" presetSubtype="0" fill="hold" nodeType="withEffect">
                                  <p:stCondLst>
                                    <p:cond delay="500"/>
                                  </p:stCondLst>
                                  <p:childTnLst>
                                    <p:set>
                                      <p:cBhvr>
                                        <p:cTn id="34" dur="1" fill="hold">
                                          <p:stCondLst>
                                            <p:cond delay="0"/>
                                          </p:stCondLst>
                                        </p:cTn>
                                        <p:tgtEl>
                                          <p:spTgt spid="83"/>
                                        </p:tgtEl>
                                        <p:attrNameLst>
                                          <p:attrName>style.visibility</p:attrName>
                                        </p:attrNameLst>
                                      </p:cBhvr>
                                      <p:to>
                                        <p:strVal val="visible"/>
                                      </p:to>
                                    </p:set>
                                    <p:animEffect transition="in" filter="fade">
                                      <p:cBhvr>
                                        <p:cTn id="35" dur="500"/>
                                        <p:tgtEl>
                                          <p:spTgt spid="83"/>
                                        </p:tgtEl>
                                      </p:cBhvr>
                                    </p:animEffect>
                                  </p:childTnLst>
                                </p:cTn>
                              </p:par>
                              <p:par>
                                <p:cTn id="36" presetID="10" presetClass="entr" presetSubtype="0" fill="hold" nodeType="withEffect">
                                  <p:stCondLst>
                                    <p:cond delay="750"/>
                                  </p:stCondLst>
                                  <p:childTnLst>
                                    <p:set>
                                      <p:cBhvr>
                                        <p:cTn id="37" dur="1" fill="hold">
                                          <p:stCondLst>
                                            <p:cond delay="0"/>
                                          </p:stCondLst>
                                        </p:cTn>
                                        <p:tgtEl>
                                          <p:spTgt spid="84"/>
                                        </p:tgtEl>
                                        <p:attrNameLst>
                                          <p:attrName>style.visibility</p:attrName>
                                        </p:attrNameLst>
                                      </p:cBhvr>
                                      <p:to>
                                        <p:strVal val="visible"/>
                                      </p:to>
                                    </p:set>
                                    <p:animEffect transition="in" filter="fade">
                                      <p:cBhvr>
                                        <p:cTn id="38"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222A777-B85C-A00F-B48A-72B8E809C02E}"/>
              </a:ext>
            </a:extLst>
          </p:cNvPr>
          <p:cNvSpPr>
            <a:spLocks noGrp="1"/>
          </p:cNvSpPr>
          <p:nvPr>
            <p:ph type="subTitle" idx="1"/>
          </p:nvPr>
        </p:nvSpPr>
        <p:spPr>
          <a:solidFill>
            <a:schemeClr val="tx1">
              <a:alpha val="10000"/>
            </a:schemeClr>
          </a:solidFill>
        </p:spPr>
        <p:txBody>
          <a:bodyPr/>
          <a:lstStyle/>
          <a:p>
            <a:r>
              <a:rPr lang="en-GB"/>
              <a:t>Be Unstoppable.</a:t>
            </a:r>
          </a:p>
        </p:txBody>
      </p:sp>
      <p:sp>
        <p:nvSpPr>
          <p:cNvPr id="3" name="Title 2">
            <a:extLst>
              <a:ext uri="{FF2B5EF4-FFF2-40B4-BE49-F238E27FC236}">
                <a16:creationId xmlns:a16="http://schemas.microsoft.com/office/drawing/2014/main" id="{8B770296-11C9-C9D4-ED1C-B28204B33F8E}"/>
              </a:ext>
            </a:extLst>
          </p:cNvPr>
          <p:cNvSpPr>
            <a:spLocks noGrp="1"/>
          </p:cNvSpPr>
          <p:nvPr>
            <p:ph type="ctrTitle"/>
          </p:nvPr>
        </p:nvSpPr>
        <p:spPr>
          <a:solidFill>
            <a:schemeClr val="tx1"/>
          </a:solidFill>
        </p:spPr>
        <p:txBody>
          <a:bodyPr>
            <a:normAutofit/>
          </a:bodyPr>
          <a:lstStyle/>
          <a:p>
            <a:r>
              <a:rPr lang="en-GB" b="1" dirty="0">
                <a:solidFill>
                  <a:schemeClr val="bg1"/>
                </a:solidFill>
                <a:cs typeface="HelveticaNowDisplay Black" panose="020B0A04030202020204" pitchFamily="34" charset="0"/>
              </a:rPr>
              <a:t>The Partner Program</a:t>
            </a:r>
            <a:endParaRPr lang="en-GB" b="1" dirty="0">
              <a:solidFill>
                <a:schemeClr val="bg1"/>
              </a:solidFill>
              <a:latin typeface="Helvetica" pitchFamily="2" charset="0"/>
              <a:cs typeface="HelveticaNowDisplay Black" panose="020B0A04030202020204" pitchFamily="34" charset="0"/>
            </a:endParaRPr>
          </a:p>
        </p:txBody>
      </p:sp>
    </p:spTree>
    <p:extLst>
      <p:ext uri="{BB962C8B-B14F-4D97-AF65-F5344CB8AC3E}">
        <p14:creationId xmlns:p14="http://schemas.microsoft.com/office/powerpoint/2010/main" val="3800557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38CA7-CBD4-BCA1-EF4F-FF1F42BE43E1}"/>
              </a:ext>
            </a:extLst>
          </p:cNvPr>
          <p:cNvSpPr>
            <a:spLocks noGrp="1"/>
          </p:cNvSpPr>
          <p:nvPr>
            <p:ph type="title"/>
          </p:nvPr>
        </p:nvSpPr>
        <p:spPr/>
        <p:txBody>
          <a:bodyPr/>
          <a:lstStyle/>
          <a:p>
            <a:r>
              <a:rPr lang="en-GB"/>
              <a:t>Mission</a:t>
            </a:r>
          </a:p>
        </p:txBody>
      </p:sp>
      <p:sp>
        <p:nvSpPr>
          <p:cNvPr id="3" name="Text Placeholder 2">
            <a:extLst>
              <a:ext uri="{FF2B5EF4-FFF2-40B4-BE49-F238E27FC236}">
                <a16:creationId xmlns:a16="http://schemas.microsoft.com/office/drawing/2014/main" id="{05275A5A-8F78-8908-8E8C-A21B7560118D}"/>
              </a:ext>
            </a:extLst>
          </p:cNvPr>
          <p:cNvSpPr>
            <a:spLocks noGrp="1"/>
          </p:cNvSpPr>
          <p:nvPr>
            <p:ph type="body" sz="quarter" idx="10"/>
          </p:nvPr>
        </p:nvSpPr>
        <p:spPr/>
        <p:txBody>
          <a:bodyPr/>
          <a:lstStyle/>
          <a:p>
            <a:pPr marL="0" indent="0">
              <a:buNone/>
            </a:pPr>
            <a:endParaRPr lang="en-GB" sz="1600" b="1">
              <a:solidFill>
                <a:srgbClr val="00FF2D"/>
              </a:solidFill>
              <a:ea typeface="+mn-ea"/>
              <a:cs typeface="+mn-cs"/>
            </a:endParaRPr>
          </a:p>
          <a:p>
            <a:pPr marL="0" indent="0">
              <a:buNone/>
            </a:pPr>
            <a:endParaRPr lang="en-GB" b="1">
              <a:solidFill>
                <a:srgbClr val="00FF2D"/>
              </a:solidFill>
              <a:ea typeface="+mn-ea"/>
              <a:cs typeface="+mn-cs"/>
            </a:endParaRPr>
          </a:p>
          <a:p>
            <a:pPr marL="0" indent="0">
              <a:buNone/>
            </a:pPr>
            <a:endParaRPr lang="en-GB" b="1">
              <a:solidFill>
                <a:srgbClr val="00FF2D"/>
              </a:solidFill>
              <a:ea typeface="+mn-ea"/>
              <a:cs typeface="+mn-cs"/>
            </a:endParaRPr>
          </a:p>
          <a:p>
            <a:pPr marL="0" indent="0">
              <a:buNone/>
            </a:pPr>
            <a:endParaRPr lang="en-GB" b="1">
              <a:solidFill>
                <a:srgbClr val="00FF2D"/>
              </a:solidFill>
              <a:ea typeface="+mn-ea"/>
              <a:cs typeface="+mn-cs"/>
            </a:endParaRPr>
          </a:p>
          <a:p>
            <a:pPr marL="0" indent="0" algn="ctr">
              <a:buNone/>
            </a:pPr>
            <a:r>
              <a:rPr lang="en-GB" sz="2400" b="1">
                <a:ea typeface="+mn-ea"/>
                <a:cs typeface="+mn-cs"/>
              </a:rPr>
              <a:t>Our mission is to serve our channel community with unwavering </a:t>
            </a:r>
            <a:br>
              <a:rPr lang="en-GB" sz="2400" b="1">
                <a:ea typeface="+mn-ea"/>
                <a:cs typeface="+mn-cs"/>
              </a:rPr>
            </a:br>
            <a:r>
              <a:rPr lang="en-GB" sz="2400" b="1">
                <a:ea typeface="+mn-ea"/>
                <a:cs typeface="+mn-cs"/>
              </a:rPr>
              <a:t>dedication, providing them with margin-rich solutions complemented by world-class platinum-grade customer service</a:t>
            </a:r>
          </a:p>
          <a:p>
            <a:endParaRPr lang="en-GB"/>
          </a:p>
        </p:txBody>
      </p:sp>
    </p:spTree>
    <p:extLst>
      <p:ext uri="{BB962C8B-B14F-4D97-AF65-F5344CB8AC3E}">
        <p14:creationId xmlns:p14="http://schemas.microsoft.com/office/powerpoint/2010/main" val="6236884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0368232-787B-D532-1C4A-51399FB988C3}"/>
              </a:ext>
            </a:extLst>
          </p:cNvPr>
          <p:cNvGrpSpPr/>
          <p:nvPr/>
        </p:nvGrpSpPr>
        <p:grpSpPr>
          <a:xfrm>
            <a:off x="3245237" y="866349"/>
            <a:ext cx="1993043" cy="1779382"/>
            <a:chOff x="3245237" y="866349"/>
            <a:chExt cx="1993043" cy="1779382"/>
          </a:xfrm>
        </p:grpSpPr>
        <p:sp>
          <p:nvSpPr>
            <p:cNvPr id="36" name="Free-form: Shape 35">
              <a:extLst>
                <a:ext uri="{FF2B5EF4-FFF2-40B4-BE49-F238E27FC236}">
                  <a16:creationId xmlns:a16="http://schemas.microsoft.com/office/drawing/2014/main" id="{08A67126-2530-D41F-0E08-390C0BB99E19}"/>
                </a:ext>
              </a:extLst>
            </p:cNvPr>
            <p:cNvSpPr/>
            <p:nvPr/>
          </p:nvSpPr>
          <p:spPr>
            <a:xfrm>
              <a:off x="3250407" y="866349"/>
              <a:ext cx="1987873" cy="1779382"/>
            </a:xfrm>
            <a:custGeom>
              <a:avLst/>
              <a:gdLst>
                <a:gd name="connsiteX0" fmla="*/ 1287930 w 2091500"/>
                <a:gd name="connsiteY0" fmla="*/ 1872141 h 1872141"/>
                <a:gd name="connsiteX1" fmla="*/ 2091500 w 2091500"/>
                <a:gd name="connsiteY1" fmla="*/ 437921 h 1872141"/>
                <a:gd name="connsiteX2" fmla="*/ 0 w 2091500"/>
                <a:gd name="connsiteY2" fmla="*/ 20526 h 1872141"/>
                <a:gd name="connsiteX3" fmla="*/ 192981 w 2091500"/>
                <a:gd name="connsiteY3" fmla="*/ 1653589 h 1872141"/>
                <a:gd name="connsiteX4" fmla="*/ 1287930 w 2091500"/>
                <a:gd name="connsiteY4" fmla="*/ 1872071 h 187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1500" h="1872141">
                  <a:moveTo>
                    <a:pt x="1287930" y="1872141"/>
                  </a:moveTo>
                  <a:lnTo>
                    <a:pt x="2091500" y="437921"/>
                  </a:lnTo>
                  <a:cubicBezTo>
                    <a:pt x="1460144" y="92858"/>
                    <a:pt x="729966" y="-58518"/>
                    <a:pt x="0" y="20526"/>
                  </a:cubicBezTo>
                  <a:lnTo>
                    <a:pt x="192981" y="1653589"/>
                  </a:lnTo>
                  <a:cubicBezTo>
                    <a:pt x="574917" y="1615516"/>
                    <a:pt x="956217" y="1694418"/>
                    <a:pt x="1287930" y="1872071"/>
                  </a:cubicBezTo>
                  <a:close/>
                </a:path>
              </a:pathLst>
            </a:custGeom>
            <a:solidFill>
              <a:schemeClr val="tx2">
                <a:lumMod val="50000"/>
                <a:lumOff val="50000"/>
              </a:schemeClr>
            </a:soli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100" b="1" kern="0">
                <a:solidFill>
                  <a:prstClr val="white"/>
                </a:solidFill>
                <a:latin typeface="Helvetica"/>
                <a:cs typeface="Calibri" charset="0"/>
              </a:endParaRPr>
            </a:p>
          </p:txBody>
        </p:sp>
        <p:sp>
          <p:nvSpPr>
            <p:cNvPr id="140" name="TextBox 139">
              <a:extLst>
                <a:ext uri="{FF2B5EF4-FFF2-40B4-BE49-F238E27FC236}">
                  <a16:creationId xmlns:a16="http://schemas.microsoft.com/office/drawing/2014/main" id="{7891FF98-5C1B-CF42-5936-45DA66A5EDBB}"/>
                </a:ext>
              </a:extLst>
            </p:cNvPr>
            <p:cNvSpPr txBox="1"/>
            <p:nvPr/>
          </p:nvSpPr>
          <p:spPr>
            <a:xfrm>
              <a:off x="3245237" y="1411702"/>
              <a:ext cx="1846825" cy="60016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bg1"/>
                  </a:solidFill>
                  <a:effectLst/>
                  <a:uLnTx/>
                  <a:uFillTx/>
                  <a:latin typeface="Helvetica" pitchFamily="2" charset="0"/>
                  <a:ea typeface="+mn-ea"/>
                  <a:cs typeface="+mn-cs"/>
                </a:rPr>
                <a:t>Governance, Accreditation and Frameworks</a:t>
              </a:r>
            </a:p>
          </p:txBody>
        </p:sp>
      </p:grpSp>
      <p:grpSp>
        <p:nvGrpSpPr>
          <p:cNvPr id="3" name="Group 2">
            <a:extLst>
              <a:ext uri="{FF2B5EF4-FFF2-40B4-BE49-F238E27FC236}">
                <a16:creationId xmlns:a16="http://schemas.microsoft.com/office/drawing/2014/main" id="{DDF4BCA7-47E5-A1C7-0EC2-FA6E163FF6BF}"/>
              </a:ext>
            </a:extLst>
          </p:cNvPr>
          <p:cNvGrpSpPr/>
          <p:nvPr/>
        </p:nvGrpSpPr>
        <p:grpSpPr>
          <a:xfrm>
            <a:off x="1342898" y="894585"/>
            <a:ext cx="2122156" cy="1995391"/>
            <a:chOff x="1342898" y="894585"/>
            <a:chExt cx="2122156" cy="1995391"/>
          </a:xfrm>
        </p:grpSpPr>
        <p:sp>
          <p:nvSpPr>
            <p:cNvPr id="6" name="Free-form: Shape 5">
              <a:extLst>
                <a:ext uri="{FF2B5EF4-FFF2-40B4-BE49-F238E27FC236}">
                  <a16:creationId xmlns:a16="http://schemas.microsoft.com/office/drawing/2014/main" id="{E18FAB81-4FDF-86A1-576E-1E6DB4EB534B}"/>
                </a:ext>
              </a:extLst>
            </p:cNvPr>
            <p:cNvSpPr/>
            <p:nvPr/>
          </p:nvSpPr>
          <p:spPr>
            <a:xfrm>
              <a:off x="1342898" y="894585"/>
              <a:ext cx="2024797" cy="1995391"/>
            </a:xfrm>
            <a:custGeom>
              <a:avLst/>
              <a:gdLst>
                <a:gd name="connsiteX0" fmla="*/ 2130351 w 2130350"/>
                <a:gd name="connsiteY0" fmla="*/ 1632640 h 2099411"/>
                <a:gd name="connsiteX1" fmla="*/ 1937440 w 2130350"/>
                <a:gd name="connsiteY1" fmla="*/ 0 h 2099411"/>
                <a:gd name="connsiteX2" fmla="*/ 0 w 2130350"/>
                <a:gd name="connsiteY2" fmla="*/ 891655 h 2099411"/>
                <a:gd name="connsiteX3" fmla="*/ 1115999 w 2130350"/>
                <a:gd name="connsiteY3" fmla="*/ 2099412 h 2099411"/>
                <a:gd name="connsiteX4" fmla="*/ 2130280 w 2130350"/>
                <a:gd name="connsiteY4" fmla="*/ 1632570 h 2099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0350" h="2099411">
                  <a:moveTo>
                    <a:pt x="2130351" y="1632640"/>
                  </a:moveTo>
                  <a:lnTo>
                    <a:pt x="1937440" y="0"/>
                  </a:lnTo>
                  <a:cubicBezTo>
                    <a:pt x="1223862" y="91970"/>
                    <a:pt x="544119" y="398677"/>
                    <a:pt x="0" y="891655"/>
                  </a:cubicBezTo>
                  <a:lnTo>
                    <a:pt x="1115999" y="2099412"/>
                  </a:lnTo>
                  <a:cubicBezTo>
                    <a:pt x="1402574" y="1844128"/>
                    <a:pt x="1757456" y="1683782"/>
                    <a:pt x="2130280" y="1632570"/>
                  </a:cubicBezTo>
                  <a:close/>
                </a:path>
              </a:pathLst>
            </a:custGeom>
            <a:solidFill>
              <a:schemeClr val="tx2">
                <a:lumMod val="90000"/>
                <a:lumOff val="10000"/>
              </a:schemeClr>
            </a:soli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100" b="1" kern="0">
                <a:solidFill>
                  <a:prstClr val="white"/>
                </a:solidFill>
                <a:latin typeface="Helvetica"/>
                <a:cs typeface="Calibri" charset="0"/>
              </a:endParaRPr>
            </a:p>
          </p:txBody>
        </p:sp>
        <p:sp>
          <p:nvSpPr>
            <p:cNvPr id="141" name="TextBox 140">
              <a:extLst>
                <a:ext uri="{FF2B5EF4-FFF2-40B4-BE49-F238E27FC236}">
                  <a16:creationId xmlns:a16="http://schemas.microsoft.com/office/drawing/2014/main" id="{50354A7C-2169-2043-918F-2575C7F5280A}"/>
                </a:ext>
              </a:extLst>
            </p:cNvPr>
            <p:cNvSpPr txBox="1"/>
            <p:nvPr/>
          </p:nvSpPr>
          <p:spPr>
            <a:xfrm>
              <a:off x="1618229" y="1577680"/>
              <a:ext cx="1846825" cy="60016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bg1"/>
                  </a:solidFill>
                  <a:effectLst/>
                  <a:uLnTx/>
                  <a:uFillTx/>
                  <a:latin typeface="Helvetica" pitchFamily="2" charset="0"/>
                  <a:ea typeface="+mn-ea"/>
                  <a:cs typeface="+mn-cs"/>
                </a:rPr>
                <a:t>Enable Channel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bg1"/>
                  </a:solidFill>
                  <a:effectLst/>
                  <a:uLnTx/>
                  <a:uFillTx/>
                  <a:latin typeface="Helvetica" pitchFamily="2" charset="0"/>
                  <a:ea typeface="+mn-ea"/>
                  <a:cs typeface="+mn-cs"/>
                </a:rPr>
                <a:t>Be easy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bg1"/>
                  </a:solidFill>
                  <a:effectLst/>
                  <a:uLnTx/>
                  <a:uFillTx/>
                  <a:latin typeface="Helvetica" pitchFamily="2" charset="0"/>
                  <a:ea typeface="+mn-ea"/>
                  <a:cs typeface="+mn-cs"/>
                </a:rPr>
                <a:t>to do business</a:t>
              </a:r>
            </a:p>
          </p:txBody>
        </p:sp>
      </p:grpSp>
      <p:grpSp>
        <p:nvGrpSpPr>
          <p:cNvPr id="2" name="Group 1">
            <a:extLst>
              <a:ext uri="{FF2B5EF4-FFF2-40B4-BE49-F238E27FC236}">
                <a16:creationId xmlns:a16="http://schemas.microsoft.com/office/drawing/2014/main" id="{144740CD-D756-9F08-C748-17081E1A0D46}"/>
              </a:ext>
            </a:extLst>
          </p:cNvPr>
          <p:cNvGrpSpPr/>
          <p:nvPr/>
        </p:nvGrpSpPr>
        <p:grpSpPr>
          <a:xfrm>
            <a:off x="304014" y="1787312"/>
            <a:ext cx="2050780" cy="2074009"/>
            <a:chOff x="304014" y="1787312"/>
            <a:chExt cx="2050780" cy="2074009"/>
          </a:xfrm>
        </p:grpSpPr>
        <p:sp>
          <p:nvSpPr>
            <p:cNvPr id="29" name="Free-form: Shape 28">
              <a:extLst>
                <a:ext uri="{FF2B5EF4-FFF2-40B4-BE49-F238E27FC236}">
                  <a16:creationId xmlns:a16="http://schemas.microsoft.com/office/drawing/2014/main" id="{D3D42A6F-C326-171A-757A-C9E3BF7CAECC}"/>
                </a:ext>
              </a:extLst>
            </p:cNvPr>
            <p:cNvSpPr/>
            <p:nvPr/>
          </p:nvSpPr>
          <p:spPr>
            <a:xfrm>
              <a:off x="304014" y="1787312"/>
              <a:ext cx="2050780" cy="2074009"/>
            </a:xfrm>
            <a:custGeom>
              <a:avLst/>
              <a:gdLst>
                <a:gd name="connsiteX0" fmla="*/ 2157687 w 2157687"/>
                <a:gd name="connsiteY0" fmla="*/ 1207757 h 2182127"/>
                <a:gd name="connsiteX1" fmla="*/ 1041618 w 2157687"/>
                <a:gd name="connsiteY1" fmla="*/ 0 h 2182127"/>
                <a:gd name="connsiteX2" fmla="*/ 0 w 2157687"/>
                <a:gd name="connsiteY2" fmla="*/ 1861081 h 2182127"/>
                <a:gd name="connsiteX3" fmla="*/ 1612297 w 2157687"/>
                <a:gd name="connsiteY3" fmla="*/ 2182128 h 2182127"/>
                <a:gd name="connsiteX4" fmla="*/ 2157617 w 2157687"/>
                <a:gd name="connsiteY4" fmla="*/ 1207757 h 2182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687" h="2182127">
                  <a:moveTo>
                    <a:pt x="2157687" y="1207757"/>
                  </a:moveTo>
                  <a:lnTo>
                    <a:pt x="1041618" y="0"/>
                  </a:lnTo>
                  <a:cubicBezTo>
                    <a:pt x="507317" y="503503"/>
                    <a:pt x="147915" y="1156968"/>
                    <a:pt x="0" y="1861081"/>
                  </a:cubicBezTo>
                  <a:lnTo>
                    <a:pt x="1612297" y="2182128"/>
                  </a:lnTo>
                  <a:cubicBezTo>
                    <a:pt x="1692753" y="1814461"/>
                    <a:pt x="1880577" y="1473353"/>
                    <a:pt x="2157617" y="1207757"/>
                  </a:cubicBezTo>
                  <a:close/>
                </a:path>
              </a:pathLst>
            </a:custGeom>
            <a:solidFill>
              <a:schemeClr val="tx2"/>
            </a:soli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100" b="1" kern="0">
                <a:solidFill>
                  <a:prstClr val="white"/>
                </a:solidFill>
                <a:latin typeface="Helvetica"/>
                <a:cs typeface="Calibri" charset="0"/>
              </a:endParaRPr>
            </a:p>
          </p:txBody>
        </p:sp>
        <p:sp>
          <p:nvSpPr>
            <p:cNvPr id="142" name="TextBox 141">
              <a:extLst>
                <a:ext uri="{FF2B5EF4-FFF2-40B4-BE49-F238E27FC236}">
                  <a16:creationId xmlns:a16="http://schemas.microsoft.com/office/drawing/2014/main" id="{59D61635-DF92-CE8D-8DDA-1A5714A68FD6}"/>
                </a:ext>
              </a:extLst>
            </p:cNvPr>
            <p:cNvSpPr txBox="1"/>
            <p:nvPr/>
          </p:nvSpPr>
          <p:spPr>
            <a:xfrm>
              <a:off x="673944" y="2707425"/>
              <a:ext cx="1225560" cy="461665"/>
            </a:xfrm>
            <a:prstGeom prst="rect">
              <a:avLst/>
            </a:prstGeom>
            <a:noFill/>
            <a:ln w="9525" cap="flat">
              <a:noFill/>
              <a:prstDash val="solid"/>
              <a:miter/>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kern="0" cap="none" spc="0" normalizeH="0" baseline="0">
                  <a:ln>
                    <a:noFill/>
                  </a:ln>
                  <a:solidFill>
                    <a:prstClr val="white"/>
                  </a:solidFill>
                  <a:effectLst/>
                  <a:uLnTx/>
                  <a:uFillTx/>
                  <a:latin typeface="Helvetica"/>
                  <a:cs typeface="Calibri" charset="0"/>
                </a:defRPr>
              </a:lvl1pPr>
            </a:lstStyle>
            <a:p>
              <a:r>
                <a:rPr lang="en-GB" sz="1100" dirty="0"/>
                <a:t>Discounts and Incentives</a:t>
              </a:r>
            </a:p>
          </p:txBody>
        </p:sp>
      </p:grpSp>
      <p:grpSp>
        <p:nvGrpSpPr>
          <p:cNvPr id="8" name="Group 7">
            <a:extLst>
              <a:ext uri="{FF2B5EF4-FFF2-40B4-BE49-F238E27FC236}">
                <a16:creationId xmlns:a16="http://schemas.microsoft.com/office/drawing/2014/main" id="{62D6E091-2BBF-39E8-89CE-7C1F9338555A}"/>
              </a:ext>
            </a:extLst>
          </p:cNvPr>
          <p:cNvGrpSpPr/>
          <p:nvPr/>
        </p:nvGrpSpPr>
        <p:grpSpPr>
          <a:xfrm>
            <a:off x="4532599" y="1315067"/>
            <a:ext cx="2138797" cy="2142623"/>
            <a:chOff x="4532599" y="1315067"/>
            <a:chExt cx="2138797" cy="2142623"/>
          </a:xfrm>
        </p:grpSpPr>
        <p:sp>
          <p:nvSpPr>
            <p:cNvPr id="64" name="Free-form: Shape 63">
              <a:extLst>
                <a:ext uri="{FF2B5EF4-FFF2-40B4-BE49-F238E27FC236}">
                  <a16:creationId xmlns:a16="http://schemas.microsoft.com/office/drawing/2014/main" id="{1304CB36-6D99-FB7B-8EBC-2BB8EB7CF8B1}"/>
                </a:ext>
              </a:extLst>
            </p:cNvPr>
            <p:cNvSpPr/>
            <p:nvPr/>
          </p:nvSpPr>
          <p:spPr>
            <a:xfrm>
              <a:off x="4532599" y="1315067"/>
              <a:ext cx="2138797" cy="2142623"/>
            </a:xfrm>
            <a:custGeom>
              <a:avLst/>
              <a:gdLst>
                <a:gd name="connsiteX0" fmla="*/ 757444 w 2250292"/>
                <a:gd name="connsiteY0" fmla="*/ 2254319 h 2254318"/>
                <a:gd name="connsiteX1" fmla="*/ 2250293 w 2250292"/>
                <a:gd name="connsiteY1" fmla="*/ 1566453 h 2254318"/>
                <a:gd name="connsiteX2" fmla="*/ 803640 w 2250292"/>
                <a:gd name="connsiteY2" fmla="*/ 0 h 2254318"/>
                <a:gd name="connsiteX3" fmla="*/ 0 w 2250292"/>
                <a:gd name="connsiteY3" fmla="*/ 1434291 h 2254318"/>
                <a:gd name="connsiteX4" fmla="*/ 757444 w 2250292"/>
                <a:gd name="connsiteY4" fmla="*/ 2254319 h 2254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292" h="2254318">
                  <a:moveTo>
                    <a:pt x="757444" y="2254319"/>
                  </a:moveTo>
                  <a:lnTo>
                    <a:pt x="2250293" y="1566453"/>
                  </a:lnTo>
                  <a:cubicBezTo>
                    <a:pt x="1927480" y="883178"/>
                    <a:pt x="1414442" y="349513"/>
                    <a:pt x="803640" y="0"/>
                  </a:cubicBezTo>
                  <a:lnTo>
                    <a:pt x="0" y="1434291"/>
                  </a:lnTo>
                  <a:cubicBezTo>
                    <a:pt x="318150" y="1619925"/>
                    <a:pt x="585866" y="1898943"/>
                    <a:pt x="757444" y="2254319"/>
                  </a:cubicBezTo>
                  <a:close/>
                </a:path>
              </a:pathLst>
            </a:custGeom>
            <a:solidFill>
              <a:schemeClr val="accent1"/>
            </a:soli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100" b="1" kern="0">
                <a:solidFill>
                  <a:prstClr val="white"/>
                </a:solidFill>
                <a:latin typeface="Helvetica"/>
                <a:cs typeface="Calibri" charset="0"/>
              </a:endParaRPr>
            </a:p>
          </p:txBody>
        </p:sp>
        <p:sp>
          <p:nvSpPr>
            <p:cNvPr id="139" name="TextBox 138">
              <a:extLst>
                <a:ext uri="{FF2B5EF4-FFF2-40B4-BE49-F238E27FC236}">
                  <a16:creationId xmlns:a16="http://schemas.microsoft.com/office/drawing/2014/main" id="{BF3CF3BA-D54D-6870-3956-B7D085876D54}"/>
                </a:ext>
              </a:extLst>
            </p:cNvPr>
            <p:cNvSpPr txBox="1"/>
            <p:nvPr/>
          </p:nvSpPr>
          <p:spPr>
            <a:xfrm>
              <a:off x="4737625" y="2137278"/>
              <a:ext cx="1665560" cy="60016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effectLst/>
                  <a:uLnTx/>
                  <a:uFillTx/>
                  <a:latin typeface="Helvetica" pitchFamily="2" charset="0"/>
                  <a:ea typeface="+mn-ea"/>
                  <a:cs typeface="+mn-cs"/>
                </a:rPr>
                <a:t>Combine capability Driving unique solutions / margins </a:t>
              </a:r>
            </a:p>
          </p:txBody>
        </p:sp>
      </p:grpSp>
      <p:grpSp>
        <p:nvGrpSpPr>
          <p:cNvPr id="9" name="Group 8">
            <a:extLst>
              <a:ext uri="{FF2B5EF4-FFF2-40B4-BE49-F238E27FC236}">
                <a16:creationId xmlns:a16="http://schemas.microsoft.com/office/drawing/2014/main" id="{EA72AA86-DDA5-7F87-593F-7A3B21C195BB}"/>
              </a:ext>
            </a:extLst>
          </p:cNvPr>
          <p:cNvGrpSpPr/>
          <p:nvPr/>
        </p:nvGrpSpPr>
        <p:grpSpPr>
          <a:xfrm>
            <a:off x="5279436" y="2864868"/>
            <a:ext cx="2138864" cy="2142557"/>
            <a:chOff x="5279436" y="2864868"/>
            <a:chExt cx="2138864" cy="2142557"/>
          </a:xfrm>
        </p:grpSpPr>
        <p:sp>
          <p:nvSpPr>
            <p:cNvPr id="98" name="Free-form: Shape 97">
              <a:extLst>
                <a:ext uri="{FF2B5EF4-FFF2-40B4-BE49-F238E27FC236}">
                  <a16:creationId xmlns:a16="http://schemas.microsoft.com/office/drawing/2014/main" id="{C4C93D2E-084E-B296-A3C8-487F9BC077C0}"/>
                </a:ext>
              </a:extLst>
            </p:cNvPr>
            <p:cNvSpPr/>
            <p:nvPr/>
          </p:nvSpPr>
          <p:spPr>
            <a:xfrm>
              <a:off x="5279436" y="2864868"/>
              <a:ext cx="2138864" cy="2142557"/>
            </a:xfrm>
            <a:custGeom>
              <a:avLst/>
              <a:gdLst>
                <a:gd name="connsiteX0" fmla="*/ 2250293 w 2250363"/>
                <a:gd name="connsiteY0" fmla="*/ 819958 h 2254248"/>
                <a:gd name="connsiteX1" fmla="*/ 1446723 w 2250363"/>
                <a:gd name="connsiteY1" fmla="*/ 2254248 h 2254248"/>
                <a:gd name="connsiteX2" fmla="*/ 0 w 2250363"/>
                <a:gd name="connsiteY2" fmla="*/ 687866 h 2254248"/>
                <a:gd name="connsiteX3" fmla="*/ 1492849 w 2250363"/>
                <a:gd name="connsiteY3" fmla="*/ 0 h 2254248"/>
                <a:gd name="connsiteX4" fmla="*/ 2250364 w 2250363"/>
                <a:gd name="connsiteY4" fmla="*/ 820028 h 225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363" h="2254248">
                  <a:moveTo>
                    <a:pt x="2250293" y="819958"/>
                  </a:moveTo>
                  <a:lnTo>
                    <a:pt x="1446723" y="2254248"/>
                  </a:lnTo>
                  <a:cubicBezTo>
                    <a:pt x="835851" y="1904664"/>
                    <a:pt x="322883" y="1371000"/>
                    <a:pt x="0" y="687866"/>
                  </a:cubicBezTo>
                  <a:lnTo>
                    <a:pt x="1492849" y="0"/>
                  </a:lnTo>
                  <a:cubicBezTo>
                    <a:pt x="1664427" y="355376"/>
                    <a:pt x="1932142" y="634394"/>
                    <a:pt x="2250364" y="820028"/>
                  </a:cubicBezTo>
                  <a:close/>
                </a:path>
              </a:pathLst>
            </a:custGeom>
            <a:solidFill>
              <a:schemeClr val="accent1">
                <a:lumMod val="75000"/>
              </a:schemeClr>
            </a:soli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100" b="1" kern="0">
                <a:solidFill>
                  <a:prstClr val="white"/>
                </a:solidFill>
                <a:latin typeface="Helvetica"/>
                <a:cs typeface="Calibri" charset="0"/>
              </a:endParaRPr>
            </a:p>
          </p:txBody>
        </p:sp>
        <p:sp>
          <p:nvSpPr>
            <p:cNvPr id="138" name="TextBox 137">
              <a:extLst>
                <a:ext uri="{FF2B5EF4-FFF2-40B4-BE49-F238E27FC236}">
                  <a16:creationId xmlns:a16="http://schemas.microsoft.com/office/drawing/2014/main" id="{B28ADC5D-6E6C-D324-1B8F-7F8BE5249E63}"/>
                </a:ext>
              </a:extLst>
            </p:cNvPr>
            <p:cNvSpPr txBox="1"/>
            <p:nvPr/>
          </p:nvSpPr>
          <p:spPr>
            <a:xfrm>
              <a:off x="5460684" y="3607569"/>
              <a:ext cx="1846825" cy="430887"/>
            </a:xfrm>
            <a:prstGeom prst="rect">
              <a:avLst/>
            </a:prstGeom>
            <a:no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err="1">
                  <a:ln>
                    <a:noFill/>
                  </a:ln>
                  <a:effectLst/>
                  <a:uLnTx/>
                  <a:uFillTx/>
                  <a:latin typeface="Helvetica" pitchFamily="2" charset="0"/>
                  <a:ea typeface="+mn-ea"/>
                  <a:cs typeface="Helvetica"/>
                </a:rPr>
                <a:t>Solutionize</a:t>
              </a:r>
              <a:r>
                <a:rPr kumimoji="0" lang="en-GB" sz="1100" b="1" i="0" u="none" strike="noStrike" kern="1200" cap="none" spc="0" normalizeH="0" baseline="0" noProof="0" dirty="0">
                  <a:ln>
                    <a:noFill/>
                  </a:ln>
                  <a:effectLst/>
                  <a:uLnTx/>
                  <a:uFillTx/>
                  <a:latin typeface="Helvetica" pitchFamily="2" charset="0"/>
                  <a:ea typeface="+mn-ea"/>
                  <a:cs typeface="Helvetica"/>
                </a:rPr>
                <a:t> / </a:t>
              </a:r>
              <a:endParaRPr kumimoji="0" lang="en-GB" sz="1100" b="1" i="0" u="none" strike="noStrike" kern="1200" cap="none" spc="0" normalizeH="0" baseline="0" noProof="0" dirty="0">
                <a:ln>
                  <a:noFill/>
                </a:ln>
                <a:effectLst/>
                <a:uLnTx/>
                <a:uFillTx/>
                <a:latin typeface="Helvetica"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effectLst/>
                  <a:uLnTx/>
                  <a:uFillTx/>
                  <a:latin typeface="Helvetica" pitchFamily="2" charset="0"/>
                  <a:ea typeface="+mn-ea"/>
                  <a:cs typeface="Helvetica"/>
                </a:rPr>
                <a:t>Money-makers</a:t>
              </a:r>
            </a:p>
          </p:txBody>
        </p:sp>
      </p:grpSp>
      <p:grpSp>
        <p:nvGrpSpPr>
          <p:cNvPr id="80" name="Regional Rep click text" hidden="1">
            <a:extLst>
              <a:ext uri="{FF2B5EF4-FFF2-40B4-BE49-F238E27FC236}">
                <a16:creationId xmlns:a16="http://schemas.microsoft.com/office/drawing/2014/main" id="{D7D93237-089E-2B25-EC99-94B0DCBE54DB}"/>
              </a:ext>
            </a:extLst>
          </p:cNvPr>
          <p:cNvGrpSpPr/>
          <p:nvPr/>
        </p:nvGrpSpPr>
        <p:grpSpPr>
          <a:xfrm>
            <a:off x="6830109" y="3080682"/>
            <a:ext cx="2633744" cy="1588320"/>
            <a:chOff x="6830109" y="3080682"/>
            <a:chExt cx="2633744" cy="1588320"/>
          </a:xfrm>
        </p:grpSpPr>
        <p:sp>
          <p:nvSpPr>
            <p:cNvPr id="69" name="2022 text">
              <a:extLst>
                <a:ext uri="{FF2B5EF4-FFF2-40B4-BE49-F238E27FC236}">
                  <a16:creationId xmlns:a16="http://schemas.microsoft.com/office/drawing/2014/main" id="{730D9A67-E2EF-689D-F81D-CA09AAB0D40E}"/>
                </a:ext>
              </a:extLst>
            </p:cNvPr>
            <p:cNvSpPr txBox="1"/>
            <p:nvPr/>
          </p:nvSpPr>
          <p:spPr>
            <a:xfrm>
              <a:off x="6830109" y="3539676"/>
              <a:ext cx="2633744" cy="1129326"/>
            </a:xfrm>
            <a:prstGeom prst="roundRect">
              <a:avLst>
                <a:gd name="adj" fmla="val 4068"/>
              </a:avLst>
            </a:prstGeom>
          </p:spPr>
          <p:style>
            <a:lnRef idx="2">
              <a:schemeClr val="accent3">
                <a:shade val="50000"/>
              </a:schemeClr>
            </a:lnRef>
            <a:fillRef idx="1">
              <a:schemeClr val="accent3"/>
            </a:fillRef>
            <a:effectRef idx="0">
              <a:schemeClr val="accent3"/>
            </a:effectRef>
            <a:fontRef idx="minor">
              <a:schemeClr val="lt1"/>
            </a:fontRef>
          </p:style>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005F73"/>
                  </a:solidFill>
                  <a:effectLst/>
                  <a:uLnTx/>
                  <a:uFillTx/>
                  <a:latin typeface="Helvetica" pitchFamily="2" charset="0"/>
                  <a:ea typeface="+mn-ea"/>
                  <a:cs typeface="+mn-cs"/>
                </a:rPr>
                <a:t>Targeting key regions</a:t>
              </a:r>
              <a:br>
                <a:rPr kumimoji="0" lang="en-GB" sz="1300" b="0" i="0" u="none" strike="noStrike" kern="1200" cap="none" spc="0" normalizeH="0" baseline="0" noProof="0">
                  <a:ln>
                    <a:noFill/>
                  </a:ln>
                  <a:solidFill>
                    <a:srgbClr val="005F73"/>
                  </a:solidFill>
                  <a:effectLst/>
                  <a:uLnTx/>
                  <a:uFillTx/>
                  <a:latin typeface="Helvetica" pitchFamily="2" charset="0"/>
                  <a:ea typeface="+mn-ea"/>
                  <a:cs typeface="+mn-cs"/>
                </a:rPr>
              </a:br>
              <a:r>
                <a:rPr kumimoji="0" lang="en-GB" sz="1300" b="0" i="0" u="none" strike="noStrike" kern="1200" cap="none" spc="0" normalizeH="0" baseline="0" noProof="0">
                  <a:ln>
                    <a:noFill/>
                  </a:ln>
                  <a:solidFill>
                    <a:srgbClr val="005F73"/>
                  </a:solidFill>
                  <a:effectLst/>
                  <a:uLnTx/>
                  <a:uFillTx/>
                  <a:latin typeface="Helvetica" pitchFamily="2" charset="0"/>
                  <a:ea typeface="+mn-ea"/>
                  <a:cs typeface="+mn-cs"/>
                </a:rPr>
                <a:t> with campaigns, </a:t>
              </a:r>
              <a:br>
                <a:rPr kumimoji="0" lang="en-GB" sz="1300" b="0" i="0" u="none" strike="noStrike" kern="1200" cap="none" spc="0" normalizeH="0" baseline="0" noProof="0">
                  <a:ln>
                    <a:noFill/>
                  </a:ln>
                  <a:solidFill>
                    <a:srgbClr val="005F73"/>
                  </a:solidFill>
                  <a:effectLst/>
                  <a:uLnTx/>
                  <a:uFillTx/>
                  <a:latin typeface="Helvetica" pitchFamily="2" charset="0"/>
                  <a:ea typeface="+mn-ea"/>
                  <a:cs typeface="+mn-cs"/>
                </a:rPr>
              </a:br>
              <a:r>
                <a:rPr kumimoji="0" lang="en-GB" sz="1300" b="0" i="0" u="none" strike="noStrike" kern="1200" cap="none" spc="0" normalizeH="0" baseline="0" noProof="0">
                  <a:ln>
                    <a:noFill/>
                  </a:ln>
                  <a:solidFill>
                    <a:srgbClr val="005F73"/>
                  </a:solidFill>
                  <a:effectLst/>
                  <a:uLnTx/>
                  <a:uFillTx/>
                  <a:latin typeface="Helvetica" pitchFamily="2" charset="0"/>
                  <a:ea typeface="+mn-ea"/>
                  <a:cs typeface="+mn-cs"/>
                </a:rPr>
                <a:t>events and memberships across the group,</a:t>
              </a:r>
            </a:p>
          </p:txBody>
        </p:sp>
        <p:cxnSp>
          <p:nvCxnSpPr>
            <p:cNvPr id="74" name="Straight Connector 73">
              <a:extLst>
                <a:ext uri="{FF2B5EF4-FFF2-40B4-BE49-F238E27FC236}">
                  <a16:creationId xmlns:a16="http://schemas.microsoft.com/office/drawing/2014/main" id="{C699520E-2A7F-A590-A040-5DFA488A03FA}"/>
                </a:ext>
              </a:extLst>
            </p:cNvPr>
            <p:cNvCxnSpPr/>
            <p:nvPr/>
          </p:nvCxnSpPr>
          <p:spPr>
            <a:xfrm>
              <a:off x="8142829" y="3080682"/>
              <a:ext cx="0" cy="463758"/>
            </a:xfrm>
            <a:prstGeom prst="line">
              <a:avLst/>
            </a:prstGeom>
            <a:ln>
              <a:solidFill>
                <a:srgbClr val="6B9A8A"/>
              </a:solidFill>
            </a:ln>
            <a:effectLst/>
          </p:spPr>
          <p:style>
            <a:lnRef idx="2">
              <a:schemeClr val="accent1"/>
            </a:lnRef>
            <a:fillRef idx="0">
              <a:schemeClr val="accent1"/>
            </a:fillRef>
            <a:effectRef idx="1">
              <a:schemeClr val="accent1"/>
            </a:effectRef>
            <a:fontRef idx="minor">
              <a:schemeClr val="tx1"/>
            </a:fontRef>
          </p:style>
        </p:cxnSp>
      </p:grpSp>
      <p:grpSp>
        <p:nvGrpSpPr>
          <p:cNvPr id="82" name="5i click text" hidden="1">
            <a:extLst>
              <a:ext uri="{FF2B5EF4-FFF2-40B4-BE49-F238E27FC236}">
                <a16:creationId xmlns:a16="http://schemas.microsoft.com/office/drawing/2014/main" id="{F88B8435-8E53-0D43-36E2-61AAF1FC1BFE}"/>
              </a:ext>
            </a:extLst>
          </p:cNvPr>
          <p:cNvGrpSpPr/>
          <p:nvPr/>
        </p:nvGrpSpPr>
        <p:grpSpPr>
          <a:xfrm>
            <a:off x="777314" y="250973"/>
            <a:ext cx="2633744" cy="1631943"/>
            <a:chOff x="2819765" y="1520436"/>
            <a:chExt cx="2633744" cy="1631943"/>
          </a:xfrm>
        </p:grpSpPr>
        <p:sp>
          <p:nvSpPr>
            <p:cNvPr id="68" name="2022 text">
              <a:extLst>
                <a:ext uri="{FF2B5EF4-FFF2-40B4-BE49-F238E27FC236}">
                  <a16:creationId xmlns:a16="http://schemas.microsoft.com/office/drawing/2014/main" id="{073302AC-A200-8EB1-4B30-67BA1CDD206D}"/>
                </a:ext>
              </a:extLst>
            </p:cNvPr>
            <p:cNvSpPr txBox="1"/>
            <p:nvPr/>
          </p:nvSpPr>
          <p:spPr>
            <a:xfrm>
              <a:off x="2819765" y="1520436"/>
              <a:ext cx="2633744" cy="1129326"/>
            </a:xfrm>
            <a:prstGeom prst="roundRect">
              <a:avLst>
                <a:gd name="adj" fmla="val 4068"/>
              </a:avLst>
            </a:prstGeom>
          </p:spPr>
          <p:style>
            <a:lnRef idx="2">
              <a:schemeClr val="accent2">
                <a:shade val="50000"/>
              </a:schemeClr>
            </a:lnRef>
            <a:fillRef idx="1">
              <a:schemeClr val="accent2"/>
            </a:fillRef>
            <a:effectRef idx="0">
              <a:schemeClr val="accent2"/>
            </a:effectRef>
            <a:fontRef idx="minor">
              <a:schemeClr val="lt1"/>
            </a:fontRef>
          </p:style>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prstClr val="white"/>
                  </a:solidFill>
                  <a:effectLst/>
                  <a:uLnTx/>
                  <a:uFillTx/>
                  <a:latin typeface="Helvetica" pitchFamily="2" charset="0"/>
                  <a:ea typeface="+mn-ea"/>
                  <a:cs typeface="+mn-cs"/>
                </a:rPr>
                <a:t>Dedicated Marketing Investment</a:t>
              </a:r>
            </a:p>
          </p:txBody>
        </p:sp>
        <p:cxnSp>
          <p:nvCxnSpPr>
            <p:cNvPr id="76" name="Straight Connector 75">
              <a:extLst>
                <a:ext uri="{FF2B5EF4-FFF2-40B4-BE49-F238E27FC236}">
                  <a16:creationId xmlns:a16="http://schemas.microsoft.com/office/drawing/2014/main" id="{4F2651B0-AA2A-9600-DF67-CAC790A32117}"/>
                </a:ext>
              </a:extLst>
            </p:cNvPr>
            <p:cNvCxnSpPr>
              <a:cxnSpLocks/>
              <a:endCxn id="68" idx="2"/>
            </p:cNvCxnSpPr>
            <p:nvPr/>
          </p:nvCxnSpPr>
          <p:spPr>
            <a:xfrm flipH="1" flipV="1">
              <a:off x="4136637" y="2649762"/>
              <a:ext cx="1" cy="502617"/>
            </a:xfrm>
            <a:prstGeom prst="line">
              <a:avLst/>
            </a:prstGeom>
            <a:ln>
              <a:solidFill>
                <a:srgbClr val="056E70"/>
              </a:solidFill>
            </a:ln>
            <a:effectLst/>
          </p:spPr>
          <p:style>
            <a:lnRef idx="2">
              <a:schemeClr val="accent1"/>
            </a:lnRef>
            <a:fillRef idx="0">
              <a:schemeClr val="accent1"/>
            </a:fillRef>
            <a:effectRef idx="1">
              <a:schemeClr val="accent1"/>
            </a:effectRef>
            <a:fontRef idx="minor">
              <a:schemeClr val="tx1"/>
            </a:fontRef>
          </p:style>
        </p:cxnSp>
      </p:grpSp>
      <p:grpSp>
        <p:nvGrpSpPr>
          <p:cNvPr id="81" name="Indirect click text" hidden="1">
            <a:extLst>
              <a:ext uri="{FF2B5EF4-FFF2-40B4-BE49-F238E27FC236}">
                <a16:creationId xmlns:a16="http://schemas.microsoft.com/office/drawing/2014/main" id="{8FEE662A-F846-30AF-3847-FDE4601CCFBC}"/>
              </a:ext>
            </a:extLst>
          </p:cNvPr>
          <p:cNvGrpSpPr/>
          <p:nvPr/>
        </p:nvGrpSpPr>
        <p:grpSpPr>
          <a:xfrm>
            <a:off x="3817601" y="1660314"/>
            <a:ext cx="2633744" cy="1587001"/>
            <a:chOff x="3817601" y="1660314"/>
            <a:chExt cx="2633744" cy="1587001"/>
          </a:xfrm>
        </p:grpSpPr>
        <p:sp>
          <p:nvSpPr>
            <p:cNvPr id="70" name="2022 text">
              <a:extLst>
                <a:ext uri="{FF2B5EF4-FFF2-40B4-BE49-F238E27FC236}">
                  <a16:creationId xmlns:a16="http://schemas.microsoft.com/office/drawing/2014/main" id="{6ED57D04-78F0-7312-4235-A9F4FFAA735A}"/>
                </a:ext>
              </a:extLst>
            </p:cNvPr>
            <p:cNvSpPr txBox="1"/>
            <p:nvPr/>
          </p:nvSpPr>
          <p:spPr>
            <a:xfrm>
              <a:off x="3817601" y="1660314"/>
              <a:ext cx="2633744" cy="1129326"/>
            </a:xfrm>
            <a:prstGeom prst="roundRect">
              <a:avLst>
                <a:gd name="adj" fmla="val 4068"/>
              </a:avLst>
            </a:prstGeom>
          </p:spPr>
          <p:style>
            <a:lnRef idx="2">
              <a:schemeClr val="accent5">
                <a:shade val="50000"/>
              </a:schemeClr>
            </a:lnRef>
            <a:fillRef idx="1">
              <a:schemeClr val="accent5"/>
            </a:fillRef>
            <a:effectRef idx="0">
              <a:schemeClr val="accent5"/>
            </a:effectRef>
            <a:fontRef idx="minor">
              <a:schemeClr val="lt1"/>
            </a:fontRef>
          </p:style>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prstClr val="white"/>
                  </a:solidFill>
                  <a:effectLst/>
                  <a:uLnTx/>
                  <a:uFillTx/>
                  <a:latin typeface="Helvetica" pitchFamily="2" charset="0"/>
                  <a:ea typeface="+mn-ea"/>
                  <a:cs typeface="+mn-cs"/>
                </a:rPr>
                <a:t>Rebrand for </a:t>
              </a:r>
              <a:br>
                <a:rPr kumimoji="0" lang="en-GB" sz="1300" b="0" i="0" u="none" strike="noStrike" kern="1200" cap="none" spc="0" normalizeH="0" baseline="0" noProof="0">
                  <a:ln>
                    <a:noFill/>
                  </a:ln>
                  <a:solidFill>
                    <a:prstClr val="white"/>
                  </a:solidFill>
                  <a:effectLst/>
                  <a:uLnTx/>
                  <a:uFillTx/>
                  <a:latin typeface="Helvetica" pitchFamily="2" charset="0"/>
                  <a:ea typeface="+mn-ea"/>
                  <a:cs typeface="+mn-cs"/>
                </a:rPr>
              </a:br>
              <a:r>
                <a:rPr kumimoji="0" lang="en-GB" sz="1300" b="0" i="0" u="none" strike="noStrike" kern="1200" cap="none" spc="0" normalizeH="0" baseline="0" noProof="0">
                  <a:ln>
                    <a:noFill/>
                  </a:ln>
                  <a:solidFill>
                    <a:prstClr val="white"/>
                  </a:solidFill>
                  <a:effectLst/>
                  <a:uLnTx/>
                  <a:uFillTx/>
                  <a:latin typeface="Helvetica" pitchFamily="2" charset="0"/>
                  <a:ea typeface="+mn-ea"/>
                  <a:cs typeface="+mn-cs"/>
                </a:rPr>
                <a:t>new Channel identity</a:t>
              </a:r>
            </a:p>
          </p:txBody>
        </p:sp>
        <p:cxnSp>
          <p:nvCxnSpPr>
            <p:cNvPr id="78" name="Straight Connector 77">
              <a:extLst>
                <a:ext uri="{FF2B5EF4-FFF2-40B4-BE49-F238E27FC236}">
                  <a16:creationId xmlns:a16="http://schemas.microsoft.com/office/drawing/2014/main" id="{2BB80623-FAB8-99B6-4EA8-75E21C50FE48}"/>
                </a:ext>
              </a:extLst>
            </p:cNvPr>
            <p:cNvCxnSpPr/>
            <p:nvPr/>
          </p:nvCxnSpPr>
          <p:spPr>
            <a:xfrm>
              <a:off x="5131481" y="2783557"/>
              <a:ext cx="0" cy="463758"/>
            </a:xfrm>
            <a:prstGeom prst="line">
              <a:avLst/>
            </a:prstGeom>
            <a:ln>
              <a:solidFill>
                <a:srgbClr val="AF7100"/>
              </a:solidFill>
            </a:ln>
            <a:effectLst/>
          </p:spPr>
          <p:style>
            <a:lnRef idx="2">
              <a:schemeClr val="accent1"/>
            </a:lnRef>
            <a:fillRef idx="0">
              <a:schemeClr val="accent1"/>
            </a:fillRef>
            <a:effectRef idx="1">
              <a:schemeClr val="accent1"/>
            </a:effectRef>
            <a:fontRef idx="minor">
              <a:schemeClr val="tx1"/>
            </a:fontRef>
          </p:style>
        </p:cxnSp>
      </p:grpSp>
      <p:grpSp>
        <p:nvGrpSpPr>
          <p:cNvPr id="92" name="MDF click text" hidden="1">
            <a:extLst>
              <a:ext uri="{FF2B5EF4-FFF2-40B4-BE49-F238E27FC236}">
                <a16:creationId xmlns:a16="http://schemas.microsoft.com/office/drawing/2014/main" id="{CCD60D9A-A81F-E232-438F-3AE278368728}"/>
              </a:ext>
            </a:extLst>
          </p:cNvPr>
          <p:cNvGrpSpPr/>
          <p:nvPr/>
        </p:nvGrpSpPr>
        <p:grpSpPr>
          <a:xfrm>
            <a:off x="1810848" y="2065932"/>
            <a:ext cx="2633744" cy="1587001"/>
            <a:chOff x="3817601" y="1660314"/>
            <a:chExt cx="2633744" cy="1587001"/>
          </a:xfrm>
        </p:grpSpPr>
        <p:sp>
          <p:nvSpPr>
            <p:cNvPr id="93" name="2022 text">
              <a:extLst>
                <a:ext uri="{FF2B5EF4-FFF2-40B4-BE49-F238E27FC236}">
                  <a16:creationId xmlns:a16="http://schemas.microsoft.com/office/drawing/2014/main" id="{C6291ABA-CAA3-7B71-5D93-52B687F5BEA9}"/>
                </a:ext>
              </a:extLst>
            </p:cNvPr>
            <p:cNvSpPr txBox="1"/>
            <p:nvPr/>
          </p:nvSpPr>
          <p:spPr>
            <a:xfrm>
              <a:off x="3817601" y="1660314"/>
              <a:ext cx="2633744" cy="1129326"/>
            </a:xfrm>
            <a:prstGeom prst="roundRect">
              <a:avLst>
                <a:gd name="adj" fmla="val 4068"/>
              </a:avLst>
            </a:prstGeom>
          </p:spPr>
          <p:style>
            <a:lnRef idx="2">
              <a:schemeClr val="accent6">
                <a:shade val="50000"/>
              </a:schemeClr>
            </a:lnRef>
            <a:fillRef idx="1">
              <a:schemeClr val="accent6"/>
            </a:fillRef>
            <a:effectRef idx="0">
              <a:schemeClr val="accent6"/>
            </a:effectRef>
            <a:fontRef idx="minor">
              <a:schemeClr val="lt1"/>
            </a:fontRef>
          </p:style>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Helvetica" pitchFamily="2" charset="0"/>
                  <a:ea typeface="+mn-ea"/>
                  <a:cs typeface="+mn-cs"/>
                </a:rPr>
                <a:t>Working with new and existing vendors to increase MDF investment and improve engagement across the group. </a:t>
              </a:r>
              <a:endParaRPr kumimoji="0" lang="en-GB" sz="1300" b="0" i="0" u="none" strike="noStrike" kern="1200" cap="none" spc="0" normalizeH="0" baseline="0" noProof="0">
                <a:ln>
                  <a:noFill/>
                </a:ln>
                <a:solidFill>
                  <a:prstClr val="white"/>
                </a:solidFill>
                <a:effectLst/>
                <a:uLnTx/>
                <a:uFillTx/>
                <a:latin typeface="Helvetica" pitchFamily="2" charset="0"/>
                <a:ea typeface="+mn-ea"/>
                <a:cs typeface="+mn-cs"/>
              </a:endParaRPr>
            </a:p>
          </p:txBody>
        </p:sp>
        <p:cxnSp>
          <p:nvCxnSpPr>
            <p:cNvPr id="94" name="Straight Connector 93">
              <a:extLst>
                <a:ext uri="{FF2B5EF4-FFF2-40B4-BE49-F238E27FC236}">
                  <a16:creationId xmlns:a16="http://schemas.microsoft.com/office/drawing/2014/main" id="{F16C7820-F923-A45A-A1A7-743EAB3696E2}"/>
                </a:ext>
              </a:extLst>
            </p:cNvPr>
            <p:cNvCxnSpPr/>
            <p:nvPr/>
          </p:nvCxnSpPr>
          <p:spPr>
            <a:xfrm>
              <a:off x="5131481" y="2783557"/>
              <a:ext cx="0" cy="463758"/>
            </a:xfrm>
            <a:prstGeom prst="line">
              <a:avLst/>
            </a:prstGeom>
            <a:ln/>
          </p:spPr>
          <p:style>
            <a:lnRef idx="2">
              <a:schemeClr val="accent6">
                <a:shade val="50000"/>
              </a:schemeClr>
            </a:lnRef>
            <a:fillRef idx="1">
              <a:schemeClr val="accent6"/>
            </a:fillRef>
            <a:effectRef idx="0">
              <a:schemeClr val="accent6"/>
            </a:effectRef>
            <a:fontRef idx="minor">
              <a:schemeClr val="lt1"/>
            </a:fontRef>
          </p:style>
        </p:cxnSp>
      </p:grpSp>
      <p:grpSp>
        <p:nvGrpSpPr>
          <p:cNvPr id="95" name="Digital click text" hidden="1">
            <a:extLst>
              <a:ext uri="{FF2B5EF4-FFF2-40B4-BE49-F238E27FC236}">
                <a16:creationId xmlns:a16="http://schemas.microsoft.com/office/drawing/2014/main" id="{DD218F1A-418D-4497-1637-6FDCEB6DB8D0}"/>
              </a:ext>
            </a:extLst>
          </p:cNvPr>
          <p:cNvGrpSpPr/>
          <p:nvPr/>
        </p:nvGrpSpPr>
        <p:grpSpPr>
          <a:xfrm>
            <a:off x="2852153" y="2153319"/>
            <a:ext cx="2633744" cy="1587001"/>
            <a:chOff x="3817601" y="1660314"/>
            <a:chExt cx="2633744" cy="1587001"/>
          </a:xfrm>
        </p:grpSpPr>
        <p:sp>
          <p:nvSpPr>
            <p:cNvPr id="96" name="2022 text">
              <a:extLst>
                <a:ext uri="{FF2B5EF4-FFF2-40B4-BE49-F238E27FC236}">
                  <a16:creationId xmlns:a16="http://schemas.microsoft.com/office/drawing/2014/main" id="{1B04E50B-9DBD-B09A-62C8-84FFD39178AC}"/>
                </a:ext>
              </a:extLst>
            </p:cNvPr>
            <p:cNvSpPr txBox="1"/>
            <p:nvPr/>
          </p:nvSpPr>
          <p:spPr>
            <a:xfrm>
              <a:off x="3817601" y="1660314"/>
              <a:ext cx="2633744" cy="1129326"/>
            </a:xfrm>
            <a:prstGeom prst="roundRect">
              <a:avLst>
                <a:gd name="adj" fmla="val 4068"/>
              </a:avLst>
            </a:prstGeom>
            <a:solidFill>
              <a:srgbClr val="AF7100"/>
            </a:solidFill>
            <a:ln>
              <a:solidFill>
                <a:srgbClr val="966000"/>
              </a:solidFill>
            </a:ln>
          </p:spPr>
          <p:style>
            <a:lnRef idx="2">
              <a:schemeClr val="accent5">
                <a:shade val="50000"/>
              </a:schemeClr>
            </a:lnRef>
            <a:fillRef idx="1">
              <a:schemeClr val="accent5"/>
            </a:fillRef>
            <a:effectRef idx="0">
              <a:schemeClr val="accent5"/>
            </a:effectRef>
            <a:fontRef idx="minor">
              <a:schemeClr val="lt1"/>
            </a:fontRef>
          </p:style>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Helvetica" pitchFamily="2" charset="0"/>
                  <a:ea typeface="+mn-ea"/>
                  <a:cs typeface="+mn-cs"/>
                </a:rPr>
                <a:t>20% increase for </a:t>
              </a:r>
              <a:br>
                <a:rPr kumimoji="0" lang="en-GB" sz="1400" b="0" i="0" u="none" strike="noStrike" kern="1200" cap="none" spc="0" normalizeH="0" baseline="0" noProof="0">
                  <a:ln>
                    <a:noFill/>
                  </a:ln>
                  <a:solidFill>
                    <a:prstClr val="white"/>
                  </a:solidFill>
                  <a:effectLst/>
                  <a:uLnTx/>
                  <a:uFillTx/>
                  <a:latin typeface="Helvetica" pitchFamily="2" charset="0"/>
                  <a:ea typeface="+mn-ea"/>
                  <a:cs typeface="+mn-cs"/>
                </a:rPr>
              </a:br>
              <a:r>
                <a:rPr kumimoji="0" lang="en-GB" sz="1400" b="0" i="0" u="none" strike="noStrike" kern="1200" cap="none" spc="0" normalizeH="0" baseline="0" noProof="0">
                  <a:ln>
                    <a:noFill/>
                  </a:ln>
                  <a:solidFill>
                    <a:prstClr val="white"/>
                  </a:solidFill>
                  <a:effectLst/>
                  <a:uLnTx/>
                  <a:uFillTx/>
                  <a:latin typeface="Helvetica" pitchFamily="2" charset="0"/>
                  <a:ea typeface="+mn-ea"/>
                  <a:cs typeface="+mn-cs"/>
                </a:rPr>
                <a:t>inbound lead-gen with more focus and resource on LinkedIn &amp; AdWords PPC</a:t>
              </a:r>
              <a:endParaRPr kumimoji="0" lang="en-GB" sz="1300" b="0" i="0" u="none" strike="noStrike" kern="1200" cap="none" spc="0" normalizeH="0" baseline="0" noProof="0">
                <a:ln>
                  <a:noFill/>
                </a:ln>
                <a:solidFill>
                  <a:prstClr val="white"/>
                </a:solidFill>
                <a:effectLst/>
                <a:uLnTx/>
                <a:uFillTx/>
                <a:latin typeface="Helvetica" pitchFamily="2" charset="0"/>
                <a:ea typeface="+mn-ea"/>
                <a:cs typeface="+mn-cs"/>
              </a:endParaRPr>
            </a:p>
          </p:txBody>
        </p:sp>
        <p:cxnSp>
          <p:nvCxnSpPr>
            <p:cNvPr id="97" name="Straight Connector 96">
              <a:extLst>
                <a:ext uri="{FF2B5EF4-FFF2-40B4-BE49-F238E27FC236}">
                  <a16:creationId xmlns:a16="http://schemas.microsoft.com/office/drawing/2014/main" id="{2008A37A-422B-D837-086D-23AD88DDF1EB}"/>
                </a:ext>
              </a:extLst>
            </p:cNvPr>
            <p:cNvCxnSpPr/>
            <p:nvPr/>
          </p:nvCxnSpPr>
          <p:spPr>
            <a:xfrm>
              <a:off x="5131481" y="2783557"/>
              <a:ext cx="0" cy="463758"/>
            </a:xfrm>
            <a:prstGeom prst="line">
              <a:avLst/>
            </a:prstGeom>
            <a:ln/>
          </p:spPr>
          <p:style>
            <a:lnRef idx="2">
              <a:schemeClr val="accent5">
                <a:shade val="50000"/>
              </a:schemeClr>
            </a:lnRef>
            <a:fillRef idx="1">
              <a:schemeClr val="accent5"/>
            </a:fillRef>
            <a:effectRef idx="0">
              <a:schemeClr val="accent5"/>
            </a:effectRef>
            <a:fontRef idx="minor">
              <a:schemeClr val="lt1"/>
            </a:fontRef>
          </p:style>
        </p:cxnSp>
      </p:grpSp>
      <p:grpSp>
        <p:nvGrpSpPr>
          <p:cNvPr id="99" name="Cornerstone click text" hidden="1">
            <a:extLst>
              <a:ext uri="{FF2B5EF4-FFF2-40B4-BE49-F238E27FC236}">
                <a16:creationId xmlns:a16="http://schemas.microsoft.com/office/drawing/2014/main" id="{8856B15B-819D-D9A1-57AC-F44535405AB4}"/>
              </a:ext>
            </a:extLst>
          </p:cNvPr>
          <p:cNvGrpSpPr/>
          <p:nvPr/>
        </p:nvGrpSpPr>
        <p:grpSpPr>
          <a:xfrm>
            <a:off x="5941109" y="3575982"/>
            <a:ext cx="2633744" cy="1588320"/>
            <a:chOff x="6830109" y="3080682"/>
            <a:chExt cx="2633744" cy="1588320"/>
          </a:xfrm>
        </p:grpSpPr>
        <p:sp>
          <p:nvSpPr>
            <p:cNvPr id="100" name="2022 text">
              <a:extLst>
                <a:ext uri="{FF2B5EF4-FFF2-40B4-BE49-F238E27FC236}">
                  <a16:creationId xmlns:a16="http://schemas.microsoft.com/office/drawing/2014/main" id="{D428AFA3-A7BB-9E54-8CF7-FD1AEEA7CA8E}"/>
                </a:ext>
              </a:extLst>
            </p:cNvPr>
            <p:cNvSpPr txBox="1"/>
            <p:nvPr/>
          </p:nvSpPr>
          <p:spPr>
            <a:xfrm>
              <a:off x="6830109" y="3539676"/>
              <a:ext cx="2633744" cy="1129326"/>
            </a:xfrm>
            <a:prstGeom prst="roundRect">
              <a:avLst>
                <a:gd name="adj" fmla="val 4068"/>
              </a:avLst>
            </a:prstGeom>
          </p:spPr>
          <p:style>
            <a:lnRef idx="2">
              <a:schemeClr val="accent4">
                <a:shade val="50000"/>
              </a:schemeClr>
            </a:lnRef>
            <a:fillRef idx="1">
              <a:schemeClr val="accent4"/>
            </a:fillRef>
            <a:effectRef idx="0">
              <a:schemeClr val="accent4"/>
            </a:effectRef>
            <a:fontRef idx="minor">
              <a:schemeClr val="lt1"/>
            </a:fontRef>
          </p:style>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AF7100"/>
                  </a:solidFill>
                  <a:effectLst/>
                  <a:uLnTx/>
                  <a:uFillTx/>
                  <a:latin typeface="Helvetica" pitchFamily="2" charset="0"/>
                  <a:ea typeface="+mn-ea"/>
                  <a:cs typeface="+mn-cs"/>
                </a:rPr>
                <a:t>Improving our brand awareness by increasing our PR, personalised content and LinkedIn Ads.</a:t>
              </a:r>
              <a:endParaRPr kumimoji="0" lang="en-GB" sz="1300" b="0" i="0" u="none" strike="noStrike" kern="1200" cap="none" spc="0" normalizeH="0" baseline="0" noProof="0">
                <a:ln>
                  <a:noFill/>
                </a:ln>
                <a:solidFill>
                  <a:srgbClr val="AF7100"/>
                </a:solidFill>
                <a:effectLst/>
                <a:uLnTx/>
                <a:uFillTx/>
                <a:latin typeface="Helvetica" pitchFamily="2" charset="0"/>
                <a:ea typeface="+mn-ea"/>
                <a:cs typeface="+mn-cs"/>
              </a:endParaRPr>
            </a:p>
          </p:txBody>
        </p:sp>
        <p:cxnSp>
          <p:nvCxnSpPr>
            <p:cNvPr id="101" name="Straight Connector 100">
              <a:extLst>
                <a:ext uri="{FF2B5EF4-FFF2-40B4-BE49-F238E27FC236}">
                  <a16:creationId xmlns:a16="http://schemas.microsoft.com/office/drawing/2014/main" id="{27C936C4-D847-1C13-2F94-E80E4DF2F976}"/>
                </a:ext>
              </a:extLst>
            </p:cNvPr>
            <p:cNvCxnSpPr/>
            <p:nvPr/>
          </p:nvCxnSpPr>
          <p:spPr>
            <a:xfrm>
              <a:off x="8142829" y="3080682"/>
              <a:ext cx="0" cy="463758"/>
            </a:xfrm>
            <a:prstGeom prst="line">
              <a:avLst/>
            </a:prstGeom>
            <a:ln/>
          </p:spPr>
          <p:style>
            <a:lnRef idx="2">
              <a:schemeClr val="accent4">
                <a:shade val="50000"/>
              </a:schemeClr>
            </a:lnRef>
            <a:fillRef idx="1">
              <a:schemeClr val="accent4"/>
            </a:fillRef>
            <a:effectRef idx="0">
              <a:schemeClr val="accent4"/>
            </a:effectRef>
            <a:fontRef idx="minor">
              <a:schemeClr val="lt1"/>
            </a:fontRef>
          </p:style>
        </p:cxnSp>
      </p:grpSp>
      <p:grpSp>
        <p:nvGrpSpPr>
          <p:cNvPr id="102" name="Vertical Focus click text" hidden="1">
            <a:extLst>
              <a:ext uri="{FF2B5EF4-FFF2-40B4-BE49-F238E27FC236}">
                <a16:creationId xmlns:a16="http://schemas.microsoft.com/office/drawing/2014/main" id="{B52B00FD-8CE0-5413-7A79-DD81A7E7CA61}"/>
              </a:ext>
            </a:extLst>
          </p:cNvPr>
          <p:cNvGrpSpPr/>
          <p:nvPr/>
        </p:nvGrpSpPr>
        <p:grpSpPr>
          <a:xfrm>
            <a:off x="7861846" y="3182635"/>
            <a:ext cx="2633744" cy="1588320"/>
            <a:chOff x="6830109" y="3080682"/>
            <a:chExt cx="2633744" cy="1588320"/>
          </a:xfrm>
        </p:grpSpPr>
        <p:sp>
          <p:nvSpPr>
            <p:cNvPr id="103" name="2022 text">
              <a:extLst>
                <a:ext uri="{FF2B5EF4-FFF2-40B4-BE49-F238E27FC236}">
                  <a16:creationId xmlns:a16="http://schemas.microsoft.com/office/drawing/2014/main" id="{ABFB01E4-2D05-57BA-B165-D2A513F62A46}"/>
                </a:ext>
              </a:extLst>
            </p:cNvPr>
            <p:cNvSpPr txBox="1"/>
            <p:nvPr/>
          </p:nvSpPr>
          <p:spPr>
            <a:xfrm>
              <a:off x="6830109" y="3539676"/>
              <a:ext cx="2633744" cy="1129326"/>
            </a:xfrm>
            <a:prstGeom prst="roundRect">
              <a:avLst>
                <a:gd name="adj" fmla="val 4068"/>
              </a:avLst>
            </a:prstGeom>
          </p:spPr>
          <p:style>
            <a:lnRef idx="2">
              <a:schemeClr val="accent2">
                <a:shade val="50000"/>
              </a:schemeClr>
            </a:lnRef>
            <a:fillRef idx="1">
              <a:schemeClr val="accent2"/>
            </a:fillRef>
            <a:effectRef idx="0">
              <a:schemeClr val="accent2"/>
            </a:effectRef>
            <a:fontRef idx="minor">
              <a:schemeClr val="lt1"/>
            </a:fontRef>
          </p:style>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Helvetica" pitchFamily="2" charset="0"/>
                  <a:ea typeface="+mn-ea"/>
                  <a:cs typeface="+mn-cs"/>
                </a:rPr>
                <a:t>Always on nurture campaigns for our targeted verticals</a:t>
              </a:r>
              <a:endParaRPr kumimoji="0" lang="en-GB" sz="1300" b="0" i="0" u="none" strike="noStrike" kern="1200" cap="none" spc="0" normalizeH="0" baseline="0" noProof="0">
                <a:ln>
                  <a:noFill/>
                </a:ln>
                <a:solidFill>
                  <a:prstClr val="white"/>
                </a:solidFill>
                <a:effectLst/>
                <a:uLnTx/>
                <a:uFillTx/>
                <a:latin typeface="Helvetica" pitchFamily="2" charset="0"/>
                <a:ea typeface="+mn-ea"/>
                <a:cs typeface="+mn-cs"/>
              </a:endParaRPr>
            </a:p>
          </p:txBody>
        </p:sp>
        <p:cxnSp>
          <p:nvCxnSpPr>
            <p:cNvPr id="104" name="Straight Connector 103">
              <a:extLst>
                <a:ext uri="{FF2B5EF4-FFF2-40B4-BE49-F238E27FC236}">
                  <a16:creationId xmlns:a16="http://schemas.microsoft.com/office/drawing/2014/main" id="{C0333077-E7CB-06FB-C388-2B1D26EDCD4B}"/>
                </a:ext>
              </a:extLst>
            </p:cNvPr>
            <p:cNvCxnSpPr/>
            <p:nvPr/>
          </p:nvCxnSpPr>
          <p:spPr>
            <a:xfrm>
              <a:off x="8142829" y="3080682"/>
              <a:ext cx="0" cy="463758"/>
            </a:xfrm>
            <a:prstGeom prst="line">
              <a:avLst/>
            </a:prstGeom>
            <a:ln/>
          </p:spPr>
          <p:style>
            <a:lnRef idx="2">
              <a:schemeClr val="accent2">
                <a:shade val="50000"/>
              </a:schemeClr>
            </a:lnRef>
            <a:fillRef idx="1">
              <a:schemeClr val="accent2"/>
            </a:fillRef>
            <a:effectRef idx="0">
              <a:schemeClr val="accent2"/>
            </a:effectRef>
            <a:fontRef idx="minor">
              <a:schemeClr val="lt1"/>
            </a:fontRef>
          </p:style>
        </p:cxnSp>
      </p:grpSp>
      <p:sp>
        <p:nvSpPr>
          <p:cNvPr id="66" name="2022 text">
            <a:extLst>
              <a:ext uri="{FF2B5EF4-FFF2-40B4-BE49-F238E27FC236}">
                <a16:creationId xmlns:a16="http://schemas.microsoft.com/office/drawing/2014/main" id="{5B2F4588-2AD3-2FB2-59BB-4549C9E86FAC}"/>
              </a:ext>
            </a:extLst>
          </p:cNvPr>
          <p:cNvSpPr txBox="1"/>
          <p:nvPr/>
        </p:nvSpPr>
        <p:spPr>
          <a:xfrm>
            <a:off x="304014" y="3917946"/>
            <a:ext cx="4500424" cy="2291872"/>
          </a:xfrm>
          <a:prstGeom prst="roundRect">
            <a:avLst>
              <a:gd name="adj" fmla="val 4068"/>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191B2A"/>
                </a:solidFill>
                <a:effectLst/>
                <a:uLnTx/>
                <a:uFillTx/>
                <a:latin typeface="Helvetica" pitchFamily="2" charset="0"/>
                <a:ea typeface="+mn-ea"/>
                <a:cs typeface="Calibri" panose="020F0502020204030204" pitchFamily="34" charset="0"/>
              </a:rPr>
              <a:t>2025 and Beyond</a:t>
            </a:r>
            <a:br>
              <a:rPr kumimoji="0" lang="en-GB" sz="1500" b="1" i="0" u="none" strike="noStrike" kern="1200" cap="none" spc="0" normalizeH="0" baseline="0" noProof="0">
                <a:ln>
                  <a:noFill/>
                </a:ln>
                <a:solidFill>
                  <a:srgbClr val="191B2A"/>
                </a:solidFill>
                <a:effectLst/>
                <a:uLnTx/>
                <a:uFillTx/>
                <a:latin typeface="Helvetica" pitchFamily="2" charset="0"/>
                <a:ea typeface="+mn-ea"/>
                <a:cs typeface="Calibri" panose="020F0502020204030204" pitchFamily="34" charset="0"/>
              </a:rPr>
            </a:br>
            <a:endParaRPr kumimoji="0" lang="en-GB" sz="1500" b="1" i="0" u="none" strike="noStrike" kern="1200" cap="none" spc="0" normalizeH="0" baseline="0" noProof="0">
              <a:ln>
                <a:noFill/>
              </a:ln>
              <a:solidFill>
                <a:srgbClr val="191B2A"/>
              </a:solidFill>
              <a:effectLst/>
              <a:uLnTx/>
              <a:uFillTx/>
              <a:latin typeface="Helvetica" pitchFamily="2"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191B2A"/>
                </a:solidFill>
                <a:effectLst/>
                <a:uLnTx/>
                <a:uFillTx/>
                <a:latin typeface="Helvetica" pitchFamily="2" charset="0"/>
                <a:ea typeface="+mn-ea"/>
                <a:cs typeface="Calibri" panose="020F0502020204030204" pitchFamily="34" charset="0"/>
              </a:rPr>
              <a:t>Strategic Collaboration – Public and Private Sectors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191B2A"/>
                </a:solidFill>
                <a:effectLst/>
                <a:uLnTx/>
                <a:uFillTx/>
                <a:latin typeface="Helvetica" pitchFamily="2" charset="0"/>
                <a:ea typeface="+mn-ea"/>
                <a:cs typeface="Calibri" panose="020F0502020204030204" pitchFamily="34" charset="0"/>
              </a:rPr>
              <a:t>Partner Hub and Portal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191B2A"/>
                </a:solidFill>
                <a:effectLst/>
                <a:uLnTx/>
                <a:uFillTx/>
                <a:latin typeface="Helvetica" pitchFamily="2" charset="0"/>
                <a:ea typeface="+mn-ea"/>
                <a:cs typeface="Calibri" panose="020F0502020204030204" pitchFamily="34" charset="0"/>
              </a:rPr>
              <a:t>Enablement team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191B2A"/>
                </a:solidFill>
                <a:effectLst/>
                <a:uLnTx/>
                <a:uFillTx/>
                <a:latin typeface="Helvetica" pitchFamily="2" charset="0"/>
                <a:ea typeface="+mn-ea"/>
                <a:cs typeface="Calibri" panose="020F0502020204030204" pitchFamily="34" charset="0"/>
              </a:rPr>
              <a:t>Dedicated virtual team 100+ people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191B2A"/>
                </a:solidFill>
                <a:effectLst/>
                <a:uLnTx/>
                <a:uFillTx/>
                <a:latin typeface="Helvetica" pitchFamily="2" charset="0"/>
                <a:ea typeface="+mn-ea"/>
                <a:cs typeface="Calibri" panose="020F0502020204030204" pitchFamily="34" charset="0"/>
              </a:rPr>
              <a:t>Platinum Service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191B2A"/>
                </a:solidFill>
                <a:effectLst/>
                <a:uLnTx/>
                <a:uFillTx/>
                <a:latin typeface="Helvetica" pitchFamily="2" charset="0"/>
                <a:ea typeface="+mn-ea"/>
                <a:cs typeface="Calibri" panose="020F0502020204030204" pitchFamily="34" charset="0"/>
              </a:rPr>
              <a:t>Commitment to Net Promotor Score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err="1">
                <a:ln>
                  <a:noFill/>
                </a:ln>
                <a:solidFill>
                  <a:srgbClr val="191B2A"/>
                </a:solidFill>
                <a:effectLst/>
                <a:uLnTx/>
                <a:uFillTx/>
                <a:latin typeface="Helvetica" pitchFamily="2" charset="0"/>
                <a:ea typeface="+mn-ea"/>
                <a:cs typeface="Calibri"/>
              </a:rPr>
              <a:t>Solutionize</a:t>
            </a:r>
            <a:r>
              <a:rPr kumimoji="0" lang="en-GB" sz="1100" b="0" i="0" u="none" strike="noStrike" kern="1200" cap="none" spc="0" normalizeH="0" baseline="0" noProof="0">
                <a:ln>
                  <a:noFill/>
                </a:ln>
                <a:solidFill>
                  <a:srgbClr val="191B2A"/>
                </a:solidFill>
                <a:effectLst/>
                <a:uLnTx/>
                <a:uFillTx/>
                <a:latin typeface="Helvetica" pitchFamily="2" charset="0"/>
                <a:ea typeface="+mn-ea"/>
                <a:cs typeface="Calibri"/>
              </a:rPr>
              <a:t> / Money-makers – Military Grade Solutions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191B2A"/>
                </a:solidFill>
                <a:effectLst/>
                <a:uLnTx/>
                <a:uFillTx/>
                <a:latin typeface="Helvetica" pitchFamily="2" charset="0"/>
                <a:ea typeface="+mn-ea"/>
                <a:cs typeface="Calibri" panose="020F0502020204030204" pitchFamily="34" charset="0"/>
              </a:rPr>
              <a:t>Take advantage of </a:t>
            </a:r>
            <a:r>
              <a:rPr kumimoji="0" lang="en-GB" sz="1100" b="1" i="0" u="none" strike="noStrike" kern="1200" cap="none" spc="0" normalizeH="0" baseline="0" noProof="0">
                <a:ln>
                  <a:noFill/>
                </a:ln>
                <a:solidFill>
                  <a:srgbClr val="191B2A"/>
                </a:solidFill>
                <a:effectLst/>
                <a:uLnTx/>
                <a:uFillTx/>
                <a:latin typeface="Helvetica" pitchFamily="2" charset="0"/>
                <a:ea typeface="+mn-ea"/>
                <a:cs typeface="Calibri" panose="020F0502020204030204" pitchFamily="34" charset="0"/>
              </a:rPr>
              <a:t>754</a:t>
            </a:r>
            <a:r>
              <a:rPr kumimoji="0" lang="en-GB" sz="1100" b="0" i="0" u="none" strike="noStrike" kern="1200" cap="none" spc="0" normalizeH="0" baseline="0" noProof="0">
                <a:ln>
                  <a:noFill/>
                </a:ln>
                <a:solidFill>
                  <a:srgbClr val="191B2A"/>
                </a:solidFill>
                <a:effectLst/>
                <a:uLnTx/>
                <a:uFillTx/>
                <a:latin typeface="Helvetica" pitchFamily="2" charset="0"/>
                <a:ea typeface="+mn-ea"/>
                <a:cs typeface="Calibri" panose="020F0502020204030204" pitchFamily="34" charset="0"/>
              </a:rPr>
              <a:t> technical certificates / qualifications</a:t>
            </a:r>
          </a:p>
        </p:txBody>
      </p:sp>
      <p:sp>
        <p:nvSpPr>
          <p:cNvPr id="5" name="line 7">
            <a:extLst>
              <a:ext uri="{FF2B5EF4-FFF2-40B4-BE49-F238E27FC236}">
                <a16:creationId xmlns:a16="http://schemas.microsoft.com/office/drawing/2014/main" id="{D0083423-E741-5BE0-9B1E-C4492A22D1C1}"/>
              </a:ext>
            </a:extLst>
          </p:cNvPr>
          <p:cNvSpPr/>
          <p:nvPr/>
        </p:nvSpPr>
        <p:spPr>
          <a:xfrm>
            <a:off x="658448" y="1148135"/>
            <a:ext cx="1274129" cy="1183611"/>
          </a:xfrm>
          <a:custGeom>
            <a:avLst/>
            <a:gdLst>
              <a:gd name="connsiteX0" fmla="*/ 1340255 w 1340549"/>
              <a:gd name="connsiteY0" fmla="*/ 38244 h 1245313"/>
              <a:gd name="connsiteX1" fmla="*/ 1318428 w 1340549"/>
              <a:gd name="connsiteY1" fmla="*/ 81192 h 1245313"/>
              <a:gd name="connsiteX2" fmla="*/ 632328 w 1340549"/>
              <a:gd name="connsiteY2" fmla="*/ 581516 h 1245313"/>
              <a:gd name="connsiteX3" fmla="*/ 79449 w 1340549"/>
              <a:gd name="connsiteY3" fmla="*/ 1226081 h 1245313"/>
              <a:gd name="connsiteX4" fmla="*/ 19196 w 1340549"/>
              <a:gd name="connsiteY4" fmla="*/ 1237949 h 1245313"/>
              <a:gd name="connsiteX5" fmla="*/ 7399 w 1340549"/>
              <a:gd name="connsiteY5" fmla="*/ 1177695 h 1245313"/>
              <a:gd name="connsiteX6" fmla="*/ 573416 w 1340549"/>
              <a:gd name="connsiteY6" fmla="*/ 517801 h 1245313"/>
              <a:gd name="connsiteX7" fmla="*/ 1275834 w 1340549"/>
              <a:gd name="connsiteY7" fmla="*/ 5610 h 1245313"/>
              <a:gd name="connsiteX8" fmla="*/ 1334957 w 1340549"/>
              <a:gd name="connsiteY8" fmla="*/ 22139 h 1245313"/>
              <a:gd name="connsiteX9" fmla="*/ 1340255 w 1340549"/>
              <a:gd name="connsiteY9" fmla="*/ 38315 h 12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0549" h="1245313">
                <a:moveTo>
                  <a:pt x="1340255" y="38244"/>
                </a:moveTo>
                <a:cubicBezTo>
                  <a:pt x="1342233" y="55127"/>
                  <a:pt x="1334180" y="72362"/>
                  <a:pt x="1318428" y="81192"/>
                </a:cubicBezTo>
                <a:cubicBezTo>
                  <a:pt x="1072539" y="219641"/>
                  <a:pt x="841697" y="388040"/>
                  <a:pt x="632328" y="581516"/>
                </a:cubicBezTo>
                <a:cubicBezTo>
                  <a:pt x="422817" y="775133"/>
                  <a:pt x="236759" y="991989"/>
                  <a:pt x="79449" y="1226081"/>
                </a:cubicBezTo>
                <a:cubicBezTo>
                  <a:pt x="66099" y="1246001"/>
                  <a:pt x="39115" y="1251299"/>
                  <a:pt x="19196" y="1237949"/>
                </a:cubicBezTo>
                <a:cubicBezTo>
                  <a:pt x="-653" y="1224598"/>
                  <a:pt x="-6022" y="1197615"/>
                  <a:pt x="7399" y="1177695"/>
                </a:cubicBezTo>
                <a:cubicBezTo>
                  <a:pt x="168452" y="938022"/>
                  <a:pt x="358891" y="716009"/>
                  <a:pt x="573416" y="517801"/>
                </a:cubicBezTo>
                <a:cubicBezTo>
                  <a:pt x="787800" y="319734"/>
                  <a:pt x="1024082" y="147379"/>
                  <a:pt x="1275834" y="5610"/>
                </a:cubicBezTo>
                <a:cubicBezTo>
                  <a:pt x="1296742" y="-6186"/>
                  <a:pt x="1323231" y="1231"/>
                  <a:pt x="1334957" y="22139"/>
                </a:cubicBezTo>
                <a:cubicBezTo>
                  <a:pt x="1337853" y="27296"/>
                  <a:pt x="1339619" y="32805"/>
                  <a:pt x="1340255" y="38315"/>
                </a:cubicBezTo>
                <a:close/>
              </a:path>
            </a:pathLst>
          </a:cu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8" name="line 6">
            <a:extLst>
              <a:ext uri="{FF2B5EF4-FFF2-40B4-BE49-F238E27FC236}">
                <a16:creationId xmlns:a16="http://schemas.microsoft.com/office/drawing/2014/main" id="{E8E91E6B-630E-ABE1-2F12-ADB8E2B15DD3}"/>
              </a:ext>
            </a:extLst>
          </p:cNvPr>
          <p:cNvSpPr/>
          <p:nvPr/>
        </p:nvSpPr>
        <p:spPr>
          <a:xfrm>
            <a:off x="2366425" y="696651"/>
            <a:ext cx="1693735" cy="296006"/>
          </a:xfrm>
          <a:custGeom>
            <a:avLst/>
            <a:gdLst>
              <a:gd name="connsiteX0" fmla="*/ 1776512 w 1782029"/>
              <a:gd name="connsiteY0" fmla="*/ 88876 h 311437"/>
              <a:gd name="connsiteX1" fmla="*/ 1733635 w 1782029"/>
              <a:gd name="connsiteY1" fmla="*/ 110774 h 311437"/>
              <a:gd name="connsiteX2" fmla="*/ 884504 w 1782029"/>
              <a:gd name="connsiteY2" fmla="*/ 112257 h 311437"/>
              <a:gd name="connsiteX3" fmla="*/ 58400 w 1782029"/>
              <a:gd name="connsiteY3" fmla="*/ 308770 h 311437"/>
              <a:gd name="connsiteX4" fmla="*/ 2667 w 1782029"/>
              <a:gd name="connsiteY4" fmla="*/ 282917 h 311437"/>
              <a:gd name="connsiteX5" fmla="*/ 28521 w 1782029"/>
              <a:gd name="connsiteY5" fmla="*/ 227255 h 311437"/>
              <a:gd name="connsiteX6" fmla="*/ 874261 w 1782029"/>
              <a:gd name="connsiteY6" fmla="*/ 26080 h 311437"/>
              <a:gd name="connsiteX7" fmla="*/ 1743595 w 1782029"/>
              <a:gd name="connsiteY7" fmla="*/ 24526 h 311437"/>
              <a:gd name="connsiteX8" fmla="*/ 1781739 w 1782029"/>
              <a:gd name="connsiteY8" fmla="*/ 72630 h 311437"/>
              <a:gd name="connsiteX9" fmla="*/ 1776512 w 1782029"/>
              <a:gd name="connsiteY9" fmla="*/ 88876 h 31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2029" h="311437">
                <a:moveTo>
                  <a:pt x="1776512" y="88876"/>
                </a:moveTo>
                <a:cubicBezTo>
                  <a:pt x="1768176" y="103710"/>
                  <a:pt x="1751506" y="112893"/>
                  <a:pt x="1733635" y="110774"/>
                </a:cubicBezTo>
                <a:cubicBezTo>
                  <a:pt x="1453346" y="78281"/>
                  <a:pt x="1167618" y="78775"/>
                  <a:pt x="884504" y="112257"/>
                </a:cubicBezTo>
                <a:cubicBezTo>
                  <a:pt x="601177" y="145739"/>
                  <a:pt x="323220" y="211856"/>
                  <a:pt x="58400" y="308770"/>
                </a:cubicBezTo>
                <a:cubicBezTo>
                  <a:pt x="35867" y="317035"/>
                  <a:pt x="10932" y="305450"/>
                  <a:pt x="2667" y="282917"/>
                </a:cubicBezTo>
                <a:cubicBezTo>
                  <a:pt x="-5597" y="260454"/>
                  <a:pt x="5987" y="235449"/>
                  <a:pt x="28521" y="227255"/>
                </a:cubicBezTo>
                <a:cubicBezTo>
                  <a:pt x="299697" y="128009"/>
                  <a:pt x="584295" y="60339"/>
                  <a:pt x="874261" y="26080"/>
                </a:cubicBezTo>
                <a:cubicBezTo>
                  <a:pt x="1164157" y="-8179"/>
                  <a:pt x="1456666" y="-8674"/>
                  <a:pt x="1743595" y="24526"/>
                </a:cubicBezTo>
                <a:cubicBezTo>
                  <a:pt x="1767400" y="27281"/>
                  <a:pt x="1784494" y="48825"/>
                  <a:pt x="1781739" y="72630"/>
                </a:cubicBezTo>
                <a:cubicBezTo>
                  <a:pt x="1781103" y="78493"/>
                  <a:pt x="1779267" y="84002"/>
                  <a:pt x="1776512" y="88876"/>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line 5">
            <a:extLst>
              <a:ext uri="{FF2B5EF4-FFF2-40B4-BE49-F238E27FC236}">
                <a16:creationId xmlns:a16="http://schemas.microsoft.com/office/drawing/2014/main" id="{FBC50914-5DF2-3BB7-EE82-4134514E6F3E}"/>
              </a:ext>
            </a:extLst>
          </p:cNvPr>
          <p:cNvSpPr/>
          <p:nvPr/>
        </p:nvSpPr>
        <p:spPr>
          <a:xfrm>
            <a:off x="4535171" y="830696"/>
            <a:ext cx="1497985" cy="875611"/>
          </a:xfrm>
          <a:custGeom>
            <a:avLst/>
            <a:gdLst>
              <a:gd name="connsiteX0" fmla="*/ 1550891 w 1576075"/>
              <a:gd name="connsiteY0" fmla="*/ 917269 h 921257"/>
              <a:gd name="connsiteX1" fmla="*/ 1503281 w 1576075"/>
              <a:gd name="connsiteY1" fmla="*/ 909782 h 921257"/>
              <a:gd name="connsiteX2" fmla="*/ 815415 w 1576075"/>
              <a:gd name="connsiteY2" fmla="*/ 411859 h 921257"/>
              <a:gd name="connsiteX3" fmla="*/ 31553 w 1576075"/>
              <a:gd name="connsiteY3" fmla="*/ 85232 h 921257"/>
              <a:gd name="connsiteX4" fmla="*/ 1674 w 1576075"/>
              <a:gd name="connsiteY4" fmla="*/ 31548 h 921257"/>
              <a:gd name="connsiteX5" fmla="*/ 55358 w 1576075"/>
              <a:gd name="connsiteY5" fmla="*/ 1668 h 921257"/>
              <a:gd name="connsiteX6" fmla="*/ 857868 w 1576075"/>
              <a:gd name="connsiteY6" fmla="*/ 335995 h 921257"/>
              <a:gd name="connsiteX7" fmla="*/ 1562052 w 1576075"/>
              <a:gd name="connsiteY7" fmla="*/ 845784 h 921257"/>
              <a:gd name="connsiteX8" fmla="*/ 1564594 w 1576075"/>
              <a:gd name="connsiteY8" fmla="*/ 907168 h 921257"/>
              <a:gd name="connsiteX9" fmla="*/ 1550821 w 1576075"/>
              <a:gd name="connsiteY9" fmla="*/ 917199 h 92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6075" h="921257">
                <a:moveTo>
                  <a:pt x="1550891" y="917269"/>
                </a:moveTo>
                <a:cubicBezTo>
                  <a:pt x="1535422" y="924404"/>
                  <a:pt x="1516561" y="922002"/>
                  <a:pt x="1503281" y="909782"/>
                </a:cubicBezTo>
                <a:cubicBezTo>
                  <a:pt x="1295608" y="718778"/>
                  <a:pt x="1064200" y="551227"/>
                  <a:pt x="815415" y="411859"/>
                </a:cubicBezTo>
                <a:cubicBezTo>
                  <a:pt x="566489" y="272421"/>
                  <a:pt x="302801" y="162510"/>
                  <a:pt x="31553" y="85232"/>
                </a:cubicBezTo>
                <a:cubicBezTo>
                  <a:pt x="8455" y="78663"/>
                  <a:pt x="-4896" y="54646"/>
                  <a:pt x="1674" y="31548"/>
                </a:cubicBezTo>
                <a:cubicBezTo>
                  <a:pt x="8243" y="8520"/>
                  <a:pt x="32259" y="-4901"/>
                  <a:pt x="55358" y="1668"/>
                </a:cubicBezTo>
                <a:cubicBezTo>
                  <a:pt x="333104" y="80782"/>
                  <a:pt x="603079" y="193307"/>
                  <a:pt x="857868" y="335995"/>
                </a:cubicBezTo>
                <a:cubicBezTo>
                  <a:pt x="1112516" y="478682"/>
                  <a:pt x="1349433" y="650190"/>
                  <a:pt x="1562052" y="845784"/>
                </a:cubicBezTo>
                <a:cubicBezTo>
                  <a:pt x="1579711" y="862031"/>
                  <a:pt x="1580841" y="889509"/>
                  <a:pt x="1564594" y="907168"/>
                </a:cubicBezTo>
                <a:cubicBezTo>
                  <a:pt x="1560569" y="911548"/>
                  <a:pt x="1555906" y="914867"/>
                  <a:pt x="1550821" y="917199"/>
                </a:cubicBezTo>
                <a:close/>
              </a:path>
            </a:pathLst>
          </a:cu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2" name="line 4">
            <a:extLst>
              <a:ext uri="{FF2B5EF4-FFF2-40B4-BE49-F238E27FC236}">
                <a16:creationId xmlns:a16="http://schemas.microsoft.com/office/drawing/2014/main" id="{2E1AFF7D-EECE-809B-D556-59155442F007}"/>
              </a:ext>
            </a:extLst>
          </p:cNvPr>
          <p:cNvSpPr/>
          <p:nvPr/>
        </p:nvSpPr>
        <p:spPr>
          <a:xfrm>
            <a:off x="5917542" y="4616136"/>
            <a:ext cx="1497985" cy="875455"/>
          </a:xfrm>
          <a:custGeom>
            <a:avLst/>
            <a:gdLst>
              <a:gd name="connsiteX0" fmla="*/ 1550809 w 1576075"/>
              <a:gd name="connsiteY0" fmla="*/ 917238 h 921092"/>
              <a:gd name="connsiteX1" fmla="*/ 1574402 w 1576075"/>
              <a:gd name="connsiteY1" fmla="*/ 889689 h 921092"/>
              <a:gd name="connsiteX2" fmla="*/ 1544522 w 1576075"/>
              <a:gd name="connsiteY2" fmla="*/ 836005 h 921092"/>
              <a:gd name="connsiteX3" fmla="*/ 760731 w 1576075"/>
              <a:gd name="connsiteY3" fmla="*/ 509378 h 921092"/>
              <a:gd name="connsiteX4" fmla="*/ 72864 w 1576075"/>
              <a:gd name="connsiteY4" fmla="*/ 11456 h 921092"/>
              <a:gd name="connsiteX5" fmla="*/ 11481 w 1576075"/>
              <a:gd name="connsiteY5" fmla="*/ 13998 h 921092"/>
              <a:gd name="connsiteX6" fmla="*/ 14023 w 1576075"/>
              <a:gd name="connsiteY6" fmla="*/ 75312 h 921092"/>
              <a:gd name="connsiteX7" fmla="*/ 718207 w 1576075"/>
              <a:gd name="connsiteY7" fmla="*/ 585101 h 921092"/>
              <a:gd name="connsiteX8" fmla="*/ 1520647 w 1576075"/>
              <a:gd name="connsiteY8" fmla="*/ 919427 h 921092"/>
              <a:gd name="connsiteX9" fmla="*/ 1550668 w 1576075"/>
              <a:gd name="connsiteY9" fmla="*/ 917096 h 92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6075" h="921092">
                <a:moveTo>
                  <a:pt x="1550809" y="917238"/>
                </a:moveTo>
                <a:cubicBezTo>
                  <a:pt x="1561899" y="912152"/>
                  <a:pt x="1570799" y="902404"/>
                  <a:pt x="1574402" y="889689"/>
                </a:cubicBezTo>
                <a:cubicBezTo>
                  <a:pt x="1580971" y="866591"/>
                  <a:pt x="1567621" y="842574"/>
                  <a:pt x="1544522" y="836005"/>
                </a:cubicBezTo>
                <a:cubicBezTo>
                  <a:pt x="1273204" y="758657"/>
                  <a:pt x="1009515" y="648816"/>
                  <a:pt x="760731" y="509378"/>
                </a:cubicBezTo>
                <a:cubicBezTo>
                  <a:pt x="512016" y="370011"/>
                  <a:pt x="280609" y="202459"/>
                  <a:pt x="72864" y="11456"/>
                </a:cubicBezTo>
                <a:cubicBezTo>
                  <a:pt x="55205" y="-4791"/>
                  <a:pt x="27727" y="-3590"/>
                  <a:pt x="11481" y="13998"/>
                </a:cubicBezTo>
                <a:cubicBezTo>
                  <a:pt x="-4766" y="31658"/>
                  <a:pt x="-3636" y="59136"/>
                  <a:pt x="14023" y="75312"/>
                </a:cubicBezTo>
                <a:cubicBezTo>
                  <a:pt x="226712" y="270906"/>
                  <a:pt x="463630" y="442414"/>
                  <a:pt x="718207" y="585101"/>
                </a:cubicBezTo>
                <a:cubicBezTo>
                  <a:pt x="972854" y="727788"/>
                  <a:pt x="1242830" y="840313"/>
                  <a:pt x="1520647" y="919427"/>
                </a:cubicBezTo>
                <a:cubicBezTo>
                  <a:pt x="1531030" y="922394"/>
                  <a:pt x="1541626" y="921264"/>
                  <a:pt x="1550668" y="917096"/>
                </a:cubicBezTo>
                <a:close/>
              </a:path>
            </a:pathLst>
          </a:cu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1" name="line 3">
            <a:extLst>
              <a:ext uri="{FF2B5EF4-FFF2-40B4-BE49-F238E27FC236}">
                <a16:creationId xmlns:a16="http://schemas.microsoft.com/office/drawing/2014/main" id="{7CFDC48E-1665-4FA0-FD31-556EFB32B3FB}"/>
              </a:ext>
            </a:extLst>
          </p:cNvPr>
          <p:cNvSpPr/>
          <p:nvPr/>
        </p:nvSpPr>
        <p:spPr>
          <a:xfrm>
            <a:off x="7890525" y="5329708"/>
            <a:ext cx="1693814" cy="296124"/>
          </a:xfrm>
          <a:custGeom>
            <a:avLst/>
            <a:gdLst>
              <a:gd name="connsiteX0" fmla="*/ 11605 w 1782112"/>
              <a:gd name="connsiteY0" fmla="*/ 273342 h 311561"/>
              <a:gd name="connsiteX1" fmla="*/ 38518 w 1782112"/>
              <a:gd name="connsiteY1" fmla="*/ 286975 h 311561"/>
              <a:gd name="connsiteX2" fmla="*/ 907852 w 1782112"/>
              <a:gd name="connsiteY2" fmla="*/ 285491 h 311561"/>
              <a:gd name="connsiteX3" fmla="*/ 1753592 w 1782112"/>
              <a:gd name="connsiteY3" fmla="*/ 84245 h 311561"/>
              <a:gd name="connsiteX4" fmla="*/ 1779445 w 1782112"/>
              <a:gd name="connsiteY4" fmla="*/ 28513 h 311561"/>
              <a:gd name="connsiteX5" fmla="*/ 1723712 w 1782112"/>
              <a:gd name="connsiteY5" fmla="*/ 2659 h 311561"/>
              <a:gd name="connsiteX6" fmla="*/ 897539 w 1782112"/>
              <a:gd name="connsiteY6" fmla="*/ 199172 h 311561"/>
              <a:gd name="connsiteX7" fmla="*/ 48407 w 1782112"/>
              <a:gd name="connsiteY7" fmla="*/ 200585 h 311561"/>
              <a:gd name="connsiteX8" fmla="*/ 303 w 1782112"/>
              <a:gd name="connsiteY8" fmla="*/ 238729 h 311561"/>
              <a:gd name="connsiteX9" fmla="*/ 11535 w 1782112"/>
              <a:gd name="connsiteY9" fmla="*/ 273200 h 31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2112" h="311561">
                <a:moveTo>
                  <a:pt x="11605" y="273342"/>
                </a:moveTo>
                <a:cubicBezTo>
                  <a:pt x="18386" y="280688"/>
                  <a:pt x="27781" y="285703"/>
                  <a:pt x="38518" y="286975"/>
                </a:cubicBezTo>
                <a:cubicBezTo>
                  <a:pt x="325235" y="320245"/>
                  <a:pt x="617744" y="319750"/>
                  <a:pt x="907852" y="285491"/>
                </a:cubicBezTo>
                <a:cubicBezTo>
                  <a:pt x="1197817" y="251232"/>
                  <a:pt x="1482415" y="183491"/>
                  <a:pt x="1753592" y="84245"/>
                </a:cubicBezTo>
                <a:cubicBezTo>
                  <a:pt x="1776125" y="75981"/>
                  <a:pt x="1787709" y="51046"/>
                  <a:pt x="1779445" y="28513"/>
                </a:cubicBezTo>
                <a:cubicBezTo>
                  <a:pt x="1771181" y="6050"/>
                  <a:pt x="1746245" y="-5605"/>
                  <a:pt x="1723712" y="2659"/>
                </a:cubicBezTo>
                <a:cubicBezTo>
                  <a:pt x="1458823" y="99574"/>
                  <a:pt x="1180865" y="165690"/>
                  <a:pt x="897539" y="199172"/>
                </a:cubicBezTo>
                <a:cubicBezTo>
                  <a:pt x="614141" y="232584"/>
                  <a:pt x="328484" y="233078"/>
                  <a:pt x="48407" y="200585"/>
                </a:cubicBezTo>
                <a:cubicBezTo>
                  <a:pt x="24602" y="197830"/>
                  <a:pt x="3058" y="214924"/>
                  <a:pt x="303" y="238729"/>
                </a:cubicBezTo>
                <a:cubicBezTo>
                  <a:pt x="-1251" y="251797"/>
                  <a:pt x="3270" y="264230"/>
                  <a:pt x="11535" y="273200"/>
                </a:cubicBezTo>
                <a:close/>
              </a:path>
            </a:pathLst>
          </a:cu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7" name="line 2">
            <a:extLst>
              <a:ext uri="{FF2B5EF4-FFF2-40B4-BE49-F238E27FC236}">
                <a16:creationId xmlns:a16="http://schemas.microsoft.com/office/drawing/2014/main" id="{4FD9F723-8766-CCD2-ACC7-C35558CA0C80}"/>
              </a:ext>
            </a:extLst>
          </p:cNvPr>
          <p:cNvSpPr/>
          <p:nvPr/>
        </p:nvSpPr>
        <p:spPr>
          <a:xfrm>
            <a:off x="10018133" y="3990858"/>
            <a:ext cx="1274104" cy="1183580"/>
          </a:xfrm>
          <a:custGeom>
            <a:avLst/>
            <a:gdLst>
              <a:gd name="connsiteX0" fmla="*/ 35034 w 1340523"/>
              <a:gd name="connsiteY0" fmla="*/ 1244458 h 1245280"/>
              <a:gd name="connsiteX1" fmla="*/ 64772 w 1340523"/>
              <a:gd name="connsiteY1" fmla="*/ 1239725 h 1245280"/>
              <a:gd name="connsiteX2" fmla="*/ 767190 w 1340523"/>
              <a:gd name="connsiteY2" fmla="*/ 727534 h 1245280"/>
              <a:gd name="connsiteX3" fmla="*/ 1333137 w 1340523"/>
              <a:gd name="connsiteY3" fmla="*/ 67640 h 1245280"/>
              <a:gd name="connsiteX4" fmla="*/ 1321340 w 1340523"/>
              <a:gd name="connsiteY4" fmla="*/ 7387 h 1245280"/>
              <a:gd name="connsiteX5" fmla="*/ 1261087 w 1340523"/>
              <a:gd name="connsiteY5" fmla="*/ 19183 h 1245280"/>
              <a:gd name="connsiteX6" fmla="*/ 708208 w 1340523"/>
              <a:gd name="connsiteY6" fmla="*/ 663748 h 1245280"/>
              <a:gd name="connsiteX7" fmla="*/ 22108 w 1340523"/>
              <a:gd name="connsiteY7" fmla="*/ 1164002 h 1245280"/>
              <a:gd name="connsiteX8" fmla="*/ 5578 w 1340523"/>
              <a:gd name="connsiteY8" fmla="*/ 1223125 h 1245280"/>
              <a:gd name="connsiteX9" fmla="*/ 34964 w 1340523"/>
              <a:gd name="connsiteY9" fmla="*/ 1244458 h 124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0523" h="1245280">
                <a:moveTo>
                  <a:pt x="35034" y="1244458"/>
                </a:moveTo>
                <a:cubicBezTo>
                  <a:pt x="44853" y="1246365"/>
                  <a:pt x="55378" y="1245023"/>
                  <a:pt x="64772" y="1239725"/>
                </a:cubicBezTo>
                <a:cubicBezTo>
                  <a:pt x="316313" y="1098098"/>
                  <a:pt x="552665" y="925813"/>
                  <a:pt x="767190" y="727534"/>
                </a:cubicBezTo>
                <a:cubicBezTo>
                  <a:pt x="981645" y="529326"/>
                  <a:pt x="1172083" y="307313"/>
                  <a:pt x="1333137" y="67640"/>
                </a:cubicBezTo>
                <a:cubicBezTo>
                  <a:pt x="1346487" y="47721"/>
                  <a:pt x="1341260" y="20737"/>
                  <a:pt x="1321340" y="7387"/>
                </a:cubicBezTo>
                <a:cubicBezTo>
                  <a:pt x="1301420" y="-5964"/>
                  <a:pt x="1274436" y="-737"/>
                  <a:pt x="1261087" y="19183"/>
                </a:cubicBezTo>
                <a:cubicBezTo>
                  <a:pt x="1103707" y="253275"/>
                  <a:pt x="917718" y="470132"/>
                  <a:pt x="708208" y="663748"/>
                </a:cubicBezTo>
                <a:cubicBezTo>
                  <a:pt x="498627" y="857366"/>
                  <a:pt x="267785" y="1025694"/>
                  <a:pt x="22108" y="1164002"/>
                </a:cubicBezTo>
                <a:cubicBezTo>
                  <a:pt x="1199" y="1175799"/>
                  <a:pt x="-6147" y="1202288"/>
                  <a:pt x="5578" y="1223125"/>
                </a:cubicBezTo>
                <a:cubicBezTo>
                  <a:pt x="12007" y="1234639"/>
                  <a:pt x="22956" y="1242056"/>
                  <a:pt x="34964" y="1244458"/>
                </a:cubicBezTo>
                <a:close/>
              </a:path>
            </a:pathLst>
          </a:cu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5" name="line 1">
            <a:extLst>
              <a:ext uri="{FF2B5EF4-FFF2-40B4-BE49-F238E27FC236}">
                <a16:creationId xmlns:a16="http://schemas.microsoft.com/office/drawing/2014/main" id="{72D19551-1FAB-CC24-F508-A53729F970C4}"/>
              </a:ext>
            </a:extLst>
          </p:cNvPr>
          <p:cNvSpPr/>
          <p:nvPr/>
        </p:nvSpPr>
        <p:spPr>
          <a:xfrm>
            <a:off x="11487645" y="1903635"/>
            <a:ext cx="401667" cy="1673780"/>
          </a:xfrm>
          <a:custGeom>
            <a:avLst/>
            <a:gdLst>
              <a:gd name="connsiteX0" fmla="*/ 61656 w 422606"/>
              <a:gd name="connsiteY0" fmla="*/ 1756990 h 1761034"/>
              <a:gd name="connsiteX1" fmla="*/ 82918 w 422606"/>
              <a:gd name="connsiteY1" fmla="*/ 1735657 h 1761034"/>
              <a:gd name="connsiteX2" fmla="*/ 350139 w 422606"/>
              <a:gd name="connsiteY2" fmla="*/ 908424 h 1761034"/>
              <a:gd name="connsiteX3" fmla="*/ 420141 w 422606"/>
              <a:gd name="connsiteY3" fmla="*/ 41845 h 1761034"/>
              <a:gd name="connsiteX4" fmla="*/ 375145 w 422606"/>
              <a:gd name="connsiteY4" fmla="*/ 28 h 1761034"/>
              <a:gd name="connsiteX5" fmla="*/ 333327 w 422606"/>
              <a:gd name="connsiteY5" fmla="*/ 45024 h 1761034"/>
              <a:gd name="connsiteX6" fmla="*/ 264951 w 422606"/>
              <a:gd name="connsiteY6" fmla="*/ 891471 h 1761034"/>
              <a:gd name="connsiteX7" fmla="*/ 3945 w 422606"/>
              <a:gd name="connsiteY7" fmla="*/ 1699491 h 1761034"/>
              <a:gd name="connsiteX8" fmla="*/ 25349 w 422606"/>
              <a:gd name="connsiteY8" fmla="*/ 1757060 h 1761034"/>
              <a:gd name="connsiteX9" fmla="*/ 61656 w 422606"/>
              <a:gd name="connsiteY9" fmla="*/ 1757060 h 176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606" h="1761034">
                <a:moveTo>
                  <a:pt x="61656" y="1756990"/>
                </a:moveTo>
                <a:cubicBezTo>
                  <a:pt x="70769" y="1752822"/>
                  <a:pt x="78468" y="1745476"/>
                  <a:pt x="82918" y="1735657"/>
                </a:cubicBezTo>
                <a:cubicBezTo>
                  <a:pt x="203143" y="1473239"/>
                  <a:pt x="293064" y="1194928"/>
                  <a:pt x="350139" y="908424"/>
                </a:cubicBezTo>
                <a:cubicBezTo>
                  <a:pt x="407144" y="621989"/>
                  <a:pt x="430736" y="330469"/>
                  <a:pt x="420141" y="41845"/>
                </a:cubicBezTo>
                <a:cubicBezTo>
                  <a:pt x="419293" y="17899"/>
                  <a:pt x="399162" y="-820"/>
                  <a:pt x="375145" y="28"/>
                </a:cubicBezTo>
                <a:cubicBezTo>
                  <a:pt x="351199" y="946"/>
                  <a:pt x="332480" y="21007"/>
                  <a:pt x="333327" y="45024"/>
                </a:cubicBezTo>
                <a:cubicBezTo>
                  <a:pt x="343641" y="326867"/>
                  <a:pt x="320613" y="611676"/>
                  <a:pt x="264951" y="891471"/>
                </a:cubicBezTo>
                <a:cubicBezTo>
                  <a:pt x="209218" y="1171336"/>
                  <a:pt x="121344" y="1443219"/>
                  <a:pt x="3945" y="1699491"/>
                </a:cubicBezTo>
                <a:cubicBezTo>
                  <a:pt x="-6014" y="1721318"/>
                  <a:pt x="3522" y="1747030"/>
                  <a:pt x="25349" y="1757060"/>
                </a:cubicBezTo>
                <a:cubicBezTo>
                  <a:pt x="37357" y="1762570"/>
                  <a:pt x="50496" y="1762146"/>
                  <a:pt x="61656" y="175706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Helvetica" pitchFamily="2" charset="0"/>
              <a:ea typeface="+mn-ea"/>
              <a:cs typeface="+mn-cs"/>
            </a:endParaRPr>
          </a:p>
        </p:txBody>
      </p:sp>
      <p:grpSp>
        <p:nvGrpSpPr>
          <p:cNvPr id="13" name="Group 12">
            <a:extLst>
              <a:ext uri="{FF2B5EF4-FFF2-40B4-BE49-F238E27FC236}">
                <a16:creationId xmlns:a16="http://schemas.microsoft.com/office/drawing/2014/main" id="{97E89E9F-965E-9EB9-2004-67A78CC7E604}"/>
              </a:ext>
            </a:extLst>
          </p:cNvPr>
          <p:cNvGrpSpPr/>
          <p:nvPr/>
        </p:nvGrpSpPr>
        <p:grpSpPr>
          <a:xfrm>
            <a:off x="10002689" y="688474"/>
            <a:ext cx="1965051" cy="2012578"/>
            <a:chOff x="10002689" y="688474"/>
            <a:chExt cx="1965051" cy="2012578"/>
          </a:xfrm>
        </p:grpSpPr>
        <p:sp>
          <p:nvSpPr>
            <p:cNvPr id="77" name="Free-form: Shape 76">
              <a:extLst>
                <a:ext uri="{FF2B5EF4-FFF2-40B4-BE49-F238E27FC236}">
                  <a16:creationId xmlns:a16="http://schemas.microsoft.com/office/drawing/2014/main" id="{B5CEBA78-BD1B-019A-8D51-40DC5A55EC0D}"/>
                </a:ext>
              </a:extLst>
            </p:cNvPr>
            <p:cNvSpPr/>
            <p:nvPr/>
          </p:nvSpPr>
          <p:spPr>
            <a:xfrm>
              <a:off x="10002689" y="688474"/>
              <a:ext cx="1716393" cy="2012578"/>
            </a:xfrm>
            <a:custGeom>
              <a:avLst/>
              <a:gdLst>
                <a:gd name="connsiteX0" fmla="*/ 0 w 1805868"/>
                <a:gd name="connsiteY0" fmla="*/ 687866 h 2117494"/>
                <a:gd name="connsiteX1" fmla="*/ 1492849 w 1805868"/>
                <a:gd name="connsiteY1" fmla="*/ 0 h 2117494"/>
                <a:gd name="connsiteX2" fmla="*/ 1743541 w 1805868"/>
                <a:gd name="connsiteY2" fmla="*/ 2117495 h 2117494"/>
                <a:gd name="connsiteX3" fmla="*/ 131174 w 1805868"/>
                <a:gd name="connsiteY3" fmla="*/ 1796448 h 2117494"/>
                <a:gd name="connsiteX4" fmla="*/ 0 w 1805868"/>
                <a:gd name="connsiteY4" fmla="*/ 687866 h 211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5868" h="2117494">
                  <a:moveTo>
                    <a:pt x="0" y="687866"/>
                  </a:moveTo>
                  <a:lnTo>
                    <a:pt x="1492849" y="0"/>
                  </a:lnTo>
                  <a:cubicBezTo>
                    <a:pt x="1802382" y="689279"/>
                    <a:pt x="1874714" y="1426026"/>
                    <a:pt x="1743541" y="2117495"/>
                  </a:cubicBezTo>
                  <a:lnTo>
                    <a:pt x="131174" y="1796448"/>
                  </a:lnTo>
                  <a:cubicBezTo>
                    <a:pt x="196795" y="1434008"/>
                    <a:pt x="158722" y="1049176"/>
                    <a:pt x="0" y="687866"/>
                  </a:cubicBezTo>
                  <a:close/>
                </a:path>
              </a:pathLst>
            </a:custGeom>
            <a:solidFill>
              <a:schemeClr val="accent6"/>
            </a:soli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100" b="1" kern="0">
                <a:solidFill>
                  <a:prstClr val="white"/>
                </a:solidFill>
                <a:latin typeface="Helvetica"/>
                <a:cs typeface="Calibri" charset="0"/>
              </a:endParaRPr>
            </a:p>
          </p:txBody>
        </p:sp>
        <p:sp>
          <p:nvSpPr>
            <p:cNvPr id="134" name="TextBox 133">
              <a:extLst>
                <a:ext uri="{FF2B5EF4-FFF2-40B4-BE49-F238E27FC236}">
                  <a16:creationId xmlns:a16="http://schemas.microsoft.com/office/drawing/2014/main" id="{519C0F71-6D4D-1D38-69CB-593B7014B904}"/>
                </a:ext>
              </a:extLst>
            </p:cNvPr>
            <p:cNvSpPr txBox="1"/>
            <p:nvPr/>
          </p:nvSpPr>
          <p:spPr>
            <a:xfrm>
              <a:off x="10120915" y="1571001"/>
              <a:ext cx="1846825"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bg1"/>
                  </a:solidFill>
                  <a:effectLst/>
                  <a:uLnTx/>
                  <a:uFillTx/>
                  <a:latin typeface="Helvetica" pitchFamily="2" charset="0"/>
                  <a:ea typeface="+mn-ea"/>
                  <a:cs typeface="+mn-cs"/>
                </a:rPr>
                <a:t>New brand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bg1"/>
                  </a:solidFill>
                  <a:effectLst/>
                  <a:uLnTx/>
                  <a:uFillTx/>
                  <a:latin typeface="Helvetica" pitchFamily="2" charset="0"/>
                  <a:ea typeface="+mn-ea"/>
                  <a:cs typeface="+mn-cs"/>
                </a:rPr>
                <a:t>Look and feel</a:t>
              </a:r>
            </a:p>
          </p:txBody>
        </p:sp>
      </p:grpSp>
      <p:grpSp>
        <p:nvGrpSpPr>
          <p:cNvPr id="12" name="Group 11">
            <a:extLst>
              <a:ext uri="{FF2B5EF4-FFF2-40B4-BE49-F238E27FC236}">
                <a16:creationId xmlns:a16="http://schemas.microsoft.com/office/drawing/2014/main" id="{1B5F472E-4DEB-17CB-E1F6-F95F20ECB59F}"/>
              </a:ext>
            </a:extLst>
          </p:cNvPr>
          <p:cNvGrpSpPr/>
          <p:nvPr/>
        </p:nvGrpSpPr>
        <p:grpSpPr>
          <a:xfrm>
            <a:off x="9596709" y="2468354"/>
            <a:ext cx="2043529" cy="2067766"/>
            <a:chOff x="9596709" y="2468354"/>
            <a:chExt cx="2043529" cy="2067766"/>
          </a:xfrm>
        </p:grpSpPr>
        <p:sp>
          <p:nvSpPr>
            <p:cNvPr id="105" name="Free-form: Shape 104">
              <a:extLst>
                <a:ext uri="{FF2B5EF4-FFF2-40B4-BE49-F238E27FC236}">
                  <a16:creationId xmlns:a16="http://schemas.microsoft.com/office/drawing/2014/main" id="{ABE7EACD-A810-32FA-2A85-9887815C7077}"/>
                </a:ext>
              </a:extLst>
            </p:cNvPr>
            <p:cNvSpPr/>
            <p:nvPr/>
          </p:nvSpPr>
          <p:spPr>
            <a:xfrm>
              <a:off x="9596709" y="2468354"/>
              <a:ext cx="2043529" cy="2067766"/>
            </a:xfrm>
            <a:custGeom>
              <a:avLst/>
              <a:gdLst>
                <a:gd name="connsiteX0" fmla="*/ 534301 w 2150058"/>
                <a:gd name="connsiteY0" fmla="*/ 0 h 2175558"/>
                <a:gd name="connsiteX1" fmla="*/ 2150059 w 2150058"/>
                <a:gd name="connsiteY1" fmla="*/ 302822 h 2175558"/>
                <a:gd name="connsiteX2" fmla="*/ 1129562 w 2150058"/>
                <a:gd name="connsiteY2" fmla="*/ 2175558 h 2175558"/>
                <a:gd name="connsiteX3" fmla="*/ 0 w 2150058"/>
                <a:gd name="connsiteY3" fmla="*/ 980517 h 2175558"/>
                <a:gd name="connsiteX4" fmla="*/ 534301 w 2150058"/>
                <a:gd name="connsiteY4" fmla="*/ 71 h 2175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58" h="2175558">
                  <a:moveTo>
                    <a:pt x="534301" y="0"/>
                  </a:moveTo>
                  <a:lnTo>
                    <a:pt x="2150059" y="302822"/>
                  </a:lnTo>
                  <a:cubicBezTo>
                    <a:pt x="2010055" y="1008560"/>
                    <a:pt x="1658140" y="1665981"/>
                    <a:pt x="1129562" y="2175558"/>
                  </a:cubicBezTo>
                  <a:lnTo>
                    <a:pt x="0" y="980517"/>
                  </a:lnTo>
                  <a:cubicBezTo>
                    <a:pt x="274002" y="711812"/>
                    <a:pt x="457941" y="368586"/>
                    <a:pt x="534301" y="71"/>
                  </a:cubicBezTo>
                  <a:close/>
                </a:path>
              </a:pathLst>
            </a:custGeom>
            <a:solidFill>
              <a:schemeClr val="accent5"/>
            </a:soli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100" b="1" kern="0">
                <a:solidFill>
                  <a:prstClr val="white"/>
                </a:solidFill>
                <a:latin typeface="Helvetica"/>
                <a:cs typeface="Calibri" charset="0"/>
              </a:endParaRPr>
            </a:p>
          </p:txBody>
        </p:sp>
        <p:sp>
          <p:nvSpPr>
            <p:cNvPr id="135" name="TextBox 134">
              <a:extLst>
                <a:ext uri="{FF2B5EF4-FFF2-40B4-BE49-F238E27FC236}">
                  <a16:creationId xmlns:a16="http://schemas.microsoft.com/office/drawing/2014/main" id="{5050E096-1F04-013F-E044-AA8EA4F9C120}"/>
                </a:ext>
              </a:extLst>
            </p:cNvPr>
            <p:cNvSpPr txBox="1"/>
            <p:nvPr/>
          </p:nvSpPr>
          <p:spPr>
            <a:xfrm>
              <a:off x="9909723" y="3038824"/>
              <a:ext cx="1575266" cy="60016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effectLst/>
                  <a:uLnTx/>
                  <a:uFillTx/>
                  <a:latin typeface="Helvetica" pitchFamily="2" charset="0"/>
                  <a:ea typeface="+mn-ea"/>
                  <a:cs typeface="+mn-cs"/>
                </a:rPr>
                <a:t>Reaffirming our commitment and focus</a:t>
              </a:r>
            </a:p>
          </p:txBody>
        </p:sp>
      </p:grpSp>
      <p:grpSp>
        <p:nvGrpSpPr>
          <p:cNvPr id="11" name="Group 10">
            <a:extLst>
              <a:ext uri="{FF2B5EF4-FFF2-40B4-BE49-F238E27FC236}">
                <a16:creationId xmlns:a16="http://schemas.microsoft.com/office/drawing/2014/main" id="{AE146F80-36E5-21B8-9FE4-FB576BD4C838}"/>
              </a:ext>
            </a:extLst>
          </p:cNvPr>
          <p:cNvGrpSpPr/>
          <p:nvPr/>
        </p:nvGrpSpPr>
        <p:grpSpPr>
          <a:xfrm>
            <a:off x="8572223" y="3432112"/>
            <a:ext cx="2034971" cy="1996734"/>
            <a:chOff x="8572223" y="3432112"/>
            <a:chExt cx="2034971" cy="1996734"/>
          </a:xfrm>
        </p:grpSpPr>
        <p:sp>
          <p:nvSpPr>
            <p:cNvPr id="106" name="Free-form: Shape 105">
              <a:extLst>
                <a:ext uri="{FF2B5EF4-FFF2-40B4-BE49-F238E27FC236}">
                  <a16:creationId xmlns:a16="http://schemas.microsoft.com/office/drawing/2014/main" id="{5EC235F9-C8B3-091B-A0DC-BFED2E8F3B5F}"/>
                </a:ext>
              </a:extLst>
            </p:cNvPr>
            <p:cNvSpPr/>
            <p:nvPr/>
          </p:nvSpPr>
          <p:spPr>
            <a:xfrm>
              <a:off x="8583135" y="3432112"/>
              <a:ext cx="2024059" cy="1996734"/>
            </a:xfrm>
            <a:custGeom>
              <a:avLst/>
              <a:gdLst>
                <a:gd name="connsiteX0" fmla="*/ 1013927 w 2129573"/>
                <a:gd name="connsiteY0" fmla="*/ 0 h 2100824"/>
                <a:gd name="connsiteX1" fmla="*/ 2129574 w 2129573"/>
                <a:gd name="connsiteY1" fmla="*/ 1207404 h 2100824"/>
                <a:gd name="connsiteX2" fmla="*/ 192981 w 2129573"/>
                <a:gd name="connsiteY2" fmla="*/ 2100824 h 2100824"/>
                <a:gd name="connsiteX3" fmla="*/ 0 w 2129573"/>
                <a:gd name="connsiteY3" fmla="*/ 467760 h 2100824"/>
                <a:gd name="connsiteX4" fmla="*/ 1013857 w 2129573"/>
                <a:gd name="connsiteY4" fmla="*/ 71 h 2100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573" h="2100824">
                  <a:moveTo>
                    <a:pt x="1013927" y="0"/>
                  </a:moveTo>
                  <a:lnTo>
                    <a:pt x="2129574" y="1207404"/>
                  </a:lnTo>
                  <a:cubicBezTo>
                    <a:pt x="1595979" y="1690068"/>
                    <a:pt x="921181" y="2007512"/>
                    <a:pt x="192981" y="2100824"/>
                  </a:cubicBezTo>
                  <a:lnTo>
                    <a:pt x="0" y="467760"/>
                  </a:lnTo>
                  <a:cubicBezTo>
                    <a:pt x="380240" y="415771"/>
                    <a:pt x="732650" y="250197"/>
                    <a:pt x="1013857" y="71"/>
                  </a:cubicBezTo>
                  <a:close/>
                </a:path>
              </a:pathLst>
            </a:custGeom>
            <a:solidFill>
              <a:schemeClr val="accent4"/>
            </a:soli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100" b="1" kern="0">
                <a:solidFill>
                  <a:prstClr val="white"/>
                </a:solidFill>
                <a:latin typeface="Helvetica"/>
                <a:cs typeface="Calibri" charset="0"/>
              </a:endParaRPr>
            </a:p>
          </p:txBody>
        </p:sp>
        <p:sp>
          <p:nvSpPr>
            <p:cNvPr id="136" name="TextBox 135">
              <a:extLst>
                <a:ext uri="{FF2B5EF4-FFF2-40B4-BE49-F238E27FC236}">
                  <a16:creationId xmlns:a16="http://schemas.microsoft.com/office/drawing/2014/main" id="{4A231886-EB58-1367-06C9-BD8520C050C0}"/>
                </a:ext>
              </a:extLst>
            </p:cNvPr>
            <p:cNvSpPr txBox="1"/>
            <p:nvPr/>
          </p:nvSpPr>
          <p:spPr>
            <a:xfrm>
              <a:off x="8572223" y="4215554"/>
              <a:ext cx="1846825"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bg1"/>
                  </a:solidFill>
                  <a:effectLst/>
                  <a:uLnTx/>
                  <a:uFillTx/>
                  <a:latin typeface="Helvetica" pitchFamily="2" charset="0"/>
                  <a:ea typeface="+mn-ea"/>
                  <a:cs typeface="+mn-cs"/>
                </a:rPr>
                <a:t>Increased Investment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bg1"/>
                  </a:solidFill>
                  <a:effectLst/>
                  <a:uLnTx/>
                  <a:uFillTx/>
                  <a:latin typeface="Helvetica" pitchFamily="2" charset="0"/>
                  <a:ea typeface="+mn-ea"/>
                  <a:cs typeface="+mn-cs"/>
                </a:rPr>
                <a:t>Marketing and Sales</a:t>
              </a:r>
            </a:p>
          </p:txBody>
        </p:sp>
      </p:grpSp>
      <p:grpSp>
        <p:nvGrpSpPr>
          <p:cNvPr id="10" name="Group 9">
            <a:extLst>
              <a:ext uri="{FF2B5EF4-FFF2-40B4-BE49-F238E27FC236}">
                <a16:creationId xmlns:a16="http://schemas.microsoft.com/office/drawing/2014/main" id="{584DE9B8-92F9-61EB-2C46-B1AAC98D967E}"/>
              </a:ext>
            </a:extLst>
          </p:cNvPr>
          <p:cNvGrpSpPr/>
          <p:nvPr/>
        </p:nvGrpSpPr>
        <p:grpSpPr>
          <a:xfrm>
            <a:off x="6712686" y="3676761"/>
            <a:ext cx="1987805" cy="1779286"/>
            <a:chOff x="6712686" y="3676761"/>
            <a:chExt cx="1987805" cy="1779286"/>
          </a:xfrm>
        </p:grpSpPr>
        <p:sp>
          <p:nvSpPr>
            <p:cNvPr id="73" name="Free-form: Shape 72">
              <a:extLst>
                <a:ext uri="{FF2B5EF4-FFF2-40B4-BE49-F238E27FC236}">
                  <a16:creationId xmlns:a16="http://schemas.microsoft.com/office/drawing/2014/main" id="{2FA0AF8A-EE40-6ECD-5F2B-96002016C7FA}"/>
                </a:ext>
              </a:extLst>
            </p:cNvPr>
            <p:cNvSpPr/>
            <p:nvPr/>
          </p:nvSpPr>
          <p:spPr>
            <a:xfrm>
              <a:off x="6712686" y="3676761"/>
              <a:ext cx="1987805" cy="1779286"/>
            </a:xfrm>
            <a:custGeom>
              <a:avLst/>
              <a:gdLst>
                <a:gd name="connsiteX0" fmla="*/ 1898448 w 2091429"/>
                <a:gd name="connsiteY0" fmla="*/ 218481 h 1872040"/>
                <a:gd name="connsiteX1" fmla="*/ 2091430 w 2091429"/>
                <a:gd name="connsiteY1" fmla="*/ 1851545 h 1872040"/>
                <a:gd name="connsiteX2" fmla="*/ 0 w 2091429"/>
                <a:gd name="connsiteY2" fmla="*/ 1434149 h 1872040"/>
                <a:gd name="connsiteX3" fmla="*/ 803500 w 2091429"/>
                <a:gd name="connsiteY3" fmla="*/ 0 h 1872040"/>
                <a:gd name="connsiteX4" fmla="*/ 1898448 w 2091429"/>
                <a:gd name="connsiteY4" fmla="*/ 218552 h 187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1429" h="1872040">
                  <a:moveTo>
                    <a:pt x="1898448" y="218481"/>
                  </a:moveTo>
                  <a:lnTo>
                    <a:pt x="2091430" y="1851545"/>
                  </a:lnTo>
                  <a:cubicBezTo>
                    <a:pt x="1361535" y="1930518"/>
                    <a:pt x="631286" y="1779142"/>
                    <a:pt x="0" y="1434149"/>
                  </a:cubicBezTo>
                  <a:lnTo>
                    <a:pt x="803500" y="0"/>
                  </a:lnTo>
                  <a:cubicBezTo>
                    <a:pt x="1135283" y="177723"/>
                    <a:pt x="1516583" y="256555"/>
                    <a:pt x="1898448" y="218552"/>
                  </a:cubicBezTo>
                  <a:close/>
                </a:path>
              </a:pathLst>
            </a:custGeom>
            <a:solidFill>
              <a:schemeClr val="accent2"/>
            </a:solidFill>
            <a:ln w="9525" cap="flat">
              <a:noFill/>
              <a:prstDash val="solid"/>
              <a:miter/>
            </a:ln>
            <a:effectLst>
              <a:outerShdw blurRad="101600" dist="317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100" b="1" kern="0">
                <a:solidFill>
                  <a:prstClr val="white"/>
                </a:solidFill>
                <a:latin typeface="Helvetica"/>
                <a:cs typeface="Calibri" charset="0"/>
              </a:endParaRPr>
            </a:p>
          </p:txBody>
        </p:sp>
        <p:sp>
          <p:nvSpPr>
            <p:cNvPr id="137" name="TextBox 136">
              <a:extLst>
                <a:ext uri="{FF2B5EF4-FFF2-40B4-BE49-F238E27FC236}">
                  <a16:creationId xmlns:a16="http://schemas.microsoft.com/office/drawing/2014/main" id="{2B2A0FC8-6DB2-0B10-78FE-7FAFD983A0A3}"/>
                </a:ext>
              </a:extLst>
            </p:cNvPr>
            <p:cNvSpPr txBox="1"/>
            <p:nvPr/>
          </p:nvSpPr>
          <p:spPr>
            <a:xfrm>
              <a:off x="7083543" y="4385153"/>
              <a:ext cx="1480120" cy="60016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effectLst/>
                  <a:uLnTx/>
                  <a:uFillTx/>
                  <a:latin typeface="Helvetica" pitchFamily="2" charset="0"/>
                  <a:ea typeface="+mn-ea"/>
                  <a:cs typeface="+mn-cs"/>
                </a:rPr>
                <a:t>Updated high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effectLst/>
                  <a:uLnTx/>
                  <a:uFillTx/>
                  <a:latin typeface="Helvetica" pitchFamily="2" charset="0"/>
                  <a:ea typeface="+mn-ea"/>
                  <a:cs typeface="+mn-cs"/>
                </a:rPr>
                <a:t>quality content available to you</a:t>
              </a:r>
            </a:p>
          </p:txBody>
        </p:sp>
      </p:grpSp>
      <p:grpSp>
        <p:nvGrpSpPr>
          <p:cNvPr id="107" name="01">
            <a:extLst>
              <a:ext uri="{FF2B5EF4-FFF2-40B4-BE49-F238E27FC236}">
                <a16:creationId xmlns:a16="http://schemas.microsoft.com/office/drawing/2014/main" id="{8A28C955-1FF5-2385-52FB-84A9AFE9BAA8}"/>
              </a:ext>
            </a:extLst>
          </p:cNvPr>
          <p:cNvGrpSpPr/>
          <p:nvPr/>
        </p:nvGrpSpPr>
        <p:grpSpPr>
          <a:xfrm>
            <a:off x="9944180" y="1571001"/>
            <a:ext cx="513950" cy="511293"/>
            <a:chOff x="663734" y="502773"/>
            <a:chExt cx="1225535" cy="1219200"/>
          </a:xfrm>
        </p:grpSpPr>
        <p:pic>
          <p:nvPicPr>
            <p:cNvPr id="108" name="12. Abbeyfield Society - Logo">
              <a:extLst>
                <a:ext uri="{FF2B5EF4-FFF2-40B4-BE49-F238E27FC236}">
                  <a16:creationId xmlns:a16="http://schemas.microsoft.com/office/drawing/2014/main" id="{F5D7DCEB-911E-5BD1-89B1-B1CA17C4AD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734" y="502773"/>
              <a:ext cx="1219200" cy="1219200"/>
            </a:xfrm>
            <a:prstGeom prst="rect">
              <a:avLst/>
            </a:prstGeom>
            <a:effectLst>
              <a:outerShdw blurRad="63500" sx="102000" sy="102000" algn="ctr" rotWithShape="0">
                <a:prstClr val="black">
                  <a:alpha val="40000"/>
                </a:prstClr>
              </a:outerShdw>
            </a:effectLst>
          </p:spPr>
        </p:pic>
        <p:sp>
          <p:nvSpPr>
            <p:cNvPr id="109" name="TextBox 108">
              <a:extLst>
                <a:ext uri="{FF2B5EF4-FFF2-40B4-BE49-F238E27FC236}">
                  <a16:creationId xmlns:a16="http://schemas.microsoft.com/office/drawing/2014/main" id="{FC9E48DA-9A14-40B6-F268-CD83CEB671EF}"/>
                </a:ext>
              </a:extLst>
            </p:cNvPr>
            <p:cNvSpPr txBox="1"/>
            <p:nvPr/>
          </p:nvSpPr>
          <p:spPr>
            <a:xfrm>
              <a:off x="670069" y="817249"/>
              <a:ext cx="1219200" cy="621026"/>
            </a:xfrm>
            <a:prstGeom prst="rect">
              <a:avLst/>
            </a:prstGeom>
            <a:noFill/>
            <a:ln>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A1C2B"/>
                  </a:solidFill>
                  <a:effectLst/>
                  <a:uLnTx/>
                  <a:uFillTx/>
                  <a:latin typeface="Helvetica" pitchFamily="2" charset="0"/>
                  <a:ea typeface="+mn-ea"/>
                  <a:cs typeface="+mn-cs"/>
                </a:rPr>
                <a:t>01</a:t>
              </a:r>
            </a:p>
          </p:txBody>
        </p:sp>
      </p:grpSp>
      <p:grpSp>
        <p:nvGrpSpPr>
          <p:cNvPr id="110" name="02">
            <a:extLst>
              <a:ext uri="{FF2B5EF4-FFF2-40B4-BE49-F238E27FC236}">
                <a16:creationId xmlns:a16="http://schemas.microsoft.com/office/drawing/2014/main" id="{258333B7-D19E-D256-0181-BC7119A7DD10}"/>
              </a:ext>
            </a:extLst>
          </p:cNvPr>
          <p:cNvGrpSpPr/>
          <p:nvPr/>
        </p:nvGrpSpPr>
        <p:grpSpPr>
          <a:xfrm>
            <a:off x="9661035" y="2694380"/>
            <a:ext cx="513950" cy="511293"/>
            <a:chOff x="663734" y="502773"/>
            <a:chExt cx="1225535" cy="1219200"/>
          </a:xfrm>
        </p:grpSpPr>
        <p:pic>
          <p:nvPicPr>
            <p:cNvPr id="111" name="12. Abbeyfield Society - Logo">
              <a:extLst>
                <a:ext uri="{FF2B5EF4-FFF2-40B4-BE49-F238E27FC236}">
                  <a16:creationId xmlns:a16="http://schemas.microsoft.com/office/drawing/2014/main" id="{6283631D-C8D8-9B12-38A4-7839542C5B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734" y="502773"/>
              <a:ext cx="1219200" cy="1219200"/>
            </a:xfrm>
            <a:prstGeom prst="rect">
              <a:avLst/>
            </a:prstGeom>
            <a:effectLst>
              <a:outerShdw blurRad="63500" sx="102000" sy="102000" algn="ctr" rotWithShape="0">
                <a:prstClr val="black">
                  <a:alpha val="40000"/>
                </a:prstClr>
              </a:outerShdw>
            </a:effectLst>
          </p:spPr>
        </p:pic>
        <p:sp>
          <p:nvSpPr>
            <p:cNvPr id="112" name="TextBox 111">
              <a:extLst>
                <a:ext uri="{FF2B5EF4-FFF2-40B4-BE49-F238E27FC236}">
                  <a16:creationId xmlns:a16="http://schemas.microsoft.com/office/drawing/2014/main" id="{1563F472-57A1-5356-DC06-34BFAE92D22B}"/>
                </a:ext>
              </a:extLst>
            </p:cNvPr>
            <p:cNvSpPr txBox="1"/>
            <p:nvPr/>
          </p:nvSpPr>
          <p:spPr>
            <a:xfrm>
              <a:off x="670069" y="817249"/>
              <a:ext cx="1219200" cy="621026"/>
            </a:xfrm>
            <a:prstGeom prst="rect">
              <a:avLst/>
            </a:prstGeom>
            <a:noFill/>
            <a:ln>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A1C2B"/>
                  </a:solidFill>
                  <a:effectLst/>
                  <a:uLnTx/>
                  <a:uFillTx/>
                  <a:latin typeface="Helvetica" pitchFamily="2" charset="0"/>
                  <a:ea typeface="+mn-ea"/>
                  <a:cs typeface="+mn-cs"/>
                </a:rPr>
                <a:t>02</a:t>
              </a:r>
            </a:p>
          </p:txBody>
        </p:sp>
      </p:grpSp>
      <p:grpSp>
        <p:nvGrpSpPr>
          <p:cNvPr id="113" name="03">
            <a:extLst>
              <a:ext uri="{FF2B5EF4-FFF2-40B4-BE49-F238E27FC236}">
                <a16:creationId xmlns:a16="http://schemas.microsoft.com/office/drawing/2014/main" id="{4CCFE4C8-5A5F-960A-6597-D1A8DC5B5F3C}"/>
              </a:ext>
            </a:extLst>
          </p:cNvPr>
          <p:cNvGrpSpPr/>
          <p:nvPr/>
        </p:nvGrpSpPr>
        <p:grpSpPr>
          <a:xfrm>
            <a:off x="8819239" y="3441237"/>
            <a:ext cx="513950" cy="511293"/>
            <a:chOff x="663734" y="502773"/>
            <a:chExt cx="1225535" cy="1219200"/>
          </a:xfrm>
        </p:grpSpPr>
        <p:pic>
          <p:nvPicPr>
            <p:cNvPr id="114" name="12. Abbeyfield Society - Logo">
              <a:extLst>
                <a:ext uri="{FF2B5EF4-FFF2-40B4-BE49-F238E27FC236}">
                  <a16:creationId xmlns:a16="http://schemas.microsoft.com/office/drawing/2014/main" id="{F62539C0-1C74-33D4-199E-719989E74B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734" y="502773"/>
              <a:ext cx="1219200" cy="1219200"/>
            </a:xfrm>
            <a:prstGeom prst="rect">
              <a:avLst/>
            </a:prstGeom>
            <a:effectLst>
              <a:outerShdw blurRad="63500" sx="102000" sy="102000" algn="ctr" rotWithShape="0">
                <a:prstClr val="black">
                  <a:alpha val="40000"/>
                </a:prstClr>
              </a:outerShdw>
            </a:effectLst>
          </p:spPr>
        </p:pic>
        <p:sp>
          <p:nvSpPr>
            <p:cNvPr id="115" name="TextBox 114">
              <a:extLst>
                <a:ext uri="{FF2B5EF4-FFF2-40B4-BE49-F238E27FC236}">
                  <a16:creationId xmlns:a16="http://schemas.microsoft.com/office/drawing/2014/main" id="{4D8A3A24-31D4-8EA2-C574-CD07C95CC20F}"/>
                </a:ext>
              </a:extLst>
            </p:cNvPr>
            <p:cNvSpPr txBox="1"/>
            <p:nvPr/>
          </p:nvSpPr>
          <p:spPr>
            <a:xfrm>
              <a:off x="670069" y="817249"/>
              <a:ext cx="1219200" cy="621026"/>
            </a:xfrm>
            <a:prstGeom prst="rect">
              <a:avLst/>
            </a:prstGeom>
            <a:noFill/>
            <a:ln>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A1C2B"/>
                  </a:solidFill>
                  <a:effectLst/>
                  <a:uLnTx/>
                  <a:uFillTx/>
                  <a:latin typeface="Helvetica" pitchFamily="2" charset="0"/>
                  <a:ea typeface="+mn-ea"/>
                  <a:cs typeface="+mn-cs"/>
                </a:rPr>
                <a:t>03</a:t>
              </a:r>
            </a:p>
          </p:txBody>
        </p:sp>
      </p:grpSp>
      <p:grpSp>
        <p:nvGrpSpPr>
          <p:cNvPr id="116" name="04">
            <a:extLst>
              <a:ext uri="{FF2B5EF4-FFF2-40B4-BE49-F238E27FC236}">
                <a16:creationId xmlns:a16="http://schemas.microsoft.com/office/drawing/2014/main" id="{E06A36FB-9DCD-0093-1041-F3AF37C10E7F}"/>
              </a:ext>
            </a:extLst>
          </p:cNvPr>
          <p:cNvGrpSpPr/>
          <p:nvPr/>
        </p:nvGrpSpPr>
        <p:grpSpPr>
          <a:xfrm>
            <a:off x="7718144" y="3550193"/>
            <a:ext cx="513950" cy="511293"/>
            <a:chOff x="663734" y="502773"/>
            <a:chExt cx="1225535" cy="1219200"/>
          </a:xfrm>
        </p:grpSpPr>
        <p:pic>
          <p:nvPicPr>
            <p:cNvPr id="117" name="12. Abbeyfield Society - Logo">
              <a:extLst>
                <a:ext uri="{FF2B5EF4-FFF2-40B4-BE49-F238E27FC236}">
                  <a16:creationId xmlns:a16="http://schemas.microsoft.com/office/drawing/2014/main" id="{852194F0-E13B-5608-6EDC-888794F965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734" y="502773"/>
              <a:ext cx="1219200" cy="1219200"/>
            </a:xfrm>
            <a:prstGeom prst="rect">
              <a:avLst/>
            </a:prstGeom>
            <a:effectLst>
              <a:outerShdw blurRad="63500" sx="102000" sy="102000" algn="ctr" rotWithShape="0">
                <a:prstClr val="black">
                  <a:alpha val="40000"/>
                </a:prstClr>
              </a:outerShdw>
            </a:effectLst>
          </p:spPr>
        </p:pic>
        <p:sp>
          <p:nvSpPr>
            <p:cNvPr id="118" name="TextBox 117">
              <a:extLst>
                <a:ext uri="{FF2B5EF4-FFF2-40B4-BE49-F238E27FC236}">
                  <a16:creationId xmlns:a16="http://schemas.microsoft.com/office/drawing/2014/main" id="{11F245FA-FF66-97B3-D934-E09D8534525A}"/>
                </a:ext>
              </a:extLst>
            </p:cNvPr>
            <p:cNvSpPr txBox="1"/>
            <p:nvPr/>
          </p:nvSpPr>
          <p:spPr>
            <a:xfrm>
              <a:off x="670069" y="817249"/>
              <a:ext cx="1219200" cy="621026"/>
            </a:xfrm>
            <a:prstGeom prst="rect">
              <a:avLst/>
            </a:prstGeom>
            <a:noFill/>
            <a:ln>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A1C2B"/>
                  </a:solidFill>
                  <a:effectLst/>
                  <a:uLnTx/>
                  <a:uFillTx/>
                  <a:latin typeface="Helvetica" pitchFamily="2" charset="0"/>
                  <a:ea typeface="+mn-ea"/>
                  <a:cs typeface="+mn-cs"/>
                </a:rPr>
                <a:t>04</a:t>
              </a:r>
            </a:p>
          </p:txBody>
        </p:sp>
      </p:grpSp>
      <p:grpSp>
        <p:nvGrpSpPr>
          <p:cNvPr id="119" name="05">
            <a:extLst>
              <a:ext uri="{FF2B5EF4-FFF2-40B4-BE49-F238E27FC236}">
                <a16:creationId xmlns:a16="http://schemas.microsoft.com/office/drawing/2014/main" id="{7D95F935-BBDE-699B-00AA-15696C7E0C4A}"/>
              </a:ext>
            </a:extLst>
          </p:cNvPr>
          <p:cNvGrpSpPr/>
          <p:nvPr/>
        </p:nvGrpSpPr>
        <p:grpSpPr>
          <a:xfrm>
            <a:off x="6783584" y="3052732"/>
            <a:ext cx="513950" cy="511293"/>
            <a:chOff x="663734" y="502773"/>
            <a:chExt cx="1225535" cy="1219200"/>
          </a:xfrm>
        </p:grpSpPr>
        <p:pic>
          <p:nvPicPr>
            <p:cNvPr id="120" name="12. Abbeyfield Society - Logo">
              <a:extLst>
                <a:ext uri="{FF2B5EF4-FFF2-40B4-BE49-F238E27FC236}">
                  <a16:creationId xmlns:a16="http://schemas.microsoft.com/office/drawing/2014/main" id="{BFBEC318-A155-2D74-580A-9E2291BBFD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734" y="502773"/>
              <a:ext cx="1219200" cy="1219200"/>
            </a:xfrm>
            <a:prstGeom prst="rect">
              <a:avLst/>
            </a:prstGeom>
            <a:effectLst>
              <a:outerShdw blurRad="63500" sx="102000" sy="102000" algn="ctr" rotWithShape="0">
                <a:prstClr val="black">
                  <a:alpha val="40000"/>
                </a:prstClr>
              </a:outerShdw>
            </a:effectLst>
          </p:spPr>
        </p:pic>
        <p:sp>
          <p:nvSpPr>
            <p:cNvPr id="121" name="TextBox 120">
              <a:extLst>
                <a:ext uri="{FF2B5EF4-FFF2-40B4-BE49-F238E27FC236}">
                  <a16:creationId xmlns:a16="http://schemas.microsoft.com/office/drawing/2014/main" id="{9A5F38EF-0512-5753-E42C-229F89DB40B0}"/>
                </a:ext>
              </a:extLst>
            </p:cNvPr>
            <p:cNvSpPr txBox="1"/>
            <p:nvPr/>
          </p:nvSpPr>
          <p:spPr>
            <a:xfrm>
              <a:off x="670069" y="817249"/>
              <a:ext cx="1219200" cy="621026"/>
            </a:xfrm>
            <a:prstGeom prst="rect">
              <a:avLst/>
            </a:prstGeom>
            <a:noFill/>
            <a:ln>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A1C2B"/>
                  </a:solidFill>
                  <a:effectLst/>
                  <a:uLnTx/>
                  <a:uFillTx/>
                  <a:latin typeface="Helvetica" pitchFamily="2" charset="0"/>
                  <a:ea typeface="+mn-ea"/>
                  <a:cs typeface="+mn-cs"/>
                </a:rPr>
                <a:t>05</a:t>
              </a:r>
            </a:p>
          </p:txBody>
        </p:sp>
      </p:grpSp>
      <p:grpSp>
        <p:nvGrpSpPr>
          <p:cNvPr id="122" name="06">
            <a:extLst>
              <a:ext uri="{FF2B5EF4-FFF2-40B4-BE49-F238E27FC236}">
                <a16:creationId xmlns:a16="http://schemas.microsoft.com/office/drawing/2014/main" id="{FAC97CA1-A6CF-02DC-F9BD-EDBCFCCBAA20}"/>
              </a:ext>
            </a:extLst>
          </p:cNvPr>
          <p:cNvGrpSpPr/>
          <p:nvPr/>
        </p:nvGrpSpPr>
        <p:grpSpPr>
          <a:xfrm>
            <a:off x="4649042" y="2796064"/>
            <a:ext cx="513950" cy="511293"/>
            <a:chOff x="663734" y="502773"/>
            <a:chExt cx="1225535" cy="1219200"/>
          </a:xfrm>
        </p:grpSpPr>
        <p:pic>
          <p:nvPicPr>
            <p:cNvPr id="123" name="12. Abbeyfield Society - Logo">
              <a:extLst>
                <a:ext uri="{FF2B5EF4-FFF2-40B4-BE49-F238E27FC236}">
                  <a16:creationId xmlns:a16="http://schemas.microsoft.com/office/drawing/2014/main" id="{45746337-802C-749F-05AD-EE522B721C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734" y="502773"/>
              <a:ext cx="1219200" cy="1219200"/>
            </a:xfrm>
            <a:prstGeom prst="rect">
              <a:avLst/>
            </a:prstGeom>
            <a:effectLst>
              <a:outerShdw blurRad="63500" sx="102000" sy="102000" algn="ctr" rotWithShape="0">
                <a:prstClr val="black">
                  <a:alpha val="40000"/>
                </a:prstClr>
              </a:outerShdw>
            </a:effectLst>
          </p:spPr>
        </p:pic>
        <p:sp>
          <p:nvSpPr>
            <p:cNvPr id="124" name="TextBox 123">
              <a:extLst>
                <a:ext uri="{FF2B5EF4-FFF2-40B4-BE49-F238E27FC236}">
                  <a16:creationId xmlns:a16="http://schemas.microsoft.com/office/drawing/2014/main" id="{1ECEB668-019A-DA11-2929-EE3938B9A5B8}"/>
                </a:ext>
              </a:extLst>
            </p:cNvPr>
            <p:cNvSpPr txBox="1"/>
            <p:nvPr/>
          </p:nvSpPr>
          <p:spPr>
            <a:xfrm>
              <a:off x="670069" y="817249"/>
              <a:ext cx="1219200" cy="621026"/>
            </a:xfrm>
            <a:prstGeom prst="rect">
              <a:avLst/>
            </a:prstGeom>
            <a:noFill/>
            <a:ln>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A1C2B"/>
                  </a:solidFill>
                  <a:effectLst/>
                  <a:uLnTx/>
                  <a:uFillTx/>
                  <a:latin typeface="Helvetica" pitchFamily="2" charset="0"/>
                  <a:ea typeface="+mn-ea"/>
                  <a:cs typeface="+mn-cs"/>
                </a:rPr>
                <a:t>06</a:t>
              </a:r>
            </a:p>
          </p:txBody>
        </p:sp>
      </p:grpSp>
      <p:grpSp>
        <p:nvGrpSpPr>
          <p:cNvPr id="125" name="07">
            <a:extLst>
              <a:ext uri="{FF2B5EF4-FFF2-40B4-BE49-F238E27FC236}">
                <a16:creationId xmlns:a16="http://schemas.microsoft.com/office/drawing/2014/main" id="{E9B3D77A-E2EB-8F85-68C3-CADDF110CC3C}"/>
              </a:ext>
            </a:extLst>
          </p:cNvPr>
          <p:cNvGrpSpPr/>
          <p:nvPr/>
        </p:nvGrpSpPr>
        <p:grpSpPr>
          <a:xfrm>
            <a:off x="3667454" y="2229231"/>
            <a:ext cx="513950" cy="511293"/>
            <a:chOff x="663734" y="502773"/>
            <a:chExt cx="1225535" cy="1219200"/>
          </a:xfrm>
        </p:grpSpPr>
        <p:pic>
          <p:nvPicPr>
            <p:cNvPr id="126" name="12. Abbeyfield Society - Logo">
              <a:extLst>
                <a:ext uri="{FF2B5EF4-FFF2-40B4-BE49-F238E27FC236}">
                  <a16:creationId xmlns:a16="http://schemas.microsoft.com/office/drawing/2014/main" id="{54821AE3-B095-F83F-EA52-2A86027E4C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734" y="502773"/>
              <a:ext cx="1219200" cy="1219200"/>
            </a:xfrm>
            <a:prstGeom prst="rect">
              <a:avLst/>
            </a:prstGeom>
            <a:effectLst>
              <a:outerShdw blurRad="63500" sx="102000" sy="102000" algn="ctr" rotWithShape="0">
                <a:prstClr val="black">
                  <a:alpha val="40000"/>
                </a:prstClr>
              </a:outerShdw>
            </a:effectLst>
          </p:spPr>
        </p:pic>
        <p:sp>
          <p:nvSpPr>
            <p:cNvPr id="127" name="TextBox 126">
              <a:extLst>
                <a:ext uri="{FF2B5EF4-FFF2-40B4-BE49-F238E27FC236}">
                  <a16:creationId xmlns:a16="http://schemas.microsoft.com/office/drawing/2014/main" id="{2009AA04-D6E2-6B6E-F21C-0E8834343BF0}"/>
                </a:ext>
              </a:extLst>
            </p:cNvPr>
            <p:cNvSpPr txBox="1"/>
            <p:nvPr/>
          </p:nvSpPr>
          <p:spPr>
            <a:xfrm>
              <a:off x="670069" y="817249"/>
              <a:ext cx="1219200" cy="621026"/>
            </a:xfrm>
            <a:prstGeom prst="rect">
              <a:avLst/>
            </a:prstGeom>
            <a:noFill/>
            <a:ln>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A1C2B"/>
                  </a:solidFill>
                  <a:effectLst/>
                  <a:uLnTx/>
                  <a:uFillTx/>
                  <a:latin typeface="Helvetica" pitchFamily="2" charset="0"/>
                  <a:ea typeface="+mn-ea"/>
                  <a:cs typeface="+mn-cs"/>
                </a:rPr>
                <a:t>07</a:t>
              </a:r>
            </a:p>
          </p:txBody>
        </p:sp>
      </p:grpSp>
      <p:grpSp>
        <p:nvGrpSpPr>
          <p:cNvPr id="131" name="08">
            <a:extLst>
              <a:ext uri="{FF2B5EF4-FFF2-40B4-BE49-F238E27FC236}">
                <a16:creationId xmlns:a16="http://schemas.microsoft.com/office/drawing/2014/main" id="{6BE7E34C-1FD6-301C-8422-B69885712332}"/>
              </a:ext>
            </a:extLst>
          </p:cNvPr>
          <p:cNvGrpSpPr/>
          <p:nvPr/>
        </p:nvGrpSpPr>
        <p:grpSpPr>
          <a:xfrm>
            <a:off x="2624033" y="2406920"/>
            <a:ext cx="513950" cy="511293"/>
            <a:chOff x="663734" y="502773"/>
            <a:chExt cx="1225535" cy="1219200"/>
          </a:xfrm>
        </p:grpSpPr>
        <p:pic>
          <p:nvPicPr>
            <p:cNvPr id="132" name="12. Abbeyfield Society - Logo">
              <a:extLst>
                <a:ext uri="{FF2B5EF4-FFF2-40B4-BE49-F238E27FC236}">
                  <a16:creationId xmlns:a16="http://schemas.microsoft.com/office/drawing/2014/main" id="{1FEDA78E-8190-20F1-E0E2-1454BE0ADE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734" y="502773"/>
              <a:ext cx="1219200" cy="1219200"/>
            </a:xfrm>
            <a:prstGeom prst="rect">
              <a:avLst/>
            </a:prstGeom>
            <a:effectLst>
              <a:outerShdw blurRad="63500" sx="102000" sy="102000" algn="ctr" rotWithShape="0">
                <a:prstClr val="black">
                  <a:alpha val="40000"/>
                </a:prstClr>
              </a:outerShdw>
            </a:effectLst>
          </p:spPr>
        </p:pic>
        <p:sp>
          <p:nvSpPr>
            <p:cNvPr id="133" name="TextBox 132">
              <a:extLst>
                <a:ext uri="{FF2B5EF4-FFF2-40B4-BE49-F238E27FC236}">
                  <a16:creationId xmlns:a16="http://schemas.microsoft.com/office/drawing/2014/main" id="{83F9F5E5-C2E7-7770-45DE-A1647B70769D}"/>
                </a:ext>
              </a:extLst>
            </p:cNvPr>
            <p:cNvSpPr txBox="1"/>
            <p:nvPr/>
          </p:nvSpPr>
          <p:spPr>
            <a:xfrm>
              <a:off x="670069" y="817249"/>
              <a:ext cx="1219200" cy="621026"/>
            </a:xfrm>
            <a:prstGeom prst="rect">
              <a:avLst/>
            </a:prstGeom>
            <a:noFill/>
            <a:ln>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A1C2B"/>
                  </a:solidFill>
                  <a:effectLst/>
                  <a:uLnTx/>
                  <a:uFillTx/>
                  <a:latin typeface="Helvetica" pitchFamily="2" charset="0"/>
                  <a:ea typeface="+mn-ea"/>
                  <a:cs typeface="+mn-cs"/>
                </a:rPr>
                <a:t>08</a:t>
              </a:r>
            </a:p>
          </p:txBody>
        </p:sp>
      </p:grpSp>
      <p:grpSp>
        <p:nvGrpSpPr>
          <p:cNvPr id="128" name="09">
            <a:extLst>
              <a:ext uri="{FF2B5EF4-FFF2-40B4-BE49-F238E27FC236}">
                <a16:creationId xmlns:a16="http://schemas.microsoft.com/office/drawing/2014/main" id="{610396E7-56EE-7495-0639-0CD3B0B05577}"/>
              </a:ext>
            </a:extLst>
          </p:cNvPr>
          <p:cNvGrpSpPr/>
          <p:nvPr/>
        </p:nvGrpSpPr>
        <p:grpSpPr>
          <a:xfrm>
            <a:off x="1842173" y="3120002"/>
            <a:ext cx="513950" cy="511293"/>
            <a:chOff x="663734" y="502773"/>
            <a:chExt cx="1225535" cy="1219200"/>
          </a:xfrm>
        </p:grpSpPr>
        <p:pic>
          <p:nvPicPr>
            <p:cNvPr id="129" name="12. Abbeyfield Society - Logo">
              <a:extLst>
                <a:ext uri="{FF2B5EF4-FFF2-40B4-BE49-F238E27FC236}">
                  <a16:creationId xmlns:a16="http://schemas.microsoft.com/office/drawing/2014/main" id="{91179932-D16C-2CD7-9891-5CEB759D86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734" y="502773"/>
              <a:ext cx="1219200" cy="1219200"/>
            </a:xfrm>
            <a:prstGeom prst="rect">
              <a:avLst/>
            </a:prstGeom>
            <a:effectLst>
              <a:outerShdw blurRad="63500" sx="102000" sy="102000" algn="ctr" rotWithShape="0">
                <a:prstClr val="black">
                  <a:alpha val="40000"/>
                </a:prstClr>
              </a:outerShdw>
            </a:effectLst>
          </p:spPr>
        </p:pic>
        <p:sp>
          <p:nvSpPr>
            <p:cNvPr id="130" name="TextBox 129">
              <a:extLst>
                <a:ext uri="{FF2B5EF4-FFF2-40B4-BE49-F238E27FC236}">
                  <a16:creationId xmlns:a16="http://schemas.microsoft.com/office/drawing/2014/main" id="{644C8F4B-CC1D-DD3F-2DBF-024249F80127}"/>
                </a:ext>
              </a:extLst>
            </p:cNvPr>
            <p:cNvSpPr txBox="1"/>
            <p:nvPr/>
          </p:nvSpPr>
          <p:spPr>
            <a:xfrm>
              <a:off x="670069" y="817249"/>
              <a:ext cx="1219200" cy="621026"/>
            </a:xfrm>
            <a:prstGeom prst="rect">
              <a:avLst/>
            </a:prstGeom>
            <a:noFill/>
            <a:ln>
              <a:no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A1C2B"/>
                  </a:solidFill>
                  <a:effectLst/>
                  <a:uLnTx/>
                  <a:uFillTx/>
                  <a:latin typeface="Helvetica" pitchFamily="2" charset="0"/>
                  <a:ea typeface="+mn-ea"/>
                  <a:cs typeface="+mn-cs"/>
                </a:rPr>
                <a:t>09</a:t>
              </a:r>
            </a:p>
          </p:txBody>
        </p:sp>
      </p:grpSp>
      <p:sp>
        <p:nvSpPr>
          <p:cNvPr id="153" name="Title 152">
            <a:extLst>
              <a:ext uri="{FF2B5EF4-FFF2-40B4-BE49-F238E27FC236}">
                <a16:creationId xmlns:a16="http://schemas.microsoft.com/office/drawing/2014/main" id="{11F5AFD7-492C-F3F1-5ADA-0C923F6053E9}"/>
              </a:ext>
            </a:extLst>
          </p:cNvPr>
          <p:cNvSpPr>
            <a:spLocks noGrp="1"/>
          </p:cNvSpPr>
          <p:nvPr>
            <p:ph type="title"/>
          </p:nvPr>
        </p:nvSpPr>
        <p:spPr/>
        <p:txBody>
          <a:bodyPr/>
          <a:lstStyle/>
          <a:p>
            <a:r>
              <a:rPr lang="en-GB">
                <a:solidFill>
                  <a:schemeClr val="bg1"/>
                </a:solidFill>
              </a:rPr>
              <a:t>Our </a:t>
            </a:r>
            <a:r>
              <a:rPr lang="en-GB"/>
              <a:t>Channel Vision - </a:t>
            </a:r>
            <a:r>
              <a:rPr lang="en-GB" err="1"/>
              <a:t>EXPO.e</a:t>
            </a:r>
            <a:r>
              <a:rPr lang="en-GB"/>
              <a:t> </a:t>
            </a:r>
            <a:endParaRPr lang="en-GB">
              <a:solidFill>
                <a:schemeClr val="bg1"/>
              </a:solidFill>
            </a:endParaRPr>
          </a:p>
        </p:txBody>
      </p:sp>
    </p:spTree>
    <p:extLst>
      <p:ext uri="{BB962C8B-B14F-4D97-AF65-F5344CB8AC3E}">
        <p14:creationId xmlns:p14="http://schemas.microsoft.com/office/powerpoint/2010/main" val="425651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up)">
                                      <p:cBhvr>
                                        <p:cTn id="7" dur="5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wipe(up)">
                                      <p:cBhvr>
                                        <p:cTn id="12" dur="500"/>
                                        <p:tgtEl>
                                          <p:spTgt spid="80"/>
                                        </p:tgtEl>
                                      </p:cBhvr>
                                    </p:animEffect>
                                  </p:childTnLst>
                                </p:cTn>
                              </p:par>
                              <p:par>
                                <p:cTn id="13" presetID="10" presetClass="exit" presetSubtype="0" fill="hold" nodeType="withEffect">
                                  <p:stCondLst>
                                    <p:cond delay="0"/>
                                  </p:stCondLst>
                                  <p:childTnLst>
                                    <p:animEffect transition="out" filter="fade">
                                      <p:cBhvr>
                                        <p:cTn id="14" dur="500"/>
                                        <p:tgtEl>
                                          <p:spTgt spid="102"/>
                                        </p:tgtEl>
                                      </p:cBhvr>
                                    </p:animEffect>
                                    <p:set>
                                      <p:cBhvr>
                                        <p:cTn id="15" dur="1" fill="hold">
                                          <p:stCondLst>
                                            <p:cond delay="499"/>
                                          </p:stCondLst>
                                        </p:cTn>
                                        <p:tgtEl>
                                          <p:spTgt spid="10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wipe(up)">
                                      <p:cBhvr>
                                        <p:cTn id="20" dur="500"/>
                                        <p:tgtEl>
                                          <p:spTgt spid="99"/>
                                        </p:tgtEl>
                                      </p:cBhvr>
                                    </p:animEffect>
                                  </p:childTnLst>
                                </p:cTn>
                              </p:par>
                              <p:par>
                                <p:cTn id="21" presetID="10" presetClass="exit" presetSubtype="0" fill="hold" nodeType="withEffect">
                                  <p:stCondLst>
                                    <p:cond delay="0"/>
                                  </p:stCondLst>
                                  <p:childTnLst>
                                    <p:animEffect transition="out" filter="fade">
                                      <p:cBhvr>
                                        <p:cTn id="22" dur="500"/>
                                        <p:tgtEl>
                                          <p:spTgt spid="80"/>
                                        </p:tgtEl>
                                      </p:cBhvr>
                                    </p:animEffect>
                                    <p:set>
                                      <p:cBhvr>
                                        <p:cTn id="23" dur="1" fill="hold">
                                          <p:stCondLst>
                                            <p:cond delay="499"/>
                                          </p:stCondLst>
                                        </p:cTn>
                                        <p:tgtEl>
                                          <p:spTgt spid="8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1"/>
                                        </p:tgtEl>
                                        <p:attrNameLst>
                                          <p:attrName>style.visibility</p:attrName>
                                        </p:attrNameLst>
                                      </p:cBhvr>
                                      <p:to>
                                        <p:strVal val="visible"/>
                                      </p:to>
                                    </p:set>
                                    <p:animEffect transition="in" filter="wipe(down)">
                                      <p:cBhvr>
                                        <p:cTn id="28" dur="500"/>
                                        <p:tgtEl>
                                          <p:spTgt spid="81"/>
                                        </p:tgtEl>
                                      </p:cBhvr>
                                    </p:animEffect>
                                  </p:childTnLst>
                                </p:cTn>
                              </p:par>
                              <p:par>
                                <p:cTn id="29" presetID="10" presetClass="exit" presetSubtype="0" fill="hold" nodeType="withEffect">
                                  <p:stCondLst>
                                    <p:cond delay="0"/>
                                  </p:stCondLst>
                                  <p:childTnLst>
                                    <p:animEffect transition="out" filter="fade">
                                      <p:cBhvr>
                                        <p:cTn id="30" dur="500"/>
                                        <p:tgtEl>
                                          <p:spTgt spid="99"/>
                                        </p:tgtEl>
                                      </p:cBhvr>
                                    </p:animEffect>
                                    <p:set>
                                      <p:cBhvr>
                                        <p:cTn id="31" dur="1" fill="hold">
                                          <p:stCondLst>
                                            <p:cond delay="499"/>
                                          </p:stCondLst>
                                        </p:cTn>
                                        <p:tgtEl>
                                          <p:spTgt spid="9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95"/>
                                        </p:tgtEl>
                                        <p:attrNameLst>
                                          <p:attrName>style.visibility</p:attrName>
                                        </p:attrNameLst>
                                      </p:cBhvr>
                                      <p:to>
                                        <p:strVal val="visible"/>
                                      </p:to>
                                    </p:set>
                                    <p:animEffect transition="in" filter="wipe(down)">
                                      <p:cBhvr>
                                        <p:cTn id="36" dur="500"/>
                                        <p:tgtEl>
                                          <p:spTgt spid="95"/>
                                        </p:tgtEl>
                                      </p:cBhvr>
                                    </p:animEffect>
                                  </p:childTnLst>
                                </p:cTn>
                              </p:par>
                              <p:par>
                                <p:cTn id="37" presetID="10" presetClass="exit" presetSubtype="0" fill="hold" nodeType="withEffect">
                                  <p:stCondLst>
                                    <p:cond delay="0"/>
                                  </p:stCondLst>
                                  <p:childTnLst>
                                    <p:animEffect transition="out" filter="fade">
                                      <p:cBhvr>
                                        <p:cTn id="38" dur="500"/>
                                        <p:tgtEl>
                                          <p:spTgt spid="81"/>
                                        </p:tgtEl>
                                      </p:cBhvr>
                                    </p:animEffect>
                                    <p:set>
                                      <p:cBhvr>
                                        <p:cTn id="39" dur="1" fill="hold">
                                          <p:stCondLst>
                                            <p:cond delay="499"/>
                                          </p:stCondLst>
                                        </p:cTn>
                                        <p:tgtEl>
                                          <p:spTgt spid="81"/>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92"/>
                                        </p:tgtEl>
                                        <p:attrNameLst>
                                          <p:attrName>style.visibility</p:attrName>
                                        </p:attrNameLst>
                                      </p:cBhvr>
                                      <p:to>
                                        <p:strVal val="visible"/>
                                      </p:to>
                                    </p:set>
                                    <p:animEffect transition="in" filter="wipe(down)">
                                      <p:cBhvr>
                                        <p:cTn id="44" dur="500"/>
                                        <p:tgtEl>
                                          <p:spTgt spid="92"/>
                                        </p:tgtEl>
                                      </p:cBhvr>
                                    </p:animEffect>
                                  </p:childTnLst>
                                </p:cTn>
                              </p:par>
                              <p:par>
                                <p:cTn id="45" presetID="10" presetClass="exit" presetSubtype="0" fill="hold" nodeType="withEffect">
                                  <p:stCondLst>
                                    <p:cond delay="0"/>
                                  </p:stCondLst>
                                  <p:childTnLst>
                                    <p:animEffect transition="out" filter="fade">
                                      <p:cBhvr>
                                        <p:cTn id="46" dur="500"/>
                                        <p:tgtEl>
                                          <p:spTgt spid="95"/>
                                        </p:tgtEl>
                                      </p:cBhvr>
                                    </p:animEffect>
                                    <p:set>
                                      <p:cBhvr>
                                        <p:cTn id="47" dur="1" fill="hold">
                                          <p:stCondLst>
                                            <p:cond delay="499"/>
                                          </p:stCondLst>
                                        </p:cTn>
                                        <p:tgtEl>
                                          <p:spTgt spid="9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wipe(left)">
                                      <p:cBhvr>
                                        <p:cTn id="52" dur="500"/>
                                        <p:tgtEl>
                                          <p:spTgt spid="82"/>
                                        </p:tgtEl>
                                      </p:cBhvr>
                                    </p:animEffect>
                                  </p:childTnLst>
                                </p:cTn>
                              </p:par>
                              <p:par>
                                <p:cTn id="53" presetID="10" presetClass="exit" presetSubtype="0" fill="hold" nodeType="withEffect">
                                  <p:stCondLst>
                                    <p:cond delay="0"/>
                                  </p:stCondLst>
                                  <p:childTnLst>
                                    <p:animEffect transition="out" filter="fade">
                                      <p:cBhvr>
                                        <p:cTn id="54" dur="500"/>
                                        <p:tgtEl>
                                          <p:spTgt spid="92"/>
                                        </p:tgtEl>
                                      </p:cBhvr>
                                    </p:animEffect>
                                    <p:set>
                                      <p:cBhvr>
                                        <p:cTn id="55" dur="1" fill="hold">
                                          <p:stCondLst>
                                            <p:cond delay="499"/>
                                          </p:stCondLst>
                                        </p:cTn>
                                        <p:tgtEl>
                                          <p:spTgt spid="92"/>
                                        </p:tgtEl>
                                        <p:attrNameLst>
                                          <p:attrName>style.visibility</p:attrName>
                                        </p:attrNameLst>
                                      </p:cBhvr>
                                      <p:to>
                                        <p:strVal val="hidden"/>
                                      </p:to>
                                    </p:set>
                                  </p:childTnLst>
                                </p:cTn>
                              </p:par>
                            </p:childTnLst>
                          </p:cTn>
                        </p:par>
                        <p:par>
                          <p:cTn id="56" fill="hold">
                            <p:stCondLst>
                              <p:cond delay="500"/>
                            </p:stCondLst>
                            <p:childTnLst>
                              <p:par>
                                <p:cTn id="57" presetID="53" presetClass="entr" presetSubtype="16" fill="hold" nodeType="afterEffect">
                                  <p:stCondLst>
                                    <p:cond delay="0"/>
                                  </p:stCondLst>
                                  <p:childTnLst>
                                    <p:set>
                                      <p:cBhvr>
                                        <p:cTn id="58" dur="1" fill="hold">
                                          <p:stCondLst>
                                            <p:cond delay="0"/>
                                          </p:stCondLst>
                                        </p:cTn>
                                        <p:tgtEl>
                                          <p:spTgt spid="107"/>
                                        </p:tgtEl>
                                        <p:attrNameLst>
                                          <p:attrName>style.visibility</p:attrName>
                                        </p:attrNameLst>
                                      </p:cBhvr>
                                      <p:to>
                                        <p:strVal val="visible"/>
                                      </p:to>
                                    </p:set>
                                    <p:anim calcmode="lin" valueType="num">
                                      <p:cBhvr>
                                        <p:cTn id="59" dur="500" fill="hold"/>
                                        <p:tgtEl>
                                          <p:spTgt spid="107"/>
                                        </p:tgtEl>
                                        <p:attrNameLst>
                                          <p:attrName>ppt_w</p:attrName>
                                        </p:attrNameLst>
                                      </p:cBhvr>
                                      <p:tavLst>
                                        <p:tav tm="0">
                                          <p:val>
                                            <p:fltVal val="0"/>
                                          </p:val>
                                        </p:tav>
                                        <p:tav tm="100000">
                                          <p:val>
                                            <p:strVal val="#ppt_w"/>
                                          </p:val>
                                        </p:tav>
                                      </p:tavLst>
                                    </p:anim>
                                    <p:anim calcmode="lin" valueType="num">
                                      <p:cBhvr>
                                        <p:cTn id="60" dur="500" fill="hold"/>
                                        <p:tgtEl>
                                          <p:spTgt spid="107"/>
                                        </p:tgtEl>
                                        <p:attrNameLst>
                                          <p:attrName>ppt_h</p:attrName>
                                        </p:attrNameLst>
                                      </p:cBhvr>
                                      <p:tavLst>
                                        <p:tav tm="0">
                                          <p:val>
                                            <p:fltVal val="0"/>
                                          </p:val>
                                        </p:tav>
                                        <p:tav tm="100000">
                                          <p:val>
                                            <p:strVal val="#ppt_h"/>
                                          </p:val>
                                        </p:tav>
                                      </p:tavLst>
                                    </p:anim>
                                    <p:animEffect transition="in" filter="fade">
                                      <p:cBhvr>
                                        <p:cTn id="61" dur="500"/>
                                        <p:tgtEl>
                                          <p:spTgt spid="107"/>
                                        </p:tgtEl>
                                      </p:cBhvr>
                                    </p:animEffect>
                                  </p:childTnLst>
                                </p:cTn>
                              </p:par>
                              <p:par>
                                <p:cTn id="62" presetID="10" presetClass="entr" presetSubtype="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10"/>
                                        </p:tgtEl>
                                        <p:attrNameLst>
                                          <p:attrName>style.visibility</p:attrName>
                                        </p:attrNameLst>
                                      </p:cBhvr>
                                      <p:to>
                                        <p:strVal val="visible"/>
                                      </p:to>
                                    </p:set>
                                    <p:anim calcmode="lin" valueType="num">
                                      <p:cBhvr>
                                        <p:cTn id="69" dur="500" fill="hold"/>
                                        <p:tgtEl>
                                          <p:spTgt spid="110"/>
                                        </p:tgtEl>
                                        <p:attrNameLst>
                                          <p:attrName>ppt_w</p:attrName>
                                        </p:attrNameLst>
                                      </p:cBhvr>
                                      <p:tavLst>
                                        <p:tav tm="0">
                                          <p:val>
                                            <p:fltVal val="0"/>
                                          </p:val>
                                        </p:tav>
                                        <p:tav tm="100000">
                                          <p:val>
                                            <p:strVal val="#ppt_w"/>
                                          </p:val>
                                        </p:tav>
                                      </p:tavLst>
                                    </p:anim>
                                    <p:anim calcmode="lin" valueType="num">
                                      <p:cBhvr>
                                        <p:cTn id="70" dur="500" fill="hold"/>
                                        <p:tgtEl>
                                          <p:spTgt spid="110"/>
                                        </p:tgtEl>
                                        <p:attrNameLst>
                                          <p:attrName>ppt_h</p:attrName>
                                        </p:attrNameLst>
                                      </p:cBhvr>
                                      <p:tavLst>
                                        <p:tav tm="0">
                                          <p:val>
                                            <p:fltVal val="0"/>
                                          </p:val>
                                        </p:tav>
                                        <p:tav tm="100000">
                                          <p:val>
                                            <p:strVal val="#ppt_h"/>
                                          </p:val>
                                        </p:tav>
                                      </p:tavLst>
                                    </p:anim>
                                    <p:animEffect transition="in" filter="fade">
                                      <p:cBhvr>
                                        <p:cTn id="71" dur="500"/>
                                        <p:tgtEl>
                                          <p:spTgt spid="110"/>
                                        </p:tgtEl>
                                      </p:cBhvr>
                                    </p:animEffect>
                                  </p:childTnLst>
                                </p:cTn>
                              </p:par>
                              <p:par>
                                <p:cTn id="72" presetID="10" presetClass="entr" presetSubtype="0" fill="hold"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par>
                                <p:cTn id="75" presetID="22" presetClass="entr" presetSubtype="2" fill="hold" grpId="0" nodeType="withEffect">
                                  <p:stCondLst>
                                    <p:cond delay="0"/>
                                  </p:stCondLst>
                                  <p:childTnLst>
                                    <p:set>
                                      <p:cBhvr>
                                        <p:cTn id="76" dur="1" fill="hold">
                                          <p:stCondLst>
                                            <p:cond delay="0"/>
                                          </p:stCondLst>
                                        </p:cTn>
                                        <p:tgtEl>
                                          <p:spTgt spid="65"/>
                                        </p:tgtEl>
                                        <p:attrNameLst>
                                          <p:attrName>style.visibility</p:attrName>
                                        </p:attrNameLst>
                                      </p:cBhvr>
                                      <p:to>
                                        <p:strVal val="visible"/>
                                      </p:to>
                                    </p:set>
                                    <p:animEffect transition="in" filter="wipe(right)">
                                      <p:cBhvr>
                                        <p:cTn id="77" dur="500"/>
                                        <p:tgtEl>
                                          <p:spTgt spid="65"/>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nodeType="clickEffect">
                                  <p:stCondLst>
                                    <p:cond delay="0"/>
                                  </p:stCondLst>
                                  <p:childTnLst>
                                    <p:set>
                                      <p:cBhvr>
                                        <p:cTn id="81" dur="1" fill="hold">
                                          <p:stCondLst>
                                            <p:cond delay="0"/>
                                          </p:stCondLst>
                                        </p:cTn>
                                        <p:tgtEl>
                                          <p:spTgt spid="113"/>
                                        </p:tgtEl>
                                        <p:attrNameLst>
                                          <p:attrName>style.visibility</p:attrName>
                                        </p:attrNameLst>
                                      </p:cBhvr>
                                      <p:to>
                                        <p:strVal val="visible"/>
                                      </p:to>
                                    </p:set>
                                    <p:anim calcmode="lin" valueType="num">
                                      <p:cBhvr>
                                        <p:cTn id="82" dur="500" fill="hold"/>
                                        <p:tgtEl>
                                          <p:spTgt spid="113"/>
                                        </p:tgtEl>
                                        <p:attrNameLst>
                                          <p:attrName>ppt_w</p:attrName>
                                        </p:attrNameLst>
                                      </p:cBhvr>
                                      <p:tavLst>
                                        <p:tav tm="0">
                                          <p:val>
                                            <p:fltVal val="0"/>
                                          </p:val>
                                        </p:tav>
                                        <p:tav tm="100000">
                                          <p:val>
                                            <p:strVal val="#ppt_w"/>
                                          </p:val>
                                        </p:tav>
                                      </p:tavLst>
                                    </p:anim>
                                    <p:anim calcmode="lin" valueType="num">
                                      <p:cBhvr>
                                        <p:cTn id="83" dur="500" fill="hold"/>
                                        <p:tgtEl>
                                          <p:spTgt spid="113"/>
                                        </p:tgtEl>
                                        <p:attrNameLst>
                                          <p:attrName>ppt_h</p:attrName>
                                        </p:attrNameLst>
                                      </p:cBhvr>
                                      <p:tavLst>
                                        <p:tav tm="0">
                                          <p:val>
                                            <p:fltVal val="0"/>
                                          </p:val>
                                        </p:tav>
                                        <p:tav tm="100000">
                                          <p:val>
                                            <p:strVal val="#ppt_h"/>
                                          </p:val>
                                        </p:tav>
                                      </p:tavLst>
                                    </p:anim>
                                    <p:animEffect transition="in" filter="fade">
                                      <p:cBhvr>
                                        <p:cTn id="84" dur="500"/>
                                        <p:tgtEl>
                                          <p:spTgt spid="113"/>
                                        </p:tgtEl>
                                      </p:cBhvr>
                                    </p:animEffect>
                                  </p:childTnLst>
                                </p:cTn>
                              </p:par>
                              <p:par>
                                <p:cTn id="85" presetID="10" presetClass="entr" presetSubtype="0" fill="hold" nodeType="with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fade">
                                      <p:cBhvr>
                                        <p:cTn id="87" dur="500"/>
                                        <p:tgtEl>
                                          <p:spTgt spid="11"/>
                                        </p:tgtEl>
                                      </p:cBhvr>
                                    </p:animEffect>
                                  </p:childTnLst>
                                </p:cTn>
                              </p:par>
                              <p:par>
                                <p:cTn id="88" presetID="22" presetClass="entr" presetSubtype="2" fill="hold" grpId="0" nodeType="withEffect">
                                  <p:stCondLst>
                                    <p:cond delay="0"/>
                                  </p:stCondLst>
                                  <p:childTnLst>
                                    <p:set>
                                      <p:cBhvr>
                                        <p:cTn id="89" dur="1" fill="hold">
                                          <p:stCondLst>
                                            <p:cond delay="0"/>
                                          </p:stCondLst>
                                        </p:cTn>
                                        <p:tgtEl>
                                          <p:spTgt spid="67"/>
                                        </p:tgtEl>
                                        <p:attrNameLst>
                                          <p:attrName>style.visibility</p:attrName>
                                        </p:attrNameLst>
                                      </p:cBhvr>
                                      <p:to>
                                        <p:strVal val="visible"/>
                                      </p:to>
                                    </p:set>
                                    <p:animEffect transition="in" filter="wipe(right)">
                                      <p:cBhvr>
                                        <p:cTn id="90" dur="500"/>
                                        <p:tgtEl>
                                          <p:spTgt spid="67"/>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116"/>
                                        </p:tgtEl>
                                        <p:attrNameLst>
                                          <p:attrName>style.visibility</p:attrName>
                                        </p:attrNameLst>
                                      </p:cBhvr>
                                      <p:to>
                                        <p:strVal val="visible"/>
                                      </p:to>
                                    </p:set>
                                    <p:anim calcmode="lin" valueType="num">
                                      <p:cBhvr>
                                        <p:cTn id="95" dur="500" fill="hold"/>
                                        <p:tgtEl>
                                          <p:spTgt spid="116"/>
                                        </p:tgtEl>
                                        <p:attrNameLst>
                                          <p:attrName>ppt_w</p:attrName>
                                        </p:attrNameLst>
                                      </p:cBhvr>
                                      <p:tavLst>
                                        <p:tav tm="0">
                                          <p:val>
                                            <p:fltVal val="0"/>
                                          </p:val>
                                        </p:tav>
                                        <p:tav tm="100000">
                                          <p:val>
                                            <p:strVal val="#ppt_w"/>
                                          </p:val>
                                        </p:tav>
                                      </p:tavLst>
                                    </p:anim>
                                    <p:anim calcmode="lin" valueType="num">
                                      <p:cBhvr>
                                        <p:cTn id="96" dur="500" fill="hold"/>
                                        <p:tgtEl>
                                          <p:spTgt spid="116"/>
                                        </p:tgtEl>
                                        <p:attrNameLst>
                                          <p:attrName>ppt_h</p:attrName>
                                        </p:attrNameLst>
                                      </p:cBhvr>
                                      <p:tavLst>
                                        <p:tav tm="0">
                                          <p:val>
                                            <p:fltVal val="0"/>
                                          </p:val>
                                        </p:tav>
                                        <p:tav tm="100000">
                                          <p:val>
                                            <p:strVal val="#ppt_h"/>
                                          </p:val>
                                        </p:tav>
                                      </p:tavLst>
                                    </p:anim>
                                    <p:animEffect transition="in" filter="fade">
                                      <p:cBhvr>
                                        <p:cTn id="97" dur="500"/>
                                        <p:tgtEl>
                                          <p:spTgt spid="116"/>
                                        </p:tgtEl>
                                      </p:cBhvr>
                                    </p:animEffect>
                                  </p:childTnLst>
                                </p:cTn>
                              </p:par>
                              <p:par>
                                <p:cTn id="98" presetID="10" presetClass="entr" presetSubtype="0" fill="hold" nodeType="withEffect">
                                  <p:stCondLst>
                                    <p:cond delay="0"/>
                                  </p:stCondLst>
                                  <p:childTnLst>
                                    <p:set>
                                      <p:cBhvr>
                                        <p:cTn id="99" dur="1" fill="hold">
                                          <p:stCondLst>
                                            <p:cond delay="0"/>
                                          </p:stCondLst>
                                        </p:cTn>
                                        <p:tgtEl>
                                          <p:spTgt spid="10"/>
                                        </p:tgtEl>
                                        <p:attrNameLst>
                                          <p:attrName>style.visibility</p:attrName>
                                        </p:attrNameLst>
                                      </p:cBhvr>
                                      <p:to>
                                        <p:strVal val="visible"/>
                                      </p:to>
                                    </p:set>
                                    <p:animEffect transition="in" filter="fade">
                                      <p:cBhvr>
                                        <p:cTn id="100" dur="500"/>
                                        <p:tgtEl>
                                          <p:spTgt spid="10"/>
                                        </p:tgtEl>
                                      </p:cBhvr>
                                    </p:animEffect>
                                  </p:childTnLst>
                                </p:cTn>
                              </p:par>
                              <p:par>
                                <p:cTn id="101" presetID="22" presetClass="entr" presetSubtype="2" fill="hold" grpId="0" nodeType="withEffect">
                                  <p:stCondLst>
                                    <p:cond delay="0"/>
                                  </p:stCondLst>
                                  <p:childTnLst>
                                    <p:set>
                                      <p:cBhvr>
                                        <p:cTn id="102" dur="1" fill="hold">
                                          <p:stCondLst>
                                            <p:cond delay="0"/>
                                          </p:stCondLst>
                                        </p:cTn>
                                        <p:tgtEl>
                                          <p:spTgt spid="71"/>
                                        </p:tgtEl>
                                        <p:attrNameLst>
                                          <p:attrName>style.visibility</p:attrName>
                                        </p:attrNameLst>
                                      </p:cBhvr>
                                      <p:to>
                                        <p:strVal val="visible"/>
                                      </p:to>
                                    </p:set>
                                    <p:animEffect transition="in" filter="wipe(right)">
                                      <p:cBhvr>
                                        <p:cTn id="103" dur="500"/>
                                        <p:tgtEl>
                                          <p:spTgt spid="71"/>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nodeType="clickEffect">
                                  <p:stCondLst>
                                    <p:cond delay="0"/>
                                  </p:stCondLst>
                                  <p:childTnLst>
                                    <p:set>
                                      <p:cBhvr>
                                        <p:cTn id="107" dur="1" fill="hold">
                                          <p:stCondLst>
                                            <p:cond delay="0"/>
                                          </p:stCondLst>
                                        </p:cTn>
                                        <p:tgtEl>
                                          <p:spTgt spid="119"/>
                                        </p:tgtEl>
                                        <p:attrNameLst>
                                          <p:attrName>style.visibility</p:attrName>
                                        </p:attrNameLst>
                                      </p:cBhvr>
                                      <p:to>
                                        <p:strVal val="visible"/>
                                      </p:to>
                                    </p:set>
                                    <p:anim calcmode="lin" valueType="num">
                                      <p:cBhvr>
                                        <p:cTn id="108" dur="500" fill="hold"/>
                                        <p:tgtEl>
                                          <p:spTgt spid="119"/>
                                        </p:tgtEl>
                                        <p:attrNameLst>
                                          <p:attrName>ppt_w</p:attrName>
                                        </p:attrNameLst>
                                      </p:cBhvr>
                                      <p:tavLst>
                                        <p:tav tm="0">
                                          <p:val>
                                            <p:fltVal val="0"/>
                                          </p:val>
                                        </p:tav>
                                        <p:tav tm="100000">
                                          <p:val>
                                            <p:strVal val="#ppt_w"/>
                                          </p:val>
                                        </p:tav>
                                      </p:tavLst>
                                    </p:anim>
                                    <p:anim calcmode="lin" valueType="num">
                                      <p:cBhvr>
                                        <p:cTn id="109" dur="500" fill="hold"/>
                                        <p:tgtEl>
                                          <p:spTgt spid="119"/>
                                        </p:tgtEl>
                                        <p:attrNameLst>
                                          <p:attrName>ppt_h</p:attrName>
                                        </p:attrNameLst>
                                      </p:cBhvr>
                                      <p:tavLst>
                                        <p:tav tm="0">
                                          <p:val>
                                            <p:fltVal val="0"/>
                                          </p:val>
                                        </p:tav>
                                        <p:tav tm="100000">
                                          <p:val>
                                            <p:strVal val="#ppt_h"/>
                                          </p:val>
                                        </p:tav>
                                      </p:tavLst>
                                    </p:anim>
                                    <p:animEffect transition="in" filter="fade">
                                      <p:cBhvr>
                                        <p:cTn id="110" dur="500"/>
                                        <p:tgtEl>
                                          <p:spTgt spid="119"/>
                                        </p:tgtEl>
                                      </p:cBhvr>
                                    </p:animEffect>
                                  </p:childTnLst>
                                </p:cTn>
                              </p:par>
                              <p:par>
                                <p:cTn id="111" presetID="10" presetClass="entr" presetSubtype="0" fill="hold" nodeType="withEffect">
                                  <p:stCondLst>
                                    <p:cond delay="0"/>
                                  </p:stCondLst>
                                  <p:childTnLst>
                                    <p:set>
                                      <p:cBhvr>
                                        <p:cTn id="112" dur="1" fill="hold">
                                          <p:stCondLst>
                                            <p:cond delay="0"/>
                                          </p:stCondLst>
                                        </p:cTn>
                                        <p:tgtEl>
                                          <p:spTgt spid="9"/>
                                        </p:tgtEl>
                                        <p:attrNameLst>
                                          <p:attrName>style.visibility</p:attrName>
                                        </p:attrNameLst>
                                      </p:cBhvr>
                                      <p:to>
                                        <p:strVal val="visible"/>
                                      </p:to>
                                    </p:set>
                                    <p:animEffect transition="in" filter="fade">
                                      <p:cBhvr>
                                        <p:cTn id="113" dur="500"/>
                                        <p:tgtEl>
                                          <p:spTgt spid="9"/>
                                        </p:tgtEl>
                                      </p:cBhvr>
                                    </p:animEffect>
                                  </p:childTnLst>
                                </p:cTn>
                              </p:par>
                              <p:par>
                                <p:cTn id="114" presetID="22" presetClass="entr" presetSubtype="2" fill="hold" grpId="0" nodeType="withEffect">
                                  <p:stCondLst>
                                    <p:cond delay="0"/>
                                  </p:stCondLst>
                                  <p:childTnLst>
                                    <p:set>
                                      <p:cBhvr>
                                        <p:cTn id="115" dur="1" fill="hold">
                                          <p:stCondLst>
                                            <p:cond delay="0"/>
                                          </p:stCondLst>
                                        </p:cTn>
                                        <p:tgtEl>
                                          <p:spTgt spid="72"/>
                                        </p:tgtEl>
                                        <p:attrNameLst>
                                          <p:attrName>style.visibility</p:attrName>
                                        </p:attrNameLst>
                                      </p:cBhvr>
                                      <p:to>
                                        <p:strVal val="visible"/>
                                      </p:to>
                                    </p:set>
                                    <p:animEffect transition="in" filter="wipe(right)">
                                      <p:cBhvr>
                                        <p:cTn id="116" dur="500"/>
                                        <p:tgtEl>
                                          <p:spTgt spid="72"/>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nodeType="clickEffect">
                                  <p:stCondLst>
                                    <p:cond delay="0"/>
                                  </p:stCondLst>
                                  <p:childTnLst>
                                    <p:set>
                                      <p:cBhvr>
                                        <p:cTn id="120" dur="1" fill="hold">
                                          <p:stCondLst>
                                            <p:cond delay="0"/>
                                          </p:stCondLst>
                                        </p:cTn>
                                        <p:tgtEl>
                                          <p:spTgt spid="122"/>
                                        </p:tgtEl>
                                        <p:attrNameLst>
                                          <p:attrName>style.visibility</p:attrName>
                                        </p:attrNameLst>
                                      </p:cBhvr>
                                      <p:to>
                                        <p:strVal val="visible"/>
                                      </p:to>
                                    </p:set>
                                    <p:anim calcmode="lin" valueType="num">
                                      <p:cBhvr>
                                        <p:cTn id="121" dur="500" fill="hold"/>
                                        <p:tgtEl>
                                          <p:spTgt spid="122"/>
                                        </p:tgtEl>
                                        <p:attrNameLst>
                                          <p:attrName>ppt_w</p:attrName>
                                        </p:attrNameLst>
                                      </p:cBhvr>
                                      <p:tavLst>
                                        <p:tav tm="0">
                                          <p:val>
                                            <p:fltVal val="0"/>
                                          </p:val>
                                        </p:tav>
                                        <p:tav tm="100000">
                                          <p:val>
                                            <p:strVal val="#ppt_w"/>
                                          </p:val>
                                        </p:tav>
                                      </p:tavLst>
                                    </p:anim>
                                    <p:anim calcmode="lin" valueType="num">
                                      <p:cBhvr>
                                        <p:cTn id="122" dur="500" fill="hold"/>
                                        <p:tgtEl>
                                          <p:spTgt spid="122"/>
                                        </p:tgtEl>
                                        <p:attrNameLst>
                                          <p:attrName>ppt_h</p:attrName>
                                        </p:attrNameLst>
                                      </p:cBhvr>
                                      <p:tavLst>
                                        <p:tav tm="0">
                                          <p:val>
                                            <p:fltVal val="0"/>
                                          </p:val>
                                        </p:tav>
                                        <p:tav tm="100000">
                                          <p:val>
                                            <p:strVal val="#ppt_h"/>
                                          </p:val>
                                        </p:tav>
                                      </p:tavLst>
                                    </p:anim>
                                    <p:animEffect transition="in" filter="fade">
                                      <p:cBhvr>
                                        <p:cTn id="123" dur="500"/>
                                        <p:tgtEl>
                                          <p:spTgt spid="122"/>
                                        </p:tgtEl>
                                      </p:cBhvr>
                                    </p:animEffect>
                                  </p:childTnLst>
                                </p:cTn>
                              </p:par>
                              <p:par>
                                <p:cTn id="124" presetID="10" presetClass="entr" presetSubtype="0" fill="hold" nodeType="withEffect">
                                  <p:stCondLst>
                                    <p:cond delay="0"/>
                                  </p:stCondLst>
                                  <p:childTnLst>
                                    <p:set>
                                      <p:cBhvr>
                                        <p:cTn id="125" dur="1" fill="hold">
                                          <p:stCondLst>
                                            <p:cond delay="0"/>
                                          </p:stCondLst>
                                        </p:cTn>
                                        <p:tgtEl>
                                          <p:spTgt spid="8"/>
                                        </p:tgtEl>
                                        <p:attrNameLst>
                                          <p:attrName>style.visibility</p:attrName>
                                        </p:attrNameLst>
                                      </p:cBhvr>
                                      <p:to>
                                        <p:strVal val="visible"/>
                                      </p:to>
                                    </p:set>
                                    <p:animEffect transition="in" filter="fade">
                                      <p:cBhvr>
                                        <p:cTn id="126" dur="500"/>
                                        <p:tgtEl>
                                          <p:spTgt spid="8"/>
                                        </p:tgtEl>
                                      </p:cBhvr>
                                    </p:animEffect>
                                  </p:childTnLst>
                                </p:cTn>
                              </p:par>
                              <p:par>
                                <p:cTn id="127" presetID="22" presetClass="entr" presetSubtype="2" fill="hold" grpId="0" nodeType="withEffect">
                                  <p:stCondLst>
                                    <p:cond delay="0"/>
                                  </p:stCondLst>
                                  <p:childTnLst>
                                    <p:set>
                                      <p:cBhvr>
                                        <p:cTn id="128" dur="1" fill="hold">
                                          <p:stCondLst>
                                            <p:cond delay="0"/>
                                          </p:stCondLst>
                                        </p:cTn>
                                        <p:tgtEl>
                                          <p:spTgt spid="7"/>
                                        </p:tgtEl>
                                        <p:attrNameLst>
                                          <p:attrName>style.visibility</p:attrName>
                                        </p:attrNameLst>
                                      </p:cBhvr>
                                      <p:to>
                                        <p:strVal val="visible"/>
                                      </p:to>
                                    </p:set>
                                    <p:animEffect transition="in" filter="wipe(right)">
                                      <p:cBhvr>
                                        <p:cTn id="129" dur="500"/>
                                        <p:tgtEl>
                                          <p:spTgt spid="7"/>
                                        </p:tgtEl>
                                      </p:cBhvr>
                                    </p:animEffect>
                                  </p:childTnLst>
                                </p:cTn>
                              </p:par>
                            </p:childTnLst>
                          </p:cTn>
                        </p:par>
                      </p:childTnLst>
                    </p:cTn>
                  </p:par>
                  <p:par>
                    <p:cTn id="130" fill="hold">
                      <p:stCondLst>
                        <p:cond delay="indefinite"/>
                      </p:stCondLst>
                      <p:childTnLst>
                        <p:par>
                          <p:cTn id="131" fill="hold">
                            <p:stCondLst>
                              <p:cond delay="0"/>
                            </p:stCondLst>
                            <p:childTnLst>
                              <p:par>
                                <p:cTn id="132" presetID="53" presetClass="entr" presetSubtype="16" fill="hold" nodeType="clickEffect">
                                  <p:stCondLst>
                                    <p:cond delay="0"/>
                                  </p:stCondLst>
                                  <p:childTnLst>
                                    <p:set>
                                      <p:cBhvr>
                                        <p:cTn id="133" dur="1" fill="hold">
                                          <p:stCondLst>
                                            <p:cond delay="0"/>
                                          </p:stCondLst>
                                        </p:cTn>
                                        <p:tgtEl>
                                          <p:spTgt spid="125"/>
                                        </p:tgtEl>
                                        <p:attrNameLst>
                                          <p:attrName>style.visibility</p:attrName>
                                        </p:attrNameLst>
                                      </p:cBhvr>
                                      <p:to>
                                        <p:strVal val="visible"/>
                                      </p:to>
                                    </p:set>
                                    <p:anim calcmode="lin" valueType="num">
                                      <p:cBhvr>
                                        <p:cTn id="134" dur="500" fill="hold"/>
                                        <p:tgtEl>
                                          <p:spTgt spid="125"/>
                                        </p:tgtEl>
                                        <p:attrNameLst>
                                          <p:attrName>ppt_w</p:attrName>
                                        </p:attrNameLst>
                                      </p:cBhvr>
                                      <p:tavLst>
                                        <p:tav tm="0">
                                          <p:val>
                                            <p:fltVal val="0"/>
                                          </p:val>
                                        </p:tav>
                                        <p:tav tm="100000">
                                          <p:val>
                                            <p:strVal val="#ppt_w"/>
                                          </p:val>
                                        </p:tav>
                                      </p:tavLst>
                                    </p:anim>
                                    <p:anim calcmode="lin" valueType="num">
                                      <p:cBhvr>
                                        <p:cTn id="135" dur="500" fill="hold"/>
                                        <p:tgtEl>
                                          <p:spTgt spid="125"/>
                                        </p:tgtEl>
                                        <p:attrNameLst>
                                          <p:attrName>ppt_h</p:attrName>
                                        </p:attrNameLst>
                                      </p:cBhvr>
                                      <p:tavLst>
                                        <p:tav tm="0">
                                          <p:val>
                                            <p:fltVal val="0"/>
                                          </p:val>
                                        </p:tav>
                                        <p:tav tm="100000">
                                          <p:val>
                                            <p:strVal val="#ppt_h"/>
                                          </p:val>
                                        </p:tav>
                                      </p:tavLst>
                                    </p:anim>
                                    <p:animEffect transition="in" filter="fade">
                                      <p:cBhvr>
                                        <p:cTn id="136" dur="500"/>
                                        <p:tgtEl>
                                          <p:spTgt spid="125"/>
                                        </p:tgtEl>
                                      </p:cBhvr>
                                    </p:animEffect>
                                  </p:childTnLst>
                                </p:cTn>
                              </p:par>
                              <p:par>
                                <p:cTn id="137" presetID="10" presetClass="entr" presetSubtype="0" fill="hold" nodeType="withEffect">
                                  <p:stCondLst>
                                    <p:cond delay="0"/>
                                  </p:stCondLst>
                                  <p:childTnLst>
                                    <p:set>
                                      <p:cBhvr>
                                        <p:cTn id="138" dur="1" fill="hold">
                                          <p:stCondLst>
                                            <p:cond delay="0"/>
                                          </p:stCondLst>
                                        </p:cTn>
                                        <p:tgtEl>
                                          <p:spTgt spid="4"/>
                                        </p:tgtEl>
                                        <p:attrNameLst>
                                          <p:attrName>style.visibility</p:attrName>
                                        </p:attrNameLst>
                                      </p:cBhvr>
                                      <p:to>
                                        <p:strVal val="visible"/>
                                      </p:to>
                                    </p:set>
                                    <p:animEffect transition="in" filter="fade">
                                      <p:cBhvr>
                                        <p:cTn id="139" dur="500"/>
                                        <p:tgtEl>
                                          <p:spTgt spid="4"/>
                                        </p:tgtEl>
                                      </p:cBhvr>
                                    </p:animEffect>
                                  </p:childTnLst>
                                </p:cTn>
                              </p:par>
                              <p:par>
                                <p:cTn id="140" presetID="22" presetClass="entr" presetSubtype="2" fill="hold" grpId="0" nodeType="withEffect">
                                  <p:stCondLst>
                                    <p:cond delay="0"/>
                                  </p:stCondLst>
                                  <p:childTnLst>
                                    <p:set>
                                      <p:cBhvr>
                                        <p:cTn id="141" dur="1" fill="hold">
                                          <p:stCondLst>
                                            <p:cond delay="0"/>
                                          </p:stCondLst>
                                        </p:cTn>
                                        <p:tgtEl>
                                          <p:spTgt spid="28"/>
                                        </p:tgtEl>
                                        <p:attrNameLst>
                                          <p:attrName>style.visibility</p:attrName>
                                        </p:attrNameLst>
                                      </p:cBhvr>
                                      <p:to>
                                        <p:strVal val="visible"/>
                                      </p:to>
                                    </p:set>
                                    <p:animEffect transition="in" filter="wipe(right)">
                                      <p:cBhvr>
                                        <p:cTn id="142" dur="500"/>
                                        <p:tgtEl>
                                          <p:spTgt spid="28"/>
                                        </p:tgtEl>
                                      </p:cBhvr>
                                    </p:animEffect>
                                  </p:childTnLst>
                                </p:cTn>
                              </p:par>
                            </p:childTnLst>
                          </p:cTn>
                        </p:par>
                      </p:childTnLst>
                    </p:cTn>
                  </p:par>
                  <p:par>
                    <p:cTn id="143" fill="hold">
                      <p:stCondLst>
                        <p:cond delay="indefinite"/>
                      </p:stCondLst>
                      <p:childTnLst>
                        <p:par>
                          <p:cTn id="144" fill="hold">
                            <p:stCondLst>
                              <p:cond delay="0"/>
                            </p:stCondLst>
                            <p:childTnLst>
                              <p:par>
                                <p:cTn id="145" presetID="53" presetClass="entr" presetSubtype="16" fill="hold" nodeType="clickEffect">
                                  <p:stCondLst>
                                    <p:cond delay="0"/>
                                  </p:stCondLst>
                                  <p:childTnLst>
                                    <p:set>
                                      <p:cBhvr>
                                        <p:cTn id="146" dur="1" fill="hold">
                                          <p:stCondLst>
                                            <p:cond delay="0"/>
                                          </p:stCondLst>
                                        </p:cTn>
                                        <p:tgtEl>
                                          <p:spTgt spid="131"/>
                                        </p:tgtEl>
                                        <p:attrNameLst>
                                          <p:attrName>style.visibility</p:attrName>
                                        </p:attrNameLst>
                                      </p:cBhvr>
                                      <p:to>
                                        <p:strVal val="visible"/>
                                      </p:to>
                                    </p:set>
                                    <p:anim calcmode="lin" valueType="num">
                                      <p:cBhvr>
                                        <p:cTn id="147" dur="500" fill="hold"/>
                                        <p:tgtEl>
                                          <p:spTgt spid="131"/>
                                        </p:tgtEl>
                                        <p:attrNameLst>
                                          <p:attrName>ppt_w</p:attrName>
                                        </p:attrNameLst>
                                      </p:cBhvr>
                                      <p:tavLst>
                                        <p:tav tm="0">
                                          <p:val>
                                            <p:fltVal val="0"/>
                                          </p:val>
                                        </p:tav>
                                        <p:tav tm="100000">
                                          <p:val>
                                            <p:strVal val="#ppt_w"/>
                                          </p:val>
                                        </p:tav>
                                      </p:tavLst>
                                    </p:anim>
                                    <p:anim calcmode="lin" valueType="num">
                                      <p:cBhvr>
                                        <p:cTn id="148" dur="500" fill="hold"/>
                                        <p:tgtEl>
                                          <p:spTgt spid="131"/>
                                        </p:tgtEl>
                                        <p:attrNameLst>
                                          <p:attrName>ppt_h</p:attrName>
                                        </p:attrNameLst>
                                      </p:cBhvr>
                                      <p:tavLst>
                                        <p:tav tm="0">
                                          <p:val>
                                            <p:fltVal val="0"/>
                                          </p:val>
                                        </p:tav>
                                        <p:tav tm="100000">
                                          <p:val>
                                            <p:strVal val="#ppt_h"/>
                                          </p:val>
                                        </p:tav>
                                      </p:tavLst>
                                    </p:anim>
                                    <p:animEffect transition="in" filter="fade">
                                      <p:cBhvr>
                                        <p:cTn id="149" dur="500"/>
                                        <p:tgtEl>
                                          <p:spTgt spid="131"/>
                                        </p:tgtEl>
                                      </p:cBhvr>
                                    </p:animEffect>
                                  </p:childTnLst>
                                </p:cTn>
                              </p:par>
                              <p:par>
                                <p:cTn id="150" presetID="10" presetClass="entr" presetSubtype="0" fill="hold" nodeType="withEffect">
                                  <p:stCondLst>
                                    <p:cond delay="0"/>
                                  </p:stCondLst>
                                  <p:childTnLst>
                                    <p:set>
                                      <p:cBhvr>
                                        <p:cTn id="151" dur="1" fill="hold">
                                          <p:stCondLst>
                                            <p:cond delay="0"/>
                                          </p:stCondLst>
                                        </p:cTn>
                                        <p:tgtEl>
                                          <p:spTgt spid="3"/>
                                        </p:tgtEl>
                                        <p:attrNameLst>
                                          <p:attrName>style.visibility</p:attrName>
                                        </p:attrNameLst>
                                      </p:cBhvr>
                                      <p:to>
                                        <p:strVal val="visible"/>
                                      </p:to>
                                    </p:set>
                                    <p:animEffect transition="in" filter="fade">
                                      <p:cBhvr>
                                        <p:cTn id="152" dur="500"/>
                                        <p:tgtEl>
                                          <p:spTgt spid="3"/>
                                        </p:tgtEl>
                                      </p:cBhvr>
                                    </p:animEffect>
                                  </p:childTnLst>
                                </p:cTn>
                              </p:par>
                            </p:childTnLst>
                          </p:cTn>
                        </p:par>
                      </p:childTnLst>
                    </p:cTn>
                  </p:par>
                  <p:par>
                    <p:cTn id="153" fill="hold">
                      <p:stCondLst>
                        <p:cond delay="indefinite"/>
                      </p:stCondLst>
                      <p:childTnLst>
                        <p:par>
                          <p:cTn id="154" fill="hold">
                            <p:stCondLst>
                              <p:cond delay="0"/>
                            </p:stCondLst>
                            <p:childTnLst>
                              <p:par>
                                <p:cTn id="155" presetID="53" presetClass="entr" presetSubtype="16" fill="hold" nodeType="clickEffect">
                                  <p:stCondLst>
                                    <p:cond delay="0"/>
                                  </p:stCondLst>
                                  <p:childTnLst>
                                    <p:set>
                                      <p:cBhvr>
                                        <p:cTn id="156" dur="1" fill="hold">
                                          <p:stCondLst>
                                            <p:cond delay="0"/>
                                          </p:stCondLst>
                                        </p:cTn>
                                        <p:tgtEl>
                                          <p:spTgt spid="128"/>
                                        </p:tgtEl>
                                        <p:attrNameLst>
                                          <p:attrName>style.visibility</p:attrName>
                                        </p:attrNameLst>
                                      </p:cBhvr>
                                      <p:to>
                                        <p:strVal val="visible"/>
                                      </p:to>
                                    </p:set>
                                    <p:anim calcmode="lin" valueType="num">
                                      <p:cBhvr>
                                        <p:cTn id="157" dur="500" fill="hold"/>
                                        <p:tgtEl>
                                          <p:spTgt spid="128"/>
                                        </p:tgtEl>
                                        <p:attrNameLst>
                                          <p:attrName>ppt_w</p:attrName>
                                        </p:attrNameLst>
                                      </p:cBhvr>
                                      <p:tavLst>
                                        <p:tav tm="0">
                                          <p:val>
                                            <p:fltVal val="0"/>
                                          </p:val>
                                        </p:tav>
                                        <p:tav tm="100000">
                                          <p:val>
                                            <p:strVal val="#ppt_w"/>
                                          </p:val>
                                        </p:tav>
                                      </p:tavLst>
                                    </p:anim>
                                    <p:anim calcmode="lin" valueType="num">
                                      <p:cBhvr>
                                        <p:cTn id="158" dur="500" fill="hold"/>
                                        <p:tgtEl>
                                          <p:spTgt spid="128"/>
                                        </p:tgtEl>
                                        <p:attrNameLst>
                                          <p:attrName>ppt_h</p:attrName>
                                        </p:attrNameLst>
                                      </p:cBhvr>
                                      <p:tavLst>
                                        <p:tav tm="0">
                                          <p:val>
                                            <p:fltVal val="0"/>
                                          </p:val>
                                        </p:tav>
                                        <p:tav tm="100000">
                                          <p:val>
                                            <p:strVal val="#ppt_h"/>
                                          </p:val>
                                        </p:tav>
                                      </p:tavLst>
                                    </p:anim>
                                    <p:animEffect transition="in" filter="fade">
                                      <p:cBhvr>
                                        <p:cTn id="159" dur="500"/>
                                        <p:tgtEl>
                                          <p:spTgt spid="128"/>
                                        </p:tgtEl>
                                      </p:cBhvr>
                                    </p:animEffect>
                                  </p:childTnLst>
                                </p:cTn>
                              </p:par>
                              <p:par>
                                <p:cTn id="160" presetID="10" presetClass="entr" presetSubtype="0" fill="hold" nodeType="withEffect">
                                  <p:stCondLst>
                                    <p:cond delay="0"/>
                                  </p:stCondLst>
                                  <p:childTnLst>
                                    <p:set>
                                      <p:cBhvr>
                                        <p:cTn id="161" dur="1" fill="hold">
                                          <p:stCondLst>
                                            <p:cond delay="0"/>
                                          </p:stCondLst>
                                        </p:cTn>
                                        <p:tgtEl>
                                          <p:spTgt spid="2"/>
                                        </p:tgtEl>
                                        <p:attrNameLst>
                                          <p:attrName>style.visibility</p:attrName>
                                        </p:attrNameLst>
                                      </p:cBhvr>
                                      <p:to>
                                        <p:strVal val="visible"/>
                                      </p:to>
                                    </p:set>
                                    <p:animEffect transition="in" filter="fade">
                                      <p:cBhvr>
                                        <p:cTn id="162" dur="500"/>
                                        <p:tgtEl>
                                          <p:spTgt spid="2"/>
                                        </p:tgtEl>
                                      </p:cBhvr>
                                    </p:animEffect>
                                  </p:childTnLst>
                                </p:cTn>
                              </p:par>
                              <p:par>
                                <p:cTn id="163" presetID="22" presetClass="entr" presetSubtype="2" fill="hold" grpId="0" nodeType="withEffect">
                                  <p:stCondLst>
                                    <p:cond delay="0"/>
                                  </p:stCondLst>
                                  <p:childTnLst>
                                    <p:set>
                                      <p:cBhvr>
                                        <p:cTn id="164" dur="1" fill="hold">
                                          <p:stCondLst>
                                            <p:cond delay="0"/>
                                          </p:stCondLst>
                                        </p:cTn>
                                        <p:tgtEl>
                                          <p:spTgt spid="5"/>
                                        </p:tgtEl>
                                        <p:attrNameLst>
                                          <p:attrName>style.visibility</p:attrName>
                                        </p:attrNameLst>
                                      </p:cBhvr>
                                      <p:to>
                                        <p:strVal val="visible"/>
                                      </p:to>
                                    </p:set>
                                    <p:animEffect transition="in" filter="wipe(right)">
                                      <p:cBhvr>
                                        <p:cTn id="165" dur="500"/>
                                        <p:tgtEl>
                                          <p:spTgt spid="5"/>
                                        </p:tgtEl>
                                      </p:cBhvr>
                                    </p:animEffect>
                                  </p:childTnLst>
                                </p:cTn>
                              </p:par>
                            </p:childTnLst>
                          </p:cTn>
                        </p:par>
                      </p:childTnLst>
                    </p:cTn>
                  </p:par>
                  <p:par>
                    <p:cTn id="166" fill="hold">
                      <p:stCondLst>
                        <p:cond delay="indefinite"/>
                      </p:stCondLst>
                      <p:childTnLst>
                        <p:par>
                          <p:cTn id="167" fill="hold">
                            <p:stCondLst>
                              <p:cond delay="0"/>
                            </p:stCondLst>
                            <p:childTnLst>
                              <p:par>
                                <p:cTn id="168" presetID="42" presetClass="entr" presetSubtype="0" fill="hold" grpId="0" nodeType="clickEffect">
                                  <p:stCondLst>
                                    <p:cond delay="0"/>
                                  </p:stCondLst>
                                  <p:childTnLst>
                                    <p:set>
                                      <p:cBhvr>
                                        <p:cTn id="169" dur="1" fill="hold">
                                          <p:stCondLst>
                                            <p:cond delay="0"/>
                                          </p:stCondLst>
                                        </p:cTn>
                                        <p:tgtEl>
                                          <p:spTgt spid="66"/>
                                        </p:tgtEl>
                                        <p:attrNameLst>
                                          <p:attrName>style.visibility</p:attrName>
                                        </p:attrNameLst>
                                      </p:cBhvr>
                                      <p:to>
                                        <p:strVal val="visible"/>
                                      </p:to>
                                    </p:set>
                                    <p:animEffect transition="in" filter="fade">
                                      <p:cBhvr>
                                        <p:cTn id="170" dur="1000"/>
                                        <p:tgtEl>
                                          <p:spTgt spid="66"/>
                                        </p:tgtEl>
                                      </p:cBhvr>
                                    </p:animEffect>
                                    <p:anim calcmode="lin" valueType="num">
                                      <p:cBhvr>
                                        <p:cTn id="171" dur="1000" fill="hold"/>
                                        <p:tgtEl>
                                          <p:spTgt spid="66"/>
                                        </p:tgtEl>
                                        <p:attrNameLst>
                                          <p:attrName>ppt_x</p:attrName>
                                        </p:attrNameLst>
                                      </p:cBhvr>
                                      <p:tavLst>
                                        <p:tav tm="0">
                                          <p:val>
                                            <p:strVal val="#ppt_x"/>
                                          </p:val>
                                        </p:tav>
                                        <p:tav tm="100000">
                                          <p:val>
                                            <p:strVal val="#ppt_x"/>
                                          </p:val>
                                        </p:tav>
                                      </p:tavLst>
                                    </p:anim>
                                    <p:anim calcmode="lin" valueType="num">
                                      <p:cBhvr>
                                        <p:cTn id="172"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5" grpId="0" animBg="1"/>
      <p:bldP spid="28" grpId="0" animBg="1"/>
      <p:bldP spid="7" grpId="0" animBg="1"/>
      <p:bldP spid="72" grpId="0" animBg="1"/>
      <p:bldP spid="71" grpId="0" animBg="1"/>
      <p:bldP spid="67" grpId="0" animBg="1"/>
      <p:bldP spid="6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GB"/>
              <a:t>Our Culture</a:t>
            </a:r>
          </a:p>
        </p:txBody>
      </p:sp>
      <p:grpSp>
        <p:nvGrpSpPr>
          <p:cNvPr id="2" name="Group 1">
            <a:extLst>
              <a:ext uri="{FF2B5EF4-FFF2-40B4-BE49-F238E27FC236}">
                <a16:creationId xmlns:a16="http://schemas.microsoft.com/office/drawing/2014/main" id="{433DBE66-7303-3EE1-F5C9-A34BA67C604C}"/>
              </a:ext>
            </a:extLst>
          </p:cNvPr>
          <p:cNvGrpSpPr/>
          <p:nvPr/>
        </p:nvGrpSpPr>
        <p:grpSpPr>
          <a:xfrm>
            <a:off x="195702" y="1127706"/>
            <a:ext cx="11668214" cy="3272377"/>
            <a:chOff x="195702" y="1127706"/>
            <a:chExt cx="11668214" cy="3272377"/>
          </a:xfrm>
        </p:grpSpPr>
        <p:sp>
          <p:nvSpPr>
            <p:cNvPr id="10" name="TextBox 9">
              <a:extLst>
                <a:ext uri="{FF2B5EF4-FFF2-40B4-BE49-F238E27FC236}">
                  <a16:creationId xmlns:a16="http://schemas.microsoft.com/office/drawing/2014/main" id="{CAF5F066-E70B-2F72-9842-72B1C54BA178}"/>
                </a:ext>
              </a:extLst>
            </p:cNvPr>
            <p:cNvSpPr txBox="1"/>
            <p:nvPr/>
          </p:nvSpPr>
          <p:spPr>
            <a:xfrm>
              <a:off x="211667" y="1127706"/>
              <a:ext cx="11652249" cy="3272375"/>
            </a:xfrm>
            <a:prstGeom prst="roundRect">
              <a:avLst>
                <a:gd name="adj" fmla="val 5814"/>
              </a:avLst>
            </a:prstGeom>
            <a:gradFill>
              <a:gsLst>
                <a:gs pos="13000">
                  <a:srgbClr val="FFFFFF">
                    <a:alpha val="0"/>
                  </a:srgbClr>
                </a:gs>
                <a:gs pos="42000">
                  <a:srgbClr val="FFFFFF">
                    <a:alpha val="8627"/>
                  </a:srgbClr>
                </a:gs>
                <a:gs pos="70000">
                  <a:schemeClr val="accent1">
                    <a:alpha val="56000"/>
                  </a:schemeClr>
                </a:gs>
              </a:gsLst>
              <a:lin ang="18900000" scaled="1"/>
            </a:gradFill>
            <a:ln w="9525" cap="flat">
              <a:gradFill>
                <a:gsLst>
                  <a:gs pos="26000">
                    <a:srgbClr val="283676">
                      <a:alpha val="29804"/>
                    </a:srgbClr>
                  </a:gs>
                  <a:gs pos="76000">
                    <a:srgbClr val="FFFFFF">
                      <a:alpha val="60000"/>
                    </a:srgbClr>
                  </a:gs>
                </a:gsLst>
                <a:lin ang="2700000" scaled="1"/>
              </a:gradFill>
              <a:prstDash val="solid"/>
              <a:miter/>
            </a:ln>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defPPr>
                <a:defRPr lang="en-US"/>
              </a:defPPr>
            </a:lstStyle>
            <a:p>
              <a:pPr algn="ctr"/>
              <a:endParaRPr lang="en-GB" sz="1400">
                <a:solidFill>
                  <a:schemeClr val="bg1"/>
                </a:solidFill>
                <a:latin typeface="Helvetica" pitchFamily="2" charset="0"/>
              </a:endParaRPr>
            </a:p>
          </p:txBody>
        </p:sp>
        <p:sp>
          <p:nvSpPr>
            <p:cNvPr id="17" name="TextBox 16">
              <a:extLst>
                <a:ext uri="{FF2B5EF4-FFF2-40B4-BE49-F238E27FC236}">
                  <a16:creationId xmlns:a16="http://schemas.microsoft.com/office/drawing/2014/main" id="{2ED81D93-0FC0-5A98-4E66-3E54861F92BD}"/>
                </a:ext>
              </a:extLst>
            </p:cNvPr>
            <p:cNvSpPr txBox="1"/>
            <p:nvPr/>
          </p:nvSpPr>
          <p:spPr>
            <a:xfrm rot="16200000">
              <a:off x="-1161369" y="2484777"/>
              <a:ext cx="3272377" cy="558236"/>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chemeClr val="bg1"/>
                  </a:solidFill>
                  <a:effectLst/>
                  <a:uLnTx/>
                  <a:uFillTx/>
                  <a:latin typeface="Helvetica" pitchFamily="2" charset="0"/>
                  <a:ea typeface="Open Sans Light" panose="020B0306030504020204" pitchFamily="34" charset="0"/>
                  <a:cs typeface="Open Sans Light" panose="020B0306030504020204" pitchFamily="34" charset="0"/>
                </a:rPr>
                <a:t>Our Goals</a:t>
              </a:r>
            </a:p>
          </p:txBody>
        </p:sp>
      </p:grpSp>
      <p:sp>
        <p:nvSpPr>
          <p:cNvPr id="18" name="04 back">
            <a:extLst>
              <a:ext uri="{FF2B5EF4-FFF2-40B4-BE49-F238E27FC236}">
                <a16:creationId xmlns:a16="http://schemas.microsoft.com/office/drawing/2014/main" id="{B43DE238-CD66-0E12-327C-7B577805CDF6}"/>
              </a:ext>
            </a:extLst>
          </p:cNvPr>
          <p:cNvSpPr/>
          <p:nvPr/>
        </p:nvSpPr>
        <p:spPr>
          <a:xfrm>
            <a:off x="7559316" y="1423551"/>
            <a:ext cx="1725434" cy="1725434"/>
          </a:xfrm>
          <a:custGeom>
            <a:avLst/>
            <a:gdLst>
              <a:gd name="connsiteX0" fmla="*/ 0 w 1293875"/>
              <a:gd name="connsiteY0" fmla="*/ 646938 h 1293875"/>
              <a:gd name="connsiteX1" fmla="*/ 646938 w 1293875"/>
              <a:gd name="connsiteY1" fmla="*/ 0 h 1293875"/>
              <a:gd name="connsiteX2" fmla="*/ 1293876 w 1293875"/>
              <a:gd name="connsiteY2" fmla="*/ 646938 h 1293875"/>
              <a:gd name="connsiteX3" fmla="*/ 646938 w 1293875"/>
              <a:gd name="connsiteY3" fmla="*/ 1293876 h 1293875"/>
              <a:gd name="connsiteX4" fmla="*/ 0 w 1293875"/>
              <a:gd name="connsiteY4" fmla="*/ 646938 h 1293875"/>
              <a:gd name="connsiteX5" fmla="*/ 0 w 1293875"/>
              <a:gd name="connsiteY5" fmla="*/ 646938 h 129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3875" h="1293875">
                <a:moveTo>
                  <a:pt x="0" y="646938"/>
                </a:moveTo>
                <a:cubicBezTo>
                  <a:pt x="0" y="289655"/>
                  <a:pt x="289655" y="0"/>
                  <a:pt x="646938" y="0"/>
                </a:cubicBezTo>
                <a:cubicBezTo>
                  <a:pt x="1004221" y="0"/>
                  <a:pt x="1293876" y="289655"/>
                  <a:pt x="1293876" y="646938"/>
                </a:cubicBezTo>
                <a:cubicBezTo>
                  <a:pt x="1293876" y="1004221"/>
                  <a:pt x="1004221" y="1293876"/>
                  <a:pt x="646938" y="1293876"/>
                </a:cubicBezTo>
                <a:cubicBezTo>
                  <a:pt x="289655" y="1293876"/>
                  <a:pt x="0" y="1004221"/>
                  <a:pt x="0" y="646938"/>
                </a:cubicBezTo>
                <a:lnTo>
                  <a:pt x="0" y="646938"/>
                </a:lnTo>
                <a:close/>
              </a:path>
            </a:pathLst>
          </a:custGeom>
          <a:solidFill>
            <a:schemeClr val="accent5"/>
          </a:solidFill>
          <a:ln w="9525" cap="flat">
            <a:noFill/>
            <a:prstDash val="solid"/>
            <a:miter/>
          </a:ln>
        </p:spPr>
        <p:txBody>
          <a:bodyPr rtlCol="0" anchor="ctr"/>
          <a:lstStyle/>
          <a:p>
            <a:endParaRPr lang="en-GB">
              <a:solidFill>
                <a:schemeClr val="bg1"/>
              </a:solidFill>
            </a:endParaRPr>
          </a:p>
        </p:txBody>
      </p:sp>
      <p:sp>
        <p:nvSpPr>
          <p:cNvPr id="19" name="04 arm">
            <a:extLst>
              <a:ext uri="{FF2B5EF4-FFF2-40B4-BE49-F238E27FC236}">
                <a16:creationId xmlns:a16="http://schemas.microsoft.com/office/drawing/2014/main" id="{04946BC9-9419-3CB8-179B-E6DAC5054B37}"/>
              </a:ext>
            </a:extLst>
          </p:cNvPr>
          <p:cNvSpPr/>
          <p:nvPr/>
        </p:nvSpPr>
        <p:spPr>
          <a:xfrm>
            <a:off x="8867364" y="1547268"/>
            <a:ext cx="1923348" cy="1478128"/>
          </a:xfrm>
          <a:custGeom>
            <a:avLst/>
            <a:gdLst>
              <a:gd name="connsiteX0" fmla="*/ 1352931 w 1442288"/>
              <a:gd name="connsiteY0" fmla="*/ 448818 h 1108424"/>
              <a:gd name="connsiteX1" fmla="*/ 1294924 w 1442288"/>
              <a:gd name="connsiteY1" fmla="*/ 457676 h 1108424"/>
              <a:gd name="connsiteX2" fmla="*/ 1122712 w 1442288"/>
              <a:gd name="connsiteY2" fmla="*/ 465106 h 1108424"/>
              <a:gd name="connsiteX3" fmla="*/ 0 w 1442288"/>
              <a:gd name="connsiteY3" fmla="*/ 0 h 1108424"/>
              <a:gd name="connsiteX4" fmla="*/ 0 w 1442288"/>
              <a:gd name="connsiteY4" fmla="*/ 1108424 h 1108424"/>
              <a:gd name="connsiteX5" fmla="*/ 1122236 w 1442288"/>
              <a:gd name="connsiteY5" fmla="*/ 643509 h 1108424"/>
              <a:gd name="connsiteX6" fmla="*/ 1294543 w 1442288"/>
              <a:gd name="connsiteY6" fmla="*/ 644843 h 1108424"/>
              <a:gd name="connsiteX7" fmla="*/ 1338834 w 1442288"/>
              <a:gd name="connsiteY7" fmla="*/ 654844 h 1108424"/>
              <a:gd name="connsiteX8" fmla="*/ 1441609 w 1442288"/>
              <a:gd name="connsiteY8" fmla="*/ 539306 h 1108424"/>
              <a:gd name="connsiteX9" fmla="*/ 1352931 w 1442288"/>
              <a:gd name="connsiteY9" fmla="*/ 448913 h 1108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2288" h="1108424">
                <a:moveTo>
                  <a:pt x="1352931" y="448818"/>
                </a:moveTo>
                <a:cubicBezTo>
                  <a:pt x="1332071" y="446056"/>
                  <a:pt x="1312164" y="449580"/>
                  <a:pt x="1294924" y="457676"/>
                </a:cubicBezTo>
                <a:cubicBezTo>
                  <a:pt x="1240346" y="483394"/>
                  <a:pt x="1178433" y="488156"/>
                  <a:pt x="1122712" y="465106"/>
                </a:cubicBezTo>
                <a:lnTo>
                  <a:pt x="0" y="0"/>
                </a:lnTo>
                <a:lnTo>
                  <a:pt x="0" y="1108424"/>
                </a:lnTo>
                <a:lnTo>
                  <a:pt x="1122236" y="643509"/>
                </a:lnTo>
                <a:cubicBezTo>
                  <a:pt x="1177481" y="620649"/>
                  <a:pt x="1240536" y="619125"/>
                  <a:pt x="1294543" y="644843"/>
                </a:cubicBezTo>
                <a:cubicBezTo>
                  <a:pt x="1307973" y="651224"/>
                  <a:pt x="1323023" y="654844"/>
                  <a:pt x="1338834" y="654844"/>
                </a:cubicBezTo>
                <a:cubicBezTo>
                  <a:pt x="1399985" y="654844"/>
                  <a:pt x="1448657" y="601790"/>
                  <a:pt x="1441609" y="539306"/>
                </a:cubicBezTo>
                <a:cubicBezTo>
                  <a:pt x="1436370" y="492919"/>
                  <a:pt x="1399223" y="455009"/>
                  <a:pt x="1352931" y="448913"/>
                </a:cubicBezTo>
                <a:close/>
              </a:path>
            </a:pathLst>
          </a:custGeom>
          <a:gradFill flip="none" rotWithShape="1">
            <a:gsLst>
              <a:gs pos="0">
                <a:schemeClr val="accent5"/>
              </a:gs>
              <a:gs pos="93000">
                <a:schemeClr val="accent3">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bg1"/>
              </a:solidFill>
            </a:endParaRPr>
          </a:p>
        </p:txBody>
      </p:sp>
      <p:sp>
        <p:nvSpPr>
          <p:cNvPr id="20" name="03 back">
            <a:extLst>
              <a:ext uri="{FF2B5EF4-FFF2-40B4-BE49-F238E27FC236}">
                <a16:creationId xmlns:a16="http://schemas.microsoft.com/office/drawing/2014/main" id="{E0E7DECF-52C1-7D0A-11F0-DE61E6C5A36A}"/>
              </a:ext>
            </a:extLst>
          </p:cNvPr>
          <p:cNvSpPr/>
          <p:nvPr/>
        </p:nvSpPr>
        <p:spPr>
          <a:xfrm>
            <a:off x="5331963" y="1423551"/>
            <a:ext cx="1725434" cy="1725434"/>
          </a:xfrm>
          <a:custGeom>
            <a:avLst/>
            <a:gdLst>
              <a:gd name="connsiteX0" fmla="*/ 0 w 1293875"/>
              <a:gd name="connsiteY0" fmla="*/ 646938 h 1293875"/>
              <a:gd name="connsiteX1" fmla="*/ 646938 w 1293875"/>
              <a:gd name="connsiteY1" fmla="*/ 0 h 1293875"/>
              <a:gd name="connsiteX2" fmla="*/ 1293876 w 1293875"/>
              <a:gd name="connsiteY2" fmla="*/ 646938 h 1293875"/>
              <a:gd name="connsiteX3" fmla="*/ 646938 w 1293875"/>
              <a:gd name="connsiteY3" fmla="*/ 1293876 h 1293875"/>
              <a:gd name="connsiteX4" fmla="*/ 0 w 1293875"/>
              <a:gd name="connsiteY4" fmla="*/ 646938 h 1293875"/>
              <a:gd name="connsiteX5" fmla="*/ 0 w 1293875"/>
              <a:gd name="connsiteY5" fmla="*/ 646938 h 129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3875" h="1293875">
                <a:moveTo>
                  <a:pt x="0" y="646938"/>
                </a:moveTo>
                <a:cubicBezTo>
                  <a:pt x="0" y="289655"/>
                  <a:pt x="289655" y="0"/>
                  <a:pt x="646938" y="0"/>
                </a:cubicBezTo>
                <a:cubicBezTo>
                  <a:pt x="1004221" y="0"/>
                  <a:pt x="1293876" y="289655"/>
                  <a:pt x="1293876" y="646938"/>
                </a:cubicBezTo>
                <a:cubicBezTo>
                  <a:pt x="1293876" y="1004221"/>
                  <a:pt x="1004221" y="1293876"/>
                  <a:pt x="646938" y="1293876"/>
                </a:cubicBezTo>
                <a:cubicBezTo>
                  <a:pt x="289655" y="1293876"/>
                  <a:pt x="0" y="1004221"/>
                  <a:pt x="0" y="646938"/>
                </a:cubicBezTo>
                <a:lnTo>
                  <a:pt x="0" y="646938"/>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chemeClr val="bg1"/>
              </a:solidFill>
            </a:endParaRPr>
          </a:p>
        </p:txBody>
      </p:sp>
      <p:sp>
        <p:nvSpPr>
          <p:cNvPr id="21" name="03 arm">
            <a:extLst>
              <a:ext uri="{FF2B5EF4-FFF2-40B4-BE49-F238E27FC236}">
                <a16:creationId xmlns:a16="http://schemas.microsoft.com/office/drawing/2014/main" id="{8535F251-62CA-19F6-ACC1-19AF99944D5F}"/>
              </a:ext>
            </a:extLst>
          </p:cNvPr>
          <p:cNvSpPr/>
          <p:nvPr/>
        </p:nvSpPr>
        <p:spPr>
          <a:xfrm>
            <a:off x="6640011" y="1547268"/>
            <a:ext cx="1923348" cy="1478128"/>
          </a:xfrm>
          <a:custGeom>
            <a:avLst/>
            <a:gdLst>
              <a:gd name="connsiteX0" fmla="*/ 1352931 w 1442288"/>
              <a:gd name="connsiteY0" fmla="*/ 448818 h 1108424"/>
              <a:gd name="connsiteX1" fmla="*/ 1294924 w 1442288"/>
              <a:gd name="connsiteY1" fmla="*/ 457676 h 1108424"/>
              <a:gd name="connsiteX2" fmla="*/ 1122712 w 1442288"/>
              <a:gd name="connsiteY2" fmla="*/ 465106 h 1108424"/>
              <a:gd name="connsiteX3" fmla="*/ 0 w 1442288"/>
              <a:gd name="connsiteY3" fmla="*/ 0 h 1108424"/>
              <a:gd name="connsiteX4" fmla="*/ 0 w 1442288"/>
              <a:gd name="connsiteY4" fmla="*/ 1108424 h 1108424"/>
              <a:gd name="connsiteX5" fmla="*/ 1122236 w 1442288"/>
              <a:gd name="connsiteY5" fmla="*/ 643509 h 1108424"/>
              <a:gd name="connsiteX6" fmla="*/ 1294543 w 1442288"/>
              <a:gd name="connsiteY6" fmla="*/ 644843 h 1108424"/>
              <a:gd name="connsiteX7" fmla="*/ 1338834 w 1442288"/>
              <a:gd name="connsiteY7" fmla="*/ 654844 h 1108424"/>
              <a:gd name="connsiteX8" fmla="*/ 1441609 w 1442288"/>
              <a:gd name="connsiteY8" fmla="*/ 539306 h 1108424"/>
              <a:gd name="connsiteX9" fmla="*/ 1352931 w 1442288"/>
              <a:gd name="connsiteY9" fmla="*/ 448913 h 1108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2288" h="1108424">
                <a:moveTo>
                  <a:pt x="1352931" y="448818"/>
                </a:moveTo>
                <a:cubicBezTo>
                  <a:pt x="1332071" y="446056"/>
                  <a:pt x="1312164" y="449580"/>
                  <a:pt x="1294924" y="457676"/>
                </a:cubicBezTo>
                <a:cubicBezTo>
                  <a:pt x="1240346" y="483394"/>
                  <a:pt x="1178433" y="488156"/>
                  <a:pt x="1122712" y="465106"/>
                </a:cubicBezTo>
                <a:lnTo>
                  <a:pt x="0" y="0"/>
                </a:lnTo>
                <a:lnTo>
                  <a:pt x="0" y="1108424"/>
                </a:lnTo>
                <a:lnTo>
                  <a:pt x="1122236" y="643509"/>
                </a:lnTo>
                <a:cubicBezTo>
                  <a:pt x="1177481" y="620649"/>
                  <a:pt x="1240536" y="619125"/>
                  <a:pt x="1294543" y="644843"/>
                </a:cubicBezTo>
                <a:cubicBezTo>
                  <a:pt x="1307973" y="651224"/>
                  <a:pt x="1323023" y="654844"/>
                  <a:pt x="1338834" y="654844"/>
                </a:cubicBezTo>
                <a:cubicBezTo>
                  <a:pt x="1399985" y="654844"/>
                  <a:pt x="1448657" y="601790"/>
                  <a:pt x="1441609" y="539306"/>
                </a:cubicBezTo>
                <a:cubicBezTo>
                  <a:pt x="1436370" y="492919"/>
                  <a:pt x="1399223" y="455009"/>
                  <a:pt x="1352931" y="448913"/>
                </a:cubicBezTo>
                <a:close/>
              </a:path>
            </a:pathLst>
          </a:custGeom>
          <a:gradFill flip="none" rotWithShape="1">
            <a:gsLst>
              <a:gs pos="0">
                <a:schemeClr val="accent3"/>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bg1"/>
              </a:solidFill>
            </a:endParaRPr>
          </a:p>
        </p:txBody>
      </p:sp>
      <p:sp>
        <p:nvSpPr>
          <p:cNvPr id="22" name="02 back">
            <a:extLst>
              <a:ext uri="{FF2B5EF4-FFF2-40B4-BE49-F238E27FC236}">
                <a16:creationId xmlns:a16="http://schemas.microsoft.com/office/drawing/2014/main" id="{8C6F29DF-6F5D-F4BD-EDA9-98C7E233E6B5}"/>
              </a:ext>
            </a:extLst>
          </p:cNvPr>
          <p:cNvSpPr/>
          <p:nvPr/>
        </p:nvSpPr>
        <p:spPr>
          <a:xfrm>
            <a:off x="3118362" y="1423551"/>
            <a:ext cx="1725434" cy="1725434"/>
          </a:xfrm>
          <a:custGeom>
            <a:avLst/>
            <a:gdLst>
              <a:gd name="connsiteX0" fmla="*/ 0 w 1293875"/>
              <a:gd name="connsiteY0" fmla="*/ 646938 h 1293875"/>
              <a:gd name="connsiteX1" fmla="*/ 646938 w 1293875"/>
              <a:gd name="connsiteY1" fmla="*/ 0 h 1293875"/>
              <a:gd name="connsiteX2" fmla="*/ 1293876 w 1293875"/>
              <a:gd name="connsiteY2" fmla="*/ 646938 h 1293875"/>
              <a:gd name="connsiteX3" fmla="*/ 646938 w 1293875"/>
              <a:gd name="connsiteY3" fmla="*/ 1293876 h 1293875"/>
              <a:gd name="connsiteX4" fmla="*/ 0 w 1293875"/>
              <a:gd name="connsiteY4" fmla="*/ 646938 h 1293875"/>
              <a:gd name="connsiteX5" fmla="*/ 0 w 1293875"/>
              <a:gd name="connsiteY5" fmla="*/ 646938 h 129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3875" h="1293875">
                <a:moveTo>
                  <a:pt x="0" y="646938"/>
                </a:moveTo>
                <a:cubicBezTo>
                  <a:pt x="0" y="289655"/>
                  <a:pt x="289655" y="0"/>
                  <a:pt x="646938" y="0"/>
                </a:cubicBezTo>
                <a:cubicBezTo>
                  <a:pt x="1004221" y="0"/>
                  <a:pt x="1293876" y="289655"/>
                  <a:pt x="1293876" y="646938"/>
                </a:cubicBezTo>
                <a:cubicBezTo>
                  <a:pt x="1293876" y="1004221"/>
                  <a:pt x="1004221" y="1293876"/>
                  <a:pt x="646938" y="1293876"/>
                </a:cubicBezTo>
                <a:cubicBezTo>
                  <a:pt x="289655" y="1293876"/>
                  <a:pt x="0" y="1004221"/>
                  <a:pt x="0" y="646938"/>
                </a:cubicBezTo>
                <a:lnTo>
                  <a:pt x="0" y="646938"/>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02 arm">
            <a:extLst>
              <a:ext uri="{FF2B5EF4-FFF2-40B4-BE49-F238E27FC236}">
                <a16:creationId xmlns:a16="http://schemas.microsoft.com/office/drawing/2014/main" id="{0A083468-CB1E-FAA7-DE72-753E58D9A1C0}"/>
              </a:ext>
            </a:extLst>
          </p:cNvPr>
          <p:cNvSpPr/>
          <p:nvPr/>
        </p:nvSpPr>
        <p:spPr>
          <a:xfrm>
            <a:off x="4426410" y="1547268"/>
            <a:ext cx="1923348" cy="1478128"/>
          </a:xfrm>
          <a:custGeom>
            <a:avLst/>
            <a:gdLst>
              <a:gd name="connsiteX0" fmla="*/ 1352931 w 1442288"/>
              <a:gd name="connsiteY0" fmla="*/ 448818 h 1108424"/>
              <a:gd name="connsiteX1" fmla="*/ 1294924 w 1442288"/>
              <a:gd name="connsiteY1" fmla="*/ 457676 h 1108424"/>
              <a:gd name="connsiteX2" fmla="*/ 1122712 w 1442288"/>
              <a:gd name="connsiteY2" fmla="*/ 465106 h 1108424"/>
              <a:gd name="connsiteX3" fmla="*/ 0 w 1442288"/>
              <a:gd name="connsiteY3" fmla="*/ 0 h 1108424"/>
              <a:gd name="connsiteX4" fmla="*/ 0 w 1442288"/>
              <a:gd name="connsiteY4" fmla="*/ 1108424 h 1108424"/>
              <a:gd name="connsiteX5" fmla="*/ 1122236 w 1442288"/>
              <a:gd name="connsiteY5" fmla="*/ 643509 h 1108424"/>
              <a:gd name="connsiteX6" fmla="*/ 1294543 w 1442288"/>
              <a:gd name="connsiteY6" fmla="*/ 644843 h 1108424"/>
              <a:gd name="connsiteX7" fmla="*/ 1338834 w 1442288"/>
              <a:gd name="connsiteY7" fmla="*/ 654844 h 1108424"/>
              <a:gd name="connsiteX8" fmla="*/ 1441609 w 1442288"/>
              <a:gd name="connsiteY8" fmla="*/ 539306 h 1108424"/>
              <a:gd name="connsiteX9" fmla="*/ 1352931 w 1442288"/>
              <a:gd name="connsiteY9" fmla="*/ 448913 h 1108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2288" h="1108424">
                <a:moveTo>
                  <a:pt x="1352931" y="448818"/>
                </a:moveTo>
                <a:cubicBezTo>
                  <a:pt x="1332071" y="446056"/>
                  <a:pt x="1312164" y="449580"/>
                  <a:pt x="1294924" y="457676"/>
                </a:cubicBezTo>
                <a:cubicBezTo>
                  <a:pt x="1240346" y="483394"/>
                  <a:pt x="1178433" y="488156"/>
                  <a:pt x="1122712" y="465106"/>
                </a:cubicBezTo>
                <a:lnTo>
                  <a:pt x="0" y="0"/>
                </a:lnTo>
                <a:lnTo>
                  <a:pt x="0" y="1108424"/>
                </a:lnTo>
                <a:lnTo>
                  <a:pt x="1122236" y="643509"/>
                </a:lnTo>
                <a:cubicBezTo>
                  <a:pt x="1177481" y="620649"/>
                  <a:pt x="1240536" y="619125"/>
                  <a:pt x="1294543" y="644843"/>
                </a:cubicBezTo>
                <a:cubicBezTo>
                  <a:pt x="1307973" y="651224"/>
                  <a:pt x="1323023" y="654844"/>
                  <a:pt x="1338834" y="654844"/>
                </a:cubicBezTo>
                <a:cubicBezTo>
                  <a:pt x="1399985" y="654844"/>
                  <a:pt x="1448657" y="601790"/>
                  <a:pt x="1441609" y="539306"/>
                </a:cubicBezTo>
                <a:cubicBezTo>
                  <a:pt x="1436370" y="492919"/>
                  <a:pt x="1399223" y="455009"/>
                  <a:pt x="1352931" y="448913"/>
                </a:cubicBezTo>
                <a:close/>
              </a:path>
            </a:pathLst>
          </a:custGeom>
          <a:gradFill flip="none" rotWithShape="1">
            <a:gsLst>
              <a:gs pos="0">
                <a:schemeClr val="accent2"/>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bg1"/>
              </a:solidFill>
            </a:endParaRPr>
          </a:p>
        </p:txBody>
      </p:sp>
      <p:sp>
        <p:nvSpPr>
          <p:cNvPr id="25" name="01 back">
            <a:extLst>
              <a:ext uri="{FF2B5EF4-FFF2-40B4-BE49-F238E27FC236}">
                <a16:creationId xmlns:a16="http://schemas.microsoft.com/office/drawing/2014/main" id="{47FD3A08-A0FE-ED35-4E93-8B96DF1680F3}"/>
              </a:ext>
            </a:extLst>
          </p:cNvPr>
          <p:cNvSpPr/>
          <p:nvPr/>
        </p:nvSpPr>
        <p:spPr>
          <a:xfrm>
            <a:off x="892686" y="1423551"/>
            <a:ext cx="1725434" cy="1725434"/>
          </a:xfrm>
          <a:custGeom>
            <a:avLst/>
            <a:gdLst>
              <a:gd name="connsiteX0" fmla="*/ 0 w 1293875"/>
              <a:gd name="connsiteY0" fmla="*/ 646938 h 1293875"/>
              <a:gd name="connsiteX1" fmla="*/ 646938 w 1293875"/>
              <a:gd name="connsiteY1" fmla="*/ 0 h 1293875"/>
              <a:gd name="connsiteX2" fmla="*/ 1293876 w 1293875"/>
              <a:gd name="connsiteY2" fmla="*/ 646938 h 1293875"/>
              <a:gd name="connsiteX3" fmla="*/ 646938 w 1293875"/>
              <a:gd name="connsiteY3" fmla="*/ 1293876 h 1293875"/>
              <a:gd name="connsiteX4" fmla="*/ 0 w 1293875"/>
              <a:gd name="connsiteY4" fmla="*/ 646938 h 1293875"/>
              <a:gd name="connsiteX5" fmla="*/ 0 w 1293875"/>
              <a:gd name="connsiteY5" fmla="*/ 646938 h 129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3875" h="1293875">
                <a:moveTo>
                  <a:pt x="0" y="646938"/>
                </a:moveTo>
                <a:cubicBezTo>
                  <a:pt x="0" y="289655"/>
                  <a:pt x="289655" y="0"/>
                  <a:pt x="646938" y="0"/>
                </a:cubicBezTo>
                <a:cubicBezTo>
                  <a:pt x="1004221" y="0"/>
                  <a:pt x="1293876" y="289655"/>
                  <a:pt x="1293876" y="646938"/>
                </a:cubicBezTo>
                <a:cubicBezTo>
                  <a:pt x="1293876" y="1004221"/>
                  <a:pt x="1004221" y="1293876"/>
                  <a:pt x="646938" y="1293876"/>
                </a:cubicBezTo>
                <a:cubicBezTo>
                  <a:pt x="289655" y="1293876"/>
                  <a:pt x="0" y="1004221"/>
                  <a:pt x="0" y="646938"/>
                </a:cubicBezTo>
                <a:lnTo>
                  <a:pt x="0" y="646938"/>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6" name="01 arm">
            <a:extLst>
              <a:ext uri="{FF2B5EF4-FFF2-40B4-BE49-F238E27FC236}">
                <a16:creationId xmlns:a16="http://schemas.microsoft.com/office/drawing/2014/main" id="{A2D67A3F-063F-AA67-2C20-D809D61BCD38}"/>
              </a:ext>
            </a:extLst>
          </p:cNvPr>
          <p:cNvSpPr/>
          <p:nvPr/>
        </p:nvSpPr>
        <p:spPr>
          <a:xfrm>
            <a:off x="2200734" y="1547268"/>
            <a:ext cx="1923348" cy="1478128"/>
          </a:xfrm>
          <a:custGeom>
            <a:avLst/>
            <a:gdLst>
              <a:gd name="connsiteX0" fmla="*/ 1352931 w 1442288"/>
              <a:gd name="connsiteY0" fmla="*/ 448818 h 1108424"/>
              <a:gd name="connsiteX1" fmla="*/ 1294924 w 1442288"/>
              <a:gd name="connsiteY1" fmla="*/ 457676 h 1108424"/>
              <a:gd name="connsiteX2" fmla="*/ 1122712 w 1442288"/>
              <a:gd name="connsiteY2" fmla="*/ 465106 h 1108424"/>
              <a:gd name="connsiteX3" fmla="*/ 0 w 1442288"/>
              <a:gd name="connsiteY3" fmla="*/ 0 h 1108424"/>
              <a:gd name="connsiteX4" fmla="*/ 0 w 1442288"/>
              <a:gd name="connsiteY4" fmla="*/ 1108424 h 1108424"/>
              <a:gd name="connsiteX5" fmla="*/ 1122236 w 1442288"/>
              <a:gd name="connsiteY5" fmla="*/ 643509 h 1108424"/>
              <a:gd name="connsiteX6" fmla="*/ 1294543 w 1442288"/>
              <a:gd name="connsiteY6" fmla="*/ 644843 h 1108424"/>
              <a:gd name="connsiteX7" fmla="*/ 1338834 w 1442288"/>
              <a:gd name="connsiteY7" fmla="*/ 654844 h 1108424"/>
              <a:gd name="connsiteX8" fmla="*/ 1441609 w 1442288"/>
              <a:gd name="connsiteY8" fmla="*/ 539306 h 1108424"/>
              <a:gd name="connsiteX9" fmla="*/ 1352931 w 1442288"/>
              <a:gd name="connsiteY9" fmla="*/ 448913 h 1108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2288" h="1108424">
                <a:moveTo>
                  <a:pt x="1352931" y="448818"/>
                </a:moveTo>
                <a:cubicBezTo>
                  <a:pt x="1332071" y="446056"/>
                  <a:pt x="1312164" y="449580"/>
                  <a:pt x="1294924" y="457676"/>
                </a:cubicBezTo>
                <a:cubicBezTo>
                  <a:pt x="1240346" y="483394"/>
                  <a:pt x="1178433" y="488156"/>
                  <a:pt x="1122712" y="465106"/>
                </a:cubicBezTo>
                <a:lnTo>
                  <a:pt x="0" y="0"/>
                </a:lnTo>
                <a:lnTo>
                  <a:pt x="0" y="1108424"/>
                </a:lnTo>
                <a:lnTo>
                  <a:pt x="1122236" y="643509"/>
                </a:lnTo>
                <a:cubicBezTo>
                  <a:pt x="1177481" y="620649"/>
                  <a:pt x="1240536" y="619125"/>
                  <a:pt x="1294543" y="644843"/>
                </a:cubicBezTo>
                <a:cubicBezTo>
                  <a:pt x="1307973" y="651224"/>
                  <a:pt x="1323023" y="654844"/>
                  <a:pt x="1338834" y="654844"/>
                </a:cubicBezTo>
                <a:cubicBezTo>
                  <a:pt x="1399985" y="654844"/>
                  <a:pt x="1448657" y="601790"/>
                  <a:pt x="1441609" y="539306"/>
                </a:cubicBezTo>
                <a:cubicBezTo>
                  <a:pt x="1436370" y="492919"/>
                  <a:pt x="1399223" y="455009"/>
                  <a:pt x="1352931" y="448913"/>
                </a:cubicBezTo>
                <a:close/>
              </a:path>
            </a:pathLst>
          </a:custGeom>
          <a:gradFill flip="none" rotWithShape="1">
            <a:gsLst>
              <a:gs pos="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9" name="TextBox 28">
            <a:extLst>
              <a:ext uri="{FF2B5EF4-FFF2-40B4-BE49-F238E27FC236}">
                <a16:creationId xmlns:a16="http://schemas.microsoft.com/office/drawing/2014/main" id="{11B1343E-3694-D126-5E2A-9CBF23A888B3}"/>
              </a:ext>
            </a:extLst>
          </p:cNvPr>
          <p:cNvSpPr txBox="1"/>
          <p:nvPr/>
        </p:nvSpPr>
        <p:spPr>
          <a:xfrm rot="16200000">
            <a:off x="-525128" y="5150032"/>
            <a:ext cx="1999896" cy="558236"/>
          </a:xfrm>
          <a:prstGeom prst="rect">
            <a:avLst/>
          </a:prstGeom>
          <a:noFill/>
        </p:spPr>
        <p:txBody>
          <a:bodyPr wrap="square" lIns="0" tIns="0" rIns="0" bIns="0" rtlCol="0" anchor="ctr" anchorCtr="0">
            <a:noAutofit/>
          </a:bodyPr>
          <a:lstStyle/>
          <a:p>
            <a:pPr lvl="0" algn="ctr">
              <a:defRPr/>
            </a:pPr>
            <a:r>
              <a:rPr lang="en-US" sz="2100">
                <a:solidFill>
                  <a:schemeClr val="bg1"/>
                </a:solidFill>
                <a:latin typeface="Helvetica" pitchFamily="2" charset="0"/>
                <a:ea typeface="Open Sans Light" panose="020B0306030504020204" pitchFamily="34" charset="0"/>
                <a:cs typeface="Open Sans Light" panose="020B0306030504020204" pitchFamily="34" charset="0"/>
              </a:rPr>
              <a:t>Our Values</a:t>
            </a:r>
          </a:p>
        </p:txBody>
      </p:sp>
      <p:sp>
        <p:nvSpPr>
          <p:cNvPr id="30" name="TextBox 29">
            <a:extLst>
              <a:ext uri="{FF2B5EF4-FFF2-40B4-BE49-F238E27FC236}">
                <a16:creationId xmlns:a16="http://schemas.microsoft.com/office/drawing/2014/main" id="{AA50B7C5-CDC0-E8AA-42FB-C9742AAF2E51}"/>
              </a:ext>
            </a:extLst>
          </p:cNvPr>
          <p:cNvSpPr txBox="1"/>
          <p:nvPr/>
        </p:nvSpPr>
        <p:spPr>
          <a:xfrm>
            <a:off x="892686" y="3465897"/>
            <a:ext cx="1725434" cy="784830"/>
          </a:xfrm>
          <a:prstGeom prst="rect">
            <a:avLst/>
          </a:prstGeom>
          <a:noFill/>
          <a:ln cap="flat">
            <a:noFill/>
          </a:ln>
        </p:spPr>
        <p:txBody>
          <a:bodyPr vert="horz" wrap="square" lIns="91440" tIns="45720" rIns="91440" bIns="45720"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chemeClr val="bg1"/>
                </a:solidFill>
                <a:effectLst/>
                <a:uLnTx/>
                <a:uFillTx/>
                <a:latin typeface="Helvetica" pitchFamily="2" charset="0"/>
                <a:ea typeface="+mn-ea"/>
                <a:cs typeface="+mn-cs"/>
              </a:rPr>
              <a:t>Be your </a:t>
            </a:r>
            <a:r>
              <a:rPr lang="en-GB" sz="1500" b="1">
                <a:solidFill>
                  <a:schemeClr val="bg1"/>
                </a:solidFill>
                <a:latin typeface="Helvetica" pitchFamily="2" charset="0"/>
              </a:rPr>
              <a:t>agile, responsive </a:t>
            </a:r>
            <a:r>
              <a:rPr kumimoji="0" lang="en-GB" sz="1500" b="1" i="0" u="none" strike="noStrike" kern="1200" cap="none" spc="0" normalizeH="0" baseline="0" noProof="0">
                <a:ln>
                  <a:noFill/>
                </a:ln>
                <a:solidFill>
                  <a:schemeClr val="bg1"/>
                </a:solidFill>
                <a:effectLst/>
                <a:uLnTx/>
                <a:uFillTx/>
                <a:latin typeface="Helvetica" pitchFamily="2" charset="0"/>
                <a:ea typeface="+mn-ea"/>
                <a:cs typeface="+mn-cs"/>
              </a:rPr>
              <a:t>partner</a:t>
            </a:r>
          </a:p>
        </p:txBody>
      </p:sp>
      <p:sp>
        <p:nvSpPr>
          <p:cNvPr id="31" name="TextBox 30">
            <a:extLst>
              <a:ext uri="{FF2B5EF4-FFF2-40B4-BE49-F238E27FC236}">
                <a16:creationId xmlns:a16="http://schemas.microsoft.com/office/drawing/2014/main" id="{9D24EF46-C937-C753-52B5-3227F6341EBA}"/>
              </a:ext>
            </a:extLst>
          </p:cNvPr>
          <p:cNvSpPr txBox="1"/>
          <p:nvPr/>
        </p:nvSpPr>
        <p:spPr>
          <a:xfrm>
            <a:off x="2800878" y="3465897"/>
            <a:ext cx="2360402" cy="553998"/>
          </a:xfrm>
          <a:prstGeom prst="rect">
            <a:avLst/>
          </a:prstGeom>
          <a:noFill/>
          <a:ln cap="flat">
            <a:noFill/>
          </a:ln>
        </p:spPr>
        <p:txBody>
          <a:bodyPr vert="horz" wrap="square" lIns="91440" tIns="45720" rIns="91440" bIns="45720"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chemeClr val="bg1"/>
                </a:solidFill>
                <a:effectLst/>
                <a:uLnTx/>
                <a:uFillTx/>
                <a:latin typeface="Helvetica" pitchFamily="2" charset="0"/>
                <a:ea typeface="+mn-ea"/>
                <a:cs typeface="+mn-cs"/>
              </a:rPr>
              <a:t>Teamwork </a:t>
            </a:r>
            <a:r>
              <a:rPr kumimoji="0" lang="en-GB" sz="1500" i="0" u="none" strike="noStrike" kern="1200" cap="none" spc="0" normalizeH="0" baseline="0" noProof="0">
                <a:ln>
                  <a:noFill/>
                </a:ln>
                <a:solidFill>
                  <a:schemeClr val="bg1"/>
                </a:solidFill>
                <a:effectLst/>
                <a:uLnTx/>
                <a:uFillTx/>
                <a:latin typeface="Helvetica" pitchFamily="2" charset="0"/>
                <a:ea typeface="+mn-ea"/>
                <a:cs typeface="+mn-cs"/>
              </a:rPr>
              <a:t>for effective </a:t>
            </a:r>
            <a:r>
              <a:rPr kumimoji="0" lang="en-GB" sz="1500" b="1" i="0" u="none" strike="noStrike" kern="1200" cap="none" spc="0" normalizeH="0" baseline="0" noProof="0">
                <a:ln>
                  <a:noFill/>
                </a:ln>
                <a:solidFill>
                  <a:schemeClr val="bg1"/>
                </a:solidFill>
                <a:effectLst/>
                <a:uLnTx/>
                <a:uFillTx/>
                <a:latin typeface="Helvetica" pitchFamily="2" charset="0"/>
                <a:ea typeface="+mn-ea"/>
                <a:cs typeface="+mn-cs"/>
              </a:rPr>
              <a:t>collaboration</a:t>
            </a:r>
          </a:p>
        </p:txBody>
      </p:sp>
      <p:sp>
        <p:nvSpPr>
          <p:cNvPr id="34" name="TextBox 33">
            <a:extLst>
              <a:ext uri="{FF2B5EF4-FFF2-40B4-BE49-F238E27FC236}">
                <a16:creationId xmlns:a16="http://schemas.microsoft.com/office/drawing/2014/main" id="{9BF971DA-982A-222F-0FA1-D0C3B9E52D66}"/>
              </a:ext>
            </a:extLst>
          </p:cNvPr>
          <p:cNvSpPr txBox="1"/>
          <p:nvPr/>
        </p:nvSpPr>
        <p:spPr>
          <a:xfrm>
            <a:off x="5331963" y="3465897"/>
            <a:ext cx="1725434" cy="553998"/>
          </a:xfrm>
          <a:prstGeom prst="rect">
            <a:avLst/>
          </a:prstGeom>
          <a:noFill/>
          <a:ln cap="flat">
            <a:noFill/>
          </a:ln>
        </p:spPr>
        <p:txBody>
          <a:bodyPr vert="horz" wrap="square" lIns="91440" tIns="45720" rIns="91440" bIns="45720"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chemeClr val="bg1"/>
                </a:solidFill>
                <a:effectLst/>
                <a:uLnTx/>
                <a:uFillTx/>
                <a:latin typeface="Helvetica" pitchFamily="2" charset="0"/>
                <a:ea typeface="+mn-ea"/>
                <a:cs typeface="+mn-cs"/>
              </a:rPr>
              <a:t>Ensure </a:t>
            </a:r>
            <a:r>
              <a:rPr kumimoji="0" lang="en-GB" sz="1500" b="1" i="0" u="none" strike="noStrike" kern="1200" cap="none" spc="0" normalizeH="0" baseline="0" noProof="0">
                <a:ln>
                  <a:noFill/>
                </a:ln>
                <a:solidFill>
                  <a:schemeClr val="bg1"/>
                </a:solidFill>
                <a:effectLst/>
                <a:uLnTx/>
                <a:uFillTx/>
                <a:latin typeface="Helvetica" pitchFamily="2" charset="0"/>
                <a:ea typeface="+mn-ea"/>
                <a:cs typeface="+mn-cs"/>
              </a:rPr>
              <a:t>seamless</a:t>
            </a:r>
            <a:r>
              <a:rPr kumimoji="0" lang="en-GB" sz="1500" b="1" i="0" u="none" strike="noStrike" kern="1200" cap="none" spc="0" normalizeH="0" noProof="0">
                <a:ln>
                  <a:noFill/>
                </a:ln>
                <a:solidFill>
                  <a:schemeClr val="bg1"/>
                </a:solidFill>
                <a:effectLst/>
                <a:uLnTx/>
                <a:uFillTx/>
                <a:latin typeface="Helvetica" pitchFamily="2" charset="0"/>
                <a:ea typeface="+mn-ea"/>
                <a:cs typeface="+mn-cs"/>
              </a:rPr>
              <a:t> transition</a:t>
            </a:r>
            <a:endParaRPr kumimoji="0" lang="en-GB" sz="1500" b="1" i="0" u="none" strike="noStrike" kern="1200" cap="none" spc="0" normalizeH="0" baseline="0" noProof="0">
              <a:ln>
                <a:noFill/>
              </a:ln>
              <a:solidFill>
                <a:schemeClr val="bg1"/>
              </a:solidFill>
              <a:effectLst/>
              <a:uLnTx/>
              <a:uFillTx/>
              <a:latin typeface="Helvetica" pitchFamily="2" charset="0"/>
              <a:ea typeface="+mn-ea"/>
              <a:cs typeface="+mn-cs"/>
            </a:endParaRPr>
          </a:p>
        </p:txBody>
      </p:sp>
      <p:sp>
        <p:nvSpPr>
          <p:cNvPr id="35" name="TextBox 34">
            <a:extLst>
              <a:ext uri="{FF2B5EF4-FFF2-40B4-BE49-F238E27FC236}">
                <a16:creationId xmlns:a16="http://schemas.microsoft.com/office/drawing/2014/main" id="{B022B1C9-5509-7DF2-F64C-608B319B23D0}"/>
              </a:ext>
            </a:extLst>
          </p:cNvPr>
          <p:cNvSpPr txBox="1"/>
          <p:nvPr/>
        </p:nvSpPr>
        <p:spPr>
          <a:xfrm>
            <a:off x="7131106" y="3465897"/>
            <a:ext cx="2581854" cy="553998"/>
          </a:xfrm>
          <a:prstGeom prst="rect">
            <a:avLst/>
          </a:prstGeom>
          <a:noFill/>
          <a:ln cap="flat">
            <a:noFill/>
          </a:ln>
        </p:spPr>
        <p:txBody>
          <a:bodyPr vert="horz" wrap="square" lIns="91440" tIns="45720" rIns="91440" bIns="45720"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chemeClr val="bg1"/>
                </a:solidFill>
                <a:effectLst/>
                <a:uLnTx/>
                <a:uFillTx/>
                <a:latin typeface="Helvetica" pitchFamily="2" charset="0"/>
                <a:ea typeface="+mn-ea"/>
                <a:cs typeface="+mn-cs"/>
              </a:rPr>
              <a:t>Provide</a:t>
            </a:r>
            <a:r>
              <a:rPr kumimoji="0" lang="en-GB" sz="1500" b="0" i="0" u="none" strike="noStrike" kern="1200" cap="none" spc="0" normalizeH="0" noProof="0">
                <a:ln>
                  <a:noFill/>
                </a:ln>
                <a:solidFill>
                  <a:schemeClr val="bg1"/>
                </a:solidFill>
                <a:effectLst/>
                <a:uLnTx/>
                <a:uFillTx/>
                <a:latin typeface="Helvetica" pitchFamily="2" charset="0"/>
                <a:ea typeface="+mn-ea"/>
                <a:cs typeface="+mn-cs"/>
              </a:rPr>
              <a:t> </a:t>
            </a:r>
            <a:r>
              <a:rPr kumimoji="0" lang="en-GB" sz="1500" b="1" i="0" u="none" strike="noStrike" kern="1200" cap="none" spc="0" normalizeH="0" baseline="0" noProof="0">
                <a:ln>
                  <a:noFill/>
                </a:ln>
                <a:solidFill>
                  <a:schemeClr val="bg1"/>
                </a:solidFill>
                <a:effectLst/>
                <a:uLnTx/>
                <a:uFillTx/>
                <a:latin typeface="Helvetica" pitchFamily="2" charset="0"/>
                <a:ea typeface="+mn-ea"/>
                <a:cs typeface="+mn-cs"/>
              </a:rPr>
              <a:t>future-proofed innovation</a:t>
            </a:r>
            <a:r>
              <a:rPr kumimoji="0" lang="en-GB" sz="1500" i="0" u="none" strike="noStrike" kern="1200" cap="none" spc="0" normalizeH="0" baseline="0" noProof="0">
                <a:ln>
                  <a:noFill/>
                </a:ln>
                <a:solidFill>
                  <a:schemeClr val="bg1"/>
                </a:solidFill>
                <a:effectLst/>
                <a:uLnTx/>
                <a:uFillTx/>
                <a:latin typeface="Helvetica" pitchFamily="2" charset="0"/>
                <a:ea typeface="+mn-ea"/>
                <a:cs typeface="+mn-cs"/>
              </a:rPr>
              <a:t> services</a:t>
            </a:r>
          </a:p>
        </p:txBody>
      </p:sp>
      <p:sp>
        <p:nvSpPr>
          <p:cNvPr id="36" name="TextBox 35">
            <a:extLst>
              <a:ext uri="{FF2B5EF4-FFF2-40B4-BE49-F238E27FC236}">
                <a16:creationId xmlns:a16="http://schemas.microsoft.com/office/drawing/2014/main" id="{C5D4723B-BBB5-315F-7026-C226B0AF4865}"/>
              </a:ext>
            </a:extLst>
          </p:cNvPr>
          <p:cNvSpPr txBox="1"/>
          <p:nvPr/>
        </p:nvSpPr>
        <p:spPr>
          <a:xfrm>
            <a:off x="9784992" y="3465897"/>
            <a:ext cx="1725434" cy="553998"/>
          </a:xfrm>
          <a:prstGeom prst="rect">
            <a:avLst/>
          </a:prstGeom>
          <a:noFill/>
          <a:ln cap="flat">
            <a:noFill/>
          </a:ln>
        </p:spPr>
        <p:txBody>
          <a:bodyPr vert="horz" wrap="square" lIns="91440" tIns="45720" rIns="91440" bIns="45720"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chemeClr val="bg1"/>
                </a:solidFill>
                <a:effectLst/>
                <a:uLnTx/>
                <a:uFillTx/>
                <a:latin typeface="Helvetica" pitchFamily="2" charset="0"/>
                <a:ea typeface="+mn-ea"/>
                <a:cs typeface="+mn-cs"/>
              </a:rPr>
              <a:t>Deliver best</a:t>
            </a:r>
            <a:br>
              <a:rPr kumimoji="0" lang="en-GB" sz="1500" b="0" i="0" u="none" strike="noStrike" kern="1200" cap="none" spc="0" normalizeH="0" baseline="0" noProof="0">
                <a:ln>
                  <a:noFill/>
                </a:ln>
                <a:solidFill>
                  <a:schemeClr val="bg1"/>
                </a:solidFill>
                <a:effectLst/>
                <a:uLnTx/>
                <a:uFillTx/>
                <a:latin typeface="Helvetica" pitchFamily="2" charset="0"/>
                <a:ea typeface="+mn-ea"/>
                <a:cs typeface="+mn-cs"/>
              </a:rPr>
            </a:br>
            <a:r>
              <a:rPr kumimoji="0" lang="en-GB" sz="1500" b="1" i="0" u="none" strike="noStrike" kern="1200" cap="none" spc="0" normalizeH="0" baseline="0" noProof="0">
                <a:ln>
                  <a:noFill/>
                </a:ln>
                <a:solidFill>
                  <a:schemeClr val="bg1"/>
                </a:solidFill>
                <a:effectLst/>
                <a:uLnTx/>
                <a:uFillTx/>
                <a:latin typeface="Helvetica" pitchFamily="2" charset="0"/>
                <a:ea typeface="+mn-ea"/>
                <a:cs typeface="+mn-cs"/>
              </a:rPr>
              <a:t>value for money</a:t>
            </a:r>
          </a:p>
        </p:txBody>
      </p:sp>
      <p:grpSp>
        <p:nvGrpSpPr>
          <p:cNvPr id="37" name="01">
            <a:extLst>
              <a:ext uri="{FF2B5EF4-FFF2-40B4-BE49-F238E27FC236}">
                <a16:creationId xmlns:a16="http://schemas.microsoft.com/office/drawing/2014/main" id="{942147B2-39B4-4675-9A36-B99A27F7B2C0}"/>
              </a:ext>
            </a:extLst>
          </p:cNvPr>
          <p:cNvGrpSpPr/>
          <p:nvPr/>
        </p:nvGrpSpPr>
        <p:grpSpPr>
          <a:xfrm>
            <a:off x="892686" y="1423551"/>
            <a:ext cx="1725434" cy="1725434"/>
            <a:chOff x="892686" y="1423551"/>
            <a:chExt cx="1725434" cy="1725434"/>
          </a:xfrm>
        </p:grpSpPr>
        <p:sp>
          <p:nvSpPr>
            <p:cNvPr id="38" name="01">
              <a:extLst>
                <a:ext uri="{FF2B5EF4-FFF2-40B4-BE49-F238E27FC236}">
                  <a16:creationId xmlns:a16="http://schemas.microsoft.com/office/drawing/2014/main" id="{DC70A758-0BEF-5851-E369-9A0947909C52}"/>
                </a:ext>
              </a:extLst>
            </p:cNvPr>
            <p:cNvSpPr/>
            <p:nvPr/>
          </p:nvSpPr>
          <p:spPr>
            <a:xfrm>
              <a:off x="892686" y="1423551"/>
              <a:ext cx="1725434" cy="1725434"/>
            </a:xfrm>
            <a:prstGeom prst="ellipse">
              <a:avLst/>
            </a:prstGeom>
            <a:ln>
              <a:noFill/>
            </a:ln>
            <a:effectLst/>
            <a:scene3d>
              <a:camera prst="orthographicFront"/>
              <a:lightRig rig="chilly" dir="t"/>
            </a:scene3d>
            <a:sp3d>
              <a:bevelT w="508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39" name="Graphic 38">
              <a:extLst>
                <a:ext uri="{FF2B5EF4-FFF2-40B4-BE49-F238E27FC236}">
                  <a16:creationId xmlns:a16="http://schemas.microsoft.com/office/drawing/2014/main" id="{5EF14ADF-0926-635A-CCAB-FF2AA9C191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38072" y="1968937"/>
              <a:ext cx="634662" cy="634662"/>
            </a:xfrm>
            <a:prstGeom prst="rect">
              <a:avLst/>
            </a:prstGeom>
          </p:spPr>
        </p:pic>
      </p:grpSp>
      <p:grpSp>
        <p:nvGrpSpPr>
          <p:cNvPr id="88" name="02">
            <a:extLst>
              <a:ext uri="{FF2B5EF4-FFF2-40B4-BE49-F238E27FC236}">
                <a16:creationId xmlns:a16="http://schemas.microsoft.com/office/drawing/2014/main" id="{ED5F5C6E-0139-C711-9AF8-980108050562}"/>
              </a:ext>
            </a:extLst>
          </p:cNvPr>
          <p:cNvGrpSpPr/>
          <p:nvPr/>
        </p:nvGrpSpPr>
        <p:grpSpPr>
          <a:xfrm>
            <a:off x="3118362" y="1423551"/>
            <a:ext cx="1725434" cy="1725434"/>
            <a:chOff x="3118362" y="1423551"/>
            <a:chExt cx="1725434" cy="1725434"/>
          </a:xfrm>
        </p:grpSpPr>
        <p:sp>
          <p:nvSpPr>
            <p:cNvPr id="89" name="02">
              <a:extLst>
                <a:ext uri="{FF2B5EF4-FFF2-40B4-BE49-F238E27FC236}">
                  <a16:creationId xmlns:a16="http://schemas.microsoft.com/office/drawing/2014/main" id="{AA0A4FC8-6BD0-CC15-9156-0A0F9BFABB50}"/>
                </a:ext>
              </a:extLst>
            </p:cNvPr>
            <p:cNvSpPr/>
            <p:nvPr/>
          </p:nvSpPr>
          <p:spPr>
            <a:xfrm>
              <a:off x="3118362" y="1423551"/>
              <a:ext cx="1725434" cy="1725434"/>
            </a:xfrm>
            <a:prstGeom prst="ellipse">
              <a:avLst/>
            </a:prstGeom>
            <a:solidFill>
              <a:schemeClr val="accent2"/>
            </a:solidFill>
            <a:ln>
              <a:noFill/>
            </a:ln>
            <a:effectLst/>
            <a:scene3d>
              <a:camera prst="orthographicFront"/>
              <a:lightRig rig="chilly" dir="t"/>
            </a:scene3d>
            <a:sp3d>
              <a:bevelT w="508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90" name="Graphic 89">
              <a:extLst>
                <a:ext uri="{FF2B5EF4-FFF2-40B4-BE49-F238E27FC236}">
                  <a16:creationId xmlns:a16="http://schemas.microsoft.com/office/drawing/2014/main" id="{A042F945-4AEF-DD65-AA71-BFE064A769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98747" y="2003937"/>
              <a:ext cx="564664" cy="564662"/>
            </a:xfrm>
            <a:prstGeom prst="rect">
              <a:avLst/>
            </a:prstGeom>
          </p:spPr>
        </p:pic>
      </p:grpSp>
      <p:grpSp>
        <p:nvGrpSpPr>
          <p:cNvPr id="91" name="03">
            <a:extLst>
              <a:ext uri="{FF2B5EF4-FFF2-40B4-BE49-F238E27FC236}">
                <a16:creationId xmlns:a16="http://schemas.microsoft.com/office/drawing/2014/main" id="{4EF7B1F7-8A6E-CE7B-315E-796C533CBF4B}"/>
              </a:ext>
            </a:extLst>
          </p:cNvPr>
          <p:cNvGrpSpPr/>
          <p:nvPr/>
        </p:nvGrpSpPr>
        <p:grpSpPr>
          <a:xfrm>
            <a:off x="5331963" y="1423551"/>
            <a:ext cx="1725434" cy="1725434"/>
            <a:chOff x="5331963" y="1423551"/>
            <a:chExt cx="1725434" cy="1725434"/>
          </a:xfrm>
        </p:grpSpPr>
        <p:sp>
          <p:nvSpPr>
            <p:cNvPr id="92" name="03">
              <a:extLst>
                <a:ext uri="{FF2B5EF4-FFF2-40B4-BE49-F238E27FC236}">
                  <a16:creationId xmlns:a16="http://schemas.microsoft.com/office/drawing/2014/main" id="{242F0509-273D-E732-AAED-FECF0AEFD6B0}"/>
                </a:ext>
              </a:extLst>
            </p:cNvPr>
            <p:cNvSpPr/>
            <p:nvPr/>
          </p:nvSpPr>
          <p:spPr>
            <a:xfrm>
              <a:off x="5331963" y="1423551"/>
              <a:ext cx="1725434" cy="1725434"/>
            </a:xfrm>
            <a:prstGeom prst="ellipse">
              <a:avLst/>
            </a:prstGeom>
            <a:solidFill>
              <a:schemeClr val="accent3"/>
            </a:solidFill>
            <a:ln>
              <a:noFill/>
            </a:ln>
            <a:scene3d>
              <a:camera prst="orthographicFront"/>
              <a:lightRig rig="chilly" dir="t"/>
            </a:scene3d>
            <a:sp3d>
              <a:bevelT w="50800" h="25400" prst="coolSlan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bg1"/>
                </a:solidFill>
              </a:endParaRPr>
            </a:p>
          </p:txBody>
        </p:sp>
        <p:pic>
          <p:nvPicPr>
            <p:cNvPr id="93" name="Graphic 92">
              <a:extLst>
                <a:ext uri="{FF2B5EF4-FFF2-40B4-BE49-F238E27FC236}">
                  <a16:creationId xmlns:a16="http://schemas.microsoft.com/office/drawing/2014/main" id="{E4F26B75-C818-B83A-36B9-F105D1794BA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52479" y="1944067"/>
              <a:ext cx="684402" cy="684402"/>
            </a:xfrm>
            <a:prstGeom prst="rect">
              <a:avLst/>
            </a:prstGeom>
          </p:spPr>
        </p:pic>
      </p:grpSp>
      <p:grpSp>
        <p:nvGrpSpPr>
          <p:cNvPr id="94" name="04">
            <a:extLst>
              <a:ext uri="{FF2B5EF4-FFF2-40B4-BE49-F238E27FC236}">
                <a16:creationId xmlns:a16="http://schemas.microsoft.com/office/drawing/2014/main" id="{551CE8E7-B45C-BD49-B169-8BC954684CE8}"/>
              </a:ext>
            </a:extLst>
          </p:cNvPr>
          <p:cNvGrpSpPr/>
          <p:nvPr/>
        </p:nvGrpSpPr>
        <p:grpSpPr>
          <a:xfrm>
            <a:off x="7560978" y="1423551"/>
            <a:ext cx="1725434" cy="1725434"/>
            <a:chOff x="7560978" y="1423551"/>
            <a:chExt cx="1725434" cy="1725434"/>
          </a:xfrm>
        </p:grpSpPr>
        <p:sp>
          <p:nvSpPr>
            <p:cNvPr id="96" name="04">
              <a:extLst>
                <a:ext uri="{FF2B5EF4-FFF2-40B4-BE49-F238E27FC236}">
                  <a16:creationId xmlns:a16="http://schemas.microsoft.com/office/drawing/2014/main" id="{9E6DF671-AD1E-E423-C27C-5FEBB5882BCA}"/>
                </a:ext>
              </a:extLst>
            </p:cNvPr>
            <p:cNvSpPr/>
            <p:nvPr/>
          </p:nvSpPr>
          <p:spPr>
            <a:xfrm>
              <a:off x="7560978" y="1423551"/>
              <a:ext cx="1725434" cy="1725434"/>
            </a:xfrm>
            <a:prstGeom prst="ellipse">
              <a:avLst/>
            </a:prstGeom>
            <a:solidFill>
              <a:schemeClr val="accent5"/>
            </a:solidFill>
            <a:ln>
              <a:noFill/>
            </a:ln>
            <a:scene3d>
              <a:camera prst="orthographicFront"/>
              <a:lightRig rig="chilly" dir="t"/>
            </a:scene3d>
            <a:sp3d>
              <a:bevelT w="50800" h="25400" prst="coolSlan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bg1"/>
                </a:solidFill>
              </a:endParaRPr>
            </a:p>
          </p:txBody>
        </p:sp>
        <p:pic>
          <p:nvPicPr>
            <p:cNvPr id="97" name="Graphic 96">
              <a:extLst>
                <a:ext uri="{FF2B5EF4-FFF2-40B4-BE49-F238E27FC236}">
                  <a16:creationId xmlns:a16="http://schemas.microsoft.com/office/drawing/2014/main" id="{44BFC0E4-7522-EE1E-DED3-752388FABCA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132703" y="1999271"/>
              <a:ext cx="578660" cy="573994"/>
            </a:xfrm>
            <a:prstGeom prst="rect">
              <a:avLst/>
            </a:prstGeom>
          </p:spPr>
        </p:pic>
      </p:grpSp>
      <p:sp>
        <p:nvSpPr>
          <p:cNvPr id="98" name="05 back">
            <a:extLst>
              <a:ext uri="{FF2B5EF4-FFF2-40B4-BE49-F238E27FC236}">
                <a16:creationId xmlns:a16="http://schemas.microsoft.com/office/drawing/2014/main" id="{A8B1DCA5-E18F-38AD-2D02-9FB70A1DF537}"/>
              </a:ext>
            </a:extLst>
          </p:cNvPr>
          <p:cNvSpPr/>
          <p:nvPr/>
        </p:nvSpPr>
        <p:spPr>
          <a:xfrm>
            <a:off x="9783330" y="1423551"/>
            <a:ext cx="1725434" cy="1725434"/>
          </a:xfrm>
          <a:custGeom>
            <a:avLst/>
            <a:gdLst>
              <a:gd name="connsiteX0" fmla="*/ 0 w 1293875"/>
              <a:gd name="connsiteY0" fmla="*/ 646938 h 1293875"/>
              <a:gd name="connsiteX1" fmla="*/ 646938 w 1293875"/>
              <a:gd name="connsiteY1" fmla="*/ 0 h 1293875"/>
              <a:gd name="connsiteX2" fmla="*/ 1293876 w 1293875"/>
              <a:gd name="connsiteY2" fmla="*/ 646938 h 1293875"/>
              <a:gd name="connsiteX3" fmla="*/ 646938 w 1293875"/>
              <a:gd name="connsiteY3" fmla="*/ 1293876 h 1293875"/>
              <a:gd name="connsiteX4" fmla="*/ 0 w 1293875"/>
              <a:gd name="connsiteY4" fmla="*/ 646938 h 1293875"/>
              <a:gd name="connsiteX5" fmla="*/ 0 w 1293875"/>
              <a:gd name="connsiteY5" fmla="*/ 646938 h 129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3875" h="1293875">
                <a:moveTo>
                  <a:pt x="0" y="646938"/>
                </a:moveTo>
                <a:cubicBezTo>
                  <a:pt x="0" y="289655"/>
                  <a:pt x="289655" y="0"/>
                  <a:pt x="646938" y="0"/>
                </a:cubicBezTo>
                <a:cubicBezTo>
                  <a:pt x="1004221" y="0"/>
                  <a:pt x="1293876" y="289655"/>
                  <a:pt x="1293876" y="646938"/>
                </a:cubicBezTo>
                <a:cubicBezTo>
                  <a:pt x="1293876" y="1004221"/>
                  <a:pt x="1004221" y="1293876"/>
                  <a:pt x="646938" y="1293876"/>
                </a:cubicBezTo>
                <a:cubicBezTo>
                  <a:pt x="289655" y="1293876"/>
                  <a:pt x="0" y="1004221"/>
                  <a:pt x="0" y="646938"/>
                </a:cubicBezTo>
                <a:lnTo>
                  <a:pt x="0" y="646938"/>
                </a:lnTo>
                <a:close/>
              </a:path>
            </a:pathLst>
          </a:custGeom>
          <a:solidFill>
            <a:schemeClr val="accent3">
              <a:lumMod val="75000"/>
            </a:schemeClr>
          </a:solidFill>
          <a:ln w="9525" cap="flat">
            <a:noFill/>
            <a:prstDash val="solid"/>
            <a:miter/>
          </a:ln>
        </p:spPr>
        <p:txBody>
          <a:bodyPr rtlCol="0" anchor="ctr"/>
          <a:lstStyle/>
          <a:p>
            <a:endParaRPr lang="en-GB">
              <a:solidFill>
                <a:schemeClr val="bg1"/>
              </a:solidFill>
            </a:endParaRPr>
          </a:p>
        </p:txBody>
      </p:sp>
      <p:grpSp>
        <p:nvGrpSpPr>
          <p:cNvPr id="99" name="05">
            <a:extLst>
              <a:ext uri="{FF2B5EF4-FFF2-40B4-BE49-F238E27FC236}">
                <a16:creationId xmlns:a16="http://schemas.microsoft.com/office/drawing/2014/main" id="{E997BF02-82B6-A131-F97C-17E7C2A6D492}"/>
              </a:ext>
            </a:extLst>
          </p:cNvPr>
          <p:cNvGrpSpPr/>
          <p:nvPr/>
        </p:nvGrpSpPr>
        <p:grpSpPr>
          <a:xfrm>
            <a:off x="9784992" y="1423551"/>
            <a:ext cx="1725434" cy="1725434"/>
            <a:chOff x="9784992" y="1423551"/>
            <a:chExt cx="1725434" cy="1725434"/>
          </a:xfrm>
        </p:grpSpPr>
        <p:sp>
          <p:nvSpPr>
            <p:cNvPr id="100" name="05">
              <a:extLst>
                <a:ext uri="{FF2B5EF4-FFF2-40B4-BE49-F238E27FC236}">
                  <a16:creationId xmlns:a16="http://schemas.microsoft.com/office/drawing/2014/main" id="{81CA28AE-E031-A4A7-E893-AD8C0D308443}"/>
                </a:ext>
              </a:extLst>
            </p:cNvPr>
            <p:cNvSpPr/>
            <p:nvPr/>
          </p:nvSpPr>
          <p:spPr>
            <a:xfrm>
              <a:off x="9784992" y="1423551"/>
              <a:ext cx="1725434" cy="1725434"/>
            </a:xfrm>
            <a:prstGeom prst="ellipse">
              <a:avLst/>
            </a:prstGeom>
            <a:solidFill>
              <a:schemeClr val="accent3">
                <a:lumMod val="75000"/>
              </a:schemeClr>
            </a:solidFill>
            <a:ln>
              <a:noFill/>
            </a:ln>
            <a:scene3d>
              <a:camera prst="orthographicFront"/>
              <a:lightRig rig="chilly" dir="t"/>
            </a:scene3d>
            <a:sp3d>
              <a:bevelT w="50800" h="25400" prst="coolSlan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chemeClr val="bg1"/>
                </a:solidFill>
              </a:endParaRPr>
            </a:p>
          </p:txBody>
        </p:sp>
        <p:pic>
          <p:nvPicPr>
            <p:cNvPr id="101" name="Graphic 100">
              <a:extLst>
                <a:ext uri="{FF2B5EF4-FFF2-40B4-BE49-F238E27FC236}">
                  <a16:creationId xmlns:a16="http://schemas.microsoft.com/office/drawing/2014/main" id="{909C6C62-C256-2580-36FE-9AF7D4FD0F1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369882" y="2055875"/>
              <a:ext cx="555654" cy="460786"/>
            </a:xfrm>
            <a:prstGeom prst="rect">
              <a:avLst/>
            </a:prstGeom>
          </p:spPr>
        </p:pic>
      </p:grpSp>
      <p:sp>
        <p:nvSpPr>
          <p:cNvPr id="102" name="Rectangle: Rounded Corners 7">
            <a:extLst>
              <a:ext uri="{FF2B5EF4-FFF2-40B4-BE49-F238E27FC236}">
                <a16:creationId xmlns:a16="http://schemas.microsoft.com/office/drawing/2014/main" id="{C48FA8AE-A5AD-C934-2F53-18CB6F64D790}"/>
              </a:ext>
            </a:extLst>
          </p:cNvPr>
          <p:cNvSpPr/>
          <p:nvPr/>
        </p:nvSpPr>
        <p:spPr>
          <a:xfrm>
            <a:off x="892686" y="4681799"/>
            <a:ext cx="2561720" cy="719822"/>
          </a:xfrm>
          <a:prstGeom prst="roundRect">
            <a:avLst>
              <a:gd name="adj" fmla="val 7128"/>
            </a:avLst>
          </a:prstGeom>
          <a:solidFill>
            <a:schemeClr val="accent3"/>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a:t>Trust</a:t>
            </a:r>
          </a:p>
        </p:txBody>
      </p:sp>
      <p:sp>
        <p:nvSpPr>
          <p:cNvPr id="103" name="Rectangle: Rounded Corners 7">
            <a:extLst>
              <a:ext uri="{FF2B5EF4-FFF2-40B4-BE49-F238E27FC236}">
                <a16:creationId xmlns:a16="http://schemas.microsoft.com/office/drawing/2014/main" id="{264C460B-E87F-A44A-2E24-E3E59481F420}"/>
              </a:ext>
            </a:extLst>
          </p:cNvPr>
          <p:cNvSpPr/>
          <p:nvPr/>
        </p:nvSpPr>
        <p:spPr>
          <a:xfrm>
            <a:off x="3576993" y="4681799"/>
            <a:ext cx="2561720" cy="719822"/>
          </a:xfrm>
          <a:prstGeom prst="roundRect">
            <a:avLst>
              <a:gd name="adj" fmla="val 7128"/>
            </a:avLst>
          </a:prstGeom>
          <a:solidFill>
            <a:schemeClr val="accent3"/>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a:t>Collaboration</a:t>
            </a:r>
          </a:p>
        </p:txBody>
      </p:sp>
      <p:sp>
        <p:nvSpPr>
          <p:cNvPr id="104" name="Rectangle: Rounded Corners 7">
            <a:extLst>
              <a:ext uri="{FF2B5EF4-FFF2-40B4-BE49-F238E27FC236}">
                <a16:creationId xmlns:a16="http://schemas.microsoft.com/office/drawing/2014/main" id="{C9A9534D-0617-5124-02BA-24EA24159D44}"/>
              </a:ext>
            </a:extLst>
          </p:cNvPr>
          <p:cNvSpPr/>
          <p:nvPr/>
        </p:nvSpPr>
        <p:spPr>
          <a:xfrm>
            <a:off x="6261300" y="4681799"/>
            <a:ext cx="2561720" cy="719822"/>
          </a:xfrm>
          <a:prstGeom prst="roundRect">
            <a:avLst>
              <a:gd name="adj" fmla="val 7128"/>
            </a:avLst>
          </a:prstGeom>
          <a:solidFill>
            <a:schemeClr val="accent3"/>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a:t>Agility</a:t>
            </a:r>
          </a:p>
        </p:txBody>
      </p:sp>
      <p:sp>
        <p:nvSpPr>
          <p:cNvPr id="105" name="Rectangle: Rounded Corners 7">
            <a:extLst>
              <a:ext uri="{FF2B5EF4-FFF2-40B4-BE49-F238E27FC236}">
                <a16:creationId xmlns:a16="http://schemas.microsoft.com/office/drawing/2014/main" id="{757A6D69-5853-8C24-6989-BF7D7B570394}"/>
              </a:ext>
            </a:extLst>
          </p:cNvPr>
          <p:cNvSpPr/>
          <p:nvPr/>
        </p:nvSpPr>
        <p:spPr>
          <a:xfrm>
            <a:off x="8942693" y="4681799"/>
            <a:ext cx="2561720" cy="719822"/>
          </a:xfrm>
          <a:prstGeom prst="roundRect">
            <a:avLst>
              <a:gd name="adj" fmla="val 7128"/>
            </a:avLst>
          </a:prstGeom>
          <a:solidFill>
            <a:schemeClr val="accent3"/>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a:t>Transform</a:t>
            </a:r>
          </a:p>
        </p:txBody>
      </p:sp>
      <p:sp>
        <p:nvSpPr>
          <p:cNvPr id="106" name="Rectangle: Rounded Corners 7">
            <a:extLst>
              <a:ext uri="{FF2B5EF4-FFF2-40B4-BE49-F238E27FC236}">
                <a16:creationId xmlns:a16="http://schemas.microsoft.com/office/drawing/2014/main" id="{8BDF627D-5820-D676-13A6-2C9E08280A16}"/>
              </a:ext>
            </a:extLst>
          </p:cNvPr>
          <p:cNvSpPr/>
          <p:nvPr/>
        </p:nvSpPr>
        <p:spPr>
          <a:xfrm>
            <a:off x="892686" y="5490646"/>
            <a:ext cx="10617740" cy="719822"/>
          </a:xfrm>
          <a:prstGeom prst="roundRect">
            <a:avLst>
              <a:gd name="adj" fmla="val 7128"/>
            </a:avLst>
          </a:prstGeom>
          <a:solidFill>
            <a:schemeClr val="accent4"/>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r>
              <a:rPr lang="en-US" sz="1400" b="1">
                <a:solidFill>
                  <a:schemeClr val="bg1"/>
                </a:solidFill>
                <a:latin typeface="Helvetica" pitchFamily="2" charset="0"/>
              </a:rPr>
              <a:t>To deliver outstanding value, partnerships and quality of care with transformative communication</a:t>
            </a:r>
          </a:p>
        </p:txBody>
      </p:sp>
    </p:spTree>
    <p:extLst>
      <p:ext uri="{BB962C8B-B14F-4D97-AF65-F5344CB8AC3E}">
        <p14:creationId xmlns:p14="http://schemas.microsoft.com/office/powerpoint/2010/main" val="282076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250"/>
                                        <p:tgtEl>
                                          <p:spTgt spid="25"/>
                                        </p:tgtEl>
                                      </p:cBhvr>
                                    </p:animEffect>
                                  </p:childTnLst>
                                </p:cTn>
                              </p:par>
                              <p:par>
                                <p:cTn id="11" presetID="53" presetClass="entr" presetSubtype="16" fill="hold" grpId="1"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250" fill="hold"/>
                                        <p:tgtEl>
                                          <p:spTgt spid="25"/>
                                        </p:tgtEl>
                                        <p:attrNameLst>
                                          <p:attrName>ppt_w</p:attrName>
                                        </p:attrNameLst>
                                      </p:cBhvr>
                                      <p:tavLst>
                                        <p:tav tm="0">
                                          <p:val>
                                            <p:fltVal val="0"/>
                                          </p:val>
                                        </p:tav>
                                        <p:tav tm="100000">
                                          <p:val>
                                            <p:strVal val="#ppt_w"/>
                                          </p:val>
                                        </p:tav>
                                      </p:tavLst>
                                    </p:anim>
                                    <p:anim calcmode="lin" valueType="num">
                                      <p:cBhvr>
                                        <p:cTn id="14" dur="250" fill="hold"/>
                                        <p:tgtEl>
                                          <p:spTgt spid="25"/>
                                        </p:tgtEl>
                                        <p:attrNameLst>
                                          <p:attrName>ppt_h</p:attrName>
                                        </p:attrNameLst>
                                      </p:cBhvr>
                                      <p:tavLst>
                                        <p:tav tm="0">
                                          <p:val>
                                            <p:fltVal val="0"/>
                                          </p:val>
                                        </p:tav>
                                        <p:tav tm="100000">
                                          <p:val>
                                            <p:strVal val="#ppt_h"/>
                                          </p:val>
                                        </p:tav>
                                      </p:tavLst>
                                    </p:anim>
                                    <p:animEffect transition="in" filter="fade">
                                      <p:cBhvr>
                                        <p:cTn id="15" dur="250"/>
                                        <p:tgtEl>
                                          <p:spTgt spid="25"/>
                                        </p:tgtEl>
                                      </p:cBhvr>
                                    </p:animEffect>
                                  </p:childTnLst>
                                </p:cTn>
                              </p:par>
                              <p:par>
                                <p:cTn id="16" presetID="22" presetClass="entr" presetSubtype="8" fill="hold" grpId="0"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par>
                                <p:cTn id="19" presetID="53" presetClass="entr" presetSubtype="16" fill="hold" nodeType="withEffect">
                                  <p:stCondLst>
                                    <p:cond delay="1000"/>
                                  </p:stCondLst>
                                  <p:childTnLst>
                                    <p:set>
                                      <p:cBhvr>
                                        <p:cTn id="20" dur="1" fill="hold">
                                          <p:stCondLst>
                                            <p:cond delay="0"/>
                                          </p:stCondLst>
                                        </p:cTn>
                                        <p:tgtEl>
                                          <p:spTgt spid="37"/>
                                        </p:tgtEl>
                                        <p:attrNameLst>
                                          <p:attrName>style.visibility</p:attrName>
                                        </p:attrNameLst>
                                      </p:cBhvr>
                                      <p:to>
                                        <p:strVal val="visible"/>
                                      </p:to>
                                    </p:set>
                                    <p:anim calcmode="lin" valueType="num">
                                      <p:cBhvr>
                                        <p:cTn id="21" dur="500" fill="hold"/>
                                        <p:tgtEl>
                                          <p:spTgt spid="37"/>
                                        </p:tgtEl>
                                        <p:attrNameLst>
                                          <p:attrName>ppt_w</p:attrName>
                                        </p:attrNameLst>
                                      </p:cBhvr>
                                      <p:tavLst>
                                        <p:tav tm="0">
                                          <p:val>
                                            <p:fltVal val="0"/>
                                          </p:val>
                                        </p:tav>
                                        <p:tav tm="100000">
                                          <p:val>
                                            <p:strVal val="#ppt_w"/>
                                          </p:val>
                                        </p:tav>
                                      </p:tavLst>
                                    </p:anim>
                                    <p:anim calcmode="lin" valueType="num">
                                      <p:cBhvr>
                                        <p:cTn id="22" dur="500" fill="hold"/>
                                        <p:tgtEl>
                                          <p:spTgt spid="37"/>
                                        </p:tgtEl>
                                        <p:attrNameLst>
                                          <p:attrName>ppt_h</p:attrName>
                                        </p:attrNameLst>
                                      </p:cBhvr>
                                      <p:tavLst>
                                        <p:tav tm="0">
                                          <p:val>
                                            <p:fltVal val="0"/>
                                          </p:val>
                                        </p:tav>
                                        <p:tav tm="100000">
                                          <p:val>
                                            <p:strVal val="#ppt_h"/>
                                          </p:val>
                                        </p:tav>
                                      </p:tavLst>
                                    </p:anim>
                                    <p:animEffect transition="in" filter="fade">
                                      <p:cBhvr>
                                        <p:cTn id="23" dur="500"/>
                                        <p:tgtEl>
                                          <p:spTgt spid="37"/>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par>
                                <p:cTn id="27" presetID="10" presetClass="entr" presetSubtype="0" fill="hold" grpId="0" nodeType="withEffect">
                                  <p:stCondLst>
                                    <p:cond delay="75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250"/>
                                        <p:tgtEl>
                                          <p:spTgt spid="22"/>
                                        </p:tgtEl>
                                      </p:cBhvr>
                                    </p:animEffect>
                                  </p:childTnLst>
                                </p:cTn>
                              </p:par>
                              <p:par>
                                <p:cTn id="30" presetID="53" presetClass="entr" presetSubtype="16" fill="hold" grpId="1" nodeType="withEffect">
                                  <p:stCondLst>
                                    <p:cond delay="75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animEffect transition="in" filter="fade">
                                      <p:cBhvr>
                                        <p:cTn id="34" dur="250"/>
                                        <p:tgtEl>
                                          <p:spTgt spid="22"/>
                                        </p:tgtEl>
                                      </p:cBhvr>
                                    </p:animEffect>
                                  </p:childTnLst>
                                </p:cTn>
                              </p:par>
                              <p:par>
                                <p:cTn id="35" presetID="22" presetClass="entr" presetSubtype="8" fill="hold" grpId="0" nodeType="withEffect">
                                  <p:stCondLst>
                                    <p:cond delay="125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par>
                                <p:cTn id="38" presetID="53" presetClass="entr" presetSubtype="16" fill="hold" nodeType="withEffect">
                                  <p:stCondLst>
                                    <p:cond delay="2000"/>
                                  </p:stCondLst>
                                  <p:childTnLst>
                                    <p:set>
                                      <p:cBhvr>
                                        <p:cTn id="39" dur="1" fill="hold">
                                          <p:stCondLst>
                                            <p:cond delay="0"/>
                                          </p:stCondLst>
                                        </p:cTn>
                                        <p:tgtEl>
                                          <p:spTgt spid="88"/>
                                        </p:tgtEl>
                                        <p:attrNameLst>
                                          <p:attrName>style.visibility</p:attrName>
                                        </p:attrNameLst>
                                      </p:cBhvr>
                                      <p:to>
                                        <p:strVal val="visible"/>
                                      </p:to>
                                    </p:set>
                                    <p:anim calcmode="lin" valueType="num">
                                      <p:cBhvr>
                                        <p:cTn id="40" dur="500" fill="hold"/>
                                        <p:tgtEl>
                                          <p:spTgt spid="88"/>
                                        </p:tgtEl>
                                        <p:attrNameLst>
                                          <p:attrName>ppt_w</p:attrName>
                                        </p:attrNameLst>
                                      </p:cBhvr>
                                      <p:tavLst>
                                        <p:tav tm="0">
                                          <p:val>
                                            <p:fltVal val="0"/>
                                          </p:val>
                                        </p:tav>
                                        <p:tav tm="100000">
                                          <p:val>
                                            <p:strVal val="#ppt_w"/>
                                          </p:val>
                                        </p:tav>
                                      </p:tavLst>
                                    </p:anim>
                                    <p:anim calcmode="lin" valueType="num">
                                      <p:cBhvr>
                                        <p:cTn id="41" dur="500" fill="hold"/>
                                        <p:tgtEl>
                                          <p:spTgt spid="88"/>
                                        </p:tgtEl>
                                        <p:attrNameLst>
                                          <p:attrName>ppt_h</p:attrName>
                                        </p:attrNameLst>
                                      </p:cBhvr>
                                      <p:tavLst>
                                        <p:tav tm="0">
                                          <p:val>
                                            <p:fltVal val="0"/>
                                          </p:val>
                                        </p:tav>
                                        <p:tav tm="100000">
                                          <p:val>
                                            <p:strVal val="#ppt_h"/>
                                          </p:val>
                                        </p:tav>
                                      </p:tavLst>
                                    </p:anim>
                                    <p:animEffect transition="in" filter="fade">
                                      <p:cBhvr>
                                        <p:cTn id="42" dur="500"/>
                                        <p:tgtEl>
                                          <p:spTgt spid="88"/>
                                        </p:tgtEl>
                                      </p:cBhvr>
                                    </p:animEffect>
                                  </p:childTnLst>
                                </p:cTn>
                              </p:par>
                              <p:par>
                                <p:cTn id="43" presetID="10" presetClass="entr" presetSubtype="0" fill="hold" grpId="0" nodeType="withEffect">
                                  <p:stCondLst>
                                    <p:cond delay="200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250"/>
                                        <p:tgtEl>
                                          <p:spTgt spid="20"/>
                                        </p:tgtEl>
                                      </p:cBhvr>
                                    </p:animEffect>
                                  </p:childTnLst>
                                </p:cTn>
                              </p:par>
                              <p:par>
                                <p:cTn id="49" presetID="53" presetClass="entr" presetSubtype="16" fill="hold" grpId="1" nodeType="withEffect">
                                  <p:stCondLst>
                                    <p:cond delay="1750"/>
                                  </p:stCondLst>
                                  <p:childTnLst>
                                    <p:set>
                                      <p:cBhvr>
                                        <p:cTn id="50" dur="1" fill="hold">
                                          <p:stCondLst>
                                            <p:cond delay="0"/>
                                          </p:stCondLst>
                                        </p:cTn>
                                        <p:tgtEl>
                                          <p:spTgt spid="20"/>
                                        </p:tgtEl>
                                        <p:attrNameLst>
                                          <p:attrName>style.visibility</p:attrName>
                                        </p:attrNameLst>
                                      </p:cBhvr>
                                      <p:to>
                                        <p:strVal val="visible"/>
                                      </p:to>
                                    </p:set>
                                    <p:anim calcmode="lin" valueType="num">
                                      <p:cBhvr>
                                        <p:cTn id="51" dur="250" fill="hold"/>
                                        <p:tgtEl>
                                          <p:spTgt spid="20"/>
                                        </p:tgtEl>
                                        <p:attrNameLst>
                                          <p:attrName>ppt_w</p:attrName>
                                        </p:attrNameLst>
                                      </p:cBhvr>
                                      <p:tavLst>
                                        <p:tav tm="0">
                                          <p:val>
                                            <p:fltVal val="0"/>
                                          </p:val>
                                        </p:tav>
                                        <p:tav tm="100000">
                                          <p:val>
                                            <p:strVal val="#ppt_w"/>
                                          </p:val>
                                        </p:tav>
                                      </p:tavLst>
                                    </p:anim>
                                    <p:anim calcmode="lin" valueType="num">
                                      <p:cBhvr>
                                        <p:cTn id="52" dur="250" fill="hold"/>
                                        <p:tgtEl>
                                          <p:spTgt spid="20"/>
                                        </p:tgtEl>
                                        <p:attrNameLst>
                                          <p:attrName>ppt_h</p:attrName>
                                        </p:attrNameLst>
                                      </p:cBhvr>
                                      <p:tavLst>
                                        <p:tav tm="0">
                                          <p:val>
                                            <p:fltVal val="0"/>
                                          </p:val>
                                        </p:tav>
                                        <p:tav tm="100000">
                                          <p:val>
                                            <p:strVal val="#ppt_h"/>
                                          </p:val>
                                        </p:tav>
                                      </p:tavLst>
                                    </p:anim>
                                    <p:animEffect transition="in" filter="fade">
                                      <p:cBhvr>
                                        <p:cTn id="53" dur="250"/>
                                        <p:tgtEl>
                                          <p:spTgt spid="20"/>
                                        </p:tgtEl>
                                      </p:cBhvr>
                                    </p:animEffect>
                                  </p:childTnLst>
                                </p:cTn>
                              </p:par>
                              <p:par>
                                <p:cTn id="54" presetID="22" presetClass="entr" presetSubtype="8" fill="hold" grpId="0" nodeType="withEffect">
                                  <p:stCondLst>
                                    <p:cond delay="2250"/>
                                  </p:stCondLst>
                                  <p:childTnLst>
                                    <p:set>
                                      <p:cBhvr>
                                        <p:cTn id="55" dur="1" fill="hold">
                                          <p:stCondLst>
                                            <p:cond delay="0"/>
                                          </p:stCondLst>
                                        </p:cTn>
                                        <p:tgtEl>
                                          <p:spTgt spid="21"/>
                                        </p:tgtEl>
                                        <p:attrNameLst>
                                          <p:attrName>style.visibility</p:attrName>
                                        </p:attrNameLst>
                                      </p:cBhvr>
                                      <p:to>
                                        <p:strVal val="visible"/>
                                      </p:to>
                                    </p:set>
                                    <p:animEffect transition="in" filter="wipe(left)">
                                      <p:cBhvr>
                                        <p:cTn id="56" dur="500"/>
                                        <p:tgtEl>
                                          <p:spTgt spid="21"/>
                                        </p:tgtEl>
                                      </p:cBhvr>
                                    </p:animEffect>
                                  </p:childTnLst>
                                </p:cTn>
                              </p:par>
                              <p:par>
                                <p:cTn id="57" presetID="53" presetClass="entr" presetSubtype="16" fill="hold" nodeType="withEffect">
                                  <p:stCondLst>
                                    <p:cond delay="3000"/>
                                  </p:stCondLst>
                                  <p:childTnLst>
                                    <p:set>
                                      <p:cBhvr>
                                        <p:cTn id="58" dur="1" fill="hold">
                                          <p:stCondLst>
                                            <p:cond delay="0"/>
                                          </p:stCondLst>
                                        </p:cTn>
                                        <p:tgtEl>
                                          <p:spTgt spid="91"/>
                                        </p:tgtEl>
                                        <p:attrNameLst>
                                          <p:attrName>style.visibility</p:attrName>
                                        </p:attrNameLst>
                                      </p:cBhvr>
                                      <p:to>
                                        <p:strVal val="visible"/>
                                      </p:to>
                                    </p:set>
                                    <p:anim calcmode="lin" valueType="num">
                                      <p:cBhvr>
                                        <p:cTn id="59" dur="500" fill="hold"/>
                                        <p:tgtEl>
                                          <p:spTgt spid="91"/>
                                        </p:tgtEl>
                                        <p:attrNameLst>
                                          <p:attrName>ppt_w</p:attrName>
                                        </p:attrNameLst>
                                      </p:cBhvr>
                                      <p:tavLst>
                                        <p:tav tm="0">
                                          <p:val>
                                            <p:fltVal val="0"/>
                                          </p:val>
                                        </p:tav>
                                        <p:tav tm="100000">
                                          <p:val>
                                            <p:strVal val="#ppt_w"/>
                                          </p:val>
                                        </p:tav>
                                      </p:tavLst>
                                    </p:anim>
                                    <p:anim calcmode="lin" valueType="num">
                                      <p:cBhvr>
                                        <p:cTn id="60" dur="500" fill="hold"/>
                                        <p:tgtEl>
                                          <p:spTgt spid="91"/>
                                        </p:tgtEl>
                                        <p:attrNameLst>
                                          <p:attrName>ppt_h</p:attrName>
                                        </p:attrNameLst>
                                      </p:cBhvr>
                                      <p:tavLst>
                                        <p:tav tm="0">
                                          <p:val>
                                            <p:fltVal val="0"/>
                                          </p:val>
                                        </p:tav>
                                        <p:tav tm="100000">
                                          <p:val>
                                            <p:strVal val="#ppt_h"/>
                                          </p:val>
                                        </p:tav>
                                      </p:tavLst>
                                    </p:anim>
                                    <p:animEffect transition="in" filter="fade">
                                      <p:cBhvr>
                                        <p:cTn id="61" dur="500"/>
                                        <p:tgtEl>
                                          <p:spTgt spid="91"/>
                                        </p:tgtEl>
                                      </p:cBhvr>
                                    </p:animEffect>
                                  </p:childTnLst>
                                </p:cTn>
                              </p:par>
                              <p:par>
                                <p:cTn id="62" presetID="10" presetClass="entr" presetSubtype="0" fill="hold" grpId="0" nodeType="withEffect">
                                  <p:stCondLst>
                                    <p:cond delay="300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500"/>
                                        <p:tgtEl>
                                          <p:spTgt spid="34"/>
                                        </p:tgtEl>
                                      </p:cBhvr>
                                    </p:animEffect>
                                  </p:childTnLst>
                                </p:cTn>
                              </p:par>
                              <p:par>
                                <p:cTn id="65" presetID="10" presetClass="entr" presetSubtype="0" fill="hold" grpId="0" nodeType="withEffect">
                                  <p:stCondLst>
                                    <p:cond delay="275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250"/>
                                        <p:tgtEl>
                                          <p:spTgt spid="18"/>
                                        </p:tgtEl>
                                      </p:cBhvr>
                                    </p:animEffect>
                                  </p:childTnLst>
                                </p:cTn>
                              </p:par>
                              <p:par>
                                <p:cTn id="68" presetID="53" presetClass="entr" presetSubtype="16" fill="hold" grpId="1" nodeType="withEffect">
                                  <p:stCondLst>
                                    <p:cond delay="2750"/>
                                  </p:stCondLst>
                                  <p:childTnLst>
                                    <p:set>
                                      <p:cBhvr>
                                        <p:cTn id="69" dur="1" fill="hold">
                                          <p:stCondLst>
                                            <p:cond delay="0"/>
                                          </p:stCondLst>
                                        </p:cTn>
                                        <p:tgtEl>
                                          <p:spTgt spid="18"/>
                                        </p:tgtEl>
                                        <p:attrNameLst>
                                          <p:attrName>style.visibility</p:attrName>
                                        </p:attrNameLst>
                                      </p:cBhvr>
                                      <p:to>
                                        <p:strVal val="visible"/>
                                      </p:to>
                                    </p:set>
                                    <p:anim calcmode="lin" valueType="num">
                                      <p:cBhvr>
                                        <p:cTn id="70" dur="250" fill="hold"/>
                                        <p:tgtEl>
                                          <p:spTgt spid="18"/>
                                        </p:tgtEl>
                                        <p:attrNameLst>
                                          <p:attrName>ppt_w</p:attrName>
                                        </p:attrNameLst>
                                      </p:cBhvr>
                                      <p:tavLst>
                                        <p:tav tm="0">
                                          <p:val>
                                            <p:fltVal val="0"/>
                                          </p:val>
                                        </p:tav>
                                        <p:tav tm="100000">
                                          <p:val>
                                            <p:strVal val="#ppt_w"/>
                                          </p:val>
                                        </p:tav>
                                      </p:tavLst>
                                    </p:anim>
                                    <p:anim calcmode="lin" valueType="num">
                                      <p:cBhvr>
                                        <p:cTn id="71" dur="250" fill="hold"/>
                                        <p:tgtEl>
                                          <p:spTgt spid="18"/>
                                        </p:tgtEl>
                                        <p:attrNameLst>
                                          <p:attrName>ppt_h</p:attrName>
                                        </p:attrNameLst>
                                      </p:cBhvr>
                                      <p:tavLst>
                                        <p:tav tm="0">
                                          <p:val>
                                            <p:fltVal val="0"/>
                                          </p:val>
                                        </p:tav>
                                        <p:tav tm="100000">
                                          <p:val>
                                            <p:strVal val="#ppt_h"/>
                                          </p:val>
                                        </p:tav>
                                      </p:tavLst>
                                    </p:anim>
                                    <p:animEffect transition="in" filter="fade">
                                      <p:cBhvr>
                                        <p:cTn id="72" dur="250"/>
                                        <p:tgtEl>
                                          <p:spTgt spid="18"/>
                                        </p:tgtEl>
                                      </p:cBhvr>
                                    </p:animEffect>
                                  </p:childTnLst>
                                </p:cTn>
                              </p:par>
                              <p:par>
                                <p:cTn id="73" presetID="22" presetClass="entr" presetSubtype="8" fill="hold" grpId="0" nodeType="withEffect">
                                  <p:stCondLst>
                                    <p:cond delay="3250"/>
                                  </p:stCondLst>
                                  <p:childTnLst>
                                    <p:set>
                                      <p:cBhvr>
                                        <p:cTn id="74" dur="1" fill="hold">
                                          <p:stCondLst>
                                            <p:cond delay="0"/>
                                          </p:stCondLst>
                                        </p:cTn>
                                        <p:tgtEl>
                                          <p:spTgt spid="19"/>
                                        </p:tgtEl>
                                        <p:attrNameLst>
                                          <p:attrName>style.visibility</p:attrName>
                                        </p:attrNameLst>
                                      </p:cBhvr>
                                      <p:to>
                                        <p:strVal val="visible"/>
                                      </p:to>
                                    </p:set>
                                    <p:animEffect transition="in" filter="wipe(left)">
                                      <p:cBhvr>
                                        <p:cTn id="75" dur="500"/>
                                        <p:tgtEl>
                                          <p:spTgt spid="19"/>
                                        </p:tgtEl>
                                      </p:cBhvr>
                                    </p:animEffect>
                                  </p:childTnLst>
                                </p:cTn>
                              </p:par>
                              <p:par>
                                <p:cTn id="76" presetID="53" presetClass="entr" presetSubtype="16" fill="hold" nodeType="withEffect">
                                  <p:stCondLst>
                                    <p:cond delay="4000"/>
                                  </p:stCondLst>
                                  <p:childTnLst>
                                    <p:set>
                                      <p:cBhvr>
                                        <p:cTn id="77" dur="1" fill="hold">
                                          <p:stCondLst>
                                            <p:cond delay="0"/>
                                          </p:stCondLst>
                                        </p:cTn>
                                        <p:tgtEl>
                                          <p:spTgt spid="94"/>
                                        </p:tgtEl>
                                        <p:attrNameLst>
                                          <p:attrName>style.visibility</p:attrName>
                                        </p:attrNameLst>
                                      </p:cBhvr>
                                      <p:to>
                                        <p:strVal val="visible"/>
                                      </p:to>
                                    </p:set>
                                    <p:anim calcmode="lin" valueType="num">
                                      <p:cBhvr>
                                        <p:cTn id="78" dur="500" fill="hold"/>
                                        <p:tgtEl>
                                          <p:spTgt spid="94"/>
                                        </p:tgtEl>
                                        <p:attrNameLst>
                                          <p:attrName>ppt_w</p:attrName>
                                        </p:attrNameLst>
                                      </p:cBhvr>
                                      <p:tavLst>
                                        <p:tav tm="0">
                                          <p:val>
                                            <p:fltVal val="0"/>
                                          </p:val>
                                        </p:tav>
                                        <p:tav tm="100000">
                                          <p:val>
                                            <p:strVal val="#ppt_w"/>
                                          </p:val>
                                        </p:tav>
                                      </p:tavLst>
                                    </p:anim>
                                    <p:anim calcmode="lin" valueType="num">
                                      <p:cBhvr>
                                        <p:cTn id="79" dur="500" fill="hold"/>
                                        <p:tgtEl>
                                          <p:spTgt spid="94"/>
                                        </p:tgtEl>
                                        <p:attrNameLst>
                                          <p:attrName>ppt_h</p:attrName>
                                        </p:attrNameLst>
                                      </p:cBhvr>
                                      <p:tavLst>
                                        <p:tav tm="0">
                                          <p:val>
                                            <p:fltVal val="0"/>
                                          </p:val>
                                        </p:tav>
                                        <p:tav tm="100000">
                                          <p:val>
                                            <p:strVal val="#ppt_h"/>
                                          </p:val>
                                        </p:tav>
                                      </p:tavLst>
                                    </p:anim>
                                    <p:animEffect transition="in" filter="fade">
                                      <p:cBhvr>
                                        <p:cTn id="80" dur="500"/>
                                        <p:tgtEl>
                                          <p:spTgt spid="94"/>
                                        </p:tgtEl>
                                      </p:cBhvr>
                                    </p:animEffect>
                                  </p:childTnLst>
                                </p:cTn>
                              </p:par>
                              <p:par>
                                <p:cTn id="81" presetID="10" presetClass="entr" presetSubtype="0" fill="hold" grpId="0" nodeType="withEffect">
                                  <p:stCondLst>
                                    <p:cond delay="4000"/>
                                  </p:stCondLst>
                                  <p:childTnLst>
                                    <p:set>
                                      <p:cBhvr>
                                        <p:cTn id="82" dur="1" fill="hold">
                                          <p:stCondLst>
                                            <p:cond delay="0"/>
                                          </p:stCondLst>
                                        </p:cTn>
                                        <p:tgtEl>
                                          <p:spTgt spid="35"/>
                                        </p:tgtEl>
                                        <p:attrNameLst>
                                          <p:attrName>style.visibility</p:attrName>
                                        </p:attrNameLst>
                                      </p:cBhvr>
                                      <p:to>
                                        <p:strVal val="visible"/>
                                      </p:to>
                                    </p:set>
                                    <p:animEffect transition="in" filter="fade">
                                      <p:cBhvr>
                                        <p:cTn id="83" dur="500"/>
                                        <p:tgtEl>
                                          <p:spTgt spid="35"/>
                                        </p:tgtEl>
                                      </p:cBhvr>
                                    </p:animEffect>
                                  </p:childTnLst>
                                </p:cTn>
                              </p:par>
                              <p:par>
                                <p:cTn id="84" presetID="10" presetClass="entr" presetSubtype="0" fill="hold" grpId="0" nodeType="withEffect">
                                  <p:stCondLst>
                                    <p:cond delay="3750"/>
                                  </p:stCondLst>
                                  <p:childTnLst>
                                    <p:set>
                                      <p:cBhvr>
                                        <p:cTn id="85" dur="1" fill="hold">
                                          <p:stCondLst>
                                            <p:cond delay="0"/>
                                          </p:stCondLst>
                                        </p:cTn>
                                        <p:tgtEl>
                                          <p:spTgt spid="98"/>
                                        </p:tgtEl>
                                        <p:attrNameLst>
                                          <p:attrName>style.visibility</p:attrName>
                                        </p:attrNameLst>
                                      </p:cBhvr>
                                      <p:to>
                                        <p:strVal val="visible"/>
                                      </p:to>
                                    </p:set>
                                    <p:animEffect transition="in" filter="fade">
                                      <p:cBhvr>
                                        <p:cTn id="86" dur="250"/>
                                        <p:tgtEl>
                                          <p:spTgt spid="98"/>
                                        </p:tgtEl>
                                      </p:cBhvr>
                                    </p:animEffect>
                                  </p:childTnLst>
                                </p:cTn>
                              </p:par>
                              <p:par>
                                <p:cTn id="87" presetID="53" presetClass="entr" presetSubtype="16" fill="hold" grpId="1" nodeType="withEffect">
                                  <p:stCondLst>
                                    <p:cond delay="3750"/>
                                  </p:stCondLst>
                                  <p:childTnLst>
                                    <p:set>
                                      <p:cBhvr>
                                        <p:cTn id="88" dur="1" fill="hold">
                                          <p:stCondLst>
                                            <p:cond delay="0"/>
                                          </p:stCondLst>
                                        </p:cTn>
                                        <p:tgtEl>
                                          <p:spTgt spid="98"/>
                                        </p:tgtEl>
                                        <p:attrNameLst>
                                          <p:attrName>style.visibility</p:attrName>
                                        </p:attrNameLst>
                                      </p:cBhvr>
                                      <p:to>
                                        <p:strVal val="visible"/>
                                      </p:to>
                                    </p:set>
                                    <p:anim calcmode="lin" valueType="num">
                                      <p:cBhvr>
                                        <p:cTn id="89" dur="250" fill="hold"/>
                                        <p:tgtEl>
                                          <p:spTgt spid="98"/>
                                        </p:tgtEl>
                                        <p:attrNameLst>
                                          <p:attrName>ppt_w</p:attrName>
                                        </p:attrNameLst>
                                      </p:cBhvr>
                                      <p:tavLst>
                                        <p:tav tm="0">
                                          <p:val>
                                            <p:fltVal val="0"/>
                                          </p:val>
                                        </p:tav>
                                        <p:tav tm="100000">
                                          <p:val>
                                            <p:strVal val="#ppt_w"/>
                                          </p:val>
                                        </p:tav>
                                      </p:tavLst>
                                    </p:anim>
                                    <p:anim calcmode="lin" valueType="num">
                                      <p:cBhvr>
                                        <p:cTn id="90" dur="250" fill="hold"/>
                                        <p:tgtEl>
                                          <p:spTgt spid="98"/>
                                        </p:tgtEl>
                                        <p:attrNameLst>
                                          <p:attrName>ppt_h</p:attrName>
                                        </p:attrNameLst>
                                      </p:cBhvr>
                                      <p:tavLst>
                                        <p:tav tm="0">
                                          <p:val>
                                            <p:fltVal val="0"/>
                                          </p:val>
                                        </p:tav>
                                        <p:tav tm="100000">
                                          <p:val>
                                            <p:strVal val="#ppt_h"/>
                                          </p:val>
                                        </p:tav>
                                      </p:tavLst>
                                    </p:anim>
                                    <p:animEffect transition="in" filter="fade">
                                      <p:cBhvr>
                                        <p:cTn id="91" dur="250"/>
                                        <p:tgtEl>
                                          <p:spTgt spid="98"/>
                                        </p:tgtEl>
                                      </p:cBhvr>
                                    </p:animEffect>
                                  </p:childTnLst>
                                </p:cTn>
                              </p:par>
                              <p:par>
                                <p:cTn id="92" presetID="53" presetClass="entr" presetSubtype="16" fill="hold" nodeType="withEffect">
                                  <p:stCondLst>
                                    <p:cond delay="4500"/>
                                  </p:stCondLst>
                                  <p:childTnLst>
                                    <p:set>
                                      <p:cBhvr>
                                        <p:cTn id="93" dur="1" fill="hold">
                                          <p:stCondLst>
                                            <p:cond delay="0"/>
                                          </p:stCondLst>
                                        </p:cTn>
                                        <p:tgtEl>
                                          <p:spTgt spid="99"/>
                                        </p:tgtEl>
                                        <p:attrNameLst>
                                          <p:attrName>style.visibility</p:attrName>
                                        </p:attrNameLst>
                                      </p:cBhvr>
                                      <p:to>
                                        <p:strVal val="visible"/>
                                      </p:to>
                                    </p:set>
                                    <p:anim calcmode="lin" valueType="num">
                                      <p:cBhvr>
                                        <p:cTn id="94" dur="500" fill="hold"/>
                                        <p:tgtEl>
                                          <p:spTgt spid="99"/>
                                        </p:tgtEl>
                                        <p:attrNameLst>
                                          <p:attrName>ppt_w</p:attrName>
                                        </p:attrNameLst>
                                      </p:cBhvr>
                                      <p:tavLst>
                                        <p:tav tm="0">
                                          <p:val>
                                            <p:fltVal val="0"/>
                                          </p:val>
                                        </p:tav>
                                        <p:tav tm="100000">
                                          <p:val>
                                            <p:strVal val="#ppt_w"/>
                                          </p:val>
                                        </p:tav>
                                      </p:tavLst>
                                    </p:anim>
                                    <p:anim calcmode="lin" valueType="num">
                                      <p:cBhvr>
                                        <p:cTn id="95" dur="500" fill="hold"/>
                                        <p:tgtEl>
                                          <p:spTgt spid="99"/>
                                        </p:tgtEl>
                                        <p:attrNameLst>
                                          <p:attrName>ppt_h</p:attrName>
                                        </p:attrNameLst>
                                      </p:cBhvr>
                                      <p:tavLst>
                                        <p:tav tm="0">
                                          <p:val>
                                            <p:fltVal val="0"/>
                                          </p:val>
                                        </p:tav>
                                        <p:tav tm="100000">
                                          <p:val>
                                            <p:strVal val="#ppt_h"/>
                                          </p:val>
                                        </p:tav>
                                      </p:tavLst>
                                    </p:anim>
                                    <p:animEffect transition="in" filter="fade">
                                      <p:cBhvr>
                                        <p:cTn id="96" dur="500"/>
                                        <p:tgtEl>
                                          <p:spTgt spid="99"/>
                                        </p:tgtEl>
                                      </p:cBhvr>
                                    </p:animEffect>
                                  </p:childTnLst>
                                </p:cTn>
                              </p:par>
                              <p:par>
                                <p:cTn id="97" presetID="10" presetClass="entr" presetSubtype="0" fill="hold" grpId="0" nodeType="withEffect">
                                  <p:stCondLst>
                                    <p:cond delay="4500"/>
                                  </p:stCondLst>
                                  <p:childTnLst>
                                    <p:set>
                                      <p:cBhvr>
                                        <p:cTn id="98" dur="1" fill="hold">
                                          <p:stCondLst>
                                            <p:cond delay="0"/>
                                          </p:stCondLst>
                                        </p:cTn>
                                        <p:tgtEl>
                                          <p:spTgt spid="36"/>
                                        </p:tgtEl>
                                        <p:attrNameLst>
                                          <p:attrName>style.visibility</p:attrName>
                                        </p:attrNameLst>
                                      </p:cBhvr>
                                      <p:to>
                                        <p:strVal val="visible"/>
                                      </p:to>
                                    </p:set>
                                    <p:animEffect transition="in" filter="fade">
                                      <p:cBhvr>
                                        <p:cTn id="99" dur="500"/>
                                        <p:tgtEl>
                                          <p:spTgt spid="36"/>
                                        </p:tgtEl>
                                      </p:cBhvr>
                                    </p:animEffect>
                                  </p:childTnLst>
                                </p:cTn>
                              </p:par>
                              <p:par>
                                <p:cTn id="100" presetID="42" presetClass="entr" presetSubtype="0" fill="hold" grpId="0" nodeType="withEffect">
                                  <p:stCondLst>
                                    <p:cond delay="0"/>
                                  </p:stCondLst>
                                  <p:childTnLst>
                                    <p:set>
                                      <p:cBhvr>
                                        <p:cTn id="101" dur="1" fill="hold">
                                          <p:stCondLst>
                                            <p:cond delay="0"/>
                                          </p:stCondLst>
                                        </p:cTn>
                                        <p:tgtEl>
                                          <p:spTgt spid="106"/>
                                        </p:tgtEl>
                                        <p:attrNameLst>
                                          <p:attrName>style.visibility</p:attrName>
                                        </p:attrNameLst>
                                      </p:cBhvr>
                                      <p:to>
                                        <p:strVal val="visible"/>
                                      </p:to>
                                    </p:set>
                                    <p:animEffect transition="in" filter="fade">
                                      <p:cBhvr>
                                        <p:cTn id="102" dur="500"/>
                                        <p:tgtEl>
                                          <p:spTgt spid="106"/>
                                        </p:tgtEl>
                                      </p:cBhvr>
                                    </p:animEffect>
                                    <p:anim calcmode="lin" valueType="num">
                                      <p:cBhvr>
                                        <p:cTn id="103" dur="500" fill="hold"/>
                                        <p:tgtEl>
                                          <p:spTgt spid="106"/>
                                        </p:tgtEl>
                                        <p:attrNameLst>
                                          <p:attrName>ppt_x</p:attrName>
                                        </p:attrNameLst>
                                      </p:cBhvr>
                                      <p:tavLst>
                                        <p:tav tm="0">
                                          <p:val>
                                            <p:strVal val="#ppt_x"/>
                                          </p:val>
                                        </p:tav>
                                        <p:tav tm="100000">
                                          <p:val>
                                            <p:strVal val="#ppt_x"/>
                                          </p:val>
                                        </p:tav>
                                      </p:tavLst>
                                    </p:anim>
                                    <p:anim calcmode="lin" valueType="num">
                                      <p:cBhvr>
                                        <p:cTn id="104" dur="500" fill="hold"/>
                                        <p:tgtEl>
                                          <p:spTgt spid="106"/>
                                        </p:tgtEl>
                                        <p:attrNameLst>
                                          <p:attrName>ppt_y</p:attrName>
                                        </p:attrNameLst>
                                      </p:cBhvr>
                                      <p:tavLst>
                                        <p:tav tm="0">
                                          <p:val>
                                            <p:strVal val="#ppt_y+.1"/>
                                          </p:val>
                                        </p:tav>
                                        <p:tav tm="100000">
                                          <p:val>
                                            <p:strVal val="#ppt_y"/>
                                          </p:val>
                                        </p:tav>
                                      </p:tavLst>
                                    </p:anim>
                                  </p:childTnLst>
                                </p:cTn>
                              </p:par>
                              <p:par>
                                <p:cTn id="105" presetID="10" presetClass="entr" presetSubtype="0" fill="hold" grpId="0" nodeType="with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fade">
                                      <p:cBhvr>
                                        <p:cTn id="107" dur="500"/>
                                        <p:tgtEl>
                                          <p:spTgt spid="29"/>
                                        </p:tgtEl>
                                      </p:cBhvr>
                                    </p:animEffect>
                                  </p:childTnLst>
                                </p:cTn>
                              </p:par>
                            </p:childTnLst>
                          </p:cTn>
                        </p:par>
                        <p:par>
                          <p:cTn id="108" fill="hold">
                            <p:stCondLst>
                              <p:cond delay="5000"/>
                            </p:stCondLst>
                            <p:childTnLst>
                              <p:par>
                                <p:cTn id="109" presetID="53" presetClass="entr" presetSubtype="16" fill="hold" grpId="0" nodeType="afterEffect">
                                  <p:stCondLst>
                                    <p:cond delay="0"/>
                                  </p:stCondLst>
                                  <p:childTnLst>
                                    <p:set>
                                      <p:cBhvr>
                                        <p:cTn id="110" dur="1" fill="hold">
                                          <p:stCondLst>
                                            <p:cond delay="0"/>
                                          </p:stCondLst>
                                        </p:cTn>
                                        <p:tgtEl>
                                          <p:spTgt spid="102"/>
                                        </p:tgtEl>
                                        <p:attrNameLst>
                                          <p:attrName>style.visibility</p:attrName>
                                        </p:attrNameLst>
                                      </p:cBhvr>
                                      <p:to>
                                        <p:strVal val="visible"/>
                                      </p:to>
                                    </p:set>
                                    <p:anim calcmode="lin" valueType="num">
                                      <p:cBhvr>
                                        <p:cTn id="111" dur="500" fill="hold"/>
                                        <p:tgtEl>
                                          <p:spTgt spid="102"/>
                                        </p:tgtEl>
                                        <p:attrNameLst>
                                          <p:attrName>ppt_w</p:attrName>
                                        </p:attrNameLst>
                                      </p:cBhvr>
                                      <p:tavLst>
                                        <p:tav tm="0">
                                          <p:val>
                                            <p:fltVal val="0"/>
                                          </p:val>
                                        </p:tav>
                                        <p:tav tm="100000">
                                          <p:val>
                                            <p:strVal val="#ppt_w"/>
                                          </p:val>
                                        </p:tav>
                                      </p:tavLst>
                                    </p:anim>
                                    <p:anim calcmode="lin" valueType="num">
                                      <p:cBhvr>
                                        <p:cTn id="112" dur="500" fill="hold"/>
                                        <p:tgtEl>
                                          <p:spTgt spid="102"/>
                                        </p:tgtEl>
                                        <p:attrNameLst>
                                          <p:attrName>ppt_h</p:attrName>
                                        </p:attrNameLst>
                                      </p:cBhvr>
                                      <p:tavLst>
                                        <p:tav tm="0">
                                          <p:val>
                                            <p:fltVal val="0"/>
                                          </p:val>
                                        </p:tav>
                                        <p:tav tm="100000">
                                          <p:val>
                                            <p:strVal val="#ppt_h"/>
                                          </p:val>
                                        </p:tav>
                                      </p:tavLst>
                                    </p:anim>
                                    <p:animEffect transition="in" filter="fade">
                                      <p:cBhvr>
                                        <p:cTn id="113" dur="500"/>
                                        <p:tgtEl>
                                          <p:spTgt spid="102"/>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103"/>
                                        </p:tgtEl>
                                        <p:attrNameLst>
                                          <p:attrName>style.visibility</p:attrName>
                                        </p:attrNameLst>
                                      </p:cBhvr>
                                      <p:to>
                                        <p:strVal val="visible"/>
                                      </p:to>
                                    </p:set>
                                    <p:anim calcmode="lin" valueType="num">
                                      <p:cBhvr>
                                        <p:cTn id="116" dur="500" fill="hold"/>
                                        <p:tgtEl>
                                          <p:spTgt spid="103"/>
                                        </p:tgtEl>
                                        <p:attrNameLst>
                                          <p:attrName>ppt_w</p:attrName>
                                        </p:attrNameLst>
                                      </p:cBhvr>
                                      <p:tavLst>
                                        <p:tav tm="0">
                                          <p:val>
                                            <p:fltVal val="0"/>
                                          </p:val>
                                        </p:tav>
                                        <p:tav tm="100000">
                                          <p:val>
                                            <p:strVal val="#ppt_w"/>
                                          </p:val>
                                        </p:tav>
                                      </p:tavLst>
                                    </p:anim>
                                    <p:anim calcmode="lin" valueType="num">
                                      <p:cBhvr>
                                        <p:cTn id="117" dur="500" fill="hold"/>
                                        <p:tgtEl>
                                          <p:spTgt spid="103"/>
                                        </p:tgtEl>
                                        <p:attrNameLst>
                                          <p:attrName>ppt_h</p:attrName>
                                        </p:attrNameLst>
                                      </p:cBhvr>
                                      <p:tavLst>
                                        <p:tav tm="0">
                                          <p:val>
                                            <p:fltVal val="0"/>
                                          </p:val>
                                        </p:tav>
                                        <p:tav tm="100000">
                                          <p:val>
                                            <p:strVal val="#ppt_h"/>
                                          </p:val>
                                        </p:tav>
                                      </p:tavLst>
                                    </p:anim>
                                    <p:animEffect transition="in" filter="fade">
                                      <p:cBhvr>
                                        <p:cTn id="118" dur="500"/>
                                        <p:tgtEl>
                                          <p:spTgt spid="103"/>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104"/>
                                        </p:tgtEl>
                                        <p:attrNameLst>
                                          <p:attrName>style.visibility</p:attrName>
                                        </p:attrNameLst>
                                      </p:cBhvr>
                                      <p:to>
                                        <p:strVal val="visible"/>
                                      </p:to>
                                    </p:set>
                                    <p:anim calcmode="lin" valueType="num">
                                      <p:cBhvr>
                                        <p:cTn id="121" dur="500" fill="hold"/>
                                        <p:tgtEl>
                                          <p:spTgt spid="104"/>
                                        </p:tgtEl>
                                        <p:attrNameLst>
                                          <p:attrName>ppt_w</p:attrName>
                                        </p:attrNameLst>
                                      </p:cBhvr>
                                      <p:tavLst>
                                        <p:tav tm="0">
                                          <p:val>
                                            <p:fltVal val="0"/>
                                          </p:val>
                                        </p:tav>
                                        <p:tav tm="100000">
                                          <p:val>
                                            <p:strVal val="#ppt_w"/>
                                          </p:val>
                                        </p:tav>
                                      </p:tavLst>
                                    </p:anim>
                                    <p:anim calcmode="lin" valueType="num">
                                      <p:cBhvr>
                                        <p:cTn id="122" dur="500" fill="hold"/>
                                        <p:tgtEl>
                                          <p:spTgt spid="104"/>
                                        </p:tgtEl>
                                        <p:attrNameLst>
                                          <p:attrName>ppt_h</p:attrName>
                                        </p:attrNameLst>
                                      </p:cBhvr>
                                      <p:tavLst>
                                        <p:tav tm="0">
                                          <p:val>
                                            <p:fltVal val="0"/>
                                          </p:val>
                                        </p:tav>
                                        <p:tav tm="100000">
                                          <p:val>
                                            <p:strVal val="#ppt_h"/>
                                          </p:val>
                                        </p:tav>
                                      </p:tavLst>
                                    </p:anim>
                                    <p:animEffect transition="in" filter="fade">
                                      <p:cBhvr>
                                        <p:cTn id="123" dur="500"/>
                                        <p:tgtEl>
                                          <p:spTgt spid="104"/>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105"/>
                                        </p:tgtEl>
                                        <p:attrNameLst>
                                          <p:attrName>style.visibility</p:attrName>
                                        </p:attrNameLst>
                                      </p:cBhvr>
                                      <p:to>
                                        <p:strVal val="visible"/>
                                      </p:to>
                                    </p:set>
                                    <p:anim calcmode="lin" valueType="num">
                                      <p:cBhvr>
                                        <p:cTn id="126" dur="500" fill="hold"/>
                                        <p:tgtEl>
                                          <p:spTgt spid="105"/>
                                        </p:tgtEl>
                                        <p:attrNameLst>
                                          <p:attrName>ppt_w</p:attrName>
                                        </p:attrNameLst>
                                      </p:cBhvr>
                                      <p:tavLst>
                                        <p:tav tm="0">
                                          <p:val>
                                            <p:fltVal val="0"/>
                                          </p:val>
                                        </p:tav>
                                        <p:tav tm="100000">
                                          <p:val>
                                            <p:strVal val="#ppt_w"/>
                                          </p:val>
                                        </p:tav>
                                      </p:tavLst>
                                    </p:anim>
                                    <p:anim calcmode="lin" valueType="num">
                                      <p:cBhvr>
                                        <p:cTn id="127" dur="500" fill="hold"/>
                                        <p:tgtEl>
                                          <p:spTgt spid="105"/>
                                        </p:tgtEl>
                                        <p:attrNameLst>
                                          <p:attrName>ppt_h</p:attrName>
                                        </p:attrNameLst>
                                      </p:cBhvr>
                                      <p:tavLst>
                                        <p:tav tm="0">
                                          <p:val>
                                            <p:fltVal val="0"/>
                                          </p:val>
                                        </p:tav>
                                        <p:tav tm="100000">
                                          <p:val>
                                            <p:strVal val="#ppt_h"/>
                                          </p:val>
                                        </p:tav>
                                      </p:tavLst>
                                    </p:anim>
                                    <p:animEffect transition="in" filter="fade">
                                      <p:cBhvr>
                                        <p:cTn id="128"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20" grpId="0" animBg="1"/>
      <p:bldP spid="20" grpId="1" animBg="1"/>
      <p:bldP spid="21" grpId="0" animBg="1"/>
      <p:bldP spid="22" grpId="0" animBg="1"/>
      <p:bldP spid="22" grpId="1" animBg="1"/>
      <p:bldP spid="23" grpId="0" animBg="1"/>
      <p:bldP spid="25" grpId="0" animBg="1"/>
      <p:bldP spid="25" grpId="1" animBg="1"/>
      <p:bldP spid="26" grpId="0" animBg="1"/>
      <p:bldP spid="29" grpId="0"/>
      <p:bldP spid="30" grpId="0"/>
      <p:bldP spid="31" grpId="0"/>
      <p:bldP spid="34" grpId="0"/>
      <p:bldP spid="35" grpId="0"/>
      <p:bldP spid="36" grpId="0"/>
      <p:bldP spid="98" grpId="0" animBg="1"/>
      <p:bldP spid="98" grpId="1" animBg="1"/>
      <p:bldP spid="102" grpId="0" animBg="1"/>
      <p:bldP spid="103" grpId="0" animBg="1"/>
      <p:bldP spid="104" grpId="0" animBg="1"/>
      <p:bldP spid="105" grpId="0" animBg="1"/>
      <p:bldP spid="106" grpId="0" animBg="1"/>
    </p:bldLst>
  </p:timing>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5">
            <a:extLst>
              <a:ext uri="{FF2B5EF4-FFF2-40B4-BE49-F238E27FC236}">
                <a16:creationId xmlns:a16="http://schemas.microsoft.com/office/drawing/2014/main" id="{E07565E0-A1CA-8021-E273-D189B02B6136}"/>
              </a:ext>
            </a:extLst>
          </p:cNvPr>
          <p:cNvSpPr/>
          <p:nvPr/>
        </p:nvSpPr>
        <p:spPr>
          <a:xfrm>
            <a:off x="4444118" y="1508895"/>
            <a:ext cx="1651214" cy="1733422"/>
          </a:xfrm>
          <a:custGeom>
            <a:avLst/>
            <a:gdLst>
              <a:gd name="connsiteX0" fmla="*/ 0 w 2049017"/>
              <a:gd name="connsiteY0" fmla="*/ 1482281 h 2151030"/>
              <a:gd name="connsiteX1" fmla="*/ 2049018 w 2049017"/>
              <a:gd name="connsiteY1" fmla="*/ 2151031 h 2151030"/>
              <a:gd name="connsiteX2" fmla="*/ 2049018 w 2049017"/>
              <a:gd name="connsiteY2" fmla="*/ 0 h 2151030"/>
              <a:gd name="connsiteX3" fmla="*/ 0 w 2049017"/>
              <a:gd name="connsiteY3" fmla="*/ 1482281 h 2151030"/>
            </a:gdLst>
            <a:ahLst/>
            <a:cxnLst>
              <a:cxn ang="0">
                <a:pos x="connsiteX0" y="connsiteY0"/>
              </a:cxn>
              <a:cxn ang="0">
                <a:pos x="connsiteX1" y="connsiteY1"/>
              </a:cxn>
              <a:cxn ang="0">
                <a:pos x="connsiteX2" y="connsiteY2"/>
              </a:cxn>
              <a:cxn ang="0">
                <a:pos x="connsiteX3" y="connsiteY3"/>
              </a:cxn>
            </a:cxnLst>
            <a:rect l="l" t="t" r="r" b="b"/>
            <a:pathLst>
              <a:path w="2049017" h="2151030">
                <a:moveTo>
                  <a:pt x="0" y="1482281"/>
                </a:moveTo>
                <a:lnTo>
                  <a:pt x="2049018" y="2151031"/>
                </a:lnTo>
                <a:lnTo>
                  <a:pt x="2049018" y="0"/>
                </a:lnTo>
                <a:cubicBezTo>
                  <a:pt x="1093470" y="0"/>
                  <a:pt x="283178" y="621506"/>
                  <a:pt x="0" y="1482281"/>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1" name="4">
            <a:extLst>
              <a:ext uri="{FF2B5EF4-FFF2-40B4-BE49-F238E27FC236}">
                <a16:creationId xmlns:a16="http://schemas.microsoft.com/office/drawing/2014/main" id="{D4F08FE8-373A-2C13-ADEB-419245DE710E}"/>
              </a:ext>
            </a:extLst>
          </p:cNvPr>
          <p:cNvSpPr/>
          <p:nvPr/>
        </p:nvSpPr>
        <p:spPr>
          <a:xfrm>
            <a:off x="4357305" y="2703400"/>
            <a:ext cx="3391468" cy="1952719"/>
          </a:xfrm>
          <a:custGeom>
            <a:avLst/>
            <a:gdLst>
              <a:gd name="connsiteX0" fmla="*/ 2156746 w 4208525"/>
              <a:gd name="connsiteY0" fmla="*/ 668750 h 2423159"/>
              <a:gd name="connsiteX1" fmla="*/ 2156746 w 4208525"/>
              <a:gd name="connsiteY1" fmla="*/ 674465 h 2423159"/>
              <a:gd name="connsiteX2" fmla="*/ 2156746 w 4208525"/>
              <a:gd name="connsiteY2" fmla="*/ 668750 h 2423159"/>
              <a:gd name="connsiteX3" fmla="*/ 107728 w 4208525"/>
              <a:gd name="connsiteY3" fmla="*/ 0 h 2423159"/>
              <a:gd name="connsiteX4" fmla="*/ 106585 w 4208525"/>
              <a:gd name="connsiteY4" fmla="*/ 3620 h 2423159"/>
              <a:gd name="connsiteX5" fmla="*/ 2155508 w 4208525"/>
              <a:gd name="connsiteY5" fmla="*/ 673418 h 2423159"/>
              <a:gd name="connsiteX6" fmla="*/ 106490 w 4208525"/>
              <a:gd name="connsiteY6" fmla="*/ 3620 h 2423159"/>
              <a:gd name="connsiteX7" fmla="*/ 0 w 4208525"/>
              <a:gd name="connsiteY7" fmla="*/ 674465 h 2423159"/>
              <a:gd name="connsiteX8" fmla="*/ 892112 w 4208525"/>
              <a:gd name="connsiteY8" fmla="*/ 2421541 h 2423159"/>
              <a:gd name="connsiteX9" fmla="*/ 2153698 w 4208525"/>
              <a:gd name="connsiteY9" fmla="*/ 674370 h 2423159"/>
              <a:gd name="connsiteX10" fmla="*/ 892112 w 4208525"/>
              <a:gd name="connsiteY10" fmla="*/ 2421541 h 2423159"/>
              <a:gd name="connsiteX11" fmla="*/ 894398 w 4208525"/>
              <a:gd name="connsiteY11" fmla="*/ 2423160 h 2423159"/>
              <a:gd name="connsiteX12" fmla="*/ 2158651 w 4208525"/>
              <a:gd name="connsiteY12" fmla="*/ 674275 h 2423159"/>
              <a:gd name="connsiteX13" fmla="*/ 4208526 w 4208525"/>
              <a:gd name="connsiteY13" fmla="*/ 8668 h 2423159"/>
              <a:gd name="connsiteX14" fmla="*/ 4207574 w 4208525"/>
              <a:gd name="connsiteY14" fmla="*/ 5810 h 2423159"/>
              <a:gd name="connsiteX15" fmla="*/ 2160270 w 4208525"/>
              <a:gd name="connsiteY15" fmla="*/ 669893 h 2423159"/>
              <a:gd name="connsiteX16" fmla="*/ 2156651 w 4208525"/>
              <a:gd name="connsiteY16" fmla="*/ 668750 h 2423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08525" h="2423159">
                <a:moveTo>
                  <a:pt x="2156746" y="668750"/>
                </a:moveTo>
                <a:lnTo>
                  <a:pt x="2156746" y="674465"/>
                </a:lnTo>
                <a:lnTo>
                  <a:pt x="2156746" y="668750"/>
                </a:lnTo>
                <a:lnTo>
                  <a:pt x="107728" y="0"/>
                </a:lnTo>
                <a:cubicBezTo>
                  <a:pt x="107347" y="1238"/>
                  <a:pt x="106966" y="2381"/>
                  <a:pt x="106585" y="3620"/>
                </a:cubicBezTo>
                <a:lnTo>
                  <a:pt x="2155508" y="673418"/>
                </a:lnTo>
                <a:lnTo>
                  <a:pt x="106490" y="3620"/>
                </a:lnTo>
                <a:cubicBezTo>
                  <a:pt x="37529" y="214789"/>
                  <a:pt x="0" y="440246"/>
                  <a:pt x="0" y="674465"/>
                </a:cubicBezTo>
                <a:cubicBezTo>
                  <a:pt x="0" y="1393127"/>
                  <a:pt x="351568" y="2029587"/>
                  <a:pt x="892112" y="2421541"/>
                </a:cubicBezTo>
                <a:lnTo>
                  <a:pt x="2153698" y="674370"/>
                </a:lnTo>
                <a:lnTo>
                  <a:pt x="892112" y="2421541"/>
                </a:lnTo>
                <a:cubicBezTo>
                  <a:pt x="892874" y="2422112"/>
                  <a:pt x="893636" y="2422684"/>
                  <a:pt x="894398" y="2423160"/>
                </a:cubicBezTo>
                <a:lnTo>
                  <a:pt x="2158651" y="674275"/>
                </a:lnTo>
                <a:lnTo>
                  <a:pt x="4208526" y="8668"/>
                </a:lnTo>
                <a:cubicBezTo>
                  <a:pt x="4208240" y="7715"/>
                  <a:pt x="4207955" y="6763"/>
                  <a:pt x="4207574" y="5810"/>
                </a:cubicBezTo>
                <a:lnTo>
                  <a:pt x="2160270" y="669893"/>
                </a:lnTo>
                <a:lnTo>
                  <a:pt x="2156651" y="668750"/>
                </a:ln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2" name="3">
            <a:extLst>
              <a:ext uri="{FF2B5EF4-FFF2-40B4-BE49-F238E27FC236}">
                <a16:creationId xmlns:a16="http://schemas.microsoft.com/office/drawing/2014/main" id="{5638E910-135B-D037-99D2-20B55A88B28A}"/>
              </a:ext>
            </a:extLst>
          </p:cNvPr>
          <p:cNvSpPr/>
          <p:nvPr/>
        </p:nvSpPr>
        <p:spPr>
          <a:xfrm>
            <a:off x="5078062" y="3246769"/>
            <a:ext cx="2037307" cy="1738182"/>
          </a:xfrm>
          <a:custGeom>
            <a:avLst/>
            <a:gdLst>
              <a:gd name="connsiteX0" fmla="*/ 0 w 2528125"/>
              <a:gd name="connsiteY0" fmla="*/ 1748885 h 2156936"/>
              <a:gd name="connsiteX1" fmla="*/ 1262348 w 2528125"/>
              <a:gd name="connsiteY1" fmla="*/ 2156936 h 2156936"/>
              <a:gd name="connsiteX2" fmla="*/ 2528126 w 2528125"/>
              <a:gd name="connsiteY2" fmla="*/ 1746409 h 2156936"/>
              <a:gd name="connsiteX3" fmla="*/ 1264253 w 2528125"/>
              <a:gd name="connsiteY3" fmla="*/ 0 h 2156936"/>
              <a:gd name="connsiteX4" fmla="*/ 0 w 2528125"/>
              <a:gd name="connsiteY4" fmla="*/ 1748885 h 215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8125" h="2156936">
                <a:moveTo>
                  <a:pt x="0" y="1748885"/>
                </a:moveTo>
                <a:cubicBezTo>
                  <a:pt x="354902" y="2005489"/>
                  <a:pt x="790956" y="2156936"/>
                  <a:pt x="1262348" y="2156936"/>
                </a:cubicBezTo>
                <a:cubicBezTo>
                  <a:pt x="1733741" y="2156936"/>
                  <a:pt x="2172653" y="2004536"/>
                  <a:pt x="2528126" y="1746409"/>
                </a:cubicBezTo>
                <a:lnTo>
                  <a:pt x="1264253" y="0"/>
                </a:lnTo>
                <a:lnTo>
                  <a:pt x="0" y="1748885"/>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3" name="2">
            <a:extLst>
              <a:ext uri="{FF2B5EF4-FFF2-40B4-BE49-F238E27FC236}">
                <a16:creationId xmlns:a16="http://schemas.microsoft.com/office/drawing/2014/main" id="{9C762C69-137D-6F63-9D4B-22EDE41E36BA}"/>
              </a:ext>
            </a:extLst>
          </p:cNvPr>
          <p:cNvSpPr/>
          <p:nvPr/>
        </p:nvSpPr>
        <p:spPr>
          <a:xfrm>
            <a:off x="6096945" y="2710386"/>
            <a:ext cx="1736416" cy="1942281"/>
          </a:xfrm>
          <a:custGeom>
            <a:avLst/>
            <a:gdLst>
              <a:gd name="connsiteX0" fmla="*/ 1266253 w 2154745"/>
              <a:gd name="connsiteY0" fmla="*/ 2410206 h 2410206"/>
              <a:gd name="connsiteX1" fmla="*/ 2154745 w 2154745"/>
              <a:gd name="connsiteY1" fmla="*/ 665797 h 2410206"/>
              <a:gd name="connsiteX2" fmla="*/ 2049875 w 2154745"/>
              <a:gd name="connsiteY2" fmla="*/ 0 h 2410206"/>
              <a:gd name="connsiteX3" fmla="*/ 0 w 2154745"/>
              <a:gd name="connsiteY3" fmla="*/ 665607 h 2410206"/>
              <a:gd name="connsiteX4" fmla="*/ 1266349 w 2154745"/>
              <a:gd name="connsiteY4" fmla="*/ 2410206 h 2410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4745" h="2410206">
                <a:moveTo>
                  <a:pt x="1266253" y="2410206"/>
                </a:moveTo>
                <a:cubicBezTo>
                  <a:pt x="1804702" y="2018062"/>
                  <a:pt x="2154745" y="1382839"/>
                  <a:pt x="2154745" y="665797"/>
                </a:cubicBezTo>
                <a:cubicBezTo>
                  <a:pt x="2154745" y="433388"/>
                  <a:pt x="2117884" y="209645"/>
                  <a:pt x="2049875" y="0"/>
                </a:cubicBezTo>
                <a:lnTo>
                  <a:pt x="0" y="665607"/>
                </a:lnTo>
                <a:lnTo>
                  <a:pt x="1266349" y="2410206"/>
                </a:lnTo>
                <a:close/>
              </a:path>
            </a:pathLst>
          </a:custGeom>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0" name="1">
            <a:extLst>
              <a:ext uri="{FF2B5EF4-FFF2-40B4-BE49-F238E27FC236}">
                <a16:creationId xmlns:a16="http://schemas.microsoft.com/office/drawing/2014/main" id="{98B1BC35-2132-5E21-E4D4-77DF12FA0C44}"/>
              </a:ext>
            </a:extLst>
          </p:cNvPr>
          <p:cNvSpPr/>
          <p:nvPr/>
        </p:nvSpPr>
        <p:spPr>
          <a:xfrm>
            <a:off x="6095333" y="1508895"/>
            <a:ext cx="1652673" cy="1734343"/>
          </a:xfrm>
          <a:custGeom>
            <a:avLst/>
            <a:gdLst>
              <a:gd name="connsiteX0" fmla="*/ 3524 w 2050827"/>
              <a:gd name="connsiteY0" fmla="*/ 2152174 h 2152173"/>
              <a:gd name="connsiteX1" fmla="*/ 2050828 w 2050827"/>
              <a:gd name="connsiteY1" fmla="*/ 1488091 h 2152173"/>
              <a:gd name="connsiteX2" fmla="*/ 0 w 2050827"/>
              <a:gd name="connsiteY2" fmla="*/ 0 h 2152173"/>
              <a:gd name="connsiteX3" fmla="*/ 0 w 2050827"/>
              <a:gd name="connsiteY3" fmla="*/ 2151031 h 2152173"/>
              <a:gd name="connsiteX4" fmla="*/ 3620 w 2050827"/>
              <a:gd name="connsiteY4" fmla="*/ 2152174 h 2152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827" h="2152173">
                <a:moveTo>
                  <a:pt x="3524" y="2152174"/>
                </a:moveTo>
                <a:lnTo>
                  <a:pt x="2050828" y="1488091"/>
                </a:lnTo>
                <a:cubicBezTo>
                  <a:pt x="1769459" y="624269"/>
                  <a:pt x="957644" y="0"/>
                  <a:pt x="0" y="0"/>
                </a:cubicBezTo>
                <a:lnTo>
                  <a:pt x="0" y="2151031"/>
                </a:lnTo>
                <a:lnTo>
                  <a:pt x="3620" y="2152174"/>
                </a:lnTo>
                <a:close/>
              </a:path>
            </a:pathLst>
          </a:cu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63" name="Divides">
            <a:extLst>
              <a:ext uri="{FF2B5EF4-FFF2-40B4-BE49-F238E27FC236}">
                <a16:creationId xmlns:a16="http://schemas.microsoft.com/office/drawing/2014/main" id="{33E98A06-4FA4-990B-079E-1EF7F471BAA0}"/>
              </a:ext>
            </a:extLst>
          </p:cNvPr>
          <p:cNvGrpSpPr/>
          <p:nvPr/>
        </p:nvGrpSpPr>
        <p:grpSpPr>
          <a:xfrm>
            <a:off x="0" y="-174535"/>
            <a:ext cx="12192000" cy="6348205"/>
            <a:chOff x="0" y="-174535"/>
            <a:chExt cx="12192000" cy="6348205"/>
          </a:xfrm>
        </p:grpSpPr>
        <p:cxnSp>
          <p:nvCxnSpPr>
            <p:cNvPr id="46" name="Straight Connector 45">
              <a:extLst>
                <a:ext uri="{FF2B5EF4-FFF2-40B4-BE49-F238E27FC236}">
                  <a16:creationId xmlns:a16="http://schemas.microsoft.com/office/drawing/2014/main" id="{BBA2116D-16D6-0A7B-5EC3-965FA9ECE49F}"/>
                </a:ext>
              </a:extLst>
            </p:cNvPr>
            <p:cNvCxnSpPr>
              <a:stCxn id="41" idx="0"/>
            </p:cNvCxnSpPr>
            <p:nvPr/>
          </p:nvCxnSpPr>
          <p:spPr>
            <a:xfrm flipH="1" flipV="1">
              <a:off x="0" y="1225750"/>
              <a:ext cx="6095333" cy="2016567"/>
            </a:xfrm>
            <a:prstGeom prst="line">
              <a:avLst/>
            </a:prstGeom>
            <a:ln>
              <a:gradFill>
                <a:gsLst>
                  <a:gs pos="0">
                    <a:schemeClr val="accent1">
                      <a:lumMod val="5000"/>
                      <a:lumOff val="95000"/>
                    </a:schemeClr>
                  </a:gs>
                  <a:gs pos="100000">
                    <a:schemeClr val="accent1">
                      <a:lumMod val="30000"/>
                      <a:lumOff val="70000"/>
                      <a:alpha val="0"/>
                    </a:schemeClr>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B75D8751-471D-FAF0-26CE-17DFC425E44B}"/>
                </a:ext>
              </a:extLst>
            </p:cNvPr>
            <p:cNvCxnSpPr>
              <a:stCxn id="43" idx="3"/>
            </p:cNvCxnSpPr>
            <p:nvPr/>
          </p:nvCxnSpPr>
          <p:spPr>
            <a:xfrm flipV="1">
              <a:off x="6096945" y="1261310"/>
              <a:ext cx="6095055" cy="1985460"/>
            </a:xfrm>
            <a:prstGeom prst="line">
              <a:avLst/>
            </a:prstGeom>
            <a:ln>
              <a:gradFill>
                <a:gsLst>
                  <a:gs pos="0">
                    <a:schemeClr val="accent1">
                      <a:lumMod val="5000"/>
                      <a:lumOff val="95000"/>
                    </a:schemeClr>
                  </a:gs>
                  <a:gs pos="100000">
                    <a:schemeClr val="accent1">
                      <a:lumMod val="30000"/>
                      <a:lumOff val="70000"/>
                      <a:alpha val="0"/>
                    </a:schemeClr>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F6D6AF1A-448C-55AA-D5F9-9207876FCB92}"/>
                </a:ext>
              </a:extLst>
            </p:cNvPr>
            <p:cNvCxnSpPr>
              <a:stCxn id="43" idx="3"/>
            </p:cNvCxnSpPr>
            <p:nvPr/>
          </p:nvCxnSpPr>
          <p:spPr>
            <a:xfrm flipH="1" flipV="1">
              <a:off x="6094381" y="-174535"/>
              <a:ext cx="2564" cy="3421305"/>
            </a:xfrm>
            <a:prstGeom prst="line">
              <a:avLst/>
            </a:prstGeom>
            <a:ln>
              <a:gradFill>
                <a:gsLst>
                  <a:gs pos="0">
                    <a:schemeClr val="accent1">
                      <a:lumMod val="5000"/>
                      <a:lumOff val="95000"/>
                    </a:schemeClr>
                  </a:gs>
                  <a:gs pos="100000">
                    <a:schemeClr val="accent1">
                      <a:lumMod val="30000"/>
                      <a:lumOff val="70000"/>
                      <a:alpha val="0"/>
                    </a:schemeClr>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8F06AB9B-B1BF-FF65-ED8E-E28F9875338A}"/>
                </a:ext>
              </a:extLst>
            </p:cNvPr>
            <p:cNvCxnSpPr>
              <a:stCxn id="42" idx="3"/>
            </p:cNvCxnSpPr>
            <p:nvPr/>
          </p:nvCxnSpPr>
          <p:spPr>
            <a:xfrm flipH="1">
              <a:off x="3960057" y="3246769"/>
              <a:ext cx="2136812" cy="2886261"/>
            </a:xfrm>
            <a:prstGeom prst="line">
              <a:avLst/>
            </a:prstGeom>
            <a:ln>
              <a:gradFill>
                <a:gsLst>
                  <a:gs pos="0">
                    <a:schemeClr val="accent1">
                      <a:lumMod val="5000"/>
                      <a:lumOff val="95000"/>
                    </a:schemeClr>
                  </a:gs>
                  <a:gs pos="100000">
                    <a:schemeClr val="bg1">
                      <a:alpha val="0"/>
                    </a:schemeClr>
                  </a:gs>
                </a:gsLst>
                <a:lin ang="5400000" scaled="1"/>
              </a:gra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DF5FA2EE-6896-1E63-3B10-CBAD764E6197}"/>
                </a:ext>
              </a:extLst>
            </p:cNvPr>
            <p:cNvCxnSpPr>
              <a:stCxn id="43" idx="3"/>
            </p:cNvCxnSpPr>
            <p:nvPr/>
          </p:nvCxnSpPr>
          <p:spPr>
            <a:xfrm>
              <a:off x="6096945" y="3246770"/>
              <a:ext cx="2118366" cy="2926900"/>
            </a:xfrm>
            <a:prstGeom prst="line">
              <a:avLst/>
            </a:prstGeom>
            <a:ln>
              <a:gradFill>
                <a:gsLst>
                  <a:gs pos="0">
                    <a:schemeClr val="accent1">
                      <a:lumMod val="5000"/>
                      <a:lumOff val="95000"/>
                    </a:schemeClr>
                  </a:gs>
                  <a:gs pos="100000">
                    <a:schemeClr val="accent1">
                      <a:lumMod val="30000"/>
                      <a:lumOff val="70000"/>
                      <a:alpha val="0"/>
                    </a:schemeClr>
                  </a:gs>
                </a:gsLst>
                <a:lin ang="5400000" scaled="1"/>
              </a:gradFill>
            </a:ln>
            <a:effectLst/>
          </p:spPr>
          <p:style>
            <a:lnRef idx="2">
              <a:schemeClr val="accent1"/>
            </a:lnRef>
            <a:fillRef idx="0">
              <a:schemeClr val="accent1"/>
            </a:fillRef>
            <a:effectRef idx="1">
              <a:schemeClr val="accent1"/>
            </a:effectRef>
            <a:fontRef idx="minor">
              <a:schemeClr val="tx1"/>
            </a:fontRef>
          </p:style>
        </p:cxnSp>
      </p:grpSp>
      <p:grpSp>
        <p:nvGrpSpPr>
          <p:cNvPr id="61" name="Logo e">
            <a:extLst>
              <a:ext uri="{FF2B5EF4-FFF2-40B4-BE49-F238E27FC236}">
                <a16:creationId xmlns:a16="http://schemas.microsoft.com/office/drawing/2014/main" id="{A55E6539-5E4B-256A-3C02-68B08364BDD8}"/>
              </a:ext>
            </a:extLst>
          </p:cNvPr>
          <p:cNvGrpSpPr/>
          <p:nvPr/>
        </p:nvGrpSpPr>
        <p:grpSpPr>
          <a:xfrm>
            <a:off x="3568306" y="842167"/>
            <a:ext cx="4813694" cy="4686458"/>
            <a:chOff x="3590906" y="974624"/>
            <a:chExt cx="4813694" cy="4686458"/>
          </a:xfrm>
        </p:grpSpPr>
        <p:pic>
          <p:nvPicPr>
            <p:cNvPr id="55" name="Picture 54">
              <a:extLst>
                <a:ext uri="{FF2B5EF4-FFF2-40B4-BE49-F238E27FC236}">
                  <a16:creationId xmlns:a16="http://schemas.microsoft.com/office/drawing/2014/main" id="{EF317D73-289F-6E39-6172-F7FA222E38B3}"/>
                </a:ext>
              </a:extLst>
            </p:cNvPr>
            <p:cNvPicPr>
              <a:picLocks noChangeAspect="1"/>
            </p:cNvPicPr>
            <p:nvPr/>
          </p:nvPicPr>
          <p:blipFill rotWithShape="1">
            <a:blip r:embed="rId3">
              <a:extLst>
                <a:ext uri="{28A0092B-C50C-407E-A947-70E740481C1C}">
                  <a14:useLocalDpi xmlns:a14="http://schemas.microsoft.com/office/drawing/2010/main" val="0"/>
                </a:ext>
              </a:extLst>
            </a:blip>
            <a:srcRect l="57809" t="23597" r="9439" b="19742"/>
            <a:stretch/>
          </p:blipFill>
          <p:spPr>
            <a:xfrm>
              <a:off x="3590906" y="974624"/>
              <a:ext cx="4813694" cy="4686458"/>
            </a:xfrm>
            <a:prstGeom prst="rect">
              <a:avLst/>
            </a:prstGeom>
          </p:spPr>
        </p:pic>
        <p:pic>
          <p:nvPicPr>
            <p:cNvPr id="58" name="Graphic 57">
              <a:extLst>
                <a:ext uri="{FF2B5EF4-FFF2-40B4-BE49-F238E27FC236}">
                  <a16:creationId xmlns:a16="http://schemas.microsoft.com/office/drawing/2014/main" id="{3D633189-79CD-459A-BE4E-D88F2B6221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15883" y="2728881"/>
              <a:ext cx="1490196" cy="1317242"/>
            </a:xfrm>
            <a:prstGeom prst="rect">
              <a:avLst/>
            </a:prstGeom>
          </p:spPr>
        </p:pic>
      </p:grpSp>
      <p:sp>
        <p:nvSpPr>
          <p:cNvPr id="2" name="Title 1">
            <a:extLst>
              <a:ext uri="{FF2B5EF4-FFF2-40B4-BE49-F238E27FC236}">
                <a16:creationId xmlns:a16="http://schemas.microsoft.com/office/drawing/2014/main" id="{C9BDA14A-2885-6850-14BF-77B7800A45EB}"/>
              </a:ext>
            </a:extLst>
          </p:cNvPr>
          <p:cNvSpPr>
            <a:spLocks noGrp="1"/>
          </p:cNvSpPr>
          <p:nvPr>
            <p:ph type="title"/>
          </p:nvPr>
        </p:nvSpPr>
        <p:spPr/>
        <p:txBody>
          <a:bodyPr/>
          <a:lstStyle/>
          <a:p>
            <a:r>
              <a:rPr lang="en-GB"/>
              <a:t>Vision and Commitment</a:t>
            </a:r>
          </a:p>
        </p:txBody>
      </p:sp>
      <p:sp>
        <p:nvSpPr>
          <p:cNvPr id="65" name="TextBox 64">
            <a:extLst>
              <a:ext uri="{FF2B5EF4-FFF2-40B4-BE49-F238E27FC236}">
                <a16:creationId xmlns:a16="http://schemas.microsoft.com/office/drawing/2014/main" id="{5FA3A59C-E36D-D95C-2793-1D485DDF6719}"/>
              </a:ext>
            </a:extLst>
          </p:cNvPr>
          <p:cNvSpPr txBox="1"/>
          <p:nvPr/>
        </p:nvSpPr>
        <p:spPr>
          <a:xfrm>
            <a:off x="8215311" y="3443725"/>
            <a:ext cx="3146110" cy="7848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prstClr val="white"/>
                </a:solidFill>
                <a:effectLst/>
                <a:uLnTx/>
                <a:uFillTx/>
                <a:latin typeface="Helvetica" pitchFamily="2" charset="0"/>
                <a:ea typeface="+mn-ea"/>
                <a:cs typeface="+mn-cs"/>
              </a:rPr>
              <a:t>2. Enable channel with </a:t>
            </a:r>
            <a:r>
              <a:rPr kumimoji="0" lang="en-GB" sz="1500" b="1" i="0" u="none" strike="noStrike" kern="1200" cap="none" spc="0" normalizeH="0" baseline="0" noProof="0">
                <a:ln>
                  <a:noFill/>
                </a:ln>
                <a:solidFill>
                  <a:srgbClr val="00FF2D"/>
                </a:solidFill>
                <a:effectLst/>
                <a:uLnTx/>
                <a:uFillTx/>
                <a:latin typeface="Helvetica" pitchFamily="2" charset="0"/>
                <a:ea typeface="+mn-ea"/>
                <a:cs typeface="+mn-cs"/>
              </a:rPr>
              <a:t>innovative solutions </a:t>
            </a:r>
            <a:r>
              <a:rPr kumimoji="0" lang="en-GB" sz="1500" b="1" i="0" u="none" strike="noStrike" kern="1200" cap="none" spc="0" normalizeH="0" baseline="0" noProof="0">
                <a:ln>
                  <a:noFill/>
                </a:ln>
                <a:solidFill>
                  <a:prstClr val="white"/>
                </a:solidFill>
                <a:effectLst/>
                <a:uLnTx/>
                <a:uFillTx/>
                <a:latin typeface="Helvetica" pitchFamily="2" charset="0"/>
                <a:ea typeface="+mn-ea"/>
                <a:cs typeface="+mn-cs"/>
              </a:rPr>
              <a:t>to simplify supply chain</a:t>
            </a:r>
          </a:p>
        </p:txBody>
      </p:sp>
      <p:sp>
        <p:nvSpPr>
          <p:cNvPr id="66" name="TextBox 65">
            <a:extLst>
              <a:ext uri="{FF2B5EF4-FFF2-40B4-BE49-F238E27FC236}">
                <a16:creationId xmlns:a16="http://schemas.microsoft.com/office/drawing/2014/main" id="{0EF7AC20-F917-7F20-F625-174689732459}"/>
              </a:ext>
            </a:extLst>
          </p:cNvPr>
          <p:cNvSpPr txBox="1"/>
          <p:nvPr/>
        </p:nvSpPr>
        <p:spPr>
          <a:xfrm>
            <a:off x="4585679" y="5479762"/>
            <a:ext cx="3189070"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prstClr val="white"/>
                </a:solidFill>
                <a:effectLst/>
                <a:uLnTx/>
                <a:uFillTx/>
                <a:latin typeface="Helvetica" pitchFamily="2" charset="0"/>
                <a:ea typeface="+mn-ea"/>
                <a:cs typeface="+mn-cs"/>
              </a:rPr>
              <a:t>3. Combine collective capability to </a:t>
            </a:r>
            <a:r>
              <a:rPr kumimoji="0" lang="en-GB" sz="1500" b="1" i="0" u="none" strike="noStrike" kern="1200" cap="none" spc="0" normalizeH="0" baseline="0" noProof="0">
                <a:ln>
                  <a:noFill/>
                </a:ln>
                <a:solidFill>
                  <a:srgbClr val="00FF2D"/>
                </a:solidFill>
                <a:effectLst/>
                <a:uLnTx/>
                <a:uFillTx/>
                <a:latin typeface="Helvetica" pitchFamily="2" charset="0"/>
                <a:ea typeface="+mn-ea"/>
                <a:cs typeface="+mn-cs"/>
              </a:rPr>
              <a:t>maximise revenue and margin</a:t>
            </a:r>
          </a:p>
        </p:txBody>
      </p:sp>
      <p:sp>
        <p:nvSpPr>
          <p:cNvPr id="67" name="TextBox 66">
            <a:extLst>
              <a:ext uri="{FF2B5EF4-FFF2-40B4-BE49-F238E27FC236}">
                <a16:creationId xmlns:a16="http://schemas.microsoft.com/office/drawing/2014/main" id="{1AFD8B63-45EC-A745-B9D4-5536449112C7}"/>
              </a:ext>
            </a:extLst>
          </p:cNvPr>
          <p:cNvSpPr txBox="1"/>
          <p:nvPr/>
        </p:nvSpPr>
        <p:spPr>
          <a:xfrm>
            <a:off x="382886" y="3328309"/>
            <a:ext cx="3586037"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00FF2D"/>
                </a:solidFill>
                <a:effectLst/>
                <a:uLnTx/>
                <a:uFillTx/>
                <a:latin typeface="Helvetica" pitchFamily="2" charset="0"/>
                <a:ea typeface="+mn-ea"/>
                <a:cs typeface="+mn-cs"/>
              </a:rPr>
              <a:t>4. Resource-rich approach </a:t>
            </a:r>
            <a:br>
              <a:rPr kumimoji="0" lang="en-GB" sz="1500" b="1" i="0" u="none" strike="noStrike" kern="1200" cap="none" spc="0" normalizeH="0" baseline="0" noProof="0">
                <a:ln>
                  <a:noFill/>
                </a:ln>
                <a:solidFill>
                  <a:prstClr val="white"/>
                </a:solidFill>
                <a:effectLst/>
                <a:uLnTx/>
                <a:uFillTx/>
                <a:latin typeface="Helvetica" pitchFamily="2" charset="0"/>
                <a:ea typeface="+mn-ea"/>
                <a:cs typeface="+mn-cs"/>
              </a:rPr>
            </a:br>
            <a:r>
              <a:rPr kumimoji="0" lang="en-GB" sz="1500" b="1" i="0" u="none" strike="noStrike" kern="1200" cap="none" spc="0" normalizeH="0" baseline="0" noProof="0">
                <a:ln>
                  <a:noFill/>
                </a:ln>
                <a:solidFill>
                  <a:prstClr val="white"/>
                </a:solidFill>
                <a:effectLst/>
                <a:uLnTx/>
                <a:uFillTx/>
                <a:latin typeface="Helvetica" pitchFamily="2" charset="0"/>
                <a:ea typeface="+mn-ea"/>
                <a:cs typeface="+mn-cs"/>
              </a:rPr>
              <a:t>to become your trusted advisor delivering Peace of Mind as a Service</a:t>
            </a:r>
          </a:p>
        </p:txBody>
      </p:sp>
      <p:sp>
        <p:nvSpPr>
          <p:cNvPr id="68" name="TextBox 67">
            <a:extLst>
              <a:ext uri="{FF2B5EF4-FFF2-40B4-BE49-F238E27FC236}">
                <a16:creationId xmlns:a16="http://schemas.microsoft.com/office/drawing/2014/main" id="{8B842B1B-A638-EC63-8FCE-F15A9F32F1B5}"/>
              </a:ext>
            </a:extLst>
          </p:cNvPr>
          <p:cNvSpPr txBox="1"/>
          <p:nvPr/>
        </p:nvSpPr>
        <p:spPr>
          <a:xfrm>
            <a:off x="1814076" y="962617"/>
            <a:ext cx="3535164"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00FF2D"/>
                </a:solidFill>
                <a:effectLst/>
                <a:uLnTx/>
                <a:uFillTx/>
                <a:latin typeface="Helvetica" pitchFamily="2" charset="0"/>
                <a:ea typeface="+mn-ea"/>
                <a:cs typeface="+mn-cs"/>
              </a:rPr>
              <a:t>5. World-class Platinum Service </a:t>
            </a:r>
            <a:br>
              <a:rPr kumimoji="0" lang="en-GB" sz="1500" b="0" i="0" u="none" strike="noStrike" kern="1200" cap="none" spc="0" normalizeH="0" baseline="0" noProof="0">
                <a:ln>
                  <a:noFill/>
                </a:ln>
                <a:solidFill>
                  <a:prstClr val="white"/>
                </a:solidFill>
                <a:effectLst/>
                <a:uLnTx/>
                <a:uFillTx/>
                <a:latin typeface="Helvetica" pitchFamily="2" charset="0"/>
                <a:ea typeface="+mn-ea"/>
                <a:cs typeface="+mn-cs"/>
              </a:rPr>
            </a:br>
            <a:r>
              <a:rPr kumimoji="0" lang="en-GB" sz="1500" b="1" i="0" u="none" strike="noStrike" kern="1200" cap="none" spc="0" normalizeH="0" baseline="0" noProof="0">
                <a:ln>
                  <a:noFill/>
                </a:ln>
                <a:solidFill>
                  <a:prstClr val="white"/>
                </a:solidFill>
                <a:effectLst/>
                <a:uLnTx/>
                <a:uFillTx/>
                <a:latin typeface="Helvetica" pitchFamily="2" charset="0"/>
                <a:ea typeface="+mn-ea"/>
                <a:cs typeface="+mn-cs"/>
              </a:rPr>
              <a:t>for all partners</a:t>
            </a:r>
          </a:p>
        </p:txBody>
      </p:sp>
      <p:sp>
        <p:nvSpPr>
          <p:cNvPr id="69" name="TextBox 68">
            <a:extLst>
              <a:ext uri="{FF2B5EF4-FFF2-40B4-BE49-F238E27FC236}">
                <a16:creationId xmlns:a16="http://schemas.microsoft.com/office/drawing/2014/main" id="{6453D125-04E0-6243-1179-2AB63A7F791D}"/>
              </a:ext>
            </a:extLst>
          </p:cNvPr>
          <p:cNvSpPr txBox="1"/>
          <p:nvPr/>
        </p:nvSpPr>
        <p:spPr>
          <a:xfrm>
            <a:off x="6976141" y="879673"/>
            <a:ext cx="3290533"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00FF2D"/>
                </a:solidFill>
                <a:effectLst/>
                <a:uLnTx/>
                <a:uFillTx/>
                <a:latin typeface="Helvetica" pitchFamily="2" charset="0"/>
                <a:ea typeface="+mn-ea"/>
                <a:cs typeface="+mn-cs"/>
              </a:rPr>
              <a:t>1. Strategic collaboration </a:t>
            </a:r>
            <a:br>
              <a:rPr kumimoji="0" lang="en-GB" sz="1500" b="1" i="0" u="none" strike="noStrike" kern="1200" cap="none" spc="0" normalizeH="0" baseline="0" noProof="0">
                <a:ln>
                  <a:noFill/>
                </a:ln>
                <a:solidFill>
                  <a:prstClr val="white"/>
                </a:solidFill>
                <a:effectLst/>
                <a:uLnTx/>
                <a:uFillTx/>
                <a:latin typeface="Helvetica" pitchFamily="2" charset="0"/>
                <a:ea typeface="+mn-ea"/>
                <a:cs typeface="+mn-cs"/>
              </a:rPr>
            </a:br>
            <a:r>
              <a:rPr kumimoji="0" lang="en-GB" sz="1500" b="1" i="0" u="none" strike="noStrike" kern="1200" cap="none" spc="0" normalizeH="0" baseline="0" noProof="0">
                <a:ln>
                  <a:noFill/>
                </a:ln>
                <a:solidFill>
                  <a:prstClr val="white"/>
                </a:solidFill>
                <a:effectLst/>
                <a:uLnTx/>
                <a:uFillTx/>
                <a:latin typeface="Helvetica" pitchFamily="2" charset="0"/>
                <a:ea typeface="+mn-ea"/>
                <a:cs typeface="+mn-cs"/>
              </a:rPr>
              <a:t>to achieve collective objectives</a:t>
            </a:r>
          </a:p>
        </p:txBody>
      </p:sp>
    </p:spTree>
    <p:extLst>
      <p:ext uri="{BB962C8B-B14F-4D97-AF65-F5344CB8AC3E}">
        <p14:creationId xmlns:p14="http://schemas.microsoft.com/office/powerpoint/2010/main" val="5399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500" fill="hold"/>
                                        <p:tgtEl>
                                          <p:spTgt spid="61"/>
                                        </p:tgtEl>
                                        <p:attrNameLst>
                                          <p:attrName>ppt_w</p:attrName>
                                        </p:attrNameLst>
                                      </p:cBhvr>
                                      <p:tavLst>
                                        <p:tav tm="0">
                                          <p:val>
                                            <p:fltVal val="0"/>
                                          </p:val>
                                        </p:tav>
                                        <p:tav tm="100000">
                                          <p:val>
                                            <p:strVal val="#ppt_w"/>
                                          </p:val>
                                        </p:tav>
                                      </p:tavLst>
                                    </p:anim>
                                    <p:anim calcmode="lin" valueType="num">
                                      <p:cBhvr>
                                        <p:cTn id="8" dur="500" fill="hold"/>
                                        <p:tgtEl>
                                          <p:spTgt spid="61"/>
                                        </p:tgtEl>
                                        <p:attrNameLst>
                                          <p:attrName>ppt_h</p:attrName>
                                        </p:attrNameLst>
                                      </p:cBhvr>
                                      <p:tavLst>
                                        <p:tav tm="0">
                                          <p:val>
                                            <p:fltVal val="0"/>
                                          </p:val>
                                        </p:tav>
                                        <p:tav tm="100000">
                                          <p:val>
                                            <p:strVal val="#ppt_h"/>
                                          </p:val>
                                        </p:tav>
                                      </p:tavLst>
                                    </p:anim>
                                    <p:animEffect transition="in" filter="fade">
                                      <p:cBhvr>
                                        <p:cTn id="9" dur="500"/>
                                        <p:tgtEl>
                                          <p:spTgt spid="61"/>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21" presetClass="entr" presetSubtype="1"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wheel(1)">
                                      <p:cBhvr>
                                        <p:cTn id="16" dur="1600"/>
                                        <p:tgtEl>
                                          <p:spTgt spid="63"/>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fade">
                                      <p:cBhvr>
                                        <p:cTn id="33" dur="500"/>
                                        <p:tgtEl>
                                          <p:spTgt spid="6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fade">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fade">
                                      <p:cBhvr>
                                        <p:cTn id="48" dur="500"/>
                                        <p:tgtEl>
                                          <p:spTgt spid="6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fade">
                                      <p:cBhvr>
                                        <p:cTn id="53"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2" grpId="0" animBg="1"/>
      <p:bldP spid="43" grpId="0" animBg="1"/>
      <p:bldP spid="40" grpId="0" animBg="1"/>
      <p:bldP spid="65" grpId="0"/>
      <p:bldP spid="66" grpId="0"/>
      <p:bldP spid="67" grpId="0"/>
      <p:bldP spid="68" grpId="0"/>
      <p:bldP spid="6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4B22A-BBA5-E218-7539-8340C3E66A02}"/>
              </a:ext>
            </a:extLst>
          </p:cNvPr>
          <p:cNvSpPr>
            <a:spLocks noGrp="1"/>
          </p:cNvSpPr>
          <p:nvPr>
            <p:ph type="title"/>
          </p:nvPr>
        </p:nvSpPr>
        <p:spPr/>
        <p:txBody>
          <a:bodyPr/>
          <a:lstStyle/>
          <a:p>
            <a:r>
              <a:rPr lang="en-GB"/>
              <a:t>Strategy and Go to market</a:t>
            </a:r>
          </a:p>
        </p:txBody>
      </p:sp>
      <p:grpSp>
        <p:nvGrpSpPr>
          <p:cNvPr id="190" name="Group 189">
            <a:extLst>
              <a:ext uri="{FF2B5EF4-FFF2-40B4-BE49-F238E27FC236}">
                <a16:creationId xmlns:a16="http://schemas.microsoft.com/office/drawing/2014/main" id="{6060343A-2FBD-AF16-94A4-5A25B398334F}"/>
              </a:ext>
            </a:extLst>
          </p:cNvPr>
          <p:cNvGrpSpPr/>
          <p:nvPr/>
        </p:nvGrpSpPr>
        <p:grpSpPr>
          <a:xfrm>
            <a:off x="6512364" y="851685"/>
            <a:ext cx="1814689" cy="1783561"/>
            <a:chOff x="6512364" y="851685"/>
            <a:chExt cx="1814689" cy="1783561"/>
          </a:xfrm>
        </p:grpSpPr>
        <p:sp>
          <p:nvSpPr>
            <p:cNvPr id="10" name="Free-form: Shape 9">
              <a:extLst>
                <a:ext uri="{FF2B5EF4-FFF2-40B4-BE49-F238E27FC236}">
                  <a16:creationId xmlns:a16="http://schemas.microsoft.com/office/drawing/2014/main" id="{E1D1565B-E194-C7AA-A070-65C0F544BEB7}"/>
                </a:ext>
              </a:extLst>
            </p:cNvPr>
            <p:cNvSpPr/>
            <p:nvPr/>
          </p:nvSpPr>
          <p:spPr>
            <a:xfrm>
              <a:off x="6512364" y="861216"/>
              <a:ext cx="1766196" cy="1774030"/>
            </a:xfrm>
            <a:custGeom>
              <a:avLst/>
              <a:gdLst>
                <a:gd name="connsiteX0" fmla="*/ 1766197 w 1766196"/>
                <a:gd name="connsiteY0" fmla="*/ 980926 h 1774030"/>
                <a:gd name="connsiteX1" fmla="*/ 442909 w 1766196"/>
                <a:gd name="connsiteY1" fmla="*/ 8481 h 1774030"/>
                <a:gd name="connsiteX2" fmla="*/ 417076 w 1766196"/>
                <a:gd name="connsiteY2" fmla="*/ 0 h 1774030"/>
                <a:gd name="connsiteX3" fmla="*/ 0 w 1766196"/>
                <a:gd name="connsiteY3" fmla="*/ 1283600 h 1774030"/>
                <a:gd name="connsiteX4" fmla="*/ 294452 w 1766196"/>
                <a:gd name="connsiteY4" fmla="*/ 1420338 h 1774030"/>
                <a:gd name="connsiteX5" fmla="*/ 674560 w 1766196"/>
                <a:gd name="connsiteY5" fmla="*/ 1774031 h 1774030"/>
                <a:gd name="connsiteX6" fmla="*/ 1766197 w 1766196"/>
                <a:gd name="connsiteY6" fmla="*/ 980861 h 177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196" h="1774030">
                  <a:moveTo>
                    <a:pt x="1766197" y="980926"/>
                  </a:moveTo>
                  <a:cubicBezTo>
                    <a:pt x="1442351" y="535362"/>
                    <a:pt x="983839" y="189633"/>
                    <a:pt x="442909" y="8481"/>
                  </a:cubicBezTo>
                  <a:lnTo>
                    <a:pt x="417076" y="0"/>
                  </a:lnTo>
                  <a:lnTo>
                    <a:pt x="0" y="1283600"/>
                  </a:lnTo>
                  <a:cubicBezTo>
                    <a:pt x="104690" y="1317526"/>
                    <a:pt x="203423" y="1363623"/>
                    <a:pt x="294452" y="1420338"/>
                  </a:cubicBezTo>
                  <a:cubicBezTo>
                    <a:pt x="443556" y="1513051"/>
                    <a:pt x="572525" y="1633538"/>
                    <a:pt x="674560" y="1774031"/>
                  </a:cubicBezTo>
                  <a:lnTo>
                    <a:pt x="1766197" y="98086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103" name="platinum partner icon">
              <a:extLst>
                <a:ext uri="{FF2B5EF4-FFF2-40B4-BE49-F238E27FC236}">
                  <a16:creationId xmlns:a16="http://schemas.microsoft.com/office/drawing/2014/main" id="{4C03BD65-3F68-2F2D-1928-CA0AF61C068C}"/>
                </a:ext>
              </a:extLst>
            </p:cNvPr>
            <p:cNvGrpSpPr/>
            <p:nvPr/>
          </p:nvGrpSpPr>
          <p:grpSpPr>
            <a:xfrm>
              <a:off x="7150048" y="851685"/>
              <a:ext cx="1177005" cy="1199394"/>
              <a:chOff x="7150048" y="861150"/>
              <a:chExt cx="1177005" cy="1199394"/>
            </a:xfrm>
          </p:grpSpPr>
          <p:pic>
            <p:nvPicPr>
              <p:cNvPr id="104" name="Picture 103">
                <a:extLst>
                  <a:ext uri="{FF2B5EF4-FFF2-40B4-BE49-F238E27FC236}">
                    <a16:creationId xmlns:a16="http://schemas.microsoft.com/office/drawing/2014/main" id="{08BB2EE5-2C6C-1A97-F545-BF25BA407A55}"/>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7150048" y="861150"/>
                <a:ext cx="1177005" cy="1199394"/>
              </a:xfrm>
              <a:prstGeom prst="rect">
                <a:avLst/>
              </a:prstGeom>
            </p:spPr>
          </p:pic>
          <p:pic>
            <p:nvPicPr>
              <p:cNvPr id="105" name="Graphic 104">
                <a:extLst>
                  <a:ext uri="{FF2B5EF4-FFF2-40B4-BE49-F238E27FC236}">
                    <a16:creationId xmlns:a16="http://schemas.microsoft.com/office/drawing/2014/main" id="{BBBCD20E-53ED-CDAF-757C-026058677C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51854" y="1131231"/>
                <a:ext cx="411447" cy="391761"/>
              </a:xfrm>
              <a:prstGeom prst="rect">
                <a:avLst/>
              </a:prstGeom>
            </p:spPr>
          </p:pic>
        </p:grpSp>
      </p:grpSp>
      <p:grpSp>
        <p:nvGrpSpPr>
          <p:cNvPr id="191" name="Group 190">
            <a:extLst>
              <a:ext uri="{FF2B5EF4-FFF2-40B4-BE49-F238E27FC236}">
                <a16:creationId xmlns:a16="http://schemas.microsoft.com/office/drawing/2014/main" id="{41E7DA35-8A51-87F1-9AF7-3B5FD365EA8B}"/>
              </a:ext>
            </a:extLst>
          </p:cNvPr>
          <p:cNvGrpSpPr/>
          <p:nvPr/>
        </p:nvGrpSpPr>
        <p:grpSpPr>
          <a:xfrm>
            <a:off x="7180631" y="1853573"/>
            <a:ext cx="2125622" cy="1586598"/>
            <a:chOff x="7180631" y="1853573"/>
            <a:chExt cx="2125622" cy="1586598"/>
          </a:xfrm>
        </p:grpSpPr>
        <p:sp>
          <p:nvSpPr>
            <p:cNvPr id="11" name="Free-form: Shape 10">
              <a:extLst>
                <a:ext uri="{FF2B5EF4-FFF2-40B4-BE49-F238E27FC236}">
                  <a16:creationId xmlns:a16="http://schemas.microsoft.com/office/drawing/2014/main" id="{882974DA-00BC-F2E5-6B79-0DB2E64AE2B1}"/>
                </a:ext>
              </a:extLst>
            </p:cNvPr>
            <p:cNvSpPr/>
            <p:nvPr/>
          </p:nvSpPr>
          <p:spPr>
            <a:xfrm>
              <a:off x="7180631" y="1853573"/>
              <a:ext cx="1606798" cy="1586598"/>
            </a:xfrm>
            <a:custGeom>
              <a:avLst/>
              <a:gdLst>
                <a:gd name="connsiteX0" fmla="*/ 1606799 w 1606798"/>
                <a:gd name="connsiteY0" fmla="*/ 1586534 h 1586598"/>
                <a:gd name="connsiteX1" fmla="*/ 1107823 w 1606798"/>
                <a:gd name="connsiteY1" fmla="*/ 22013 h 1586598"/>
                <a:gd name="connsiteX2" fmla="*/ 1091896 w 1606798"/>
                <a:gd name="connsiteY2" fmla="*/ 0 h 1586598"/>
                <a:gd name="connsiteX3" fmla="*/ 0 w 1606798"/>
                <a:gd name="connsiteY3" fmla="*/ 793299 h 1586598"/>
                <a:gd name="connsiteX4" fmla="*/ 157844 w 1606798"/>
                <a:gd name="connsiteY4" fmla="*/ 1077005 h 1586598"/>
                <a:gd name="connsiteX5" fmla="*/ 257419 w 1606798"/>
                <a:gd name="connsiteY5" fmla="*/ 1586599 h 1586598"/>
                <a:gd name="connsiteX6" fmla="*/ 1606799 w 1606798"/>
                <a:gd name="connsiteY6" fmla="*/ 1586599 h 158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6798" h="1586598">
                  <a:moveTo>
                    <a:pt x="1606799" y="1586534"/>
                  </a:moveTo>
                  <a:cubicBezTo>
                    <a:pt x="1606734" y="1035698"/>
                    <a:pt x="1438984" y="486546"/>
                    <a:pt x="1107823" y="22013"/>
                  </a:cubicBezTo>
                  <a:lnTo>
                    <a:pt x="1091896" y="0"/>
                  </a:lnTo>
                  <a:lnTo>
                    <a:pt x="0" y="793299"/>
                  </a:lnTo>
                  <a:cubicBezTo>
                    <a:pt x="64743" y="882257"/>
                    <a:pt x="117509" y="977624"/>
                    <a:pt x="157844" y="1077005"/>
                  </a:cubicBezTo>
                  <a:cubicBezTo>
                    <a:pt x="224012" y="1239640"/>
                    <a:pt x="257484" y="1412957"/>
                    <a:pt x="257419" y="1586599"/>
                  </a:cubicBezTo>
                  <a:lnTo>
                    <a:pt x="1606799" y="1586599"/>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117" name="Group 116">
              <a:extLst>
                <a:ext uri="{FF2B5EF4-FFF2-40B4-BE49-F238E27FC236}">
                  <a16:creationId xmlns:a16="http://schemas.microsoft.com/office/drawing/2014/main" id="{4ECE1A2F-3B05-E286-552C-9F22A6930FF9}"/>
                </a:ext>
              </a:extLst>
            </p:cNvPr>
            <p:cNvGrpSpPr/>
            <p:nvPr/>
          </p:nvGrpSpPr>
          <p:grpSpPr>
            <a:xfrm>
              <a:off x="8129248" y="2110350"/>
              <a:ext cx="1177005" cy="1199394"/>
              <a:chOff x="8129248" y="2110350"/>
              <a:chExt cx="1177005" cy="1199394"/>
            </a:xfrm>
          </p:grpSpPr>
          <p:pic>
            <p:nvPicPr>
              <p:cNvPr id="86" name="Picture 85">
                <a:extLst>
                  <a:ext uri="{FF2B5EF4-FFF2-40B4-BE49-F238E27FC236}">
                    <a16:creationId xmlns:a16="http://schemas.microsoft.com/office/drawing/2014/main" id="{5B74356C-5DA4-D4F2-1C42-18122107AD25}"/>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8129248" y="2110350"/>
                <a:ext cx="1177005" cy="1199394"/>
              </a:xfrm>
              <a:prstGeom prst="rect">
                <a:avLst/>
              </a:prstGeom>
            </p:spPr>
          </p:pic>
          <p:pic>
            <p:nvPicPr>
              <p:cNvPr id="116" name="Graphic 115">
                <a:extLst>
                  <a:ext uri="{FF2B5EF4-FFF2-40B4-BE49-F238E27FC236}">
                    <a16:creationId xmlns:a16="http://schemas.microsoft.com/office/drawing/2014/main" id="{D5A941C2-2895-AFD4-F969-A2B90A5013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99033" y="2334081"/>
                <a:ext cx="464167" cy="464167"/>
              </a:xfrm>
              <a:prstGeom prst="rect">
                <a:avLst/>
              </a:prstGeom>
            </p:spPr>
          </p:pic>
        </p:grpSp>
      </p:grpSp>
      <p:grpSp>
        <p:nvGrpSpPr>
          <p:cNvPr id="193" name="Group 192">
            <a:extLst>
              <a:ext uri="{FF2B5EF4-FFF2-40B4-BE49-F238E27FC236}">
                <a16:creationId xmlns:a16="http://schemas.microsoft.com/office/drawing/2014/main" id="{8F30625F-B40F-A667-F3E8-236DFF91D5E8}"/>
              </a:ext>
            </a:extLst>
          </p:cNvPr>
          <p:cNvGrpSpPr/>
          <p:nvPr/>
        </p:nvGrpSpPr>
        <p:grpSpPr>
          <a:xfrm>
            <a:off x="7186924" y="3428287"/>
            <a:ext cx="2133729" cy="1586210"/>
            <a:chOff x="7186924" y="3428287"/>
            <a:chExt cx="2133729" cy="1586210"/>
          </a:xfrm>
        </p:grpSpPr>
        <p:sp>
          <p:nvSpPr>
            <p:cNvPr id="30" name="Free-form: Shape 29">
              <a:extLst>
                <a:ext uri="{FF2B5EF4-FFF2-40B4-BE49-F238E27FC236}">
                  <a16:creationId xmlns:a16="http://schemas.microsoft.com/office/drawing/2014/main" id="{4F35A157-E6F8-4654-B095-660A6C94CACC}"/>
                </a:ext>
              </a:extLst>
            </p:cNvPr>
            <p:cNvSpPr/>
            <p:nvPr/>
          </p:nvSpPr>
          <p:spPr>
            <a:xfrm>
              <a:off x="7186924" y="3428287"/>
              <a:ext cx="1607640" cy="1586210"/>
            </a:xfrm>
            <a:custGeom>
              <a:avLst/>
              <a:gdLst>
                <a:gd name="connsiteX0" fmla="*/ 1091701 w 1607640"/>
                <a:gd name="connsiteY0" fmla="*/ 1586211 h 1586210"/>
                <a:gd name="connsiteX1" fmla="*/ 1607641 w 1607640"/>
                <a:gd name="connsiteY1" fmla="*/ 27192 h 1586210"/>
                <a:gd name="connsiteX2" fmla="*/ 1607641 w 1607640"/>
                <a:gd name="connsiteY2" fmla="*/ 0 h 1586210"/>
                <a:gd name="connsiteX3" fmla="*/ 258002 w 1607640"/>
                <a:gd name="connsiteY3" fmla="*/ 0 h 1586210"/>
                <a:gd name="connsiteX4" fmla="*/ 218962 w 1607640"/>
                <a:gd name="connsiteY4" fmla="*/ 322292 h 1586210"/>
                <a:gd name="connsiteX5" fmla="*/ 0 w 1607640"/>
                <a:gd name="connsiteY5" fmla="*/ 793105 h 1586210"/>
                <a:gd name="connsiteX6" fmla="*/ 1091701 w 1607640"/>
                <a:gd name="connsiteY6" fmla="*/ 1586211 h 158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7640" h="1586210">
                  <a:moveTo>
                    <a:pt x="1091701" y="1586211"/>
                  </a:moveTo>
                  <a:cubicBezTo>
                    <a:pt x="1415418" y="1140518"/>
                    <a:pt x="1602461" y="597645"/>
                    <a:pt x="1607641" y="27192"/>
                  </a:cubicBezTo>
                  <a:lnTo>
                    <a:pt x="1607641" y="0"/>
                  </a:lnTo>
                  <a:cubicBezTo>
                    <a:pt x="1607641" y="0"/>
                    <a:pt x="258002" y="0"/>
                    <a:pt x="258002" y="0"/>
                  </a:cubicBezTo>
                  <a:cubicBezTo>
                    <a:pt x="258067" y="109999"/>
                    <a:pt x="244730" y="218185"/>
                    <a:pt x="218962" y="322292"/>
                  </a:cubicBezTo>
                  <a:cubicBezTo>
                    <a:pt x="176879" y="492761"/>
                    <a:pt x="102100" y="652612"/>
                    <a:pt x="0" y="793105"/>
                  </a:cubicBezTo>
                  <a:lnTo>
                    <a:pt x="1091701" y="1586211"/>
                  </a:ln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87" name="Picture 86">
              <a:extLst>
                <a:ext uri="{FF2B5EF4-FFF2-40B4-BE49-F238E27FC236}">
                  <a16:creationId xmlns:a16="http://schemas.microsoft.com/office/drawing/2014/main" id="{CF7E8639-52B0-1909-B8D8-B44E3BE3382F}"/>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8143648" y="3784350"/>
              <a:ext cx="1177005" cy="1199394"/>
            </a:xfrm>
            <a:prstGeom prst="rect">
              <a:avLst/>
            </a:prstGeom>
          </p:spPr>
        </p:pic>
        <p:pic>
          <p:nvPicPr>
            <p:cNvPr id="126" name="Graphic 125">
              <a:extLst>
                <a:ext uri="{FF2B5EF4-FFF2-40B4-BE49-F238E27FC236}">
                  <a16:creationId xmlns:a16="http://schemas.microsoft.com/office/drawing/2014/main" id="{4E5BC62E-25F2-2C60-65DB-AB63B2B4D14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08102" y="4008297"/>
              <a:ext cx="496603" cy="426189"/>
            </a:xfrm>
            <a:prstGeom prst="rect">
              <a:avLst/>
            </a:prstGeom>
          </p:spPr>
        </p:pic>
      </p:grpSp>
      <p:grpSp>
        <p:nvGrpSpPr>
          <p:cNvPr id="200" name="Group 199">
            <a:extLst>
              <a:ext uri="{FF2B5EF4-FFF2-40B4-BE49-F238E27FC236}">
                <a16:creationId xmlns:a16="http://schemas.microsoft.com/office/drawing/2014/main" id="{2819E06C-488B-0A06-3C09-671D56457E71}"/>
              </a:ext>
            </a:extLst>
          </p:cNvPr>
          <p:cNvGrpSpPr/>
          <p:nvPr/>
        </p:nvGrpSpPr>
        <p:grpSpPr>
          <a:xfrm>
            <a:off x="6512299" y="4221587"/>
            <a:ext cx="1854354" cy="2065357"/>
            <a:chOff x="6512299" y="4221587"/>
            <a:chExt cx="1854354" cy="2065357"/>
          </a:xfrm>
        </p:grpSpPr>
        <p:sp>
          <p:nvSpPr>
            <p:cNvPr id="29" name="Free-form: Shape 28">
              <a:extLst>
                <a:ext uri="{FF2B5EF4-FFF2-40B4-BE49-F238E27FC236}">
                  <a16:creationId xmlns:a16="http://schemas.microsoft.com/office/drawing/2014/main" id="{1B94142D-86EB-886E-8563-C8CC2868F067}"/>
                </a:ext>
              </a:extLst>
            </p:cNvPr>
            <p:cNvSpPr/>
            <p:nvPr/>
          </p:nvSpPr>
          <p:spPr>
            <a:xfrm>
              <a:off x="6512299" y="4221587"/>
              <a:ext cx="1766779" cy="1773253"/>
            </a:xfrm>
            <a:custGeom>
              <a:avLst/>
              <a:gdLst>
                <a:gd name="connsiteX0" fmla="*/ 417076 w 1766779"/>
                <a:gd name="connsiteY0" fmla="*/ 1773254 h 1773253"/>
                <a:gd name="connsiteX1" fmla="*/ 1750788 w 1766779"/>
                <a:gd name="connsiteY1" fmla="*/ 815248 h 1773253"/>
                <a:gd name="connsiteX2" fmla="*/ 1766780 w 1766779"/>
                <a:gd name="connsiteY2" fmla="*/ 793300 h 1773253"/>
                <a:gd name="connsiteX3" fmla="*/ 674884 w 1766779"/>
                <a:gd name="connsiteY3" fmla="*/ 0 h 1773253"/>
                <a:gd name="connsiteX4" fmla="*/ 453851 w 1766779"/>
                <a:gd name="connsiteY4" fmla="*/ 237802 h 1773253"/>
                <a:gd name="connsiteX5" fmla="*/ 0 w 1766779"/>
                <a:gd name="connsiteY5" fmla="*/ 489977 h 1773253"/>
                <a:gd name="connsiteX6" fmla="*/ 417012 w 1766779"/>
                <a:gd name="connsiteY6" fmla="*/ 1773254 h 17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779" h="1773253">
                  <a:moveTo>
                    <a:pt x="417076" y="1773254"/>
                  </a:moveTo>
                  <a:cubicBezTo>
                    <a:pt x="940914" y="1602979"/>
                    <a:pt x="1411404" y="1273695"/>
                    <a:pt x="1750788" y="815248"/>
                  </a:cubicBezTo>
                  <a:lnTo>
                    <a:pt x="1766780" y="793300"/>
                  </a:lnTo>
                  <a:lnTo>
                    <a:pt x="674884" y="0"/>
                  </a:lnTo>
                  <a:cubicBezTo>
                    <a:pt x="610270" y="89087"/>
                    <a:pt x="535945" y="168721"/>
                    <a:pt x="453851" y="237802"/>
                  </a:cubicBezTo>
                  <a:cubicBezTo>
                    <a:pt x="319573" y="350974"/>
                    <a:pt x="165160" y="436370"/>
                    <a:pt x="0" y="489977"/>
                  </a:cubicBezTo>
                  <a:lnTo>
                    <a:pt x="417012" y="1773254"/>
                  </a:ln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88" name="Picture 87">
              <a:extLst>
                <a:ext uri="{FF2B5EF4-FFF2-40B4-BE49-F238E27FC236}">
                  <a16:creationId xmlns:a16="http://schemas.microsoft.com/office/drawing/2014/main" id="{4298A98C-3CDF-8E4D-A3DF-D399AF6EDC78}"/>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7189648" y="5087550"/>
              <a:ext cx="1177005" cy="1199394"/>
            </a:xfrm>
            <a:prstGeom prst="rect">
              <a:avLst/>
            </a:prstGeom>
          </p:spPr>
        </p:pic>
        <p:pic>
          <p:nvPicPr>
            <p:cNvPr id="135" name="Graphic 134">
              <a:extLst>
                <a:ext uri="{FF2B5EF4-FFF2-40B4-BE49-F238E27FC236}">
                  <a16:creationId xmlns:a16="http://schemas.microsoft.com/office/drawing/2014/main" id="{8F4C2A43-22B7-8F31-4DA4-56042B76EE4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42043" y="5294864"/>
              <a:ext cx="480559" cy="480559"/>
            </a:xfrm>
            <a:prstGeom prst="rect">
              <a:avLst/>
            </a:prstGeom>
          </p:spPr>
        </p:pic>
      </p:grpSp>
      <p:grpSp>
        <p:nvGrpSpPr>
          <p:cNvPr id="199" name="Group 198">
            <a:extLst>
              <a:ext uri="{FF2B5EF4-FFF2-40B4-BE49-F238E27FC236}">
                <a16:creationId xmlns:a16="http://schemas.microsoft.com/office/drawing/2014/main" id="{50BD1B29-20D3-F5FA-D0A9-9181256DD2AF}"/>
              </a:ext>
            </a:extLst>
          </p:cNvPr>
          <p:cNvGrpSpPr/>
          <p:nvPr/>
        </p:nvGrpSpPr>
        <p:grpSpPr>
          <a:xfrm>
            <a:off x="5261459" y="4711629"/>
            <a:ext cx="1668045" cy="2111715"/>
            <a:chOff x="5261459" y="4711629"/>
            <a:chExt cx="1668045" cy="2111715"/>
          </a:xfrm>
        </p:grpSpPr>
        <p:sp>
          <p:nvSpPr>
            <p:cNvPr id="28" name="Free-form: Shape 27">
              <a:extLst>
                <a:ext uri="{FF2B5EF4-FFF2-40B4-BE49-F238E27FC236}">
                  <a16:creationId xmlns:a16="http://schemas.microsoft.com/office/drawing/2014/main" id="{B3DB6A3A-C433-103A-A095-0B11A4BE3FD7}"/>
                </a:ext>
              </a:extLst>
            </p:cNvPr>
            <p:cNvSpPr/>
            <p:nvPr/>
          </p:nvSpPr>
          <p:spPr>
            <a:xfrm>
              <a:off x="5261459" y="4711629"/>
              <a:ext cx="1668045" cy="1415914"/>
            </a:xfrm>
            <a:custGeom>
              <a:avLst/>
              <a:gdLst>
                <a:gd name="connsiteX0" fmla="*/ 65 w 1668045"/>
                <a:gd name="connsiteY0" fmla="*/ 1283277 h 1415914"/>
                <a:gd name="connsiteX1" fmla="*/ 1642149 w 1668045"/>
                <a:gd name="connsiteY1" fmla="*/ 1292211 h 1415914"/>
                <a:gd name="connsiteX2" fmla="*/ 1668046 w 1668045"/>
                <a:gd name="connsiteY2" fmla="*/ 1283859 h 1415914"/>
                <a:gd name="connsiteX3" fmla="*/ 1250970 w 1668045"/>
                <a:gd name="connsiteY3" fmla="*/ 259 h 1415914"/>
                <a:gd name="connsiteX4" fmla="*/ 932368 w 1668045"/>
                <a:gd name="connsiteY4" fmla="*/ 62736 h 1415914"/>
                <a:gd name="connsiteX5" fmla="*/ 416947 w 1668045"/>
                <a:gd name="connsiteY5" fmla="*/ 0 h 1415914"/>
                <a:gd name="connsiteX6" fmla="*/ 0 w 1668045"/>
                <a:gd name="connsiteY6" fmla="*/ 1283342 h 141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8045" h="1415914">
                  <a:moveTo>
                    <a:pt x="65" y="1283277"/>
                  </a:moveTo>
                  <a:cubicBezTo>
                    <a:pt x="523967" y="1453422"/>
                    <a:pt x="1098111" y="1463587"/>
                    <a:pt x="1642149" y="1292211"/>
                  </a:cubicBezTo>
                  <a:lnTo>
                    <a:pt x="1668046" y="1283859"/>
                  </a:lnTo>
                  <a:lnTo>
                    <a:pt x="1250970" y="259"/>
                  </a:lnTo>
                  <a:cubicBezTo>
                    <a:pt x="1146345" y="34314"/>
                    <a:pt x="1039389" y="55097"/>
                    <a:pt x="932368" y="62736"/>
                  </a:cubicBezTo>
                  <a:cubicBezTo>
                    <a:pt x="757237" y="75426"/>
                    <a:pt x="582042" y="53672"/>
                    <a:pt x="416947" y="0"/>
                  </a:cubicBezTo>
                  <a:lnTo>
                    <a:pt x="0" y="1283342"/>
                  </a:lnTo>
                  <a:close/>
                </a:path>
              </a:pathLst>
            </a:cu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89" name="Picture 88">
              <a:extLst>
                <a:ext uri="{FF2B5EF4-FFF2-40B4-BE49-F238E27FC236}">
                  <a16:creationId xmlns:a16="http://schemas.microsoft.com/office/drawing/2014/main" id="{DB4E3428-4067-B963-7892-9CE6946A24BC}"/>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5612848" y="5623950"/>
              <a:ext cx="1177005" cy="1199394"/>
            </a:xfrm>
            <a:prstGeom prst="rect">
              <a:avLst/>
            </a:prstGeom>
          </p:spPr>
        </p:pic>
        <p:pic>
          <p:nvPicPr>
            <p:cNvPr id="144" name="Graphic 143">
              <a:extLst>
                <a:ext uri="{FF2B5EF4-FFF2-40B4-BE49-F238E27FC236}">
                  <a16:creationId xmlns:a16="http://schemas.microsoft.com/office/drawing/2014/main" id="{246F12D7-F55B-B3F0-79DD-E580EF1EB86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26398" y="5896343"/>
              <a:ext cx="372211" cy="362906"/>
            </a:xfrm>
            <a:prstGeom prst="rect">
              <a:avLst/>
            </a:prstGeom>
          </p:spPr>
        </p:pic>
      </p:grpSp>
      <p:grpSp>
        <p:nvGrpSpPr>
          <p:cNvPr id="198" name="Group 197">
            <a:extLst>
              <a:ext uri="{FF2B5EF4-FFF2-40B4-BE49-F238E27FC236}">
                <a16:creationId xmlns:a16="http://schemas.microsoft.com/office/drawing/2014/main" id="{6C3DFBE3-8505-0E48-258E-67FD218B0F7E}"/>
              </a:ext>
            </a:extLst>
          </p:cNvPr>
          <p:cNvGrpSpPr/>
          <p:nvPr/>
        </p:nvGrpSpPr>
        <p:grpSpPr>
          <a:xfrm>
            <a:off x="3912208" y="4221522"/>
            <a:ext cx="1766196" cy="2108622"/>
            <a:chOff x="3912208" y="4221522"/>
            <a:chExt cx="1766196" cy="2108622"/>
          </a:xfrm>
        </p:grpSpPr>
        <p:sp>
          <p:nvSpPr>
            <p:cNvPr id="31" name="Free-form: Shape 30">
              <a:extLst>
                <a:ext uri="{FF2B5EF4-FFF2-40B4-BE49-F238E27FC236}">
                  <a16:creationId xmlns:a16="http://schemas.microsoft.com/office/drawing/2014/main" id="{9F10442D-258D-2A20-FCAA-A26EFAFBD8CB}"/>
                </a:ext>
              </a:extLst>
            </p:cNvPr>
            <p:cNvSpPr/>
            <p:nvPr/>
          </p:nvSpPr>
          <p:spPr>
            <a:xfrm>
              <a:off x="3912208" y="4221522"/>
              <a:ext cx="1766196" cy="1774030"/>
            </a:xfrm>
            <a:custGeom>
              <a:avLst/>
              <a:gdLst>
                <a:gd name="connsiteX0" fmla="*/ 0 w 1766196"/>
                <a:gd name="connsiteY0" fmla="*/ 793105 h 1774030"/>
                <a:gd name="connsiteX1" fmla="*/ 1323288 w 1766196"/>
                <a:gd name="connsiteY1" fmla="*/ 1765550 h 1774030"/>
                <a:gd name="connsiteX2" fmla="*/ 1349121 w 1766196"/>
                <a:gd name="connsiteY2" fmla="*/ 1774031 h 1774030"/>
                <a:gd name="connsiteX3" fmla="*/ 1766197 w 1766196"/>
                <a:gd name="connsiteY3" fmla="*/ 490430 h 1774030"/>
                <a:gd name="connsiteX4" fmla="*/ 1471744 w 1766196"/>
                <a:gd name="connsiteY4" fmla="*/ 353693 h 1774030"/>
                <a:gd name="connsiteX5" fmla="*/ 1091637 w 1766196"/>
                <a:gd name="connsiteY5" fmla="*/ 0 h 1774030"/>
                <a:gd name="connsiteX6" fmla="*/ 0 w 1766196"/>
                <a:gd name="connsiteY6" fmla="*/ 793170 h 177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196" h="1774030">
                  <a:moveTo>
                    <a:pt x="0" y="793105"/>
                  </a:moveTo>
                  <a:cubicBezTo>
                    <a:pt x="323846" y="1238669"/>
                    <a:pt x="782358" y="1584398"/>
                    <a:pt x="1323288" y="1765550"/>
                  </a:cubicBezTo>
                  <a:lnTo>
                    <a:pt x="1349121" y="1774031"/>
                  </a:lnTo>
                  <a:lnTo>
                    <a:pt x="1766197" y="490430"/>
                  </a:lnTo>
                  <a:cubicBezTo>
                    <a:pt x="1661507" y="456505"/>
                    <a:pt x="1562773" y="410408"/>
                    <a:pt x="1471744" y="353693"/>
                  </a:cubicBezTo>
                  <a:cubicBezTo>
                    <a:pt x="1322641" y="260980"/>
                    <a:pt x="1193672" y="140493"/>
                    <a:pt x="1091637" y="0"/>
                  </a:cubicBezTo>
                  <a:lnTo>
                    <a:pt x="0" y="79317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90" name="Picture 89">
              <a:extLst>
                <a:ext uri="{FF2B5EF4-FFF2-40B4-BE49-F238E27FC236}">
                  <a16:creationId xmlns:a16="http://schemas.microsoft.com/office/drawing/2014/main" id="{F2762B13-2EFA-F173-B9D8-46FC34D40055}"/>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3931648" y="5130750"/>
              <a:ext cx="1177005" cy="1199394"/>
            </a:xfrm>
            <a:prstGeom prst="rect">
              <a:avLst/>
            </a:prstGeom>
          </p:spPr>
        </p:pic>
        <p:pic>
          <p:nvPicPr>
            <p:cNvPr id="153" name="Graphic 152">
              <a:extLst>
                <a:ext uri="{FF2B5EF4-FFF2-40B4-BE49-F238E27FC236}">
                  <a16:creationId xmlns:a16="http://schemas.microsoft.com/office/drawing/2014/main" id="{AD442EF1-46DA-4E53-026C-63119C27D5C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251504" y="5357374"/>
              <a:ext cx="388356" cy="411791"/>
            </a:xfrm>
            <a:prstGeom prst="rect">
              <a:avLst/>
            </a:prstGeom>
          </p:spPr>
        </p:pic>
      </p:grpSp>
      <p:grpSp>
        <p:nvGrpSpPr>
          <p:cNvPr id="197" name="Group 196">
            <a:extLst>
              <a:ext uri="{FF2B5EF4-FFF2-40B4-BE49-F238E27FC236}">
                <a16:creationId xmlns:a16="http://schemas.microsoft.com/office/drawing/2014/main" id="{F9762D6F-A510-00D7-6A47-F20587E68275}"/>
              </a:ext>
            </a:extLst>
          </p:cNvPr>
          <p:cNvGrpSpPr/>
          <p:nvPr/>
        </p:nvGrpSpPr>
        <p:grpSpPr>
          <a:xfrm>
            <a:off x="2988448" y="3428352"/>
            <a:ext cx="2015137" cy="1634592"/>
            <a:chOff x="2988448" y="3428352"/>
            <a:chExt cx="2015137" cy="1634592"/>
          </a:xfrm>
        </p:grpSpPr>
        <p:sp>
          <p:nvSpPr>
            <p:cNvPr id="32" name="Free-form: Shape 31">
              <a:extLst>
                <a:ext uri="{FF2B5EF4-FFF2-40B4-BE49-F238E27FC236}">
                  <a16:creationId xmlns:a16="http://schemas.microsoft.com/office/drawing/2014/main" id="{E485871B-ECFF-CCD6-25F1-1BF694F83758}"/>
                </a:ext>
              </a:extLst>
            </p:cNvPr>
            <p:cNvSpPr/>
            <p:nvPr/>
          </p:nvSpPr>
          <p:spPr>
            <a:xfrm>
              <a:off x="3396787" y="3428352"/>
              <a:ext cx="1606798" cy="1586599"/>
            </a:xfrm>
            <a:custGeom>
              <a:avLst/>
              <a:gdLst>
                <a:gd name="connsiteX0" fmla="*/ 0 w 1606798"/>
                <a:gd name="connsiteY0" fmla="*/ 65 h 1586599"/>
                <a:gd name="connsiteX1" fmla="*/ 498977 w 1606798"/>
                <a:gd name="connsiteY1" fmla="*/ 1564586 h 1586599"/>
                <a:gd name="connsiteX2" fmla="*/ 514903 w 1606798"/>
                <a:gd name="connsiteY2" fmla="*/ 1586599 h 1586599"/>
                <a:gd name="connsiteX3" fmla="*/ 1606799 w 1606798"/>
                <a:gd name="connsiteY3" fmla="*/ 793299 h 1586599"/>
                <a:gd name="connsiteX4" fmla="*/ 1448955 w 1606798"/>
                <a:gd name="connsiteY4" fmla="*/ 509594 h 1586599"/>
                <a:gd name="connsiteX5" fmla="*/ 1349380 w 1606798"/>
                <a:gd name="connsiteY5" fmla="*/ 0 h 1586599"/>
                <a:gd name="connsiteX6" fmla="*/ 0 w 1606798"/>
                <a:gd name="connsiteY6" fmla="*/ 0 h 158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6798" h="1586599">
                  <a:moveTo>
                    <a:pt x="0" y="65"/>
                  </a:moveTo>
                  <a:cubicBezTo>
                    <a:pt x="65" y="550901"/>
                    <a:pt x="167815" y="1100053"/>
                    <a:pt x="498977" y="1564586"/>
                  </a:cubicBezTo>
                  <a:lnTo>
                    <a:pt x="514903" y="1586599"/>
                  </a:lnTo>
                  <a:lnTo>
                    <a:pt x="1606799" y="793299"/>
                  </a:lnTo>
                  <a:cubicBezTo>
                    <a:pt x="1542056" y="704342"/>
                    <a:pt x="1489290" y="608975"/>
                    <a:pt x="1448955" y="509594"/>
                  </a:cubicBezTo>
                  <a:cubicBezTo>
                    <a:pt x="1382787" y="346959"/>
                    <a:pt x="1349315" y="173642"/>
                    <a:pt x="1349380" y="0"/>
                  </a:cubicBezTo>
                  <a:lnTo>
                    <a:pt x="0" y="0"/>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91" name="Picture 90">
              <a:extLst>
                <a:ext uri="{FF2B5EF4-FFF2-40B4-BE49-F238E27FC236}">
                  <a16:creationId xmlns:a16="http://schemas.microsoft.com/office/drawing/2014/main" id="{F84EA9FD-3BE9-24DA-BD2E-A8AD1C0FF3FF}"/>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2988448" y="3863550"/>
              <a:ext cx="1177005" cy="1199394"/>
            </a:xfrm>
            <a:prstGeom prst="rect">
              <a:avLst/>
            </a:prstGeom>
          </p:spPr>
        </p:pic>
        <p:pic>
          <p:nvPicPr>
            <p:cNvPr id="162" name="Graphic 161">
              <a:extLst>
                <a:ext uri="{FF2B5EF4-FFF2-40B4-BE49-F238E27FC236}">
                  <a16:creationId xmlns:a16="http://schemas.microsoft.com/office/drawing/2014/main" id="{255F0FF4-0252-4DD2-C49A-0614A19F5E4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251518" y="4102906"/>
              <a:ext cx="507560" cy="262412"/>
            </a:xfrm>
            <a:prstGeom prst="rect">
              <a:avLst/>
            </a:prstGeom>
          </p:spPr>
        </p:pic>
      </p:grpSp>
      <p:grpSp>
        <p:nvGrpSpPr>
          <p:cNvPr id="196" name="Group 195">
            <a:extLst>
              <a:ext uri="{FF2B5EF4-FFF2-40B4-BE49-F238E27FC236}">
                <a16:creationId xmlns:a16="http://schemas.microsoft.com/office/drawing/2014/main" id="{E5686B34-171C-9706-C5CE-72C2504DBEAB}"/>
              </a:ext>
            </a:extLst>
          </p:cNvPr>
          <p:cNvGrpSpPr/>
          <p:nvPr/>
        </p:nvGrpSpPr>
        <p:grpSpPr>
          <a:xfrm>
            <a:off x="2981248" y="1842206"/>
            <a:ext cx="2022597" cy="1586210"/>
            <a:chOff x="2981248" y="1842206"/>
            <a:chExt cx="2022597" cy="1586210"/>
          </a:xfrm>
        </p:grpSpPr>
        <p:sp>
          <p:nvSpPr>
            <p:cNvPr id="9" name="Free-form: Shape 8">
              <a:extLst>
                <a:ext uri="{FF2B5EF4-FFF2-40B4-BE49-F238E27FC236}">
                  <a16:creationId xmlns:a16="http://schemas.microsoft.com/office/drawing/2014/main" id="{BFCFE369-154F-DEBE-7CB2-C2094724B6D9}"/>
                </a:ext>
              </a:extLst>
            </p:cNvPr>
            <p:cNvSpPr/>
            <p:nvPr/>
          </p:nvSpPr>
          <p:spPr>
            <a:xfrm>
              <a:off x="3396205" y="1842206"/>
              <a:ext cx="1607640" cy="1586210"/>
            </a:xfrm>
            <a:custGeom>
              <a:avLst/>
              <a:gdLst>
                <a:gd name="connsiteX0" fmla="*/ 515939 w 1607640"/>
                <a:gd name="connsiteY0" fmla="*/ 0 h 1586210"/>
                <a:gd name="connsiteX1" fmla="*/ 0 w 1607640"/>
                <a:gd name="connsiteY1" fmla="*/ 1559018 h 1586210"/>
                <a:gd name="connsiteX2" fmla="*/ 0 w 1607640"/>
                <a:gd name="connsiteY2" fmla="*/ 1586211 h 1586210"/>
                <a:gd name="connsiteX3" fmla="*/ 1349639 w 1607640"/>
                <a:gd name="connsiteY3" fmla="*/ 1586211 h 1586210"/>
                <a:gd name="connsiteX4" fmla="*/ 1388679 w 1607640"/>
                <a:gd name="connsiteY4" fmla="*/ 1263918 h 1586210"/>
                <a:gd name="connsiteX5" fmla="*/ 1607641 w 1607640"/>
                <a:gd name="connsiteY5" fmla="*/ 793105 h 1586210"/>
                <a:gd name="connsiteX6" fmla="*/ 515939 w 1607640"/>
                <a:gd name="connsiteY6" fmla="*/ 0 h 158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7640" h="1586210">
                  <a:moveTo>
                    <a:pt x="515939" y="0"/>
                  </a:moveTo>
                  <a:cubicBezTo>
                    <a:pt x="192288" y="445693"/>
                    <a:pt x="5179" y="988565"/>
                    <a:pt x="0" y="1559018"/>
                  </a:cubicBezTo>
                  <a:lnTo>
                    <a:pt x="0" y="1586211"/>
                  </a:lnTo>
                  <a:cubicBezTo>
                    <a:pt x="0" y="1586211"/>
                    <a:pt x="1349639" y="1586211"/>
                    <a:pt x="1349639" y="1586211"/>
                  </a:cubicBezTo>
                  <a:cubicBezTo>
                    <a:pt x="1349574" y="1476212"/>
                    <a:pt x="1362911" y="1368026"/>
                    <a:pt x="1388679" y="1263918"/>
                  </a:cubicBezTo>
                  <a:cubicBezTo>
                    <a:pt x="1430762" y="1093449"/>
                    <a:pt x="1505540" y="933533"/>
                    <a:pt x="1607641" y="793105"/>
                  </a:cubicBezTo>
                  <a:lnTo>
                    <a:pt x="515939" y="0"/>
                  </a:ln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92" name="Picture 91">
              <a:extLst>
                <a:ext uri="{FF2B5EF4-FFF2-40B4-BE49-F238E27FC236}">
                  <a16:creationId xmlns:a16="http://schemas.microsoft.com/office/drawing/2014/main" id="{46034158-A642-11FB-1A40-28B480F05C68}"/>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2981248" y="2070750"/>
              <a:ext cx="1177005" cy="1199394"/>
            </a:xfrm>
            <a:prstGeom prst="rect">
              <a:avLst/>
            </a:prstGeom>
          </p:spPr>
        </p:pic>
        <p:pic>
          <p:nvPicPr>
            <p:cNvPr id="170" name="Graphic 169">
              <a:extLst>
                <a:ext uri="{FF2B5EF4-FFF2-40B4-BE49-F238E27FC236}">
                  <a16:creationId xmlns:a16="http://schemas.microsoft.com/office/drawing/2014/main" id="{7D170B4A-384B-0DE2-F209-D05F5A9A784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250622" y="2277732"/>
              <a:ext cx="431727" cy="442172"/>
            </a:xfrm>
            <a:prstGeom prst="rect">
              <a:avLst/>
            </a:prstGeom>
          </p:spPr>
        </p:pic>
      </p:grpSp>
      <p:grpSp>
        <p:nvGrpSpPr>
          <p:cNvPr id="195" name="Group 194">
            <a:extLst>
              <a:ext uri="{FF2B5EF4-FFF2-40B4-BE49-F238E27FC236}">
                <a16:creationId xmlns:a16="http://schemas.microsoft.com/office/drawing/2014/main" id="{8CB88227-B72F-2E78-4FEA-7D7D036A6BAD}"/>
              </a:ext>
            </a:extLst>
          </p:cNvPr>
          <p:cNvGrpSpPr/>
          <p:nvPr/>
        </p:nvGrpSpPr>
        <p:grpSpPr>
          <a:xfrm>
            <a:off x="3911755" y="861863"/>
            <a:ext cx="1766779" cy="1773253"/>
            <a:chOff x="3911755" y="861863"/>
            <a:chExt cx="1766779" cy="1773253"/>
          </a:xfrm>
        </p:grpSpPr>
        <p:sp>
          <p:nvSpPr>
            <p:cNvPr id="8" name="Free-form: Shape 7">
              <a:extLst>
                <a:ext uri="{FF2B5EF4-FFF2-40B4-BE49-F238E27FC236}">
                  <a16:creationId xmlns:a16="http://schemas.microsoft.com/office/drawing/2014/main" id="{96D73B2E-E36B-87B2-708B-89D06F31C982}"/>
                </a:ext>
              </a:extLst>
            </p:cNvPr>
            <p:cNvSpPr/>
            <p:nvPr/>
          </p:nvSpPr>
          <p:spPr>
            <a:xfrm>
              <a:off x="3911755" y="861863"/>
              <a:ext cx="1766779" cy="1773253"/>
            </a:xfrm>
            <a:custGeom>
              <a:avLst/>
              <a:gdLst>
                <a:gd name="connsiteX0" fmla="*/ 1349703 w 1766779"/>
                <a:gd name="connsiteY0" fmla="*/ 0 h 1773253"/>
                <a:gd name="connsiteX1" fmla="*/ 15992 w 1766779"/>
                <a:gd name="connsiteY1" fmla="*/ 958006 h 1773253"/>
                <a:gd name="connsiteX2" fmla="*/ 0 w 1766779"/>
                <a:gd name="connsiteY2" fmla="*/ 979954 h 1773253"/>
                <a:gd name="connsiteX3" fmla="*/ 1091896 w 1766779"/>
                <a:gd name="connsiteY3" fmla="*/ 1773254 h 1773253"/>
                <a:gd name="connsiteX4" fmla="*/ 1312929 w 1766779"/>
                <a:gd name="connsiteY4" fmla="*/ 1535452 h 1773253"/>
                <a:gd name="connsiteX5" fmla="*/ 1766780 w 1766779"/>
                <a:gd name="connsiteY5" fmla="*/ 1283277 h 1773253"/>
                <a:gd name="connsiteX6" fmla="*/ 1349703 w 1766779"/>
                <a:gd name="connsiteY6" fmla="*/ 0 h 17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779" h="1773253">
                  <a:moveTo>
                    <a:pt x="1349703" y="0"/>
                  </a:moveTo>
                  <a:cubicBezTo>
                    <a:pt x="825865" y="170275"/>
                    <a:pt x="355376" y="499559"/>
                    <a:pt x="15992" y="958006"/>
                  </a:cubicBezTo>
                  <a:lnTo>
                    <a:pt x="0" y="979954"/>
                  </a:lnTo>
                  <a:lnTo>
                    <a:pt x="1091896" y="1773254"/>
                  </a:lnTo>
                  <a:cubicBezTo>
                    <a:pt x="1156509" y="1684167"/>
                    <a:pt x="1230835" y="1604533"/>
                    <a:pt x="1312929" y="1535452"/>
                  </a:cubicBezTo>
                  <a:cubicBezTo>
                    <a:pt x="1447207" y="1422281"/>
                    <a:pt x="1601620" y="1336884"/>
                    <a:pt x="1766780" y="1283277"/>
                  </a:cubicBezTo>
                  <a:lnTo>
                    <a:pt x="1349703" y="0"/>
                  </a:ln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93" name="Picture 92">
              <a:extLst>
                <a:ext uri="{FF2B5EF4-FFF2-40B4-BE49-F238E27FC236}">
                  <a16:creationId xmlns:a16="http://schemas.microsoft.com/office/drawing/2014/main" id="{917165FA-537B-27F3-8BB6-DFD09025EE96}"/>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4036048" y="897798"/>
              <a:ext cx="1177005" cy="1199394"/>
            </a:xfrm>
            <a:prstGeom prst="rect">
              <a:avLst/>
            </a:prstGeom>
          </p:spPr>
        </p:pic>
        <p:pic>
          <p:nvPicPr>
            <p:cNvPr id="179" name="Graphic 178">
              <a:extLst>
                <a:ext uri="{FF2B5EF4-FFF2-40B4-BE49-F238E27FC236}">
                  <a16:creationId xmlns:a16="http://schemas.microsoft.com/office/drawing/2014/main" id="{0E2CE266-75AF-F91E-FF74-6EFD6943AD4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296024" y="1054673"/>
              <a:ext cx="446158" cy="500238"/>
            </a:xfrm>
            <a:prstGeom prst="rect">
              <a:avLst/>
            </a:prstGeom>
          </p:spPr>
        </p:pic>
      </p:grpSp>
      <p:grpSp>
        <p:nvGrpSpPr>
          <p:cNvPr id="194" name="Group 193">
            <a:extLst>
              <a:ext uri="{FF2B5EF4-FFF2-40B4-BE49-F238E27FC236}">
                <a16:creationId xmlns:a16="http://schemas.microsoft.com/office/drawing/2014/main" id="{40513E66-B7CE-A1CD-FB0B-59CB786B5DE4}"/>
              </a:ext>
            </a:extLst>
          </p:cNvPr>
          <p:cNvGrpSpPr/>
          <p:nvPr/>
        </p:nvGrpSpPr>
        <p:grpSpPr>
          <a:xfrm>
            <a:off x="5261264" y="339150"/>
            <a:ext cx="1668046" cy="1805925"/>
            <a:chOff x="5261264" y="339150"/>
            <a:chExt cx="1668046" cy="1805925"/>
          </a:xfrm>
        </p:grpSpPr>
        <p:sp>
          <p:nvSpPr>
            <p:cNvPr id="7" name="Free-form: Shape 6">
              <a:extLst>
                <a:ext uri="{FF2B5EF4-FFF2-40B4-BE49-F238E27FC236}">
                  <a16:creationId xmlns:a16="http://schemas.microsoft.com/office/drawing/2014/main" id="{ECF53DA6-4439-40FD-3841-FA97F195B615}"/>
                </a:ext>
              </a:extLst>
            </p:cNvPr>
            <p:cNvSpPr/>
            <p:nvPr/>
          </p:nvSpPr>
          <p:spPr>
            <a:xfrm>
              <a:off x="5261264" y="729161"/>
              <a:ext cx="1668046" cy="1415914"/>
            </a:xfrm>
            <a:custGeom>
              <a:avLst/>
              <a:gdLst>
                <a:gd name="connsiteX0" fmla="*/ 1667981 w 1668046"/>
                <a:gd name="connsiteY0" fmla="*/ 132638 h 1415914"/>
                <a:gd name="connsiteX1" fmla="*/ 25897 w 1668046"/>
                <a:gd name="connsiteY1" fmla="*/ 123703 h 1415914"/>
                <a:gd name="connsiteX2" fmla="*/ 0 w 1668046"/>
                <a:gd name="connsiteY2" fmla="*/ 132055 h 1415914"/>
                <a:gd name="connsiteX3" fmla="*/ 417076 w 1668046"/>
                <a:gd name="connsiteY3" fmla="*/ 1415655 h 1415914"/>
                <a:gd name="connsiteX4" fmla="*/ 735678 w 1668046"/>
                <a:gd name="connsiteY4" fmla="*/ 1353178 h 1415914"/>
                <a:gd name="connsiteX5" fmla="*/ 1251099 w 1668046"/>
                <a:gd name="connsiteY5" fmla="*/ 1415914 h 1415914"/>
                <a:gd name="connsiteX6" fmla="*/ 1668046 w 1668046"/>
                <a:gd name="connsiteY6" fmla="*/ 132573 h 141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8046" h="1415914">
                  <a:moveTo>
                    <a:pt x="1667981" y="132638"/>
                  </a:moveTo>
                  <a:cubicBezTo>
                    <a:pt x="1144079" y="-37508"/>
                    <a:pt x="569935" y="-47672"/>
                    <a:pt x="25897" y="123703"/>
                  </a:cubicBezTo>
                  <a:lnTo>
                    <a:pt x="0" y="132055"/>
                  </a:lnTo>
                  <a:lnTo>
                    <a:pt x="417076" y="1415655"/>
                  </a:lnTo>
                  <a:cubicBezTo>
                    <a:pt x="521701" y="1381600"/>
                    <a:pt x="628657" y="1360818"/>
                    <a:pt x="735678" y="1353178"/>
                  </a:cubicBezTo>
                  <a:cubicBezTo>
                    <a:pt x="910809" y="1340488"/>
                    <a:pt x="1086004" y="1362242"/>
                    <a:pt x="1251099" y="1415914"/>
                  </a:cubicBezTo>
                  <a:lnTo>
                    <a:pt x="1668046" y="132573"/>
                  </a:lnTo>
                  <a:close/>
                </a:path>
              </a:pathLst>
            </a:cu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94" name="Picture 93">
              <a:extLst>
                <a:ext uri="{FF2B5EF4-FFF2-40B4-BE49-F238E27FC236}">
                  <a16:creationId xmlns:a16="http://schemas.microsoft.com/office/drawing/2014/main" id="{800EF064-240C-B128-6C8C-BD3EBA82627B}"/>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5569648" y="339150"/>
              <a:ext cx="1177005" cy="1199394"/>
            </a:xfrm>
            <a:prstGeom prst="rect">
              <a:avLst/>
            </a:prstGeom>
          </p:spPr>
        </p:pic>
        <p:pic>
          <p:nvPicPr>
            <p:cNvPr id="187" name="Graphic 186">
              <a:extLst>
                <a:ext uri="{FF2B5EF4-FFF2-40B4-BE49-F238E27FC236}">
                  <a16:creationId xmlns:a16="http://schemas.microsoft.com/office/drawing/2014/main" id="{148C8F4C-EA0D-62D6-2E43-6BD0FE8BF53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850000" y="544064"/>
              <a:ext cx="452241" cy="452241"/>
            </a:xfrm>
            <a:prstGeom prst="rect">
              <a:avLst/>
            </a:prstGeom>
          </p:spPr>
        </p:pic>
      </p:grpSp>
      <p:grpSp>
        <p:nvGrpSpPr>
          <p:cNvPr id="106" name="1.  platinum aprtn...">
            <a:extLst>
              <a:ext uri="{FF2B5EF4-FFF2-40B4-BE49-F238E27FC236}">
                <a16:creationId xmlns:a16="http://schemas.microsoft.com/office/drawing/2014/main" id="{BB83459B-55CB-DDDB-8274-B357F0DF893F}"/>
              </a:ext>
            </a:extLst>
          </p:cNvPr>
          <p:cNvGrpSpPr/>
          <p:nvPr/>
        </p:nvGrpSpPr>
        <p:grpSpPr>
          <a:xfrm>
            <a:off x="6480501" y="861150"/>
            <a:ext cx="2368800" cy="3056866"/>
            <a:chOff x="6480501" y="861150"/>
            <a:chExt cx="2368800" cy="3056866"/>
          </a:xfrm>
        </p:grpSpPr>
        <p:sp>
          <p:nvSpPr>
            <p:cNvPr id="101" name="Every partner is Platinum - Worldclass customer service, from first contact, throughout the life of the contract and beyond">
              <a:extLst>
                <a:ext uri="{FF2B5EF4-FFF2-40B4-BE49-F238E27FC236}">
                  <a16:creationId xmlns:a16="http://schemas.microsoft.com/office/drawing/2014/main" id="{8C8F2DD4-F391-3747-DD09-10CCBBB48B47}"/>
                </a:ext>
              </a:extLst>
            </p:cNvPr>
            <p:cNvSpPr/>
            <p:nvPr/>
          </p:nvSpPr>
          <p:spPr>
            <a:xfrm>
              <a:off x="6480501" y="1549216"/>
              <a:ext cx="2368800" cy="2368800"/>
            </a:xfrm>
            <a:prstGeom prst="roundRect">
              <a:avLst>
                <a:gd name="adj" fmla="val 481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1C2B"/>
                  </a:solidFill>
                  <a:effectLst/>
                  <a:uLnTx/>
                  <a:uFillTx/>
                  <a:latin typeface="Helvetica" pitchFamily="2" charset="0"/>
                  <a:ea typeface="+mn-ea"/>
                  <a:cs typeface="+mn-cs"/>
                </a:rPr>
                <a:t>Every partner is Platinum</a:t>
              </a:r>
              <a:br>
                <a:rPr kumimoji="0" lang="en-GB" sz="1500" b="1" i="0" u="none" strike="noStrike" kern="1200" cap="none" spc="0" normalizeH="0" baseline="0" noProof="0">
                  <a:ln>
                    <a:noFill/>
                  </a:ln>
                  <a:solidFill>
                    <a:srgbClr val="1A1C2B"/>
                  </a:solidFill>
                  <a:effectLst/>
                  <a:uLnTx/>
                  <a:uFillTx/>
                  <a:latin typeface="Helvetica" pitchFamily="2" charset="0"/>
                  <a:ea typeface="+mn-ea"/>
                  <a:cs typeface="+mn-cs"/>
                </a:rPr>
              </a:br>
              <a:br>
                <a:rPr kumimoji="0" lang="en-GB" sz="1500" b="1" i="0" u="none" strike="noStrike" kern="1200" cap="none" spc="0" normalizeH="0" baseline="0" noProof="0">
                  <a:ln>
                    <a:noFill/>
                  </a:ln>
                  <a:solidFill>
                    <a:srgbClr val="1A1C2B"/>
                  </a:solidFill>
                  <a:effectLst/>
                  <a:uLnTx/>
                  <a:uFillTx/>
                  <a:latin typeface="Helvetica" pitchFamily="2" charset="0"/>
                  <a:ea typeface="+mn-ea"/>
                  <a:cs typeface="+mn-cs"/>
                </a:rPr>
              </a:br>
              <a:r>
                <a:rPr kumimoji="0" lang="en-GB" sz="1500" b="0" i="0" u="none" strike="noStrike" kern="1200" cap="none" spc="0" normalizeH="0" baseline="0" noProof="0">
                  <a:ln>
                    <a:noFill/>
                  </a:ln>
                  <a:solidFill>
                    <a:srgbClr val="1A1C2B"/>
                  </a:solidFill>
                  <a:effectLst/>
                  <a:uLnTx/>
                  <a:uFillTx/>
                  <a:latin typeface="Helvetica" pitchFamily="2" charset="0"/>
                  <a:ea typeface="+mn-ea"/>
                  <a:cs typeface="+mn-cs"/>
                </a:rPr>
                <a:t>World-class customer service, from first contact, throughout the life of the contract and beyond.</a:t>
              </a:r>
            </a:p>
          </p:txBody>
        </p:sp>
        <p:grpSp>
          <p:nvGrpSpPr>
            <p:cNvPr id="102" name="platinum partner icon">
              <a:extLst>
                <a:ext uri="{FF2B5EF4-FFF2-40B4-BE49-F238E27FC236}">
                  <a16:creationId xmlns:a16="http://schemas.microsoft.com/office/drawing/2014/main" id="{BBF454C6-DCAE-BC87-09C4-A6B598FD2D5A}"/>
                </a:ext>
              </a:extLst>
            </p:cNvPr>
            <p:cNvGrpSpPr/>
            <p:nvPr/>
          </p:nvGrpSpPr>
          <p:grpSpPr>
            <a:xfrm>
              <a:off x="7150048" y="861150"/>
              <a:ext cx="1177005" cy="1199394"/>
              <a:chOff x="7150048" y="861150"/>
              <a:chExt cx="1177005" cy="1199394"/>
            </a:xfrm>
          </p:grpSpPr>
          <p:pic>
            <p:nvPicPr>
              <p:cNvPr id="84" name="Picture 83">
                <a:extLst>
                  <a:ext uri="{FF2B5EF4-FFF2-40B4-BE49-F238E27FC236}">
                    <a16:creationId xmlns:a16="http://schemas.microsoft.com/office/drawing/2014/main" id="{6DE35CA7-D5DB-7086-67D7-158721EAC11B}"/>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7150048" y="861150"/>
                <a:ext cx="1177005" cy="1199394"/>
              </a:xfrm>
              <a:prstGeom prst="rect">
                <a:avLst/>
              </a:prstGeom>
            </p:spPr>
          </p:pic>
          <p:pic>
            <p:nvPicPr>
              <p:cNvPr id="100" name="Graphic 99">
                <a:extLst>
                  <a:ext uri="{FF2B5EF4-FFF2-40B4-BE49-F238E27FC236}">
                    <a16:creationId xmlns:a16="http://schemas.microsoft.com/office/drawing/2014/main" id="{162535C5-F724-98D5-7E13-5F8909C012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50687" y="1117749"/>
                <a:ext cx="416424" cy="396500"/>
              </a:xfrm>
              <a:prstGeom prst="rect">
                <a:avLst/>
              </a:prstGeom>
            </p:spPr>
          </p:pic>
        </p:grpSp>
      </p:grpSp>
      <p:grpSp>
        <p:nvGrpSpPr>
          <p:cNvPr id="115" name="2. customer longevity">
            <a:extLst>
              <a:ext uri="{FF2B5EF4-FFF2-40B4-BE49-F238E27FC236}">
                <a16:creationId xmlns:a16="http://schemas.microsoft.com/office/drawing/2014/main" id="{1BB02940-BAD7-B074-D2EA-00FBE5B4A661}"/>
              </a:ext>
            </a:extLst>
          </p:cNvPr>
          <p:cNvGrpSpPr/>
          <p:nvPr/>
        </p:nvGrpSpPr>
        <p:grpSpPr>
          <a:xfrm>
            <a:off x="7309655" y="2100933"/>
            <a:ext cx="2676006" cy="3056866"/>
            <a:chOff x="7306794" y="2100933"/>
            <a:chExt cx="2676006" cy="3056866"/>
          </a:xfrm>
        </p:grpSpPr>
        <p:grpSp>
          <p:nvGrpSpPr>
            <p:cNvPr id="108" name="2. customer long...">
              <a:extLst>
                <a:ext uri="{FF2B5EF4-FFF2-40B4-BE49-F238E27FC236}">
                  <a16:creationId xmlns:a16="http://schemas.microsoft.com/office/drawing/2014/main" id="{EF14B346-A5EE-F51E-3FA0-D5B789CB760F}"/>
                </a:ext>
              </a:extLst>
            </p:cNvPr>
            <p:cNvGrpSpPr/>
            <p:nvPr/>
          </p:nvGrpSpPr>
          <p:grpSpPr>
            <a:xfrm>
              <a:off x="7306794" y="2100933"/>
              <a:ext cx="2676006" cy="3056866"/>
              <a:chOff x="6326898" y="861150"/>
              <a:chExt cx="2676006" cy="3056866"/>
            </a:xfrm>
          </p:grpSpPr>
          <p:sp>
            <p:nvSpPr>
              <p:cNvPr id="109" name="Every partner is Platinum - Worldclass customer service, from first contact, throughout the life of the contract and beyond">
                <a:extLst>
                  <a:ext uri="{FF2B5EF4-FFF2-40B4-BE49-F238E27FC236}">
                    <a16:creationId xmlns:a16="http://schemas.microsoft.com/office/drawing/2014/main" id="{E01D8BDE-4A2E-A727-ED21-D3A5229449DB}"/>
                  </a:ext>
                </a:extLst>
              </p:cNvPr>
              <p:cNvSpPr/>
              <p:nvPr/>
            </p:nvSpPr>
            <p:spPr>
              <a:xfrm>
                <a:off x="6326898" y="1549216"/>
                <a:ext cx="2676006" cy="2368800"/>
              </a:xfrm>
              <a:prstGeom prst="roundRect">
                <a:avLst>
                  <a:gd name="adj" fmla="val 481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1C2B"/>
                    </a:solidFill>
                    <a:effectLst/>
                    <a:uLnTx/>
                    <a:uFillTx/>
                    <a:latin typeface="Helvetica" pitchFamily="2" charset="0"/>
                    <a:ea typeface="+mn-ea"/>
                    <a:cs typeface="+mn-cs"/>
                  </a:rPr>
                  <a:t>Customer Longevity</a:t>
                </a:r>
                <a:br>
                  <a:rPr kumimoji="0" lang="en-GB" sz="1500" b="1" i="0" u="none" strike="noStrike" kern="1200" cap="none" spc="0" normalizeH="0" baseline="0" noProof="0">
                    <a:ln>
                      <a:noFill/>
                    </a:ln>
                    <a:solidFill>
                      <a:srgbClr val="1A1C2B"/>
                    </a:solidFill>
                    <a:effectLst/>
                    <a:uLnTx/>
                    <a:uFillTx/>
                    <a:latin typeface="Helvetica" pitchFamily="2" charset="0"/>
                    <a:ea typeface="+mn-ea"/>
                    <a:cs typeface="+mn-cs"/>
                  </a:rPr>
                </a:br>
                <a:br>
                  <a:rPr kumimoji="0" lang="en-GB" sz="1500" b="1" i="0" u="none" strike="noStrike" kern="1200" cap="none" spc="0" normalizeH="0" baseline="0" noProof="0">
                    <a:ln>
                      <a:noFill/>
                    </a:ln>
                    <a:solidFill>
                      <a:srgbClr val="1A1C2B"/>
                    </a:solidFill>
                    <a:effectLst/>
                    <a:uLnTx/>
                    <a:uFillTx/>
                    <a:latin typeface="Helvetica" pitchFamily="2" charset="0"/>
                    <a:ea typeface="+mn-ea"/>
                    <a:cs typeface="+mn-cs"/>
                  </a:rPr>
                </a:br>
                <a:r>
                  <a:rPr kumimoji="0" lang="en-GB" sz="1600" b="0" i="0" u="none" strike="noStrike" kern="1200" cap="none" spc="0" normalizeH="0" baseline="0" noProof="0">
                    <a:ln>
                      <a:noFill/>
                    </a:ln>
                    <a:solidFill>
                      <a:srgbClr val="1A1C2B"/>
                    </a:solidFill>
                    <a:effectLst/>
                    <a:uLnTx/>
                    <a:uFillTx/>
                    <a:latin typeface="Helvetica" pitchFamily="2" charset="0"/>
                    <a:ea typeface="+mn-ea"/>
                    <a:cs typeface="+mn-cs"/>
                  </a:rPr>
                  <a:t>Stickiness to support customer retention and displace competition with existing and new customers.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1A1C2B"/>
                  </a:solidFill>
                  <a:effectLst/>
                  <a:uLnTx/>
                  <a:uFillTx/>
                  <a:latin typeface="Helvetica" pitchFamily="2" charset="0"/>
                  <a:ea typeface="+mn-ea"/>
                  <a:cs typeface="+mn-cs"/>
                </a:endParaRPr>
              </a:p>
            </p:txBody>
          </p:sp>
          <p:pic>
            <p:nvPicPr>
              <p:cNvPr id="111" name="Picture 110">
                <a:extLst>
                  <a:ext uri="{FF2B5EF4-FFF2-40B4-BE49-F238E27FC236}">
                    <a16:creationId xmlns:a16="http://schemas.microsoft.com/office/drawing/2014/main" id="{3600246B-1BBD-ECD4-3192-46A9E126D6E2}"/>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7150048" y="861150"/>
                <a:ext cx="1177005" cy="1199394"/>
              </a:xfrm>
              <a:prstGeom prst="rect">
                <a:avLst/>
              </a:prstGeom>
            </p:spPr>
          </p:pic>
        </p:grpSp>
        <p:pic>
          <p:nvPicPr>
            <p:cNvPr id="114" name="Graphic 113">
              <a:extLst>
                <a:ext uri="{FF2B5EF4-FFF2-40B4-BE49-F238E27FC236}">
                  <a16:creationId xmlns:a16="http://schemas.microsoft.com/office/drawing/2014/main" id="{1F5E04B6-DB90-0E5B-87BC-362D4FE84ED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99033" y="2334081"/>
              <a:ext cx="464167" cy="464167"/>
            </a:xfrm>
            <a:prstGeom prst="rect">
              <a:avLst/>
            </a:prstGeom>
          </p:spPr>
        </p:pic>
      </p:grpSp>
      <p:grpSp>
        <p:nvGrpSpPr>
          <p:cNvPr id="125" name="3. building sustainable pipeline">
            <a:extLst>
              <a:ext uri="{FF2B5EF4-FFF2-40B4-BE49-F238E27FC236}">
                <a16:creationId xmlns:a16="http://schemas.microsoft.com/office/drawing/2014/main" id="{B0465E89-A830-E29B-D422-FF2CD17D5989}"/>
              </a:ext>
            </a:extLst>
          </p:cNvPr>
          <p:cNvGrpSpPr/>
          <p:nvPr/>
        </p:nvGrpSpPr>
        <p:grpSpPr>
          <a:xfrm>
            <a:off x="8144376" y="3130423"/>
            <a:ext cx="3332424" cy="2368800"/>
            <a:chOff x="8144376" y="3130423"/>
            <a:chExt cx="3332424" cy="2368800"/>
          </a:xfrm>
        </p:grpSpPr>
        <p:grpSp>
          <p:nvGrpSpPr>
            <p:cNvPr id="118" name="3. building sustainable pipeline">
              <a:extLst>
                <a:ext uri="{FF2B5EF4-FFF2-40B4-BE49-F238E27FC236}">
                  <a16:creationId xmlns:a16="http://schemas.microsoft.com/office/drawing/2014/main" id="{A266FE24-6D33-64FA-BFA6-53AEDA465A62}"/>
                </a:ext>
              </a:extLst>
            </p:cNvPr>
            <p:cNvGrpSpPr/>
            <p:nvPr/>
          </p:nvGrpSpPr>
          <p:grpSpPr>
            <a:xfrm>
              <a:off x="8144376" y="3130423"/>
              <a:ext cx="3332424" cy="2368800"/>
              <a:chOff x="7150048" y="211222"/>
              <a:chExt cx="3332424" cy="2368800"/>
            </a:xfrm>
          </p:grpSpPr>
          <p:sp>
            <p:nvSpPr>
              <p:cNvPr id="119" name="Every partner is Platinum - Worldclass customer service, from first contact, throughout the life of the contract and beyond">
                <a:extLst>
                  <a:ext uri="{FF2B5EF4-FFF2-40B4-BE49-F238E27FC236}">
                    <a16:creationId xmlns:a16="http://schemas.microsoft.com/office/drawing/2014/main" id="{93025E32-A9E1-6829-3F5E-18BC3096553B}"/>
                  </a:ext>
                </a:extLst>
              </p:cNvPr>
              <p:cNvSpPr/>
              <p:nvPr/>
            </p:nvSpPr>
            <p:spPr>
              <a:xfrm>
                <a:off x="7752476" y="211222"/>
                <a:ext cx="2729996" cy="2368800"/>
              </a:xfrm>
              <a:prstGeom prst="roundRect">
                <a:avLst>
                  <a:gd name="adj" fmla="val 4813"/>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Helvetica" pitchFamily="2" charset="0"/>
                    <a:ea typeface="+mn-ea"/>
                    <a:cs typeface="+mn-cs"/>
                  </a:rPr>
                  <a:t>Building sustainable Pipeline</a:t>
                </a:r>
                <a:br>
                  <a:rPr kumimoji="0" lang="en-GB" sz="1500" b="1" i="0" u="none" strike="noStrike" kern="1200" cap="none" spc="0" normalizeH="0" baseline="0" noProof="0">
                    <a:ln>
                      <a:noFill/>
                    </a:ln>
                    <a:solidFill>
                      <a:prstClr val="white"/>
                    </a:solidFill>
                    <a:effectLst/>
                    <a:uLnTx/>
                    <a:uFillTx/>
                    <a:latin typeface="Helvetica" pitchFamily="2" charset="0"/>
                    <a:ea typeface="+mn-ea"/>
                    <a:cs typeface="+mn-cs"/>
                  </a:rPr>
                </a:br>
                <a:br>
                  <a:rPr kumimoji="0" lang="en-GB" sz="1500" b="1" i="0" u="none" strike="noStrike" kern="1200" cap="none" spc="0" normalizeH="0" baseline="0" noProof="0">
                    <a:ln>
                      <a:noFill/>
                    </a:ln>
                    <a:solidFill>
                      <a:prstClr val="white"/>
                    </a:solidFill>
                    <a:effectLst/>
                    <a:uLnTx/>
                    <a:uFillTx/>
                    <a:latin typeface="Helvetica" pitchFamily="2" charset="0"/>
                    <a:ea typeface="+mn-ea"/>
                    <a:cs typeface="+mn-cs"/>
                  </a:rPr>
                </a:br>
                <a:r>
                  <a:rPr kumimoji="0" lang="en-GB" sz="1600" b="0" i="0" u="none" strike="noStrike" kern="1200" cap="none" spc="0" normalizeH="0" baseline="0" noProof="0">
                    <a:ln>
                      <a:noFill/>
                    </a:ln>
                    <a:solidFill>
                      <a:prstClr val="white"/>
                    </a:solidFill>
                    <a:effectLst/>
                    <a:uLnTx/>
                    <a:uFillTx/>
                    <a:latin typeface="Helvetica" pitchFamily="2" charset="0"/>
                    <a:ea typeface="+mn-ea"/>
                    <a:cs typeface="+mn-cs"/>
                  </a:rPr>
                  <a:t>to exceed targets and </a:t>
                </a:r>
                <a:br>
                  <a:rPr kumimoji="0" lang="en-GB" sz="1600" b="0" i="0" u="none" strike="noStrike" kern="1200" cap="none" spc="0" normalizeH="0" baseline="0" noProof="0">
                    <a:ln>
                      <a:noFill/>
                    </a:ln>
                    <a:solidFill>
                      <a:prstClr val="white"/>
                    </a:solidFill>
                    <a:effectLst/>
                    <a:uLnTx/>
                    <a:uFillTx/>
                    <a:latin typeface="Helvetica" pitchFamily="2" charset="0"/>
                    <a:ea typeface="+mn-ea"/>
                    <a:cs typeface="+mn-cs"/>
                  </a:rPr>
                </a:br>
                <a:r>
                  <a:rPr kumimoji="0" lang="en-GB" sz="1600" b="0" i="0" u="none" strike="noStrike" kern="1200" cap="none" spc="0" normalizeH="0" baseline="0" noProof="0">
                    <a:ln>
                      <a:noFill/>
                    </a:ln>
                    <a:solidFill>
                      <a:prstClr val="white"/>
                    </a:solidFill>
                    <a:effectLst/>
                    <a:uLnTx/>
                    <a:uFillTx/>
                    <a:latin typeface="Helvetica" pitchFamily="2" charset="0"/>
                    <a:ea typeface="+mn-ea"/>
                    <a:cs typeface="+mn-cs"/>
                  </a:rPr>
                  <a:t>build end to end solutions together.</a:t>
                </a:r>
              </a:p>
            </p:txBody>
          </p:sp>
          <p:pic>
            <p:nvPicPr>
              <p:cNvPr id="121" name="Picture 120">
                <a:extLst>
                  <a:ext uri="{FF2B5EF4-FFF2-40B4-BE49-F238E27FC236}">
                    <a16:creationId xmlns:a16="http://schemas.microsoft.com/office/drawing/2014/main" id="{BA3F8090-886D-EDB9-A71D-8E4D61177194}"/>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7150048" y="861150"/>
                <a:ext cx="1177005" cy="1199394"/>
              </a:xfrm>
              <a:prstGeom prst="rect">
                <a:avLst/>
              </a:prstGeom>
            </p:spPr>
          </p:pic>
        </p:grpSp>
        <p:pic>
          <p:nvPicPr>
            <p:cNvPr id="124" name="Graphic 123">
              <a:extLst>
                <a:ext uri="{FF2B5EF4-FFF2-40B4-BE49-F238E27FC236}">
                  <a16:creationId xmlns:a16="http://schemas.microsoft.com/office/drawing/2014/main" id="{1934D571-E23B-AAEB-B30F-B11CD0F4A78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97302" y="4001410"/>
              <a:ext cx="496603" cy="426189"/>
            </a:xfrm>
            <a:prstGeom prst="rect">
              <a:avLst/>
            </a:prstGeom>
          </p:spPr>
        </p:pic>
      </p:grpSp>
      <p:grpSp>
        <p:nvGrpSpPr>
          <p:cNvPr id="134" name="4. Focused Approach">
            <a:extLst>
              <a:ext uri="{FF2B5EF4-FFF2-40B4-BE49-F238E27FC236}">
                <a16:creationId xmlns:a16="http://schemas.microsoft.com/office/drawing/2014/main" id="{DBA843B0-4C29-4AC1-A008-DB94828BBFB6}"/>
              </a:ext>
            </a:extLst>
          </p:cNvPr>
          <p:cNvGrpSpPr/>
          <p:nvPr/>
        </p:nvGrpSpPr>
        <p:grpSpPr>
          <a:xfrm>
            <a:off x="7180631" y="4420727"/>
            <a:ext cx="3684168" cy="2368800"/>
            <a:chOff x="7180631" y="4420727"/>
            <a:chExt cx="3684168" cy="2368800"/>
          </a:xfrm>
        </p:grpSpPr>
        <p:grpSp>
          <p:nvGrpSpPr>
            <p:cNvPr id="128" name="3. building sustainable pipeline">
              <a:extLst>
                <a:ext uri="{FF2B5EF4-FFF2-40B4-BE49-F238E27FC236}">
                  <a16:creationId xmlns:a16="http://schemas.microsoft.com/office/drawing/2014/main" id="{E2F72129-0472-FA5A-B038-B49810C6854D}"/>
                </a:ext>
              </a:extLst>
            </p:cNvPr>
            <p:cNvGrpSpPr/>
            <p:nvPr/>
          </p:nvGrpSpPr>
          <p:grpSpPr>
            <a:xfrm>
              <a:off x="7180631" y="4420727"/>
              <a:ext cx="3684168" cy="2368800"/>
              <a:chOff x="7150048" y="211222"/>
              <a:chExt cx="3684168" cy="2368800"/>
            </a:xfrm>
          </p:grpSpPr>
          <p:sp>
            <p:nvSpPr>
              <p:cNvPr id="130" name="Every partner is Platinum - Worldclass customer service, from first contact, throughout the life of the contract and beyond">
                <a:extLst>
                  <a:ext uri="{FF2B5EF4-FFF2-40B4-BE49-F238E27FC236}">
                    <a16:creationId xmlns:a16="http://schemas.microsoft.com/office/drawing/2014/main" id="{9EDA20EB-169B-AA09-C323-A0A2F7F1CBE4}"/>
                  </a:ext>
                </a:extLst>
              </p:cNvPr>
              <p:cNvSpPr/>
              <p:nvPr/>
            </p:nvSpPr>
            <p:spPr>
              <a:xfrm>
                <a:off x="7752475" y="211222"/>
                <a:ext cx="3081741" cy="2368800"/>
              </a:xfrm>
              <a:prstGeom prst="roundRect">
                <a:avLst>
                  <a:gd name="adj" fmla="val 481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Helvetica" pitchFamily="2" charset="0"/>
                    <a:ea typeface="+mn-ea"/>
                    <a:cs typeface="+mn-cs"/>
                  </a:rPr>
                  <a:t>Focused Approach</a:t>
                </a:r>
                <a:br>
                  <a:rPr kumimoji="0" lang="en-GB" sz="1500" b="1" i="0" u="none" strike="noStrike" kern="1200" cap="none" spc="0" normalizeH="0" baseline="0" noProof="0" dirty="0">
                    <a:ln>
                      <a:noFill/>
                    </a:ln>
                    <a:solidFill>
                      <a:schemeClr val="bg1"/>
                    </a:solidFill>
                    <a:effectLst/>
                    <a:uLnTx/>
                    <a:uFillTx/>
                    <a:latin typeface="Helvetica" pitchFamily="2" charset="0"/>
                    <a:ea typeface="+mn-ea"/>
                    <a:cs typeface="+mn-cs"/>
                  </a:rPr>
                </a:br>
                <a:br>
                  <a:rPr kumimoji="0" lang="en-GB" sz="1500" b="1" i="0" u="none" strike="noStrike" kern="1200" cap="none" spc="0" normalizeH="0" baseline="0" noProof="0" dirty="0">
                    <a:ln>
                      <a:noFill/>
                    </a:ln>
                    <a:solidFill>
                      <a:schemeClr val="bg1"/>
                    </a:solidFill>
                    <a:effectLst/>
                    <a:uLnTx/>
                    <a:uFillTx/>
                    <a:latin typeface="Helvetica" pitchFamily="2" charset="0"/>
                    <a:ea typeface="+mn-ea"/>
                    <a:cs typeface="+mn-cs"/>
                  </a:rPr>
                </a:br>
                <a:r>
                  <a:rPr kumimoji="0" lang="en-GB" sz="1600" b="0" i="0" u="none" strike="noStrike" kern="1200" cap="none" spc="0" normalizeH="0" baseline="0" noProof="0" dirty="0">
                    <a:ln>
                      <a:noFill/>
                    </a:ln>
                    <a:solidFill>
                      <a:schemeClr val="bg1"/>
                    </a:solidFill>
                    <a:effectLst/>
                    <a:uLnTx/>
                    <a:uFillTx/>
                    <a:latin typeface="Helvetica" pitchFamily="2" charset="0"/>
                    <a:ea typeface="+mn-ea"/>
                    <a:cs typeface="+mn-cs"/>
                  </a:rPr>
                  <a:t>Public / private sector, Regional / National, </a:t>
                </a:r>
                <a:br>
                  <a:rPr kumimoji="0" lang="en-GB" sz="1600" b="0" i="0" u="none" strike="noStrike" kern="1200" cap="none" spc="0" normalizeH="0" baseline="0" noProof="0" dirty="0">
                    <a:ln>
                      <a:noFill/>
                    </a:ln>
                    <a:solidFill>
                      <a:schemeClr val="bg1"/>
                    </a:solidFill>
                    <a:effectLst/>
                    <a:uLnTx/>
                    <a:uFillTx/>
                    <a:latin typeface="Helvetica" pitchFamily="2" charset="0"/>
                    <a:ea typeface="+mn-ea"/>
                    <a:cs typeface="+mn-cs"/>
                  </a:rPr>
                </a:br>
                <a:r>
                  <a:rPr kumimoji="0" lang="en-GB" sz="1600" b="0" i="0" u="none" strike="noStrike" kern="1200" cap="none" spc="0" normalizeH="0" baseline="0" noProof="0" dirty="0">
                    <a:ln>
                      <a:noFill/>
                    </a:ln>
                    <a:solidFill>
                      <a:schemeClr val="bg1"/>
                    </a:solidFill>
                    <a:effectLst/>
                    <a:uLnTx/>
                    <a:uFillTx/>
                    <a:latin typeface="Helvetica" pitchFamily="2" charset="0"/>
                    <a:ea typeface="+mn-ea"/>
                    <a:cs typeface="+mn-cs"/>
                  </a:rPr>
                  <a:t>with dedicated support, marketing and enablement to work with you.</a:t>
                </a:r>
              </a:p>
            </p:txBody>
          </p:sp>
          <p:pic>
            <p:nvPicPr>
              <p:cNvPr id="131" name="Picture 130">
                <a:extLst>
                  <a:ext uri="{FF2B5EF4-FFF2-40B4-BE49-F238E27FC236}">
                    <a16:creationId xmlns:a16="http://schemas.microsoft.com/office/drawing/2014/main" id="{CD074E83-3C61-97B0-E5F7-EC02832BB6BB}"/>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7150048" y="861150"/>
                <a:ext cx="1177005" cy="1199394"/>
              </a:xfrm>
              <a:prstGeom prst="rect">
                <a:avLst/>
              </a:prstGeom>
            </p:spPr>
          </p:pic>
        </p:grpSp>
        <p:pic>
          <p:nvPicPr>
            <p:cNvPr id="133" name="Graphic 132">
              <a:extLst>
                <a:ext uri="{FF2B5EF4-FFF2-40B4-BE49-F238E27FC236}">
                  <a16:creationId xmlns:a16="http://schemas.microsoft.com/office/drawing/2014/main" id="{6DF75E0B-645B-89A1-997B-9CAACCAE3E7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42150" y="5292959"/>
              <a:ext cx="480559" cy="480559"/>
            </a:xfrm>
            <a:prstGeom prst="rect">
              <a:avLst/>
            </a:prstGeom>
          </p:spPr>
        </p:pic>
      </p:grpSp>
      <p:grpSp>
        <p:nvGrpSpPr>
          <p:cNvPr id="143" name="5. Money-Makers">
            <a:extLst>
              <a:ext uri="{FF2B5EF4-FFF2-40B4-BE49-F238E27FC236}">
                <a16:creationId xmlns:a16="http://schemas.microsoft.com/office/drawing/2014/main" id="{5947E2DD-797D-DAB0-5E30-C1F69E9169FF}"/>
              </a:ext>
            </a:extLst>
          </p:cNvPr>
          <p:cNvGrpSpPr/>
          <p:nvPr/>
        </p:nvGrpSpPr>
        <p:grpSpPr>
          <a:xfrm>
            <a:off x="5611284" y="4423235"/>
            <a:ext cx="3715460" cy="2383201"/>
            <a:chOff x="5612848" y="4423235"/>
            <a:chExt cx="3715460" cy="2383201"/>
          </a:xfrm>
        </p:grpSpPr>
        <p:grpSp>
          <p:nvGrpSpPr>
            <p:cNvPr id="137" name="3. building sustainable pipeline">
              <a:extLst>
                <a:ext uri="{FF2B5EF4-FFF2-40B4-BE49-F238E27FC236}">
                  <a16:creationId xmlns:a16="http://schemas.microsoft.com/office/drawing/2014/main" id="{3F38C352-6962-CD8A-1560-8FA2988F1703}"/>
                </a:ext>
              </a:extLst>
            </p:cNvPr>
            <p:cNvGrpSpPr/>
            <p:nvPr/>
          </p:nvGrpSpPr>
          <p:grpSpPr>
            <a:xfrm>
              <a:off x="5612848" y="4423235"/>
              <a:ext cx="3715460" cy="2383201"/>
              <a:chOff x="6922658" y="213730"/>
              <a:chExt cx="3715460" cy="2383201"/>
            </a:xfrm>
          </p:grpSpPr>
          <p:sp>
            <p:nvSpPr>
              <p:cNvPr id="139" name="Every partner is Platinum - Worldclass customer service, from first contact, throughout the life of the contract and beyond">
                <a:extLst>
                  <a:ext uri="{FF2B5EF4-FFF2-40B4-BE49-F238E27FC236}">
                    <a16:creationId xmlns:a16="http://schemas.microsoft.com/office/drawing/2014/main" id="{EC8E4E81-55F3-D933-9FC8-62BADC3AEB11}"/>
                  </a:ext>
                </a:extLst>
              </p:cNvPr>
              <p:cNvSpPr/>
              <p:nvPr/>
            </p:nvSpPr>
            <p:spPr>
              <a:xfrm>
                <a:off x="7556377" y="213730"/>
                <a:ext cx="3081741" cy="2368800"/>
              </a:xfrm>
              <a:prstGeom prst="roundRect">
                <a:avLst>
                  <a:gd name="adj" fmla="val 48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1A1C2B"/>
                    </a:solidFill>
                    <a:effectLst/>
                    <a:uLnTx/>
                    <a:uFillTx/>
                    <a:latin typeface="Helvetica" pitchFamily="2" charset="0"/>
                    <a:ea typeface="+mn-ea"/>
                    <a:cs typeface="+mn-cs"/>
                  </a:rPr>
                  <a:t>Solutionize</a:t>
                </a:r>
                <a:r>
                  <a:rPr kumimoji="0" lang="en-GB" sz="1800" b="1" i="0" u="none" strike="noStrike" kern="1200" cap="none" spc="0" normalizeH="0" baseline="0" noProof="0" dirty="0">
                    <a:ln>
                      <a:noFill/>
                    </a:ln>
                    <a:solidFill>
                      <a:srgbClr val="1A1C2B"/>
                    </a:solidFill>
                    <a:effectLst/>
                    <a:uLnTx/>
                    <a:uFillTx/>
                    <a:latin typeface="Helvetica" pitchFamily="2" charset="0"/>
                    <a:ea typeface="+mn-ea"/>
                    <a:cs typeface="+mn-cs"/>
                  </a:rPr>
                  <a:t> / Money-makers</a:t>
                </a:r>
                <a:br>
                  <a:rPr kumimoji="0" lang="en-GB" sz="1500" b="1" i="0" u="none" strike="noStrike" kern="1200" cap="none" spc="0" normalizeH="0" baseline="0" noProof="0" dirty="0">
                    <a:ln>
                      <a:noFill/>
                    </a:ln>
                    <a:solidFill>
                      <a:srgbClr val="1A1C2B"/>
                    </a:solidFill>
                    <a:effectLst/>
                    <a:uLnTx/>
                    <a:uFillTx/>
                    <a:latin typeface="Helvetica" pitchFamily="2" charset="0"/>
                    <a:ea typeface="+mn-ea"/>
                    <a:cs typeface="+mn-cs"/>
                  </a:rPr>
                </a:br>
                <a:br>
                  <a:rPr kumimoji="0" lang="en-GB" sz="1500" b="1" i="0" u="none" strike="noStrike" kern="1200" cap="none" spc="0" normalizeH="0" baseline="0" noProof="0" dirty="0">
                    <a:ln>
                      <a:noFill/>
                    </a:ln>
                    <a:solidFill>
                      <a:srgbClr val="1A1C2B"/>
                    </a:solidFill>
                    <a:effectLst/>
                    <a:uLnTx/>
                    <a:uFillTx/>
                    <a:latin typeface="Helvetica" pitchFamily="2" charset="0"/>
                    <a:ea typeface="+mn-ea"/>
                    <a:cs typeface="+mn-cs"/>
                  </a:rPr>
                </a:br>
                <a:r>
                  <a:rPr kumimoji="0" lang="en-GB" sz="1600" b="0" i="0" u="none" strike="noStrike" kern="1200" cap="none" spc="0" normalizeH="0" baseline="0" noProof="0" dirty="0">
                    <a:ln>
                      <a:noFill/>
                    </a:ln>
                    <a:solidFill>
                      <a:srgbClr val="1A1C2B"/>
                    </a:solidFill>
                    <a:effectLst/>
                    <a:uLnTx/>
                    <a:uFillTx/>
                    <a:latin typeface="Helvetica" pitchFamily="2" charset="0"/>
                    <a:ea typeface="+mn-ea"/>
                    <a:cs typeface="+mn-cs"/>
                  </a:rPr>
                  <a:t>Together grow and </a:t>
                </a:r>
                <a:br>
                  <a:rPr kumimoji="0" lang="en-GB" sz="1600" b="0" i="0" u="none" strike="noStrike" kern="1200" cap="none" spc="0" normalizeH="0" baseline="0" noProof="0" dirty="0">
                    <a:ln>
                      <a:noFill/>
                    </a:ln>
                    <a:solidFill>
                      <a:srgbClr val="1A1C2B"/>
                    </a:solidFill>
                    <a:effectLst/>
                    <a:uLnTx/>
                    <a:uFillTx/>
                    <a:latin typeface="Helvetica" pitchFamily="2" charset="0"/>
                    <a:ea typeface="+mn-ea"/>
                    <a:cs typeface="+mn-cs"/>
                  </a:rPr>
                </a:br>
                <a:r>
                  <a:rPr kumimoji="0" lang="en-GB" sz="1600" b="0" i="0" u="none" strike="noStrike" kern="1200" cap="none" spc="0" normalizeH="0" baseline="0" noProof="0" dirty="0">
                    <a:ln>
                      <a:noFill/>
                    </a:ln>
                    <a:solidFill>
                      <a:srgbClr val="1A1C2B"/>
                    </a:solidFill>
                    <a:effectLst/>
                    <a:uLnTx/>
                    <a:uFillTx/>
                    <a:latin typeface="Helvetica" pitchFamily="2" charset="0"/>
                    <a:ea typeface="+mn-ea"/>
                    <a:cs typeface="+mn-cs"/>
                  </a:rPr>
                  <a:t>maximise revenue </a:t>
                </a:r>
                <a:br>
                  <a:rPr kumimoji="0" lang="en-GB" sz="1600" b="0" i="0" u="none" strike="noStrike" kern="1200" cap="none" spc="0" normalizeH="0" baseline="0" noProof="0" dirty="0">
                    <a:ln>
                      <a:noFill/>
                    </a:ln>
                    <a:solidFill>
                      <a:srgbClr val="1A1C2B"/>
                    </a:solidFill>
                    <a:effectLst/>
                    <a:uLnTx/>
                    <a:uFillTx/>
                    <a:latin typeface="Helvetica" pitchFamily="2" charset="0"/>
                    <a:ea typeface="+mn-ea"/>
                    <a:cs typeface="+mn-cs"/>
                  </a:rPr>
                </a:br>
                <a:r>
                  <a:rPr kumimoji="0" lang="en-GB" sz="1600" b="0" i="0" u="none" strike="noStrike" kern="1200" cap="none" spc="0" normalizeH="0" baseline="0" noProof="0" dirty="0">
                    <a:ln>
                      <a:noFill/>
                    </a:ln>
                    <a:solidFill>
                      <a:srgbClr val="1A1C2B"/>
                    </a:solidFill>
                    <a:effectLst/>
                    <a:uLnTx/>
                    <a:uFillTx/>
                    <a:latin typeface="Helvetica" pitchFamily="2" charset="0"/>
                    <a:ea typeface="+mn-ea"/>
                    <a:cs typeface="+mn-cs"/>
                  </a:rPr>
                  <a:t>and margin - Identify £100k FYR opportunities.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pic>
            <p:nvPicPr>
              <p:cNvPr id="140" name="Picture 139">
                <a:extLst>
                  <a:ext uri="{FF2B5EF4-FFF2-40B4-BE49-F238E27FC236}">
                    <a16:creationId xmlns:a16="http://schemas.microsoft.com/office/drawing/2014/main" id="{F247A6F0-8E23-5109-A169-DD454128E4B3}"/>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6922658" y="1397537"/>
                <a:ext cx="1177005" cy="1199394"/>
              </a:xfrm>
              <a:prstGeom prst="rect">
                <a:avLst/>
              </a:prstGeom>
            </p:spPr>
          </p:pic>
        </p:grpSp>
        <p:pic>
          <p:nvPicPr>
            <p:cNvPr id="142" name="Graphic 141">
              <a:extLst>
                <a:ext uri="{FF2B5EF4-FFF2-40B4-BE49-F238E27FC236}">
                  <a16:creationId xmlns:a16="http://schemas.microsoft.com/office/drawing/2014/main" id="{AEE510CA-6869-D733-2783-85922ACE120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26398" y="5896343"/>
              <a:ext cx="372211" cy="362906"/>
            </a:xfrm>
            <a:prstGeom prst="rect">
              <a:avLst/>
            </a:prstGeom>
          </p:spPr>
        </p:pic>
      </p:grpSp>
      <p:grpSp>
        <p:nvGrpSpPr>
          <p:cNvPr id="152" name="6. highest conversion rates">
            <a:extLst>
              <a:ext uri="{FF2B5EF4-FFF2-40B4-BE49-F238E27FC236}">
                <a16:creationId xmlns:a16="http://schemas.microsoft.com/office/drawing/2014/main" id="{B89AB024-69AF-64EF-88E5-385E2B44022F}"/>
              </a:ext>
            </a:extLst>
          </p:cNvPr>
          <p:cNvGrpSpPr/>
          <p:nvPr/>
        </p:nvGrpSpPr>
        <p:grpSpPr>
          <a:xfrm>
            <a:off x="1353518" y="4434413"/>
            <a:ext cx="3764152" cy="2368800"/>
            <a:chOff x="1353518" y="4434413"/>
            <a:chExt cx="3764152" cy="2368800"/>
          </a:xfrm>
        </p:grpSpPr>
        <p:grpSp>
          <p:nvGrpSpPr>
            <p:cNvPr id="146" name="3. building sustainable pipeline">
              <a:extLst>
                <a:ext uri="{FF2B5EF4-FFF2-40B4-BE49-F238E27FC236}">
                  <a16:creationId xmlns:a16="http://schemas.microsoft.com/office/drawing/2014/main" id="{5E15A1F9-DE8C-6CE0-7819-D1B77B09F63A}"/>
                </a:ext>
              </a:extLst>
            </p:cNvPr>
            <p:cNvGrpSpPr/>
            <p:nvPr/>
          </p:nvGrpSpPr>
          <p:grpSpPr>
            <a:xfrm>
              <a:off x="1353518" y="4434413"/>
              <a:ext cx="3764152" cy="2368800"/>
              <a:chOff x="8225804" y="365085"/>
              <a:chExt cx="3764152" cy="2368800"/>
            </a:xfrm>
          </p:grpSpPr>
          <p:sp>
            <p:nvSpPr>
              <p:cNvPr id="148" name="Every partner is Platinum - Worldclass customer service, from first contact, throughout the life of the contract and beyond">
                <a:extLst>
                  <a:ext uri="{FF2B5EF4-FFF2-40B4-BE49-F238E27FC236}">
                    <a16:creationId xmlns:a16="http://schemas.microsoft.com/office/drawing/2014/main" id="{E2B299B4-EC4A-5BB9-E62C-3140C3D9B4B0}"/>
                  </a:ext>
                </a:extLst>
              </p:cNvPr>
              <p:cNvSpPr/>
              <p:nvPr/>
            </p:nvSpPr>
            <p:spPr>
              <a:xfrm>
                <a:off x="8225804" y="365085"/>
                <a:ext cx="3081741" cy="2368800"/>
              </a:xfrm>
              <a:prstGeom prst="roundRect">
                <a:avLst>
                  <a:gd name="adj" fmla="val 481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1C2B"/>
                    </a:solidFill>
                    <a:effectLst/>
                    <a:uLnTx/>
                    <a:uFillTx/>
                    <a:latin typeface="Helvetica" pitchFamily="2" charset="0"/>
                    <a:ea typeface="+mn-ea"/>
                    <a:cs typeface="+mn-cs"/>
                  </a:rPr>
                  <a:t>Deliver the highest conversion rates</a:t>
                </a:r>
                <a:br>
                  <a:rPr kumimoji="0" lang="en-GB" sz="1500" b="1" i="0" u="none" strike="noStrike" kern="1200" cap="none" spc="0" normalizeH="0" baseline="0" noProof="0">
                    <a:ln>
                      <a:noFill/>
                    </a:ln>
                    <a:solidFill>
                      <a:srgbClr val="1A1C2B"/>
                    </a:solidFill>
                    <a:effectLst/>
                    <a:uLnTx/>
                    <a:uFillTx/>
                    <a:latin typeface="Helvetica" pitchFamily="2" charset="0"/>
                    <a:ea typeface="+mn-ea"/>
                    <a:cs typeface="+mn-cs"/>
                  </a:rPr>
                </a:br>
                <a:br>
                  <a:rPr kumimoji="0" lang="en-GB" sz="1500" b="1" i="0" u="none" strike="noStrike" kern="1200" cap="none" spc="0" normalizeH="0" baseline="0" noProof="0">
                    <a:ln>
                      <a:noFill/>
                    </a:ln>
                    <a:solidFill>
                      <a:srgbClr val="1A1C2B"/>
                    </a:solidFill>
                    <a:effectLst/>
                    <a:uLnTx/>
                    <a:uFillTx/>
                    <a:latin typeface="Helvetica" pitchFamily="2" charset="0"/>
                    <a:ea typeface="+mn-ea"/>
                    <a:cs typeface="+mn-cs"/>
                  </a:rPr>
                </a:br>
                <a:r>
                  <a:rPr kumimoji="0" lang="en-GB" sz="1600" b="0" i="0" u="none" strike="noStrike" kern="1200" cap="none" spc="0" normalizeH="0" baseline="0" noProof="0">
                    <a:ln>
                      <a:noFill/>
                    </a:ln>
                    <a:solidFill>
                      <a:srgbClr val="1A1C2B"/>
                    </a:solidFill>
                    <a:effectLst/>
                    <a:uLnTx/>
                    <a:uFillTx/>
                    <a:latin typeface="Helvetica" pitchFamily="2" charset="0"/>
                    <a:ea typeface="+mn-ea"/>
                    <a:cs typeface="+mn-cs"/>
                  </a:rPr>
                  <a:t>Provide “dedicated win” </a:t>
                </a:r>
                <a:br>
                  <a:rPr kumimoji="0" lang="en-GB" sz="1600" b="0" i="0" u="none" strike="noStrike" kern="1200" cap="none" spc="0" normalizeH="0" baseline="0" noProof="0">
                    <a:ln>
                      <a:noFill/>
                    </a:ln>
                    <a:solidFill>
                      <a:srgbClr val="1A1C2B"/>
                    </a:solidFill>
                    <a:effectLst/>
                    <a:uLnTx/>
                    <a:uFillTx/>
                    <a:latin typeface="Helvetica" pitchFamily="2" charset="0"/>
                    <a:ea typeface="+mn-ea"/>
                    <a:cs typeface="+mn-cs"/>
                  </a:rPr>
                </a:br>
                <a:r>
                  <a:rPr kumimoji="0" lang="en-GB" sz="1600" b="0" i="0" u="none" strike="noStrike" kern="1200" cap="none" spc="0" normalizeH="0" baseline="0" noProof="0">
                    <a:ln>
                      <a:noFill/>
                    </a:ln>
                    <a:solidFill>
                      <a:srgbClr val="1A1C2B"/>
                    </a:solidFill>
                    <a:effectLst/>
                    <a:uLnTx/>
                    <a:uFillTx/>
                    <a:latin typeface="Helvetica" pitchFamily="2" charset="0"/>
                    <a:ea typeface="+mn-ea"/>
                    <a:cs typeface="+mn-cs"/>
                  </a:rPr>
                  <a:t>teams to support partners and win more business together.</a:t>
                </a:r>
              </a:p>
            </p:txBody>
          </p:sp>
          <p:pic>
            <p:nvPicPr>
              <p:cNvPr id="149" name="Picture 148">
                <a:extLst>
                  <a:ext uri="{FF2B5EF4-FFF2-40B4-BE49-F238E27FC236}">
                    <a16:creationId xmlns:a16="http://schemas.microsoft.com/office/drawing/2014/main" id="{A8ECE426-96FE-CF16-9D58-4771D2488B08}"/>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10812951" y="1061422"/>
                <a:ext cx="1177005" cy="1199394"/>
              </a:xfrm>
              <a:prstGeom prst="rect">
                <a:avLst/>
              </a:prstGeom>
            </p:spPr>
          </p:pic>
        </p:grpSp>
        <p:pic>
          <p:nvPicPr>
            <p:cNvPr id="151" name="Graphic 150">
              <a:extLst>
                <a:ext uri="{FF2B5EF4-FFF2-40B4-BE49-F238E27FC236}">
                  <a16:creationId xmlns:a16="http://schemas.microsoft.com/office/drawing/2014/main" id="{716512B2-5C6A-B564-A63B-2623E9782E0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256921" y="5361727"/>
              <a:ext cx="388356" cy="411791"/>
            </a:xfrm>
            <a:prstGeom prst="rect">
              <a:avLst/>
            </a:prstGeom>
          </p:spPr>
        </p:pic>
      </p:grpSp>
      <p:grpSp>
        <p:nvGrpSpPr>
          <p:cNvPr id="161" name="7. Reseller, Referral, Carrier">
            <a:extLst>
              <a:ext uri="{FF2B5EF4-FFF2-40B4-BE49-F238E27FC236}">
                <a16:creationId xmlns:a16="http://schemas.microsoft.com/office/drawing/2014/main" id="{F5100532-6284-72E7-EDF4-5F77C79A9644}"/>
              </a:ext>
            </a:extLst>
          </p:cNvPr>
          <p:cNvGrpSpPr/>
          <p:nvPr/>
        </p:nvGrpSpPr>
        <p:grpSpPr>
          <a:xfrm>
            <a:off x="630193" y="3130423"/>
            <a:ext cx="3529739" cy="2368800"/>
            <a:chOff x="630193" y="3130423"/>
            <a:chExt cx="3529739" cy="2368800"/>
          </a:xfrm>
        </p:grpSpPr>
        <p:grpSp>
          <p:nvGrpSpPr>
            <p:cNvPr id="155" name="3. building sustainable pipeline">
              <a:extLst>
                <a:ext uri="{FF2B5EF4-FFF2-40B4-BE49-F238E27FC236}">
                  <a16:creationId xmlns:a16="http://schemas.microsoft.com/office/drawing/2014/main" id="{A763E25A-D162-D455-9614-2407FDA1B00C}"/>
                </a:ext>
              </a:extLst>
            </p:cNvPr>
            <p:cNvGrpSpPr/>
            <p:nvPr/>
          </p:nvGrpSpPr>
          <p:grpSpPr>
            <a:xfrm>
              <a:off x="630193" y="3130423"/>
              <a:ext cx="3529739" cy="2368800"/>
              <a:chOff x="7819616" y="211222"/>
              <a:chExt cx="3529739" cy="2368800"/>
            </a:xfrm>
          </p:grpSpPr>
          <p:sp>
            <p:nvSpPr>
              <p:cNvPr id="157" name="Every partner is Platinum - Worldclass customer service, from first contact, throughout the life of the contract and beyond">
                <a:extLst>
                  <a:ext uri="{FF2B5EF4-FFF2-40B4-BE49-F238E27FC236}">
                    <a16:creationId xmlns:a16="http://schemas.microsoft.com/office/drawing/2014/main" id="{422B8D66-5493-0722-4345-B6A0A81BA8DF}"/>
                  </a:ext>
                </a:extLst>
              </p:cNvPr>
              <p:cNvSpPr/>
              <p:nvPr/>
            </p:nvSpPr>
            <p:spPr>
              <a:xfrm>
                <a:off x="7819616" y="211222"/>
                <a:ext cx="2729996" cy="2368800"/>
              </a:xfrm>
              <a:prstGeom prst="roundRect">
                <a:avLst>
                  <a:gd name="adj" fmla="val 481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1C2B"/>
                    </a:solidFill>
                    <a:effectLst/>
                    <a:uLnTx/>
                    <a:uFillTx/>
                    <a:latin typeface="Helvetica" pitchFamily="2" charset="0"/>
                    <a:ea typeface="+mn-ea"/>
                    <a:cs typeface="+mn-cs"/>
                  </a:rPr>
                  <a:t>Reseller, Referral, Carrier</a:t>
                </a:r>
                <a:br>
                  <a:rPr kumimoji="0" lang="en-GB" sz="1500" b="1" i="0" u="none" strike="noStrike" kern="1200" cap="none" spc="0" normalizeH="0" baseline="0" noProof="0">
                    <a:ln>
                      <a:noFill/>
                    </a:ln>
                    <a:solidFill>
                      <a:srgbClr val="1A1C2B"/>
                    </a:solidFill>
                    <a:effectLst/>
                    <a:uLnTx/>
                    <a:uFillTx/>
                    <a:latin typeface="Helvetica" pitchFamily="2" charset="0"/>
                    <a:ea typeface="+mn-ea"/>
                    <a:cs typeface="+mn-cs"/>
                  </a:rPr>
                </a:br>
                <a:br>
                  <a:rPr kumimoji="0" lang="en-GB" sz="1500" b="1" i="0" u="none" strike="noStrike" kern="1200" cap="none" spc="0" normalizeH="0" baseline="0" noProof="0">
                    <a:ln>
                      <a:noFill/>
                    </a:ln>
                    <a:solidFill>
                      <a:srgbClr val="1A1C2B"/>
                    </a:solidFill>
                    <a:effectLst/>
                    <a:uLnTx/>
                    <a:uFillTx/>
                    <a:latin typeface="Helvetica" pitchFamily="2" charset="0"/>
                    <a:ea typeface="+mn-ea"/>
                    <a:cs typeface="+mn-cs"/>
                  </a:rPr>
                </a:br>
                <a:r>
                  <a:rPr kumimoji="0" lang="en-GB" sz="1600" b="0" i="0" u="none" strike="noStrike" kern="1200" cap="none" spc="0" normalizeH="0" baseline="0" noProof="0">
                    <a:ln>
                      <a:noFill/>
                    </a:ln>
                    <a:solidFill>
                      <a:srgbClr val="1A1C2B"/>
                    </a:solidFill>
                    <a:effectLst/>
                    <a:uLnTx/>
                    <a:uFillTx/>
                    <a:latin typeface="Helvetica" pitchFamily="2" charset="0"/>
                    <a:ea typeface="+mn-ea"/>
                    <a:cs typeface="+mn-cs"/>
                  </a:rPr>
                  <a:t>Flexible models available to all partners.</a:t>
                </a:r>
              </a:p>
            </p:txBody>
          </p:sp>
          <p:pic>
            <p:nvPicPr>
              <p:cNvPr id="158" name="Picture 157">
                <a:extLst>
                  <a:ext uri="{FF2B5EF4-FFF2-40B4-BE49-F238E27FC236}">
                    <a16:creationId xmlns:a16="http://schemas.microsoft.com/office/drawing/2014/main" id="{9953B8FC-F147-6CC3-B81C-057385B8A993}"/>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10172350" y="937080"/>
                <a:ext cx="1177005" cy="1199394"/>
              </a:xfrm>
              <a:prstGeom prst="rect">
                <a:avLst/>
              </a:prstGeom>
            </p:spPr>
          </p:pic>
        </p:grpSp>
        <p:pic>
          <p:nvPicPr>
            <p:cNvPr id="160" name="Graphic 159">
              <a:extLst>
                <a:ext uri="{FF2B5EF4-FFF2-40B4-BE49-F238E27FC236}">
                  <a16:creationId xmlns:a16="http://schemas.microsoft.com/office/drawing/2014/main" id="{4AACA0A5-30B6-A406-3787-2A544CC8916D}"/>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210064" y="4069003"/>
              <a:ext cx="507560" cy="262412"/>
            </a:xfrm>
            <a:prstGeom prst="rect">
              <a:avLst/>
            </a:prstGeom>
          </p:spPr>
        </p:pic>
      </p:grpSp>
      <p:grpSp>
        <p:nvGrpSpPr>
          <p:cNvPr id="171" name="8. Easy to do business with">
            <a:extLst>
              <a:ext uri="{FF2B5EF4-FFF2-40B4-BE49-F238E27FC236}">
                <a16:creationId xmlns:a16="http://schemas.microsoft.com/office/drawing/2014/main" id="{16853059-F091-FCE6-ED0B-930380473675}"/>
              </a:ext>
            </a:extLst>
          </p:cNvPr>
          <p:cNvGrpSpPr/>
          <p:nvPr/>
        </p:nvGrpSpPr>
        <p:grpSpPr>
          <a:xfrm>
            <a:off x="2155651" y="2085693"/>
            <a:ext cx="2676006" cy="3072106"/>
            <a:chOff x="2155651" y="2085693"/>
            <a:chExt cx="2676006" cy="3072106"/>
          </a:xfrm>
        </p:grpSpPr>
        <p:grpSp>
          <p:nvGrpSpPr>
            <p:cNvPr id="164" name="2. customer long...">
              <a:extLst>
                <a:ext uri="{FF2B5EF4-FFF2-40B4-BE49-F238E27FC236}">
                  <a16:creationId xmlns:a16="http://schemas.microsoft.com/office/drawing/2014/main" id="{C4876276-E3E2-593A-386E-1217B905D737}"/>
                </a:ext>
              </a:extLst>
            </p:cNvPr>
            <p:cNvGrpSpPr/>
            <p:nvPr/>
          </p:nvGrpSpPr>
          <p:grpSpPr>
            <a:xfrm>
              <a:off x="2155651" y="2085693"/>
              <a:ext cx="2676006" cy="3072106"/>
              <a:chOff x="6326898" y="845910"/>
              <a:chExt cx="2676006" cy="3072106"/>
            </a:xfrm>
          </p:grpSpPr>
          <p:sp>
            <p:nvSpPr>
              <p:cNvPr id="166" name="Every partner is Platinum - Worldclass customer service, from first contact, throughout the life of the contract and beyond">
                <a:extLst>
                  <a:ext uri="{FF2B5EF4-FFF2-40B4-BE49-F238E27FC236}">
                    <a16:creationId xmlns:a16="http://schemas.microsoft.com/office/drawing/2014/main" id="{7102A492-7BAC-31E0-D268-407365A291CC}"/>
                  </a:ext>
                </a:extLst>
              </p:cNvPr>
              <p:cNvSpPr/>
              <p:nvPr/>
            </p:nvSpPr>
            <p:spPr>
              <a:xfrm>
                <a:off x="6326898" y="1549216"/>
                <a:ext cx="2676006" cy="2368800"/>
              </a:xfrm>
              <a:prstGeom prst="roundRect">
                <a:avLst>
                  <a:gd name="adj" fmla="val 4813"/>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Helvetica" pitchFamily="2" charset="0"/>
                    <a:ea typeface="+mn-ea"/>
                    <a:cs typeface="+mn-cs"/>
                  </a:rPr>
                  <a:t>Easy to do </a:t>
                </a:r>
                <a:br>
                  <a:rPr kumimoji="0" lang="en-GB" sz="1800" b="1" i="0" u="none" strike="noStrike" kern="1200" cap="none" spc="0" normalizeH="0" baseline="0" noProof="0" dirty="0">
                    <a:ln>
                      <a:noFill/>
                    </a:ln>
                    <a:solidFill>
                      <a:prstClr val="white"/>
                    </a:solidFill>
                    <a:effectLst/>
                    <a:uLnTx/>
                    <a:uFillTx/>
                    <a:latin typeface="Helvetica" pitchFamily="2" charset="0"/>
                    <a:ea typeface="+mn-ea"/>
                    <a:cs typeface="+mn-cs"/>
                  </a:rPr>
                </a:br>
                <a:r>
                  <a:rPr kumimoji="0" lang="en-GB" sz="1800" b="1" i="0" u="none" strike="noStrike" kern="1200" cap="none" spc="0" normalizeH="0" baseline="0" noProof="0" dirty="0">
                    <a:ln>
                      <a:noFill/>
                    </a:ln>
                    <a:solidFill>
                      <a:prstClr val="white"/>
                    </a:solidFill>
                    <a:effectLst/>
                    <a:uLnTx/>
                    <a:uFillTx/>
                    <a:latin typeface="Helvetica" pitchFamily="2" charset="0"/>
                    <a:ea typeface="+mn-ea"/>
                    <a:cs typeface="+mn-cs"/>
                  </a:rPr>
                  <a:t>Business with</a:t>
                </a:r>
                <a:br>
                  <a:rPr kumimoji="0" lang="en-GB" sz="1500" b="1" i="0" u="none" strike="noStrike" kern="1200" cap="none" spc="0" normalizeH="0" baseline="0" noProof="0" dirty="0">
                    <a:ln>
                      <a:noFill/>
                    </a:ln>
                    <a:solidFill>
                      <a:prstClr val="white"/>
                    </a:solidFill>
                    <a:effectLst/>
                    <a:uLnTx/>
                    <a:uFillTx/>
                    <a:latin typeface="Helvetica" pitchFamily="2" charset="0"/>
                    <a:ea typeface="+mn-ea"/>
                    <a:cs typeface="+mn-cs"/>
                  </a:rPr>
                </a:br>
                <a:br>
                  <a:rPr kumimoji="0" lang="en-GB" sz="1500" b="1" i="0" u="none" strike="noStrike" kern="1200" cap="none" spc="0" normalizeH="0" baseline="0" noProof="0" dirty="0">
                    <a:ln>
                      <a:noFill/>
                    </a:ln>
                    <a:solidFill>
                      <a:prstClr val="white"/>
                    </a:solidFill>
                    <a:effectLst/>
                    <a:uLnTx/>
                    <a:uFillTx/>
                    <a:latin typeface="Helvetica" pitchFamily="2" charset="0"/>
                    <a:ea typeface="+mn-ea"/>
                    <a:cs typeface="+mn-cs"/>
                  </a:rPr>
                </a:br>
                <a:r>
                  <a:rPr kumimoji="0" lang="en-GB" sz="1600" b="0" i="0" u="none" strike="noStrike" kern="1200" cap="none" spc="0" normalizeH="0" baseline="0" noProof="0" dirty="0">
                    <a:ln>
                      <a:noFill/>
                    </a:ln>
                    <a:solidFill>
                      <a:prstClr val="white"/>
                    </a:solidFill>
                    <a:effectLst/>
                    <a:uLnTx/>
                    <a:uFillTx/>
                    <a:latin typeface="Helvetica" pitchFamily="2" charset="0"/>
                    <a:ea typeface="+mn-ea"/>
                    <a:cs typeface="+mn-cs"/>
                  </a:rPr>
                  <a:t>Ensure we are approachable, adaptable and accountable.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167" name="Picture 166">
                <a:extLst>
                  <a:ext uri="{FF2B5EF4-FFF2-40B4-BE49-F238E27FC236}">
                    <a16:creationId xmlns:a16="http://schemas.microsoft.com/office/drawing/2014/main" id="{DD720656-8CDF-AB80-CD60-EACF5843ACA3}"/>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7150048" y="845910"/>
                <a:ext cx="1177005" cy="1199394"/>
              </a:xfrm>
              <a:prstGeom prst="rect">
                <a:avLst/>
              </a:prstGeom>
            </p:spPr>
          </p:pic>
        </p:grpSp>
        <p:pic>
          <p:nvPicPr>
            <p:cNvPr id="169" name="Graphic 168">
              <a:extLst>
                <a:ext uri="{FF2B5EF4-FFF2-40B4-BE49-F238E27FC236}">
                  <a16:creationId xmlns:a16="http://schemas.microsoft.com/office/drawing/2014/main" id="{981AB5E7-76C0-005F-C7C4-BEDC53BC6F6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251518" y="2277732"/>
              <a:ext cx="431727" cy="442172"/>
            </a:xfrm>
            <a:prstGeom prst="rect">
              <a:avLst/>
            </a:prstGeom>
          </p:spPr>
        </p:pic>
      </p:grpSp>
      <p:grpSp>
        <p:nvGrpSpPr>
          <p:cNvPr id="180" name="9. Revitalised Partner Hub">
            <a:extLst>
              <a:ext uri="{FF2B5EF4-FFF2-40B4-BE49-F238E27FC236}">
                <a16:creationId xmlns:a16="http://schemas.microsoft.com/office/drawing/2014/main" id="{0C4F564A-1BB7-EEF8-8DB9-A0E4D9BB1ED6}"/>
              </a:ext>
            </a:extLst>
          </p:cNvPr>
          <p:cNvGrpSpPr/>
          <p:nvPr/>
        </p:nvGrpSpPr>
        <p:grpSpPr>
          <a:xfrm>
            <a:off x="3365910" y="878660"/>
            <a:ext cx="2368800" cy="3056866"/>
            <a:chOff x="3358290" y="863420"/>
            <a:chExt cx="2368800" cy="3056866"/>
          </a:xfrm>
        </p:grpSpPr>
        <p:grpSp>
          <p:nvGrpSpPr>
            <p:cNvPr id="172" name="1.  platinum aprtn...">
              <a:extLst>
                <a:ext uri="{FF2B5EF4-FFF2-40B4-BE49-F238E27FC236}">
                  <a16:creationId xmlns:a16="http://schemas.microsoft.com/office/drawing/2014/main" id="{33953578-13EF-670C-E45E-7090CC6B6F04}"/>
                </a:ext>
              </a:extLst>
            </p:cNvPr>
            <p:cNvGrpSpPr/>
            <p:nvPr/>
          </p:nvGrpSpPr>
          <p:grpSpPr>
            <a:xfrm>
              <a:off x="3358290" y="863420"/>
              <a:ext cx="2368800" cy="3056866"/>
              <a:chOff x="6480501" y="861150"/>
              <a:chExt cx="2368800" cy="3056866"/>
            </a:xfrm>
          </p:grpSpPr>
          <p:sp>
            <p:nvSpPr>
              <p:cNvPr id="173" name="Every partner is Platinum - Worldclass customer service, from first contact, throughout the life of the contract and beyond">
                <a:extLst>
                  <a:ext uri="{FF2B5EF4-FFF2-40B4-BE49-F238E27FC236}">
                    <a16:creationId xmlns:a16="http://schemas.microsoft.com/office/drawing/2014/main" id="{F3B4221A-4389-D240-78CD-49DEA017D528}"/>
                  </a:ext>
                </a:extLst>
              </p:cNvPr>
              <p:cNvSpPr/>
              <p:nvPr/>
            </p:nvSpPr>
            <p:spPr>
              <a:xfrm>
                <a:off x="6480501" y="1549216"/>
                <a:ext cx="2368800" cy="2368800"/>
              </a:xfrm>
              <a:prstGeom prst="roundRect">
                <a:avLst>
                  <a:gd name="adj" fmla="val 481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Helvetica" pitchFamily="2" charset="0"/>
                    <a:ea typeface="+mn-ea"/>
                    <a:cs typeface="+mn-cs"/>
                  </a:rPr>
                  <a:t>Revitalised </a:t>
                </a:r>
                <a:br>
                  <a:rPr kumimoji="0" lang="en-GB" sz="1800" b="1" i="0" u="none" strike="noStrike" kern="1200" cap="none" spc="0" normalizeH="0" baseline="0" noProof="0" dirty="0">
                    <a:ln>
                      <a:noFill/>
                    </a:ln>
                    <a:solidFill>
                      <a:schemeClr val="bg1"/>
                    </a:solidFill>
                    <a:effectLst/>
                    <a:uLnTx/>
                    <a:uFillTx/>
                    <a:latin typeface="Helvetica" pitchFamily="2" charset="0"/>
                    <a:ea typeface="+mn-ea"/>
                    <a:cs typeface="+mn-cs"/>
                  </a:rPr>
                </a:br>
                <a:r>
                  <a:rPr kumimoji="0" lang="en-GB" sz="1800" b="1" i="0" u="none" strike="noStrike" kern="1200" cap="none" spc="0" normalizeH="0" baseline="0" noProof="0" dirty="0">
                    <a:ln>
                      <a:noFill/>
                    </a:ln>
                    <a:solidFill>
                      <a:schemeClr val="bg1"/>
                    </a:solidFill>
                    <a:effectLst/>
                    <a:uLnTx/>
                    <a:uFillTx/>
                    <a:latin typeface="Helvetica" pitchFamily="2" charset="0"/>
                    <a:ea typeface="+mn-ea"/>
                    <a:cs typeface="+mn-cs"/>
                  </a:rPr>
                  <a:t>Partner Hub</a:t>
                </a:r>
                <a:br>
                  <a:rPr kumimoji="0" lang="en-GB" sz="1500" b="1" i="0" u="none" strike="noStrike" kern="1200" cap="none" spc="0" normalizeH="0" baseline="0" noProof="0" dirty="0">
                    <a:ln>
                      <a:noFill/>
                    </a:ln>
                    <a:solidFill>
                      <a:schemeClr val="bg1"/>
                    </a:solidFill>
                    <a:effectLst/>
                    <a:uLnTx/>
                    <a:uFillTx/>
                    <a:latin typeface="Helvetica" pitchFamily="2" charset="0"/>
                    <a:ea typeface="+mn-ea"/>
                    <a:cs typeface="+mn-cs"/>
                  </a:rPr>
                </a:br>
                <a:br>
                  <a:rPr kumimoji="0" lang="en-GB" sz="1500" b="1" i="0" u="none" strike="noStrike" kern="1200" cap="none" spc="0" normalizeH="0" baseline="0" noProof="0" dirty="0">
                    <a:ln>
                      <a:noFill/>
                    </a:ln>
                    <a:solidFill>
                      <a:schemeClr val="bg1"/>
                    </a:solidFill>
                    <a:effectLst/>
                    <a:uLnTx/>
                    <a:uFillTx/>
                    <a:latin typeface="Helvetica" pitchFamily="2" charset="0"/>
                    <a:ea typeface="+mn-ea"/>
                    <a:cs typeface="+mn-cs"/>
                  </a:rPr>
                </a:br>
                <a:r>
                  <a:rPr kumimoji="0" lang="en-GB" sz="1600" b="0" i="0" u="none" strike="noStrike" kern="1200" cap="none" spc="0" normalizeH="0" baseline="0" noProof="0" dirty="0">
                    <a:ln>
                      <a:noFill/>
                    </a:ln>
                    <a:solidFill>
                      <a:schemeClr val="bg1"/>
                    </a:solidFill>
                    <a:effectLst/>
                    <a:uLnTx/>
                    <a:uFillTx/>
                    <a:latin typeface="Helvetica" pitchFamily="2" charset="0"/>
                    <a:ea typeface="+mn-ea"/>
                    <a:cs typeface="+mn-cs"/>
                  </a:rPr>
                  <a:t>Central place to find </a:t>
                </a:r>
                <a:br>
                  <a:rPr kumimoji="0" lang="en-GB" sz="1600" b="0" i="0" u="none" strike="noStrike" kern="1200" cap="none" spc="0" normalizeH="0" baseline="0" noProof="0" dirty="0">
                    <a:ln>
                      <a:noFill/>
                    </a:ln>
                    <a:solidFill>
                      <a:schemeClr val="bg1"/>
                    </a:solidFill>
                    <a:effectLst/>
                    <a:uLnTx/>
                    <a:uFillTx/>
                    <a:latin typeface="Helvetica" pitchFamily="2" charset="0"/>
                    <a:ea typeface="+mn-ea"/>
                    <a:cs typeface="+mn-cs"/>
                  </a:rPr>
                </a:br>
                <a:r>
                  <a:rPr kumimoji="0" lang="en-GB" sz="1600" b="0" i="0" u="none" strike="noStrike" kern="1200" cap="none" spc="0" normalizeH="0" baseline="0" noProof="0" dirty="0">
                    <a:ln>
                      <a:noFill/>
                    </a:ln>
                    <a:solidFill>
                      <a:schemeClr val="bg1"/>
                    </a:solidFill>
                    <a:effectLst/>
                    <a:uLnTx/>
                    <a:uFillTx/>
                    <a:latin typeface="Helvetica" pitchFamily="2" charset="0"/>
                    <a:ea typeface="+mn-ea"/>
                    <a:cs typeface="+mn-cs"/>
                  </a:rPr>
                  <a:t>our pricing tools, marketing and training.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chemeClr val="bg1"/>
                  </a:solidFill>
                  <a:effectLst/>
                  <a:uLnTx/>
                  <a:uFillTx/>
                  <a:latin typeface="Helvetica" pitchFamily="2" charset="0"/>
                  <a:ea typeface="+mn-ea"/>
                  <a:cs typeface="+mn-cs"/>
                </a:endParaRPr>
              </a:p>
            </p:txBody>
          </p:sp>
          <p:pic>
            <p:nvPicPr>
              <p:cNvPr id="175" name="Picture 174">
                <a:extLst>
                  <a:ext uri="{FF2B5EF4-FFF2-40B4-BE49-F238E27FC236}">
                    <a16:creationId xmlns:a16="http://schemas.microsoft.com/office/drawing/2014/main" id="{5CB98431-E6CA-D537-50E3-F6E871CCF4CA}"/>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7150048" y="861150"/>
                <a:ext cx="1177005" cy="1199394"/>
              </a:xfrm>
              <a:prstGeom prst="rect">
                <a:avLst/>
              </a:prstGeom>
            </p:spPr>
          </p:pic>
        </p:grpSp>
        <p:pic>
          <p:nvPicPr>
            <p:cNvPr id="178" name="Graphic 177">
              <a:extLst>
                <a:ext uri="{FF2B5EF4-FFF2-40B4-BE49-F238E27FC236}">
                  <a16:creationId xmlns:a16="http://schemas.microsoft.com/office/drawing/2014/main" id="{C256D7A7-90AD-2AA8-F398-78E789DD0BD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299092" y="1054312"/>
              <a:ext cx="446158" cy="500238"/>
            </a:xfrm>
            <a:prstGeom prst="rect">
              <a:avLst/>
            </a:prstGeom>
          </p:spPr>
        </p:pic>
      </p:grpSp>
      <p:grpSp>
        <p:nvGrpSpPr>
          <p:cNvPr id="189" name="10. Utilise our governance">
            <a:extLst>
              <a:ext uri="{FF2B5EF4-FFF2-40B4-BE49-F238E27FC236}">
                <a16:creationId xmlns:a16="http://schemas.microsoft.com/office/drawing/2014/main" id="{5DB73C81-45C9-2789-5281-447E98FA80D9}"/>
              </a:ext>
            </a:extLst>
          </p:cNvPr>
          <p:cNvGrpSpPr/>
          <p:nvPr/>
        </p:nvGrpSpPr>
        <p:grpSpPr>
          <a:xfrm>
            <a:off x="4678026" y="317520"/>
            <a:ext cx="2835948" cy="3056866"/>
            <a:chOff x="4678026" y="325140"/>
            <a:chExt cx="2835948" cy="3056866"/>
          </a:xfrm>
        </p:grpSpPr>
        <p:grpSp>
          <p:nvGrpSpPr>
            <p:cNvPr id="181" name="1.  platinum aprtn...">
              <a:extLst>
                <a:ext uri="{FF2B5EF4-FFF2-40B4-BE49-F238E27FC236}">
                  <a16:creationId xmlns:a16="http://schemas.microsoft.com/office/drawing/2014/main" id="{21DB54B1-2BB1-3F68-87ED-8BE4E208E319}"/>
                </a:ext>
              </a:extLst>
            </p:cNvPr>
            <p:cNvGrpSpPr/>
            <p:nvPr/>
          </p:nvGrpSpPr>
          <p:grpSpPr>
            <a:xfrm>
              <a:off x="4678026" y="325140"/>
              <a:ext cx="2835948" cy="3056866"/>
              <a:chOff x="6246927" y="861150"/>
              <a:chExt cx="2835948" cy="3056866"/>
            </a:xfrm>
          </p:grpSpPr>
          <p:sp>
            <p:nvSpPr>
              <p:cNvPr id="182" name="Every partner is Platinum - Worldclass customer service, from first contact, throughout the life of the contract and beyond">
                <a:extLst>
                  <a:ext uri="{FF2B5EF4-FFF2-40B4-BE49-F238E27FC236}">
                    <a16:creationId xmlns:a16="http://schemas.microsoft.com/office/drawing/2014/main" id="{A125922A-F6C2-31D7-F530-AEAF85950060}"/>
                  </a:ext>
                </a:extLst>
              </p:cNvPr>
              <p:cNvSpPr/>
              <p:nvPr/>
            </p:nvSpPr>
            <p:spPr>
              <a:xfrm>
                <a:off x="6246927" y="1549216"/>
                <a:ext cx="2835948" cy="2368800"/>
              </a:xfrm>
              <a:prstGeom prst="roundRect">
                <a:avLst>
                  <a:gd name="adj" fmla="val 48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1C2B"/>
                    </a:solidFill>
                    <a:effectLst/>
                    <a:uLnTx/>
                    <a:uFillTx/>
                    <a:latin typeface="Helvetica" pitchFamily="2" charset="0"/>
                    <a:ea typeface="+mn-ea"/>
                    <a:cs typeface="+mn-cs"/>
                  </a:rPr>
                  <a:t>Utilise our Governance</a:t>
                </a:r>
                <a:br>
                  <a:rPr kumimoji="0" lang="en-GB" sz="1500" b="1" i="0" u="none" strike="noStrike" kern="1200" cap="none" spc="0" normalizeH="0" baseline="0" noProof="0">
                    <a:ln>
                      <a:noFill/>
                    </a:ln>
                    <a:solidFill>
                      <a:srgbClr val="1A1C2B"/>
                    </a:solidFill>
                    <a:effectLst/>
                    <a:uLnTx/>
                    <a:uFillTx/>
                    <a:latin typeface="Helvetica" pitchFamily="2" charset="0"/>
                    <a:ea typeface="+mn-ea"/>
                    <a:cs typeface="+mn-cs"/>
                  </a:rPr>
                </a:br>
                <a:br>
                  <a:rPr kumimoji="0" lang="en-GB" sz="1500" b="1" i="0" u="none" strike="noStrike" kern="1200" cap="none" spc="0" normalizeH="0" baseline="0" noProof="0">
                    <a:ln>
                      <a:noFill/>
                    </a:ln>
                    <a:solidFill>
                      <a:srgbClr val="1A1C2B"/>
                    </a:solidFill>
                    <a:effectLst/>
                    <a:uLnTx/>
                    <a:uFillTx/>
                    <a:latin typeface="Helvetica" pitchFamily="2" charset="0"/>
                    <a:ea typeface="+mn-ea"/>
                    <a:cs typeface="+mn-cs"/>
                  </a:rPr>
                </a:br>
                <a:r>
                  <a:rPr kumimoji="0" lang="en-GB" sz="1600" b="0" i="0" u="none" strike="noStrike" kern="1200" cap="none" spc="0" normalizeH="0" baseline="0" noProof="0">
                    <a:ln>
                      <a:noFill/>
                    </a:ln>
                    <a:solidFill>
                      <a:srgbClr val="1A1C2B"/>
                    </a:solidFill>
                    <a:effectLst/>
                    <a:uLnTx/>
                    <a:uFillTx/>
                    <a:latin typeface="Helvetica" pitchFamily="2" charset="0"/>
                    <a:ea typeface="+mn-ea"/>
                    <a:cs typeface="+mn-cs"/>
                  </a:rPr>
                  <a:t>Accreditations, Certifications &amp; Frameworks - Driving continuous improvement and open opportunity</a:t>
                </a:r>
                <a:r>
                  <a:rPr kumimoji="0" lang="en-GB" sz="1500" b="0" i="0" u="none" strike="noStrike" kern="1200" cap="none" spc="0" normalizeH="0" baseline="0" noProof="0">
                    <a:ln>
                      <a:noFill/>
                    </a:ln>
                    <a:solidFill>
                      <a:srgbClr val="1A1C2B"/>
                    </a:solidFill>
                    <a:effectLst/>
                    <a:uLnTx/>
                    <a:uFillTx/>
                    <a:latin typeface="Helvetica" pitchFamily="2" charset="0"/>
                    <a:ea typeface="+mn-ea"/>
                    <a:cs typeface="+mn-cs"/>
                  </a:rPr>
                  <a:t>.</a:t>
                </a:r>
                <a:endParaRPr kumimoji="0" lang="en-GB" sz="1600" b="0" i="0" u="none" strike="noStrike" kern="1200" cap="none" spc="0" normalizeH="0" baseline="0" noProof="0">
                  <a:ln>
                    <a:noFill/>
                  </a:ln>
                  <a:solidFill>
                    <a:srgbClr val="1A1C2B"/>
                  </a:solidFill>
                  <a:effectLst/>
                  <a:uLnTx/>
                  <a:uFillTx/>
                  <a:latin typeface="Helvetica" pitchFamily="2" charset="0"/>
                  <a:ea typeface="+mn-ea"/>
                  <a:cs typeface="+mn-cs"/>
                </a:endParaRPr>
              </a:p>
            </p:txBody>
          </p:sp>
          <p:pic>
            <p:nvPicPr>
              <p:cNvPr id="184" name="Picture 183">
                <a:extLst>
                  <a:ext uri="{FF2B5EF4-FFF2-40B4-BE49-F238E27FC236}">
                    <a16:creationId xmlns:a16="http://schemas.microsoft.com/office/drawing/2014/main" id="{1E70ABFB-8BEA-8943-4373-51B7CCFA6454}"/>
                  </a:ext>
                </a:extLst>
              </p:cNvPr>
              <p:cNvPicPr>
                <a:picLocks noChangeAspect="1"/>
              </p:cNvPicPr>
              <p:nvPr/>
            </p:nvPicPr>
            <p:blipFill rotWithShape="1">
              <a:blip r:embed="rId3">
                <a:extLst>
                  <a:ext uri="{28A0092B-C50C-407E-A947-70E740481C1C}">
                    <a14:useLocalDpi xmlns:a14="http://schemas.microsoft.com/office/drawing/2010/main" val="0"/>
                  </a:ext>
                </a:extLst>
              </a:blip>
              <a:srcRect l="8758" t="65006" r="73760" b="3372"/>
              <a:stretch/>
            </p:blipFill>
            <p:spPr>
              <a:xfrm>
                <a:off x="7150048" y="861150"/>
                <a:ext cx="1177005" cy="1199394"/>
              </a:xfrm>
              <a:prstGeom prst="rect">
                <a:avLst/>
              </a:prstGeom>
            </p:spPr>
          </p:pic>
        </p:grpSp>
        <p:pic>
          <p:nvPicPr>
            <p:cNvPr id="188" name="Graphic 187">
              <a:extLst>
                <a:ext uri="{FF2B5EF4-FFF2-40B4-BE49-F238E27FC236}">
                  <a16:creationId xmlns:a16="http://schemas.microsoft.com/office/drawing/2014/main" id="{0E49D6D9-5D4E-A723-FAD3-C81F7033015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851283" y="539105"/>
              <a:ext cx="452241" cy="452241"/>
            </a:xfrm>
            <a:prstGeom prst="rect">
              <a:avLst/>
            </a:prstGeom>
          </p:spPr>
        </p:pic>
      </p:grpSp>
    </p:spTree>
    <p:extLst>
      <p:ext uri="{BB962C8B-B14F-4D97-AF65-F5344CB8AC3E}">
        <p14:creationId xmlns:p14="http://schemas.microsoft.com/office/powerpoint/2010/main" val="320336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500"/>
                                        <p:tgtEl>
                                          <p:spTgt spid="190"/>
                                        </p:tgtEl>
                                      </p:cBhvr>
                                    </p:animEffect>
                                  </p:childTnLst>
                                </p:cTn>
                              </p:par>
                              <p:par>
                                <p:cTn id="8" presetID="10" presetClass="entr" presetSubtype="0" fill="hold" nodeType="withEffect">
                                  <p:stCondLst>
                                    <p:cond delay="250"/>
                                  </p:stCondLst>
                                  <p:childTnLst>
                                    <p:set>
                                      <p:cBhvr>
                                        <p:cTn id="9" dur="1" fill="hold">
                                          <p:stCondLst>
                                            <p:cond delay="0"/>
                                          </p:stCondLst>
                                        </p:cTn>
                                        <p:tgtEl>
                                          <p:spTgt spid="191"/>
                                        </p:tgtEl>
                                        <p:attrNameLst>
                                          <p:attrName>style.visibility</p:attrName>
                                        </p:attrNameLst>
                                      </p:cBhvr>
                                      <p:to>
                                        <p:strVal val="visible"/>
                                      </p:to>
                                    </p:set>
                                    <p:animEffect transition="in" filter="fade">
                                      <p:cBhvr>
                                        <p:cTn id="10" dur="500"/>
                                        <p:tgtEl>
                                          <p:spTgt spid="191"/>
                                        </p:tgtEl>
                                      </p:cBhvr>
                                    </p:animEffect>
                                  </p:childTnLst>
                                </p:cTn>
                              </p:par>
                              <p:par>
                                <p:cTn id="11" presetID="10" presetClass="entr" presetSubtype="0" fill="hold" nodeType="withEffect">
                                  <p:stCondLst>
                                    <p:cond delay="500"/>
                                  </p:stCondLst>
                                  <p:childTnLst>
                                    <p:set>
                                      <p:cBhvr>
                                        <p:cTn id="12" dur="1" fill="hold">
                                          <p:stCondLst>
                                            <p:cond delay="0"/>
                                          </p:stCondLst>
                                        </p:cTn>
                                        <p:tgtEl>
                                          <p:spTgt spid="193"/>
                                        </p:tgtEl>
                                        <p:attrNameLst>
                                          <p:attrName>style.visibility</p:attrName>
                                        </p:attrNameLst>
                                      </p:cBhvr>
                                      <p:to>
                                        <p:strVal val="visible"/>
                                      </p:to>
                                    </p:set>
                                    <p:animEffect transition="in" filter="fade">
                                      <p:cBhvr>
                                        <p:cTn id="13" dur="500"/>
                                        <p:tgtEl>
                                          <p:spTgt spid="193"/>
                                        </p:tgtEl>
                                      </p:cBhvr>
                                    </p:animEffect>
                                  </p:childTnLst>
                                </p:cTn>
                              </p:par>
                              <p:par>
                                <p:cTn id="14" presetID="10" presetClass="entr" presetSubtype="0" fill="hold" nodeType="withEffect">
                                  <p:stCondLst>
                                    <p:cond delay="750"/>
                                  </p:stCondLst>
                                  <p:childTnLst>
                                    <p:set>
                                      <p:cBhvr>
                                        <p:cTn id="15" dur="1" fill="hold">
                                          <p:stCondLst>
                                            <p:cond delay="0"/>
                                          </p:stCondLst>
                                        </p:cTn>
                                        <p:tgtEl>
                                          <p:spTgt spid="200"/>
                                        </p:tgtEl>
                                        <p:attrNameLst>
                                          <p:attrName>style.visibility</p:attrName>
                                        </p:attrNameLst>
                                      </p:cBhvr>
                                      <p:to>
                                        <p:strVal val="visible"/>
                                      </p:to>
                                    </p:set>
                                    <p:animEffect transition="in" filter="fade">
                                      <p:cBhvr>
                                        <p:cTn id="16" dur="500"/>
                                        <p:tgtEl>
                                          <p:spTgt spid="200"/>
                                        </p:tgtEl>
                                      </p:cBhvr>
                                    </p:animEffect>
                                  </p:childTnLst>
                                </p:cTn>
                              </p:par>
                              <p:par>
                                <p:cTn id="17" presetID="10" presetClass="entr" presetSubtype="0" fill="hold" nodeType="withEffect">
                                  <p:stCondLst>
                                    <p:cond delay="1000"/>
                                  </p:stCondLst>
                                  <p:childTnLst>
                                    <p:set>
                                      <p:cBhvr>
                                        <p:cTn id="18" dur="1" fill="hold">
                                          <p:stCondLst>
                                            <p:cond delay="0"/>
                                          </p:stCondLst>
                                        </p:cTn>
                                        <p:tgtEl>
                                          <p:spTgt spid="199"/>
                                        </p:tgtEl>
                                        <p:attrNameLst>
                                          <p:attrName>style.visibility</p:attrName>
                                        </p:attrNameLst>
                                      </p:cBhvr>
                                      <p:to>
                                        <p:strVal val="visible"/>
                                      </p:to>
                                    </p:set>
                                    <p:animEffect transition="in" filter="fade">
                                      <p:cBhvr>
                                        <p:cTn id="19" dur="500"/>
                                        <p:tgtEl>
                                          <p:spTgt spid="199"/>
                                        </p:tgtEl>
                                      </p:cBhvr>
                                    </p:animEffect>
                                  </p:childTnLst>
                                </p:cTn>
                              </p:par>
                              <p:par>
                                <p:cTn id="20" presetID="10" presetClass="entr" presetSubtype="0" fill="hold" nodeType="withEffect">
                                  <p:stCondLst>
                                    <p:cond delay="1250"/>
                                  </p:stCondLst>
                                  <p:childTnLst>
                                    <p:set>
                                      <p:cBhvr>
                                        <p:cTn id="21" dur="1" fill="hold">
                                          <p:stCondLst>
                                            <p:cond delay="0"/>
                                          </p:stCondLst>
                                        </p:cTn>
                                        <p:tgtEl>
                                          <p:spTgt spid="198"/>
                                        </p:tgtEl>
                                        <p:attrNameLst>
                                          <p:attrName>style.visibility</p:attrName>
                                        </p:attrNameLst>
                                      </p:cBhvr>
                                      <p:to>
                                        <p:strVal val="visible"/>
                                      </p:to>
                                    </p:set>
                                    <p:animEffect transition="in" filter="fade">
                                      <p:cBhvr>
                                        <p:cTn id="22" dur="500"/>
                                        <p:tgtEl>
                                          <p:spTgt spid="198"/>
                                        </p:tgtEl>
                                      </p:cBhvr>
                                    </p:animEffect>
                                  </p:childTnLst>
                                </p:cTn>
                              </p:par>
                              <p:par>
                                <p:cTn id="23" presetID="10" presetClass="entr" presetSubtype="0" fill="hold" nodeType="withEffect">
                                  <p:stCondLst>
                                    <p:cond delay="1500"/>
                                  </p:stCondLst>
                                  <p:childTnLst>
                                    <p:set>
                                      <p:cBhvr>
                                        <p:cTn id="24" dur="1" fill="hold">
                                          <p:stCondLst>
                                            <p:cond delay="0"/>
                                          </p:stCondLst>
                                        </p:cTn>
                                        <p:tgtEl>
                                          <p:spTgt spid="197"/>
                                        </p:tgtEl>
                                        <p:attrNameLst>
                                          <p:attrName>style.visibility</p:attrName>
                                        </p:attrNameLst>
                                      </p:cBhvr>
                                      <p:to>
                                        <p:strVal val="visible"/>
                                      </p:to>
                                    </p:set>
                                    <p:animEffect transition="in" filter="fade">
                                      <p:cBhvr>
                                        <p:cTn id="25" dur="500"/>
                                        <p:tgtEl>
                                          <p:spTgt spid="197"/>
                                        </p:tgtEl>
                                      </p:cBhvr>
                                    </p:animEffect>
                                  </p:childTnLst>
                                </p:cTn>
                              </p:par>
                              <p:par>
                                <p:cTn id="26" presetID="10" presetClass="entr" presetSubtype="0" fill="hold" nodeType="withEffect">
                                  <p:stCondLst>
                                    <p:cond delay="1750"/>
                                  </p:stCondLst>
                                  <p:childTnLst>
                                    <p:set>
                                      <p:cBhvr>
                                        <p:cTn id="27" dur="1" fill="hold">
                                          <p:stCondLst>
                                            <p:cond delay="0"/>
                                          </p:stCondLst>
                                        </p:cTn>
                                        <p:tgtEl>
                                          <p:spTgt spid="196"/>
                                        </p:tgtEl>
                                        <p:attrNameLst>
                                          <p:attrName>style.visibility</p:attrName>
                                        </p:attrNameLst>
                                      </p:cBhvr>
                                      <p:to>
                                        <p:strVal val="visible"/>
                                      </p:to>
                                    </p:set>
                                    <p:animEffect transition="in" filter="fade">
                                      <p:cBhvr>
                                        <p:cTn id="28" dur="500"/>
                                        <p:tgtEl>
                                          <p:spTgt spid="196"/>
                                        </p:tgtEl>
                                      </p:cBhvr>
                                    </p:animEffect>
                                  </p:childTnLst>
                                </p:cTn>
                              </p:par>
                              <p:par>
                                <p:cTn id="29" presetID="10" presetClass="entr" presetSubtype="0" fill="hold" nodeType="withEffect">
                                  <p:stCondLst>
                                    <p:cond delay="2000"/>
                                  </p:stCondLst>
                                  <p:childTnLst>
                                    <p:set>
                                      <p:cBhvr>
                                        <p:cTn id="30" dur="1" fill="hold">
                                          <p:stCondLst>
                                            <p:cond delay="0"/>
                                          </p:stCondLst>
                                        </p:cTn>
                                        <p:tgtEl>
                                          <p:spTgt spid="195"/>
                                        </p:tgtEl>
                                        <p:attrNameLst>
                                          <p:attrName>style.visibility</p:attrName>
                                        </p:attrNameLst>
                                      </p:cBhvr>
                                      <p:to>
                                        <p:strVal val="visible"/>
                                      </p:to>
                                    </p:set>
                                    <p:animEffect transition="in" filter="fade">
                                      <p:cBhvr>
                                        <p:cTn id="31" dur="500"/>
                                        <p:tgtEl>
                                          <p:spTgt spid="195"/>
                                        </p:tgtEl>
                                      </p:cBhvr>
                                    </p:animEffect>
                                  </p:childTnLst>
                                </p:cTn>
                              </p:par>
                              <p:par>
                                <p:cTn id="32" presetID="10" presetClass="entr" presetSubtype="0" fill="hold" nodeType="withEffect">
                                  <p:stCondLst>
                                    <p:cond delay="2250"/>
                                  </p:stCondLst>
                                  <p:childTnLst>
                                    <p:set>
                                      <p:cBhvr>
                                        <p:cTn id="33" dur="1" fill="hold">
                                          <p:stCondLst>
                                            <p:cond delay="0"/>
                                          </p:stCondLst>
                                        </p:cTn>
                                        <p:tgtEl>
                                          <p:spTgt spid="194"/>
                                        </p:tgtEl>
                                        <p:attrNameLst>
                                          <p:attrName>style.visibility</p:attrName>
                                        </p:attrNameLst>
                                      </p:cBhvr>
                                      <p:to>
                                        <p:strVal val="visible"/>
                                      </p:to>
                                    </p:set>
                                    <p:animEffect transition="in" filter="fade">
                                      <p:cBhvr>
                                        <p:cTn id="34" dur="500"/>
                                        <p:tgtEl>
                                          <p:spTgt spid="19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6"/>
                                        </p:tgtEl>
                                        <p:attrNameLst>
                                          <p:attrName>style.visibility</p:attrName>
                                        </p:attrNameLst>
                                      </p:cBhvr>
                                      <p:to>
                                        <p:strVal val="visible"/>
                                      </p:to>
                                    </p:set>
                                    <p:animEffect transition="in" filter="fade">
                                      <p:cBhvr>
                                        <p:cTn id="39" dur="500"/>
                                        <p:tgtEl>
                                          <p:spTgt spid="10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15"/>
                                        </p:tgtEl>
                                        <p:attrNameLst>
                                          <p:attrName>style.visibility</p:attrName>
                                        </p:attrNameLst>
                                      </p:cBhvr>
                                      <p:to>
                                        <p:strVal val="visible"/>
                                      </p:to>
                                    </p:set>
                                    <p:animEffect transition="in" filter="fade">
                                      <p:cBhvr>
                                        <p:cTn id="44" dur="500"/>
                                        <p:tgtEl>
                                          <p:spTgt spid="115"/>
                                        </p:tgtEl>
                                      </p:cBhvr>
                                    </p:animEffect>
                                  </p:childTnLst>
                                </p:cTn>
                              </p:par>
                              <p:par>
                                <p:cTn id="45" presetID="10" presetClass="exit" presetSubtype="0" fill="hold" nodeType="withEffect">
                                  <p:stCondLst>
                                    <p:cond delay="0"/>
                                  </p:stCondLst>
                                  <p:childTnLst>
                                    <p:animEffect transition="out" filter="fade">
                                      <p:cBhvr>
                                        <p:cTn id="46" dur="500"/>
                                        <p:tgtEl>
                                          <p:spTgt spid="106"/>
                                        </p:tgtEl>
                                      </p:cBhvr>
                                    </p:animEffect>
                                    <p:set>
                                      <p:cBhvr>
                                        <p:cTn id="47" dur="1" fill="hold">
                                          <p:stCondLst>
                                            <p:cond delay="499"/>
                                          </p:stCondLst>
                                        </p:cTn>
                                        <p:tgtEl>
                                          <p:spTgt spid="10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5"/>
                                        </p:tgtEl>
                                        <p:attrNameLst>
                                          <p:attrName>style.visibility</p:attrName>
                                        </p:attrNameLst>
                                      </p:cBhvr>
                                      <p:to>
                                        <p:strVal val="visible"/>
                                      </p:to>
                                    </p:set>
                                    <p:animEffect transition="in" filter="fade">
                                      <p:cBhvr>
                                        <p:cTn id="52" dur="500"/>
                                        <p:tgtEl>
                                          <p:spTgt spid="125"/>
                                        </p:tgtEl>
                                      </p:cBhvr>
                                    </p:animEffect>
                                  </p:childTnLst>
                                </p:cTn>
                              </p:par>
                              <p:par>
                                <p:cTn id="53" presetID="10" presetClass="exit" presetSubtype="0" fill="hold" nodeType="withEffect">
                                  <p:stCondLst>
                                    <p:cond delay="0"/>
                                  </p:stCondLst>
                                  <p:childTnLst>
                                    <p:animEffect transition="out" filter="fade">
                                      <p:cBhvr>
                                        <p:cTn id="54" dur="500"/>
                                        <p:tgtEl>
                                          <p:spTgt spid="115"/>
                                        </p:tgtEl>
                                      </p:cBhvr>
                                    </p:animEffect>
                                    <p:set>
                                      <p:cBhvr>
                                        <p:cTn id="55" dur="1" fill="hold">
                                          <p:stCondLst>
                                            <p:cond delay="499"/>
                                          </p:stCondLst>
                                        </p:cTn>
                                        <p:tgtEl>
                                          <p:spTgt spid="11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34"/>
                                        </p:tgtEl>
                                        <p:attrNameLst>
                                          <p:attrName>style.visibility</p:attrName>
                                        </p:attrNameLst>
                                      </p:cBhvr>
                                      <p:to>
                                        <p:strVal val="visible"/>
                                      </p:to>
                                    </p:set>
                                    <p:animEffect transition="in" filter="fade">
                                      <p:cBhvr>
                                        <p:cTn id="60" dur="500"/>
                                        <p:tgtEl>
                                          <p:spTgt spid="134"/>
                                        </p:tgtEl>
                                      </p:cBhvr>
                                    </p:animEffect>
                                  </p:childTnLst>
                                </p:cTn>
                              </p:par>
                              <p:par>
                                <p:cTn id="61" presetID="10" presetClass="exit" presetSubtype="0" fill="hold" nodeType="withEffect">
                                  <p:stCondLst>
                                    <p:cond delay="0"/>
                                  </p:stCondLst>
                                  <p:childTnLst>
                                    <p:animEffect transition="out" filter="fade">
                                      <p:cBhvr>
                                        <p:cTn id="62" dur="500"/>
                                        <p:tgtEl>
                                          <p:spTgt spid="125"/>
                                        </p:tgtEl>
                                      </p:cBhvr>
                                    </p:animEffect>
                                    <p:set>
                                      <p:cBhvr>
                                        <p:cTn id="63" dur="1" fill="hold">
                                          <p:stCondLst>
                                            <p:cond delay="499"/>
                                          </p:stCondLst>
                                        </p:cTn>
                                        <p:tgtEl>
                                          <p:spTgt spid="125"/>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43"/>
                                        </p:tgtEl>
                                        <p:attrNameLst>
                                          <p:attrName>style.visibility</p:attrName>
                                        </p:attrNameLst>
                                      </p:cBhvr>
                                      <p:to>
                                        <p:strVal val="visible"/>
                                      </p:to>
                                    </p:set>
                                    <p:animEffect transition="in" filter="fade">
                                      <p:cBhvr>
                                        <p:cTn id="68" dur="500"/>
                                        <p:tgtEl>
                                          <p:spTgt spid="143"/>
                                        </p:tgtEl>
                                      </p:cBhvr>
                                    </p:animEffect>
                                  </p:childTnLst>
                                </p:cTn>
                              </p:par>
                              <p:par>
                                <p:cTn id="69" presetID="10" presetClass="exit" presetSubtype="0" fill="hold" nodeType="withEffect">
                                  <p:stCondLst>
                                    <p:cond delay="0"/>
                                  </p:stCondLst>
                                  <p:childTnLst>
                                    <p:animEffect transition="out" filter="fade">
                                      <p:cBhvr>
                                        <p:cTn id="70" dur="500"/>
                                        <p:tgtEl>
                                          <p:spTgt spid="134"/>
                                        </p:tgtEl>
                                      </p:cBhvr>
                                    </p:animEffect>
                                    <p:set>
                                      <p:cBhvr>
                                        <p:cTn id="71" dur="1" fill="hold">
                                          <p:stCondLst>
                                            <p:cond delay="499"/>
                                          </p:stCondLst>
                                        </p:cTn>
                                        <p:tgtEl>
                                          <p:spTgt spid="134"/>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52"/>
                                        </p:tgtEl>
                                        <p:attrNameLst>
                                          <p:attrName>style.visibility</p:attrName>
                                        </p:attrNameLst>
                                      </p:cBhvr>
                                      <p:to>
                                        <p:strVal val="visible"/>
                                      </p:to>
                                    </p:set>
                                    <p:animEffect transition="in" filter="fade">
                                      <p:cBhvr>
                                        <p:cTn id="76" dur="500"/>
                                        <p:tgtEl>
                                          <p:spTgt spid="152"/>
                                        </p:tgtEl>
                                      </p:cBhvr>
                                    </p:animEffect>
                                  </p:childTnLst>
                                </p:cTn>
                              </p:par>
                              <p:par>
                                <p:cTn id="77" presetID="10" presetClass="exit" presetSubtype="0" fill="hold" nodeType="withEffect">
                                  <p:stCondLst>
                                    <p:cond delay="0"/>
                                  </p:stCondLst>
                                  <p:childTnLst>
                                    <p:animEffect transition="out" filter="fade">
                                      <p:cBhvr>
                                        <p:cTn id="78" dur="500"/>
                                        <p:tgtEl>
                                          <p:spTgt spid="143"/>
                                        </p:tgtEl>
                                      </p:cBhvr>
                                    </p:animEffect>
                                    <p:set>
                                      <p:cBhvr>
                                        <p:cTn id="79" dur="1" fill="hold">
                                          <p:stCondLst>
                                            <p:cond delay="499"/>
                                          </p:stCondLst>
                                        </p:cTn>
                                        <p:tgtEl>
                                          <p:spTgt spid="143"/>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61"/>
                                        </p:tgtEl>
                                        <p:attrNameLst>
                                          <p:attrName>style.visibility</p:attrName>
                                        </p:attrNameLst>
                                      </p:cBhvr>
                                      <p:to>
                                        <p:strVal val="visible"/>
                                      </p:to>
                                    </p:set>
                                    <p:animEffect transition="in" filter="fade">
                                      <p:cBhvr>
                                        <p:cTn id="84" dur="500"/>
                                        <p:tgtEl>
                                          <p:spTgt spid="161"/>
                                        </p:tgtEl>
                                      </p:cBhvr>
                                    </p:animEffect>
                                  </p:childTnLst>
                                </p:cTn>
                              </p:par>
                              <p:par>
                                <p:cTn id="85" presetID="10" presetClass="exit" presetSubtype="0" fill="hold" nodeType="withEffect">
                                  <p:stCondLst>
                                    <p:cond delay="0"/>
                                  </p:stCondLst>
                                  <p:childTnLst>
                                    <p:animEffect transition="out" filter="fade">
                                      <p:cBhvr>
                                        <p:cTn id="86" dur="500"/>
                                        <p:tgtEl>
                                          <p:spTgt spid="152"/>
                                        </p:tgtEl>
                                      </p:cBhvr>
                                    </p:animEffect>
                                    <p:set>
                                      <p:cBhvr>
                                        <p:cTn id="87" dur="1" fill="hold">
                                          <p:stCondLst>
                                            <p:cond delay="499"/>
                                          </p:stCondLst>
                                        </p:cTn>
                                        <p:tgtEl>
                                          <p:spTgt spid="152"/>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71"/>
                                        </p:tgtEl>
                                        <p:attrNameLst>
                                          <p:attrName>style.visibility</p:attrName>
                                        </p:attrNameLst>
                                      </p:cBhvr>
                                      <p:to>
                                        <p:strVal val="visible"/>
                                      </p:to>
                                    </p:set>
                                    <p:animEffect transition="in" filter="fade">
                                      <p:cBhvr>
                                        <p:cTn id="92" dur="500"/>
                                        <p:tgtEl>
                                          <p:spTgt spid="171"/>
                                        </p:tgtEl>
                                      </p:cBhvr>
                                    </p:animEffect>
                                  </p:childTnLst>
                                </p:cTn>
                              </p:par>
                              <p:par>
                                <p:cTn id="93" presetID="10" presetClass="exit" presetSubtype="0" fill="hold" nodeType="withEffect">
                                  <p:stCondLst>
                                    <p:cond delay="0"/>
                                  </p:stCondLst>
                                  <p:childTnLst>
                                    <p:animEffect transition="out" filter="fade">
                                      <p:cBhvr>
                                        <p:cTn id="94" dur="500"/>
                                        <p:tgtEl>
                                          <p:spTgt spid="161"/>
                                        </p:tgtEl>
                                      </p:cBhvr>
                                    </p:animEffect>
                                    <p:set>
                                      <p:cBhvr>
                                        <p:cTn id="95" dur="1" fill="hold">
                                          <p:stCondLst>
                                            <p:cond delay="499"/>
                                          </p:stCondLst>
                                        </p:cTn>
                                        <p:tgtEl>
                                          <p:spTgt spid="161"/>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180"/>
                                        </p:tgtEl>
                                        <p:attrNameLst>
                                          <p:attrName>style.visibility</p:attrName>
                                        </p:attrNameLst>
                                      </p:cBhvr>
                                      <p:to>
                                        <p:strVal val="visible"/>
                                      </p:to>
                                    </p:set>
                                    <p:animEffect transition="in" filter="fade">
                                      <p:cBhvr>
                                        <p:cTn id="100" dur="500"/>
                                        <p:tgtEl>
                                          <p:spTgt spid="180"/>
                                        </p:tgtEl>
                                      </p:cBhvr>
                                    </p:animEffect>
                                  </p:childTnLst>
                                </p:cTn>
                              </p:par>
                              <p:par>
                                <p:cTn id="101" presetID="10" presetClass="exit" presetSubtype="0" fill="hold" nodeType="withEffect">
                                  <p:stCondLst>
                                    <p:cond delay="0"/>
                                  </p:stCondLst>
                                  <p:childTnLst>
                                    <p:animEffect transition="out" filter="fade">
                                      <p:cBhvr>
                                        <p:cTn id="102" dur="500"/>
                                        <p:tgtEl>
                                          <p:spTgt spid="171"/>
                                        </p:tgtEl>
                                      </p:cBhvr>
                                    </p:animEffect>
                                    <p:set>
                                      <p:cBhvr>
                                        <p:cTn id="103" dur="1" fill="hold">
                                          <p:stCondLst>
                                            <p:cond delay="499"/>
                                          </p:stCondLst>
                                        </p:cTn>
                                        <p:tgtEl>
                                          <p:spTgt spid="17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189"/>
                                        </p:tgtEl>
                                        <p:attrNameLst>
                                          <p:attrName>style.visibility</p:attrName>
                                        </p:attrNameLst>
                                      </p:cBhvr>
                                      <p:to>
                                        <p:strVal val="visible"/>
                                      </p:to>
                                    </p:set>
                                    <p:animEffect transition="in" filter="fade">
                                      <p:cBhvr>
                                        <p:cTn id="108" dur="500"/>
                                        <p:tgtEl>
                                          <p:spTgt spid="189"/>
                                        </p:tgtEl>
                                      </p:cBhvr>
                                    </p:animEffect>
                                  </p:childTnLst>
                                </p:cTn>
                              </p:par>
                              <p:par>
                                <p:cTn id="109" presetID="10" presetClass="exit" presetSubtype="0" fill="hold" nodeType="withEffect">
                                  <p:stCondLst>
                                    <p:cond delay="0"/>
                                  </p:stCondLst>
                                  <p:childTnLst>
                                    <p:animEffect transition="out" filter="fade">
                                      <p:cBhvr>
                                        <p:cTn id="110" dur="500"/>
                                        <p:tgtEl>
                                          <p:spTgt spid="180"/>
                                        </p:tgtEl>
                                      </p:cBhvr>
                                    </p:animEffect>
                                    <p:set>
                                      <p:cBhvr>
                                        <p:cTn id="111" dur="1" fill="hold">
                                          <p:stCondLst>
                                            <p:cond delay="499"/>
                                          </p:stCondLst>
                                        </p:cTn>
                                        <p:tgtEl>
                                          <p:spTgt spid="1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222A777-B85C-A00F-B48A-72B8E809C02E}"/>
              </a:ext>
            </a:extLst>
          </p:cNvPr>
          <p:cNvSpPr>
            <a:spLocks noGrp="1"/>
          </p:cNvSpPr>
          <p:nvPr>
            <p:ph type="subTitle" idx="1"/>
          </p:nvPr>
        </p:nvSpPr>
        <p:spPr>
          <a:solidFill>
            <a:schemeClr val="tx1">
              <a:alpha val="10000"/>
            </a:schemeClr>
          </a:solidFill>
        </p:spPr>
        <p:txBody>
          <a:bodyPr/>
          <a:lstStyle/>
          <a:p>
            <a:r>
              <a:rPr lang="en-GB"/>
              <a:t>A Trusted Pair of Hands</a:t>
            </a:r>
          </a:p>
        </p:txBody>
      </p:sp>
      <p:sp>
        <p:nvSpPr>
          <p:cNvPr id="3" name="Title 2">
            <a:extLst>
              <a:ext uri="{FF2B5EF4-FFF2-40B4-BE49-F238E27FC236}">
                <a16:creationId xmlns:a16="http://schemas.microsoft.com/office/drawing/2014/main" id="{8B770296-11C9-C9D4-ED1C-B28204B33F8E}"/>
              </a:ext>
            </a:extLst>
          </p:cNvPr>
          <p:cNvSpPr>
            <a:spLocks noGrp="1"/>
          </p:cNvSpPr>
          <p:nvPr>
            <p:ph type="ctrTitle"/>
          </p:nvPr>
        </p:nvSpPr>
        <p:spPr>
          <a:solidFill>
            <a:schemeClr val="tx1"/>
          </a:solidFill>
        </p:spPr>
        <p:txBody>
          <a:bodyPr>
            <a:normAutofit/>
          </a:bodyPr>
          <a:lstStyle/>
          <a:p>
            <a:r>
              <a:rPr lang="en-GB" b="1" dirty="0">
                <a:solidFill>
                  <a:schemeClr val="bg1"/>
                </a:solidFill>
                <a:latin typeface="Helvetica" pitchFamily="2" charset="0"/>
                <a:cs typeface="HelveticaNowDisplay Black" panose="020B0A04030202020204" pitchFamily="34" charset="0"/>
              </a:rPr>
              <a:t>Our History &amp; Commitment</a:t>
            </a:r>
          </a:p>
        </p:txBody>
      </p:sp>
    </p:spTree>
    <p:extLst>
      <p:ext uri="{BB962C8B-B14F-4D97-AF65-F5344CB8AC3E}">
        <p14:creationId xmlns:p14="http://schemas.microsoft.com/office/powerpoint/2010/main" val="2826987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222A777-B85C-A00F-B48A-72B8E809C02E}"/>
              </a:ext>
            </a:extLst>
          </p:cNvPr>
          <p:cNvSpPr>
            <a:spLocks noGrp="1"/>
          </p:cNvSpPr>
          <p:nvPr>
            <p:ph type="subTitle" idx="1"/>
          </p:nvPr>
        </p:nvSpPr>
        <p:spPr>
          <a:solidFill>
            <a:schemeClr val="tx1">
              <a:alpha val="10000"/>
            </a:schemeClr>
          </a:solidFill>
        </p:spPr>
        <p:txBody>
          <a:bodyPr/>
          <a:lstStyle/>
          <a:p>
            <a:r>
              <a:rPr lang="en-GB"/>
              <a:t>Be Unstoppable</a:t>
            </a:r>
          </a:p>
        </p:txBody>
      </p:sp>
      <p:sp>
        <p:nvSpPr>
          <p:cNvPr id="3" name="Title 2">
            <a:extLst>
              <a:ext uri="{FF2B5EF4-FFF2-40B4-BE49-F238E27FC236}">
                <a16:creationId xmlns:a16="http://schemas.microsoft.com/office/drawing/2014/main" id="{8B770296-11C9-C9D4-ED1C-B28204B33F8E}"/>
              </a:ext>
            </a:extLst>
          </p:cNvPr>
          <p:cNvSpPr>
            <a:spLocks noGrp="1"/>
          </p:cNvSpPr>
          <p:nvPr>
            <p:ph type="ctrTitle"/>
          </p:nvPr>
        </p:nvSpPr>
        <p:spPr>
          <a:solidFill>
            <a:schemeClr val="tx1"/>
          </a:solidFill>
        </p:spPr>
        <p:txBody>
          <a:bodyPr>
            <a:normAutofit/>
          </a:bodyPr>
          <a:lstStyle/>
          <a:p>
            <a:r>
              <a:rPr lang="en-GB" b="1">
                <a:solidFill>
                  <a:schemeClr val="bg1"/>
                </a:solidFill>
                <a:latin typeface="Helvetica" pitchFamily="2" charset="0"/>
                <a:cs typeface="HelveticaNowDisplay Black" panose="020B0A04030202020204" pitchFamily="34" charset="0"/>
              </a:rPr>
              <a:t>Let’s </a:t>
            </a:r>
            <a:r>
              <a:rPr lang="en-GB" b="1" err="1">
                <a:solidFill>
                  <a:schemeClr val="bg1"/>
                </a:solidFill>
                <a:latin typeface="Helvetica" pitchFamily="2" charset="0"/>
                <a:cs typeface="HelveticaNowDisplay Black" panose="020B0A04030202020204" pitchFamily="34" charset="0"/>
              </a:rPr>
              <a:t>Solutionize</a:t>
            </a:r>
            <a:r>
              <a:rPr lang="en-GB" sz="3500">
                <a:solidFill>
                  <a:schemeClr val="bg1"/>
                </a:solidFill>
                <a:latin typeface="Helvetica" pitchFamily="2" charset="0"/>
                <a:cs typeface="HelveticaNowDisplay Black" panose="020B0A04030202020204" pitchFamily="34" charset="0"/>
              </a:rPr>
              <a:t>™</a:t>
            </a:r>
            <a:r>
              <a:rPr lang="en-GB" b="1">
                <a:solidFill>
                  <a:schemeClr val="bg1"/>
                </a:solidFill>
                <a:latin typeface="Helvetica" pitchFamily="2" charset="0"/>
                <a:cs typeface="HelveticaNowDisplay Black" panose="020B0A04030202020204" pitchFamily="34" charset="0"/>
              </a:rPr>
              <a:t> Together</a:t>
            </a:r>
          </a:p>
        </p:txBody>
      </p:sp>
    </p:spTree>
    <p:extLst>
      <p:ext uri="{BB962C8B-B14F-4D97-AF65-F5344CB8AC3E}">
        <p14:creationId xmlns:p14="http://schemas.microsoft.com/office/powerpoint/2010/main" val="1824378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Footer">
            <a:extLst>
              <a:ext uri="{FF2B5EF4-FFF2-40B4-BE49-F238E27FC236}">
                <a16:creationId xmlns:a16="http://schemas.microsoft.com/office/drawing/2014/main" id="{90E10707-6C63-E810-0A11-02CDF464EC88}"/>
              </a:ext>
            </a:extLst>
          </p:cNvPr>
          <p:cNvGrpSpPr/>
          <p:nvPr/>
        </p:nvGrpSpPr>
        <p:grpSpPr>
          <a:xfrm>
            <a:off x="0" y="6334126"/>
            <a:ext cx="12249150" cy="549274"/>
            <a:chOff x="0" y="6334126"/>
            <a:chExt cx="12249150" cy="549274"/>
          </a:xfrm>
          <a:solidFill>
            <a:srgbClr val="1A1C2B"/>
          </a:solidFill>
        </p:grpSpPr>
        <p:sp>
          <p:nvSpPr>
            <p:cNvPr id="10" name="The Exponential-e Group Channel Partner Programme">
              <a:extLst>
                <a:ext uri="{FF2B5EF4-FFF2-40B4-BE49-F238E27FC236}">
                  <a16:creationId xmlns:a16="http://schemas.microsoft.com/office/drawing/2014/main" id="{10021846-ACAA-2E08-AC70-3843D2998102}"/>
                </a:ext>
              </a:extLst>
            </p:cNvPr>
            <p:cNvSpPr/>
            <p:nvPr userDrawn="1"/>
          </p:nvSpPr>
          <p:spPr>
            <a:xfrm>
              <a:off x="0" y="6334126"/>
              <a:ext cx="12249150" cy="546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A1C2B"/>
                  </a:solidFill>
                  <a:effectLst/>
                  <a:uLnTx/>
                  <a:uFillTx/>
                  <a:latin typeface="Helvetica" pitchFamily="2" charset="0"/>
                  <a:ea typeface="+mn-ea"/>
                  <a:cs typeface="HelveticaNowDisplay Bold" panose="020B0804030202020204" pitchFamily="34" charset="0"/>
                </a:rPr>
                <a:t>Be unstoppable.</a:t>
              </a:r>
              <a:r>
                <a:rPr kumimoji="0" lang="en-GB" sz="1200" b="1" i="0" u="none" strike="noStrike" kern="1200" cap="none" spc="0" normalizeH="0" baseline="0" noProof="0">
                  <a:ln>
                    <a:noFill/>
                  </a:ln>
                  <a:solidFill>
                    <a:srgbClr val="1A1C2B"/>
                  </a:solidFill>
                  <a:effectLst/>
                  <a:uLnTx/>
                  <a:uFillTx/>
                  <a:latin typeface="Helvetica" pitchFamily="2" charset="0"/>
                  <a:ea typeface="+mn-ea"/>
                  <a:cs typeface="HelveticaNowDisplay Bold" panose="020B0804030202020204" pitchFamily="34" charset="0"/>
                </a:rPr>
                <a:t> The Exponential-e Group </a:t>
              </a:r>
              <a:r>
                <a:rPr kumimoji="0" lang="en-GB" sz="1200" b="0" i="0" u="none" strike="noStrike" kern="1200" cap="none" spc="0" normalizeH="0" baseline="0" noProof="0">
                  <a:ln>
                    <a:noFill/>
                  </a:ln>
                  <a:solidFill>
                    <a:srgbClr val="1A1C2B"/>
                  </a:solidFill>
                  <a:effectLst/>
                  <a:uLnTx/>
                  <a:uFillTx/>
                  <a:latin typeface="Helvetica" pitchFamily="2" charset="0"/>
                  <a:ea typeface="+mn-ea"/>
                  <a:cs typeface="HelveticaNowText Regular" panose="020B0504030202020204" pitchFamily="34" charset="0"/>
                </a:rPr>
                <a:t>Channel Partner Programme</a:t>
              </a:r>
            </a:p>
          </p:txBody>
        </p:sp>
        <p:sp>
          <p:nvSpPr>
            <p:cNvPr id="11" name="Website | Contact Number">
              <a:extLst>
                <a:ext uri="{FF2B5EF4-FFF2-40B4-BE49-F238E27FC236}">
                  <a16:creationId xmlns:a16="http://schemas.microsoft.com/office/drawing/2014/main" id="{BDF02A5D-1278-9A78-8B48-9E5867D35440}"/>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A1C2B"/>
                  </a:solidFill>
                  <a:effectLst/>
                  <a:uLnTx/>
                  <a:uFillTx/>
                  <a:latin typeface="Helvetica" pitchFamily="2" charset="0"/>
                  <a:ea typeface="+mn-ea"/>
                  <a:cs typeface="HelveticaNowText Regular" panose="020B0504030202020204" pitchFamily="34" charset="0"/>
                </a:rPr>
                <a:t>www.expo-e.uk   |    </a:t>
              </a:r>
              <a:r>
                <a:rPr kumimoji="0" lang="en-GB" sz="1200" b="0" i="0" u="none" strike="noStrike" kern="1200" cap="none" spc="0" normalizeH="0" baseline="0" noProof="0">
                  <a:ln>
                    <a:noFill/>
                  </a:ln>
                  <a:solidFill>
                    <a:srgbClr val="1A1C2B"/>
                  </a:solidFill>
                  <a:effectLst/>
                  <a:uLnTx/>
                  <a:uFillTx/>
                  <a:latin typeface="Helvetica" pitchFamily="2" charset="0"/>
                  <a:ea typeface="+mn-ea"/>
                  <a:cs typeface="HelveticaNowDisplay Bold" panose="020B0804030202020204" pitchFamily="34" charset="0"/>
                </a:rPr>
                <a:t>0203 993 3374</a:t>
              </a:r>
            </a:p>
          </p:txBody>
        </p:sp>
      </p:grpSp>
      <p:grpSp>
        <p:nvGrpSpPr>
          <p:cNvPr id="12" name="Expo.e Logo">
            <a:extLst>
              <a:ext uri="{FF2B5EF4-FFF2-40B4-BE49-F238E27FC236}">
                <a16:creationId xmlns:a16="http://schemas.microsoft.com/office/drawing/2014/main" id="{AD9B198B-7F01-689B-A963-BEB6EA1BE4E1}"/>
              </a:ext>
            </a:extLst>
          </p:cNvPr>
          <p:cNvGrpSpPr/>
          <p:nvPr/>
        </p:nvGrpSpPr>
        <p:grpSpPr>
          <a:xfrm>
            <a:off x="368300" y="241303"/>
            <a:ext cx="2057353" cy="324928"/>
            <a:chOff x="368300" y="241303"/>
            <a:chExt cx="2057353" cy="324928"/>
          </a:xfrm>
          <a:solidFill>
            <a:schemeClr val="bg2"/>
          </a:solidFill>
        </p:grpSpPr>
        <p:sp>
          <p:nvSpPr>
            <p:cNvPr id="13" name="Free-form: Shape 12">
              <a:extLst>
                <a:ext uri="{FF2B5EF4-FFF2-40B4-BE49-F238E27FC236}">
                  <a16:creationId xmlns:a16="http://schemas.microsoft.com/office/drawing/2014/main" id="{13979F3B-53A3-30C1-1F9F-54B709CF3295}"/>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14" name="Free-form: Shape 13">
              <a:extLst>
                <a:ext uri="{FF2B5EF4-FFF2-40B4-BE49-F238E27FC236}">
                  <a16:creationId xmlns:a16="http://schemas.microsoft.com/office/drawing/2014/main" id="{23C68C32-6F91-7858-257A-85BE7D10414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15" name="Free-form: Shape 14">
              <a:extLst>
                <a:ext uri="{FF2B5EF4-FFF2-40B4-BE49-F238E27FC236}">
                  <a16:creationId xmlns:a16="http://schemas.microsoft.com/office/drawing/2014/main" id="{BA231C99-30C4-7239-F41F-36196CA9954A}"/>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16" name="Free-form: Shape 15">
              <a:extLst>
                <a:ext uri="{FF2B5EF4-FFF2-40B4-BE49-F238E27FC236}">
                  <a16:creationId xmlns:a16="http://schemas.microsoft.com/office/drawing/2014/main" id="{5DAAA27F-268A-091F-BCB7-F41332789F97}"/>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17" name="Free-form: Shape 16">
              <a:extLst>
                <a:ext uri="{FF2B5EF4-FFF2-40B4-BE49-F238E27FC236}">
                  <a16:creationId xmlns:a16="http://schemas.microsoft.com/office/drawing/2014/main" id="{C47B8A9F-01BE-34F1-FDEC-5C27AB6E280A}"/>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18" name="Free-form: Shape 17">
              <a:extLst>
                <a:ext uri="{FF2B5EF4-FFF2-40B4-BE49-F238E27FC236}">
                  <a16:creationId xmlns:a16="http://schemas.microsoft.com/office/drawing/2014/main" id="{30627603-0F6A-6AAE-601C-44419882D430}"/>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grpSp>
      <p:grpSp>
        <p:nvGrpSpPr>
          <p:cNvPr id="63" name="toaster3">
            <a:extLst>
              <a:ext uri="{FF2B5EF4-FFF2-40B4-BE49-F238E27FC236}">
                <a16:creationId xmlns:a16="http://schemas.microsoft.com/office/drawing/2014/main" id="{679ABCE9-5814-4138-FE47-9946DF33431A}"/>
              </a:ext>
            </a:extLst>
          </p:cNvPr>
          <p:cNvGrpSpPr/>
          <p:nvPr/>
        </p:nvGrpSpPr>
        <p:grpSpPr>
          <a:xfrm>
            <a:off x="6329680" y="2727960"/>
            <a:ext cx="4693874" cy="3530601"/>
            <a:chOff x="6329680" y="2727960"/>
            <a:chExt cx="4693874" cy="3530601"/>
          </a:xfrm>
        </p:grpSpPr>
        <p:pic>
          <p:nvPicPr>
            <p:cNvPr id="28" name="background">
              <a:extLst>
                <a:ext uri="{FF2B5EF4-FFF2-40B4-BE49-F238E27FC236}">
                  <a16:creationId xmlns:a16="http://schemas.microsoft.com/office/drawing/2014/main" id="{32C5836D-823B-F89E-7D7A-DDA2F63C55DB}"/>
                </a:ext>
              </a:extLst>
            </p:cNvPr>
            <p:cNvPicPr>
              <a:picLocks noChangeAspect="1"/>
            </p:cNvPicPr>
            <p:nvPr/>
          </p:nvPicPr>
          <p:blipFill rotWithShape="1">
            <a:blip r:embed="rId2">
              <a:extLst>
                <a:ext uri="{28A0092B-C50C-407E-A947-70E740481C1C}">
                  <a14:useLocalDpi xmlns:a14="http://schemas.microsoft.com/office/drawing/2010/main" val="0"/>
                </a:ext>
              </a:extLst>
            </a:blip>
            <a:srcRect l="53317" t="56088" b="9064"/>
            <a:stretch/>
          </p:blipFill>
          <p:spPr>
            <a:xfrm>
              <a:off x="6329680" y="3868687"/>
              <a:ext cx="4693874" cy="2389874"/>
            </a:xfrm>
            <a:prstGeom prst="rect">
              <a:avLst/>
            </a:prstGeom>
          </p:spPr>
        </p:pic>
        <p:pic>
          <p:nvPicPr>
            <p:cNvPr id="33" name="toaster3" descr="A picture containing indoor&#10;&#10;Description automatically generated">
              <a:extLst>
                <a:ext uri="{FF2B5EF4-FFF2-40B4-BE49-F238E27FC236}">
                  <a16:creationId xmlns:a16="http://schemas.microsoft.com/office/drawing/2014/main" id="{DFA001BB-A230-A5FA-3E3D-B9C4F850DA71}"/>
                </a:ext>
              </a:extLst>
            </p:cNvPr>
            <p:cNvPicPr>
              <a:picLocks noChangeAspect="1"/>
            </p:cNvPicPr>
            <p:nvPr/>
          </p:nvPicPr>
          <p:blipFill rotWithShape="1">
            <a:blip r:embed="rId3">
              <a:extLst>
                <a:ext uri="{28A0092B-C50C-407E-A947-70E740481C1C}">
                  <a14:useLocalDpi xmlns:a14="http://schemas.microsoft.com/office/drawing/2010/main" val="0"/>
                </a:ext>
              </a:extLst>
            </a:blip>
            <a:srcRect l="58117" t="39452" r="6669" b="15584"/>
            <a:stretch/>
          </p:blipFill>
          <p:spPr>
            <a:xfrm>
              <a:off x="6812280" y="2727960"/>
              <a:ext cx="3540760" cy="3083560"/>
            </a:xfrm>
            <a:prstGeom prst="rect">
              <a:avLst/>
            </a:prstGeom>
          </p:spPr>
        </p:pic>
      </p:grpSp>
      <p:pic>
        <p:nvPicPr>
          <p:cNvPr id="46" name="toast blur" descr="A picture containing night sky&#10;&#10;Description automatically generated">
            <a:extLst>
              <a:ext uri="{FF2B5EF4-FFF2-40B4-BE49-F238E27FC236}">
                <a16:creationId xmlns:a16="http://schemas.microsoft.com/office/drawing/2014/main" id="{A57A73DE-CFA4-13E8-0395-60D2EBBC5D02}"/>
              </a:ext>
            </a:extLst>
          </p:cNvPr>
          <p:cNvPicPr>
            <a:picLocks noChangeAspect="1"/>
          </p:cNvPicPr>
          <p:nvPr/>
        </p:nvPicPr>
        <p:blipFill rotWithShape="1">
          <a:blip r:embed="rId4">
            <a:extLst>
              <a:ext uri="{28A0092B-C50C-407E-A947-70E740481C1C}">
                <a14:useLocalDpi xmlns:a14="http://schemas.microsoft.com/office/drawing/2010/main" val="0"/>
              </a:ext>
            </a:extLst>
          </a:blip>
          <a:srcRect l="63320" t="3303" r="8922" b="50324"/>
          <a:stretch/>
        </p:blipFill>
        <p:spPr>
          <a:xfrm>
            <a:off x="7335520" y="241215"/>
            <a:ext cx="2790966" cy="3180250"/>
          </a:xfrm>
          <a:prstGeom prst="rect">
            <a:avLst/>
          </a:prstGeom>
        </p:spPr>
      </p:pic>
      <p:pic>
        <p:nvPicPr>
          <p:cNvPr id="60" name="toast2">
            <a:extLst>
              <a:ext uri="{FF2B5EF4-FFF2-40B4-BE49-F238E27FC236}">
                <a16:creationId xmlns:a16="http://schemas.microsoft.com/office/drawing/2014/main" id="{BD22A165-C4B9-03E5-2902-9737D32BAF25}"/>
              </a:ext>
            </a:extLst>
          </p:cNvPr>
          <p:cNvPicPr>
            <a:picLocks noChangeAspect="1"/>
          </p:cNvPicPr>
          <p:nvPr/>
        </p:nvPicPr>
        <p:blipFill rotWithShape="1">
          <a:blip r:embed="rId5">
            <a:extLst>
              <a:ext uri="{28A0092B-C50C-407E-A947-70E740481C1C}">
                <a14:useLocalDpi xmlns:a14="http://schemas.microsoft.com/office/drawing/2010/main" val="0"/>
              </a:ext>
            </a:extLst>
          </a:blip>
          <a:srcRect l="72617" t="3302" r="11064" b="72399"/>
          <a:stretch/>
        </p:blipFill>
        <p:spPr>
          <a:xfrm>
            <a:off x="7778503" y="3116716"/>
            <a:ext cx="1640840" cy="1666410"/>
          </a:xfrm>
          <a:prstGeom prst="rect">
            <a:avLst/>
          </a:prstGeom>
        </p:spPr>
      </p:pic>
      <p:pic>
        <p:nvPicPr>
          <p:cNvPr id="37" name="toaster2">
            <a:extLst>
              <a:ext uri="{FF2B5EF4-FFF2-40B4-BE49-F238E27FC236}">
                <a16:creationId xmlns:a16="http://schemas.microsoft.com/office/drawing/2014/main" id="{BC5794EA-82D9-5E12-6B5D-5E055924FC2B}"/>
              </a:ext>
            </a:extLst>
          </p:cNvPr>
          <p:cNvPicPr>
            <a:picLocks noChangeAspect="1"/>
          </p:cNvPicPr>
          <p:nvPr/>
        </p:nvPicPr>
        <p:blipFill rotWithShape="1">
          <a:blip r:embed="rId6">
            <a:extLst>
              <a:ext uri="{28A0092B-C50C-407E-A947-70E740481C1C}">
                <a14:useLocalDpi xmlns:a14="http://schemas.microsoft.com/office/drawing/2010/main" val="0"/>
              </a:ext>
            </a:extLst>
          </a:blip>
          <a:srcRect l="57408" t="41009" r="6668" b="14842"/>
          <a:stretch/>
        </p:blipFill>
        <p:spPr>
          <a:xfrm>
            <a:off x="6741160" y="2834640"/>
            <a:ext cx="3611880" cy="3027680"/>
          </a:xfrm>
          <a:prstGeom prst="rect">
            <a:avLst/>
          </a:prstGeom>
        </p:spPr>
      </p:pic>
      <p:pic>
        <p:nvPicPr>
          <p:cNvPr id="58" name="toast1">
            <a:extLst>
              <a:ext uri="{FF2B5EF4-FFF2-40B4-BE49-F238E27FC236}">
                <a16:creationId xmlns:a16="http://schemas.microsoft.com/office/drawing/2014/main" id="{64A26CD3-8724-AE76-30A7-85E5AE02C334}"/>
              </a:ext>
            </a:extLst>
          </p:cNvPr>
          <p:cNvPicPr>
            <a:picLocks noChangeAspect="1"/>
          </p:cNvPicPr>
          <p:nvPr/>
        </p:nvPicPr>
        <p:blipFill rotWithShape="1">
          <a:blip r:embed="rId7">
            <a:extLst>
              <a:ext uri="{28A0092B-C50C-407E-A947-70E740481C1C}">
                <a14:useLocalDpi xmlns:a14="http://schemas.microsoft.com/office/drawing/2010/main" val="0"/>
              </a:ext>
            </a:extLst>
          </a:blip>
          <a:srcRect l="63775" t="13305" r="18390" b="58176"/>
          <a:stretch/>
        </p:blipFill>
        <p:spPr>
          <a:xfrm>
            <a:off x="7373620" y="3119890"/>
            <a:ext cx="1793240" cy="1955800"/>
          </a:xfrm>
          <a:prstGeom prst="rect">
            <a:avLst/>
          </a:prstGeom>
        </p:spPr>
      </p:pic>
      <p:pic>
        <p:nvPicPr>
          <p:cNvPr id="40" name="toaster1">
            <a:extLst>
              <a:ext uri="{FF2B5EF4-FFF2-40B4-BE49-F238E27FC236}">
                <a16:creationId xmlns:a16="http://schemas.microsoft.com/office/drawing/2014/main" id="{F5E659E3-327B-57FE-D01E-4A67A75C5401}"/>
              </a:ext>
            </a:extLst>
          </p:cNvPr>
          <p:cNvPicPr>
            <a:picLocks noChangeAspect="1"/>
          </p:cNvPicPr>
          <p:nvPr/>
        </p:nvPicPr>
        <p:blipFill rotWithShape="1">
          <a:blip r:embed="rId8">
            <a:extLst>
              <a:ext uri="{28A0092B-C50C-407E-A947-70E740481C1C}">
                <a14:useLocalDpi xmlns:a14="http://schemas.microsoft.com/office/drawing/2010/main" val="0"/>
              </a:ext>
            </a:extLst>
          </a:blip>
          <a:srcRect l="57409" t="41823" r="7931" b="14843"/>
          <a:stretch/>
        </p:blipFill>
        <p:spPr>
          <a:xfrm>
            <a:off x="6741160" y="2890520"/>
            <a:ext cx="3484880" cy="2971800"/>
          </a:xfrm>
          <a:prstGeom prst="rect">
            <a:avLst/>
          </a:prstGeom>
        </p:spPr>
      </p:pic>
      <p:sp>
        <p:nvSpPr>
          <p:cNvPr id="64" name="Tech is being commoditised...">
            <a:extLst>
              <a:ext uri="{FF2B5EF4-FFF2-40B4-BE49-F238E27FC236}">
                <a16:creationId xmlns:a16="http://schemas.microsoft.com/office/drawing/2014/main" id="{56F06B21-1026-7715-33A5-A879DEBCED31}"/>
              </a:ext>
            </a:extLst>
          </p:cNvPr>
          <p:cNvSpPr txBox="1"/>
          <p:nvPr/>
        </p:nvSpPr>
        <p:spPr>
          <a:xfrm>
            <a:off x="380248" y="1728568"/>
            <a:ext cx="5118875" cy="1118255"/>
          </a:xfrm>
          <a:prstGeom prst="rect">
            <a:avLst/>
          </a:prstGeom>
          <a:no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GB" sz="4500" b="1" i="0" u="none" strike="noStrike" kern="1200" cap="none" spc="0" normalizeH="0" baseline="0" noProof="0">
                <a:ln>
                  <a:noFill/>
                </a:ln>
                <a:solidFill>
                  <a:prstClr val="white"/>
                </a:solidFill>
                <a:effectLst/>
                <a:uLnTx/>
                <a:uFillTx/>
                <a:latin typeface="Helvetica" pitchFamily="2" charset="0"/>
                <a:ea typeface="+mn-ea"/>
                <a:cs typeface="HelveticaNowDisplay Black" panose="020B0A04030202020204" pitchFamily="34" charset="0"/>
              </a:rPr>
              <a:t>Tech is being</a:t>
            </a:r>
          </a:p>
          <a:p>
            <a:pPr marL="0" marR="0" lvl="0" indent="0" algn="l" defTabSz="914400" rtl="0" eaLnBrk="1" fontAlgn="auto" latinLnBrk="0" hangingPunct="1">
              <a:lnSpc>
                <a:spcPts val="4000"/>
              </a:lnSpc>
              <a:spcBef>
                <a:spcPts val="0"/>
              </a:spcBef>
              <a:spcAft>
                <a:spcPts val="0"/>
              </a:spcAft>
              <a:buClrTx/>
              <a:buSzTx/>
              <a:buFontTx/>
              <a:buNone/>
              <a:tabLst/>
              <a:defRPr/>
            </a:pPr>
            <a:r>
              <a:rPr kumimoji="0" lang="en-GB" sz="4500" b="1" i="0" u="none" strike="noStrike" kern="1200" cap="none" spc="0" normalizeH="0" baseline="0" noProof="0">
                <a:ln>
                  <a:noFill/>
                </a:ln>
                <a:solidFill>
                  <a:prstClr val="white"/>
                </a:solidFill>
                <a:effectLst/>
                <a:uLnTx/>
                <a:uFillTx/>
                <a:latin typeface="Helvetica" pitchFamily="2" charset="0"/>
                <a:ea typeface="+mn-ea"/>
                <a:cs typeface="HelveticaNowDisplay Black" panose="020B0A04030202020204" pitchFamily="34" charset="0"/>
              </a:rPr>
              <a:t>Commoditised…</a:t>
            </a:r>
          </a:p>
        </p:txBody>
      </p:sp>
      <p:sp>
        <p:nvSpPr>
          <p:cNvPr id="65" name="if your don't solutionise">
            <a:extLst>
              <a:ext uri="{FF2B5EF4-FFF2-40B4-BE49-F238E27FC236}">
                <a16:creationId xmlns:a16="http://schemas.microsoft.com/office/drawing/2014/main" id="{D9F85FAE-BA86-9DB1-9FD3-16E70EA488B5}"/>
              </a:ext>
            </a:extLst>
          </p:cNvPr>
          <p:cNvSpPr txBox="1"/>
          <p:nvPr/>
        </p:nvSpPr>
        <p:spPr>
          <a:xfrm>
            <a:off x="380247" y="3600568"/>
            <a:ext cx="7191469" cy="611771"/>
          </a:xfrm>
          <a:prstGeom prst="rect">
            <a:avLst/>
          </a:prstGeom>
          <a:no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GB" sz="4500" b="1" i="0" u="none" strike="noStrike" kern="1200" cap="none" spc="0" normalizeH="0" baseline="0" noProof="0">
                <a:ln>
                  <a:noFill/>
                </a:ln>
                <a:solidFill>
                  <a:prstClr val="white"/>
                </a:solidFill>
                <a:effectLst/>
                <a:uLnTx/>
                <a:uFillTx/>
                <a:latin typeface="Helvetica" pitchFamily="2" charset="0"/>
                <a:ea typeface="+mn-ea"/>
                <a:cs typeface="HelveticaNowDisplay Black" panose="020B0A04030202020204" pitchFamily="34" charset="0"/>
              </a:rPr>
              <a:t>If we don’t </a:t>
            </a:r>
            <a:r>
              <a:rPr kumimoji="0" lang="en-GB" sz="4500" b="1" i="0" u="none" strike="noStrike" kern="1200" cap="none" spc="0" normalizeH="0" baseline="0" noProof="0" err="1">
                <a:ln>
                  <a:noFill/>
                </a:ln>
                <a:solidFill>
                  <a:srgbClr val="00FF2D"/>
                </a:solidFill>
                <a:effectLst/>
                <a:uLnTx/>
                <a:uFillTx/>
                <a:latin typeface="Helvetica" pitchFamily="2" charset="0"/>
                <a:ea typeface="+mn-ea"/>
                <a:cs typeface="HelveticaNowDisplay Black" panose="020B0A04030202020204" pitchFamily="34" charset="0"/>
              </a:rPr>
              <a:t>solutionize</a:t>
            </a:r>
            <a:r>
              <a:rPr kumimoji="0" lang="en-GB" sz="3000" i="0" u="none" strike="noStrike" kern="1200" cap="none" spc="0" normalizeH="0" baseline="0" noProof="0">
                <a:ln>
                  <a:noFill/>
                </a:ln>
                <a:solidFill>
                  <a:srgbClr val="00FF2D"/>
                </a:solidFill>
                <a:effectLst/>
                <a:uLnTx/>
                <a:uFillTx/>
                <a:latin typeface="Helvetica" pitchFamily="2" charset="0"/>
                <a:ea typeface="+mn-ea"/>
                <a:cs typeface="HelveticaNowDisplay Black" panose="020B0A04030202020204" pitchFamily="34" charset="0"/>
              </a:rPr>
              <a:t>™</a:t>
            </a:r>
          </a:p>
        </p:txBody>
      </p:sp>
      <p:sp>
        <p:nvSpPr>
          <p:cNvPr id="66" name="You're toast">
            <a:extLst>
              <a:ext uri="{FF2B5EF4-FFF2-40B4-BE49-F238E27FC236}">
                <a16:creationId xmlns:a16="http://schemas.microsoft.com/office/drawing/2014/main" id="{70E9D185-1FB9-902A-593B-C2DDCB99272D}"/>
              </a:ext>
            </a:extLst>
          </p:cNvPr>
          <p:cNvSpPr txBox="1"/>
          <p:nvPr/>
        </p:nvSpPr>
        <p:spPr>
          <a:xfrm>
            <a:off x="380248" y="4126150"/>
            <a:ext cx="5118875" cy="611771"/>
          </a:xfrm>
          <a:prstGeom prst="rect">
            <a:avLst/>
          </a:prstGeom>
          <a:no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GB" sz="4500" b="1" i="0" u="none" strike="noStrike" kern="1200" cap="none" spc="0" normalizeH="0" baseline="0" noProof="0">
                <a:ln>
                  <a:noFill/>
                </a:ln>
                <a:solidFill>
                  <a:prstClr val="white"/>
                </a:solidFill>
                <a:effectLst/>
                <a:uLnTx/>
                <a:uFillTx/>
                <a:latin typeface="Helvetica" pitchFamily="2" charset="0"/>
                <a:ea typeface="+mn-ea"/>
                <a:cs typeface="HelveticaNowDisplay Black" panose="020B0A04030202020204" pitchFamily="34" charset="0"/>
              </a:rPr>
              <a:t>we’re toast.</a:t>
            </a:r>
            <a:endParaRPr kumimoji="0" lang="en-GB" sz="4500" b="1" i="0" u="none" strike="noStrike" kern="1200" cap="none" spc="0" normalizeH="0" baseline="0" noProof="0">
              <a:ln>
                <a:noFill/>
              </a:ln>
              <a:solidFill>
                <a:srgbClr val="00FF2D"/>
              </a:solidFill>
              <a:effectLst/>
              <a:uLnTx/>
              <a:uFillTx/>
              <a:latin typeface="Helvetica" pitchFamily="2" charset="0"/>
              <a:ea typeface="+mn-ea"/>
              <a:cs typeface="HelveticaNowDisplay Black" panose="020B0A04030202020204" pitchFamily="34" charset="0"/>
            </a:endParaRPr>
          </a:p>
        </p:txBody>
      </p:sp>
    </p:spTree>
    <p:extLst>
      <p:ext uri="{BB962C8B-B14F-4D97-AF65-F5344CB8AC3E}">
        <p14:creationId xmlns:p14="http://schemas.microsoft.com/office/powerpoint/2010/main" val="265499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entr" presetSubtype="0" fill="hold"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par>
                          <p:cTn id="13" fill="hold">
                            <p:stCondLst>
                              <p:cond delay="1250"/>
                            </p:stCondLst>
                            <p:childTnLst>
                              <p:par>
                                <p:cTn id="14" presetID="10" presetClass="entr" presetSubtype="0" fill="hold" nodeType="after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1000"/>
                                        <p:tgtEl>
                                          <p:spTgt spid="63"/>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1000"/>
                                        <p:tgtEl>
                                          <p:spTgt spid="64"/>
                                        </p:tgtEl>
                                      </p:cBhvr>
                                    </p:animEffect>
                                    <p:anim calcmode="lin" valueType="num">
                                      <p:cBhvr>
                                        <p:cTn id="20" dur="1000" fill="hold"/>
                                        <p:tgtEl>
                                          <p:spTgt spid="64"/>
                                        </p:tgtEl>
                                        <p:attrNameLst>
                                          <p:attrName>ppt_x</p:attrName>
                                        </p:attrNameLst>
                                      </p:cBhvr>
                                      <p:tavLst>
                                        <p:tav tm="0">
                                          <p:val>
                                            <p:strVal val="#ppt_x"/>
                                          </p:val>
                                        </p:tav>
                                        <p:tav tm="100000">
                                          <p:val>
                                            <p:strVal val="#ppt_x"/>
                                          </p:val>
                                        </p:tav>
                                      </p:tavLst>
                                    </p:anim>
                                    <p:anim calcmode="lin" valueType="num">
                                      <p:cBhvr>
                                        <p:cTn id="21" dur="1000" fill="hold"/>
                                        <p:tgtEl>
                                          <p:spTgt spid="64"/>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10" presetClass="entr" presetSubtype="0" fill="hold" grpId="0" nodeType="after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500"/>
                                        <p:tgtEl>
                                          <p:spTgt spid="65"/>
                                        </p:tgtEl>
                                      </p:cBhvr>
                                    </p:animEffect>
                                  </p:childTnLst>
                                </p:cTn>
                              </p:par>
                              <p:par>
                                <p:cTn id="26" presetID="10" presetClass="entr" presetSubtype="0" fill="hold" nodeType="withEffect">
                                  <p:stCondLst>
                                    <p:cond delay="50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par>
                                <p:cTn id="29" presetID="10" presetClass="entr" presetSubtype="0" fill="hold" nodeType="withEffect">
                                  <p:stCondLst>
                                    <p:cond delay="50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childTnLst>
                          </p:cTn>
                        </p:par>
                        <p:par>
                          <p:cTn id="32" fill="hold">
                            <p:stCondLst>
                              <p:cond delay="3250"/>
                            </p:stCondLst>
                            <p:childTnLst>
                              <p:par>
                                <p:cTn id="33" presetID="10" presetClass="entr" presetSubtype="0" fill="hold" nodeType="after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fade">
                                      <p:cBhvr>
                                        <p:cTn id="35" dur="500"/>
                                        <p:tgtEl>
                                          <p:spTgt spid="58"/>
                                        </p:tgtEl>
                                      </p:cBhvr>
                                    </p:animEffect>
                                  </p:childTnLst>
                                </p:cTn>
                              </p:par>
                              <p:par>
                                <p:cTn id="36" presetID="10" presetClass="entr" presetSubtype="0" fill="hold" nodeType="withEffect">
                                  <p:stCondLst>
                                    <p:cond delay="50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par>
                                <p:cTn id="39" presetID="42" presetClass="path" presetSubtype="0" accel="50000" decel="50000" fill="hold" nodeType="withEffect">
                                  <p:stCondLst>
                                    <p:cond delay="1000"/>
                                  </p:stCondLst>
                                  <p:childTnLst>
                                    <p:animMotion origin="layout" path="M -0.00144 -0.3125 L -0.00652 0.03565 " pathEditMode="relative" rAng="0" ptsTypes="AA">
                                      <p:cBhvr>
                                        <p:cTn id="40" dur="750" spd="-100000" fill="hold"/>
                                        <p:tgtEl>
                                          <p:spTgt spid="58"/>
                                        </p:tgtEl>
                                        <p:attrNameLst>
                                          <p:attrName>ppt_x</p:attrName>
                                          <p:attrName>ppt_y</p:attrName>
                                        </p:attrNameLst>
                                      </p:cBhvr>
                                      <p:rCtr x="-260" y="17407"/>
                                    </p:animMotion>
                                  </p:childTnLst>
                                </p:cTn>
                              </p:par>
                              <p:par>
                                <p:cTn id="41" presetID="42" presetClass="path" presetSubtype="0" accel="50000" decel="50000" fill="hold" nodeType="withEffect">
                                  <p:stCondLst>
                                    <p:cond delay="1250"/>
                                  </p:stCondLst>
                                  <p:childTnLst>
                                    <p:animMotion origin="layout" path="M 0.03802 -0.38426 L -0.02695 0.02152 " pathEditMode="relative" rAng="0" ptsTypes="AA">
                                      <p:cBhvr>
                                        <p:cTn id="42" dur="750" spd="-100000" fill="hold"/>
                                        <p:tgtEl>
                                          <p:spTgt spid="60"/>
                                        </p:tgtEl>
                                        <p:attrNameLst>
                                          <p:attrName>ppt_x</p:attrName>
                                          <p:attrName>ppt_y</p:attrName>
                                        </p:attrNameLst>
                                      </p:cBhvr>
                                      <p:rCtr x="-3255" y="20278"/>
                                    </p:animMotion>
                                  </p:childTnLst>
                                </p:cTn>
                              </p:par>
                              <p:par>
                                <p:cTn id="43" presetID="22" presetClass="entr" presetSubtype="4" fill="hold" nodeType="withEffect">
                                  <p:stCondLst>
                                    <p:cond delay="1250"/>
                                  </p:stCondLst>
                                  <p:childTnLst>
                                    <p:set>
                                      <p:cBhvr>
                                        <p:cTn id="44" dur="1" fill="hold">
                                          <p:stCondLst>
                                            <p:cond delay="0"/>
                                          </p:stCondLst>
                                        </p:cTn>
                                        <p:tgtEl>
                                          <p:spTgt spid="46"/>
                                        </p:tgtEl>
                                        <p:attrNameLst>
                                          <p:attrName>style.visibility</p:attrName>
                                        </p:attrNameLst>
                                      </p:cBhvr>
                                      <p:to>
                                        <p:strVal val="visible"/>
                                      </p:to>
                                    </p:set>
                                    <p:animEffect transition="in" filter="wipe(down)">
                                      <p:cBhvr>
                                        <p:cTn id="45" dur="1250"/>
                                        <p:tgtEl>
                                          <p:spTgt spid="46"/>
                                        </p:tgtEl>
                                      </p:cBhvr>
                                    </p:animEffect>
                                  </p:childTnLst>
                                </p:cTn>
                              </p:par>
                            </p:childTnLst>
                          </p:cTn>
                        </p:par>
                        <p:par>
                          <p:cTn id="46" fill="hold">
                            <p:stCondLst>
                              <p:cond delay="5750"/>
                            </p:stCondLst>
                            <p:childTnLst>
                              <p:par>
                                <p:cTn id="47" presetID="10" presetClass="entr" presetSubtype="0" fill="hold" grpId="0" nodeType="afterEffect">
                                  <p:stCondLst>
                                    <p:cond delay="0"/>
                                  </p:stCondLst>
                                  <p:childTnLst>
                                    <p:set>
                                      <p:cBhvr>
                                        <p:cTn id="48" dur="1" fill="hold">
                                          <p:stCondLst>
                                            <p:cond delay="0"/>
                                          </p:stCondLst>
                                        </p:cTn>
                                        <p:tgtEl>
                                          <p:spTgt spid="66"/>
                                        </p:tgtEl>
                                        <p:attrNameLst>
                                          <p:attrName>style.visibility</p:attrName>
                                        </p:attrNameLst>
                                      </p:cBhvr>
                                      <p:to>
                                        <p:strVal val="visible"/>
                                      </p:to>
                                    </p:set>
                                    <p:animEffect transition="in" filter="fade">
                                      <p:cBhvr>
                                        <p:cTn id="49"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749E61-0267-C2DD-B9BB-562705EFCD51}"/>
              </a:ext>
            </a:extLst>
          </p:cNvPr>
          <p:cNvSpPr>
            <a:spLocks noGrp="1"/>
          </p:cNvSpPr>
          <p:nvPr>
            <p:ph type="title"/>
          </p:nvPr>
        </p:nvSpPr>
        <p:spPr/>
        <p:txBody>
          <a:bodyPr/>
          <a:lstStyle/>
          <a:p>
            <a:r>
              <a:rPr lang="en-GB"/>
              <a:t>Advantages of Solutionizing</a:t>
            </a:r>
          </a:p>
        </p:txBody>
      </p:sp>
      <p:sp>
        <p:nvSpPr>
          <p:cNvPr id="3" name="01">
            <a:extLst>
              <a:ext uri="{FF2B5EF4-FFF2-40B4-BE49-F238E27FC236}">
                <a16:creationId xmlns:a16="http://schemas.microsoft.com/office/drawing/2014/main" id="{462981BA-F40F-3054-DBF4-08D42C2826FE}"/>
              </a:ext>
            </a:extLst>
          </p:cNvPr>
          <p:cNvSpPr/>
          <p:nvPr/>
        </p:nvSpPr>
        <p:spPr>
          <a:xfrm>
            <a:off x="305511" y="3500418"/>
            <a:ext cx="11580978" cy="1920670"/>
          </a:xfrm>
          <a:prstGeom prst="roundRect">
            <a:avLst>
              <a:gd name="adj" fmla="val 10084"/>
            </a:avLst>
          </a:prstGeom>
          <a:gradFill>
            <a:gsLst>
              <a:gs pos="13000">
                <a:srgbClr val="FFFFFF">
                  <a:alpha val="0"/>
                </a:srgbClr>
              </a:gs>
              <a:gs pos="42000">
                <a:srgbClr val="FFFFFF">
                  <a:alpha val="8627"/>
                </a:srgbClr>
              </a:gs>
              <a:gs pos="70000">
                <a:schemeClr val="accent1">
                  <a:lumMod val="60000"/>
                  <a:lumOff val="40000"/>
                  <a:alpha val="24000"/>
                </a:schemeClr>
              </a:gs>
            </a:gsLst>
            <a:lin ang="18900000" scaled="1"/>
          </a:gradFill>
          <a:ln w="9525" cap="flat">
            <a:gradFill>
              <a:gsLst>
                <a:gs pos="26000">
                  <a:srgbClr val="283676">
                    <a:alpha val="29804"/>
                  </a:srgbClr>
                </a:gs>
                <a:gs pos="76000">
                  <a:srgbClr val="FFFFFF">
                    <a:alpha val="60000"/>
                  </a:srgbClr>
                </a:gs>
              </a:gsLst>
              <a:lin ang="2700000" scaled="1"/>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spcAft>
                <a:spcPts val="300"/>
              </a:spcAft>
              <a:defRPr/>
            </a:pPr>
            <a:endParaRPr lang="en-GB" sz="1600">
              <a:solidFill>
                <a:schemeClr val="bg1"/>
              </a:solidFill>
              <a:latin typeface="Helvetica" panose="020B0604020202030204" pitchFamily="34" charset="0"/>
            </a:endParaRPr>
          </a:p>
        </p:txBody>
      </p:sp>
      <p:cxnSp>
        <p:nvCxnSpPr>
          <p:cNvPr id="5" name="Straight Connector 4">
            <a:extLst>
              <a:ext uri="{FF2B5EF4-FFF2-40B4-BE49-F238E27FC236}">
                <a16:creationId xmlns:a16="http://schemas.microsoft.com/office/drawing/2014/main" id="{56CF441B-7B8E-7544-6038-78424805F754}"/>
              </a:ext>
            </a:extLst>
          </p:cNvPr>
          <p:cNvCxnSpPr>
            <a:cxnSpLocks/>
            <a:stCxn id="21" idx="6"/>
            <a:endCxn id="14" idx="2"/>
          </p:cNvCxnSpPr>
          <p:nvPr/>
        </p:nvCxnSpPr>
        <p:spPr>
          <a:xfrm>
            <a:off x="1290076" y="3862886"/>
            <a:ext cx="9639429" cy="0"/>
          </a:xfrm>
          <a:prstGeom prst="line">
            <a:avLst/>
          </a:prstGeom>
          <a:ln w="25400" cap="flat" cmpd="sng" algn="ctr">
            <a:gradFill flip="none" rotWithShape="1">
              <a:gsLst>
                <a:gs pos="0">
                  <a:srgbClr val="F2F2F2"/>
                </a:gs>
                <a:gs pos="100000">
                  <a:schemeClr val="accent1">
                    <a:lumMod val="60000"/>
                    <a:lumOff val="40000"/>
                  </a:schemeClr>
                </a:gs>
              </a:gsLst>
              <a:lin ang="10800000" scaled="1"/>
              <a:tileRect/>
            </a:gra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C4FBF892-B420-82CF-00AC-33F716DA5F86}"/>
              </a:ext>
            </a:extLst>
          </p:cNvPr>
          <p:cNvSpPr txBox="1"/>
          <p:nvPr/>
        </p:nvSpPr>
        <p:spPr>
          <a:xfrm>
            <a:off x="10279265" y="4271372"/>
            <a:ext cx="1524001" cy="492443"/>
          </a:xfrm>
          <a:prstGeom prst="rect">
            <a:avLst/>
          </a:prstGeom>
          <a:noFill/>
          <a:ln>
            <a:noFill/>
          </a:ln>
        </p:spPr>
        <p:txBody>
          <a:bodyPr wrap="square" rtlCol="0">
            <a:spAutoFit/>
          </a:bodyPr>
          <a:lstStyle/>
          <a:p>
            <a:pPr algn="ctr">
              <a:defRPr/>
            </a:pPr>
            <a:r>
              <a:rPr lang="en-GB" sz="1300" b="1">
                <a:solidFill>
                  <a:schemeClr val="bg1"/>
                </a:solidFill>
                <a:latin typeface="Helvetica" pitchFamily="2" charset="0"/>
              </a:rPr>
              <a:t>Revenue/Margin Growth</a:t>
            </a:r>
          </a:p>
        </p:txBody>
      </p:sp>
      <p:sp>
        <p:nvSpPr>
          <p:cNvPr id="20" name="TextBox 19">
            <a:extLst>
              <a:ext uri="{FF2B5EF4-FFF2-40B4-BE49-F238E27FC236}">
                <a16:creationId xmlns:a16="http://schemas.microsoft.com/office/drawing/2014/main" id="{DF5466A1-BAF0-2749-B7CF-4FCBBB7F20F9}"/>
              </a:ext>
            </a:extLst>
          </p:cNvPr>
          <p:cNvSpPr txBox="1"/>
          <p:nvPr/>
        </p:nvSpPr>
        <p:spPr>
          <a:xfrm>
            <a:off x="386930" y="4271372"/>
            <a:ext cx="1582773" cy="492443"/>
          </a:xfrm>
          <a:prstGeom prst="rect">
            <a:avLst/>
          </a:prstGeom>
          <a:noFill/>
          <a:ln>
            <a:noFill/>
          </a:ln>
        </p:spPr>
        <p:txBody>
          <a:bodyPr wrap="square" rtlCol="0">
            <a:spAutoFit/>
          </a:bodyPr>
          <a:lstStyle/>
          <a:p>
            <a:pPr algn="ctr">
              <a:defRPr/>
            </a:pPr>
            <a:r>
              <a:rPr lang="en-GB" sz="1300" b="1" dirty="0">
                <a:solidFill>
                  <a:schemeClr val="bg1"/>
                </a:solidFill>
                <a:latin typeface="Helvetica" pitchFamily="2" charset="0"/>
              </a:rPr>
              <a:t>Expand Market Reach</a:t>
            </a:r>
          </a:p>
        </p:txBody>
      </p:sp>
      <p:sp>
        <p:nvSpPr>
          <p:cNvPr id="33" name="TextBox 32">
            <a:extLst>
              <a:ext uri="{FF2B5EF4-FFF2-40B4-BE49-F238E27FC236}">
                <a16:creationId xmlns:a16="http://schemas.microsoft.com/office/drawing/2014/main" id="{F48EBA94-EEA5-2E6F-5E28-B4C0E52D9E75}"/>
              </a:ext>
            </a:extLst>
          </p:cNvPr>
          <p:cNvSpPr txBox="1"/>
          <p:nvPr/>
        </p:nvSpPr>
        <p:spPr>
          <a:xfrm>
            <a:off x="2405348" y="4271372"/>
            <a:ext cx="1582773" cy="492443"/>
          </a:xfrm>
          <a:prstGeom prst="rect">
            <a:avLst/>
          </a:prstGeom>
          <a:noFill/>
          <a:ln>
            <a:noFill/>
          </a:ln>
        </p:spPr>
        <p:txBody>
          <a:bodyPr wrap="square" rtlCol="0">
            <a:spAutoFit/>
          </a:bodyPr>
          <a:lstStyle/>
          <a:p>
            <a:pPr algn="ctr">
              <a:defRPr/>
            </a:pPr>
            <a:r>
              <a:rPr lang="en-GB" sz="1300" b="1">
                <a:solidFill>
                  <a:schemeClr val="bg1"/>
                </a:solidFill>
                <a:latin typeface="Helvetica" pitchFamily="2" charset="0"/>
              </a:rPr>
              <a:t>Competitive Differentiation</a:t>
            </a:r>
          </a:p>
        </p:txBody>
      </p:sp>
      <p:sp>
        <p:nvSpPr>
          <p:cNvPr id="51" name="TextBox 50">
            <a:extLst>
              <a:ext uri="{FF2B5EF4-FFF2-40B4-BE49-F238E27FC236}">
                <a16:creationId xmlns:a16="http://schemas.microsoft.com/office/drawing/2014/main" id="{88873356-3217-4FE3-B0D1-44BA4349F358}"/>
              </a:ext>
            </a:extLst>
          </p:cNvPr>
          <p:cNvSpPr txBox="1"/>
          <p:nvPr/>
        </p:nvSpPr>
        <p:spPr>
          <a:xfrm>
            <a:off x="6324930" y="4271372"/>
            <a:ext cx="1582773" cy="692497"/>
          </a:xfrm>
          <a:prstGeom prst="rect">
            <a:avLst/>
          </a:prstGeom>
          <a:noFill/>
          <a:ln>
            <a:noFill/>
          </a:ln>
        </p:spPr>
        <p:txBody>
          <a:bodyPr wrap="square" rtlCol="0">
            <a:spAutoFit/>
          </a:bodyPr>
          <a:lstStyle/>
          <a:p>
            <a:pPr algn="ctr">
              <a:defRPr/>
            </a:pPr>
            <a:r>
              <a:rPr lang="en-GB" sz="1300" b="1">
                <a:solidFill>
                  <a:schemeClr val="bg1"/>
                </a:solidFill>
                <a:latin typeface="Helvetica" pitchFamily="2" charset="0"/>
              </a:rPr>
              <a:t>Upselling and Cross-Selling Opportunities</a:t>
            </a:r>
          </a:p>
        </p:txBody>
      </p:sp>
      <p:sp>
        <p:nvSpPr>
          <p:cNvPr id="76" name="TextBox 75">
            <a:extLst>
              <a:ext uri="{FF2B5EF4-FFF2-40B4-BE49-F238E27FC236}">
                <a16:creationId xmlns:a16="http://schemas.microsoft.com/office/drawing/2014/main" id="{FB266054-2379-DD20-6A0D-E342F5C54B45}"/>
              </a:ext>
            </a:extLst>
          </p:cNvPr>
          <p:cNvSpPr txBox="1"/>
          <p:nvPr/>
        </p:nvSpPr>
        <p:spPr>
          <a:xfrm>
            <a:off x="8279634" y="4271372"/>
            <a:ext cx="1582773" cy="492443"/>
          </a:xfrm>
          <a:prstGeom prst="rect">
            <a:avLst/>
          </a:prstGeom>
          <a:noFill/>
          <a:ln>
            <a:noFill/>
          </a:ln>
        </p:spPr>
        <p:txBody>
          <a:bodyPr wrap="square" rtlCol="0">
            <a:spAutoFit/>
          </a:bodyPr>
          <a:lstStyle/>
          <a:p>
            <a:pPr lvl="0" algn="ctr">
              <a:defRPr/>
            </a:pPr>
            <a:r>
              <a:rPr lang="en-GB" sz="1300" b="1">
                <a:solidFill>
                  <a:schemeClr val="bg1"/>
                </a:solidFill>
                <a:latin typeface="Helvetica" pitchFamily="2" charset="0"/>
              </a:rPr>
              <a:t>Increased Value Proposition</a:t>
            </a:r>
          </a:p>
        </p:txBody>
      </p:sp>
      <p:sp>
        <p:nvSpPr>
          <p:cNvPr id="82" name="TextBox 81">
            <a:extLst>
              <a:ext uri="{FF2B5EF4-FFF2-40B4-BE49-F238E27FC236}">
                <a16:creationId xmlns:a16="http://schemas.microsoft.com/office/drawing/2014/main" id="{3884075A-BB15-E12E-3AF5-D45E561C2274}"/>
              </a:ext>
            </a:extLst>
          </p:cNvPr>
          <p:cNvSpPr txBox="1"/>
          <p:nvPr/>
        </p:nvSpPr>
        <p:spPr>
          <a:xfrm>
            <a:off x="4094042" y="4271372"/>
            <a:ext cx="2147855" cy="492443"/>
          </a:xfrm>
          <a:prstGeom prst="rect">
            <a:avLst/>
          </a:prstGeom>
          <a:noFill/>
          <a:ln>
            <a:noFill/>
          </a:ln>
        </p:spPr>
        <p:txBody>
          <a:bodyPr wrap="square" rtlCol="0">
            <a:spAutoFit/>
          </a:bodyPr>
          <a:lstStyle/>
          <a:p>
            <a:pPr algn="ctr">
              <a:defRPr/>
            </a:pPr>
            <a:r>
              <a:rPr lang="en-GB" sz="1300" b="1">
                <a:solidFill>
                  <a:schemeClr val="bg1"/>
                </a:solidFill>
                <a:latin typeface="Helvetica" pitchFamily="2" charset="0"/>
              </a:rPr>
              <a:t>Customer Retention and Loyalty</a:t>
            </a:r>
          </a:p>
        </p:txBody>
      </p:sp>
      <p:grpSp>
        <p:nvGrpSpPr>
          <p:cNvPr id="100" name="Group 99">
            <a:extLst>
              <a:ext uri="{FF2B5EF4-FFF2-40B4-BE49-F238E27FC236}">
                <a16:creationId xmlns:a16="http://schemas.microsoft.com/office/drawing/2014/main" id="{D9284814-6A7E-631E-612E-2553AD56255F}"/>
              </a:ext>
            </a:extLst>
          </p:cNvPr>
          <p:cNvGrpSpPr/>
          <p:nvPr/>
        </p:nvGrpSpPr>
        <p:grpSpPr>
          <a:xfrm>
            <a:off x="6280129" y="1447803"/>
            <a:ext cx="1672374" cy="2526843"/>
            <a:chOff x="6280129" y="1447803"/>
            <a:chExt cx="1672374" cy="2526843"/>
          </a:xfrm>
        </p:grpSpPr>
        <p:sp>
          <p:nvSpPr>
            <p:cNvPr id="45" name="01">
              <a:extLst>
                <a:ext uri="{FF2B5EF4-FFF2-40B4-BE49-F238E27FC236}">
                  <a16:creationId xmlns:a16="http://schemas.microsoft.com/office/drawing/2014/main" id="{B09206E0-64F9-F685-925E-404F7CF1EDC6}"/>
                </a:ext>
              </a:extLst>
            </p:cNvPr>
            <p:cNvSpPr/>
            <p:nvPr/>
          </p:nvSpPr>
          <p:spPr>
            <a:xfrm>
              <a:off x="6280129" y="1447803"/>
              <a:ext cx="1672374" cy="1672372"/>
            </a:xfrm>
            <a:custGeom>
              <a:avLst/>
              <a:gdLst>
                <a:gd name="connsiteX0" fmla="*/ 2252548 w 2252547"/>
                <a:gd name="connsiteY0" fmla="*/ 1126274 h 2252547"/>
                <a:gd name="connsiteX1" fmla="*/ 1126274 w 2252547"/>
                <a:gd name="connsiteY1" fmla="*/ 2252548 h 2252547"/>
                <a:gd name="connsiteX2" fmla="*/ 0 w 2252547"/>
                <a:gd name="connsiteY2" fmla="*/ 1126274 h 2252547"/>
                <a:gd name="connsiteX3" fmla="*/ 1126274 w 2252547"/>
                <a:gd name="connsiteY3" fmla="*/ 0 h 2252547"/>
                <a:gd name="connsiteX4" fmla="*/ 2252548 w 2252547"/>
                <a:gd name="connsiteY4" fmla="*/ 1126274 h 2252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547" h="2252547">
                  <a:moveTo>
                    <a:pt x="2252548" y="1126274"/>
                  </a:moveTo>
                  <a:cubicBezTo>
                    <a:pt x="2252548" y="1748298"/>
                    <a:pt x="1748298" y="2252548"/>
                    <a:pt x="1126274" y="2252548"/>
                  </a:cubicBezTo>
                  <a:cubicBezTo>
                    <a:pt x="504250" y="2252548"/>
                    <a:pt x="0" y="1748298"/>
                    <a:pt x="0" y="1126274"/>
                  </a:cubicBezTo>
                  <a:cubicBezTo>
                    <a:pt x="0" y="504250"/>
                    <a:pt x="504250" y="0"/>
                    <a:pt x="1126274" y="0"/>
                  </a:cubicBezTo>
                  <a:cubicBezTo>
                    <a:pt x="1748298" y="0"/>
                    <a:pt x="2252548" y="504250"/>
                    <a:pt x="2252548" y="1126274"/>
                  </a:cubicBezTo>
                  <a:close/>
                </a:path>
              </a:pathLst>
            </a:custGeom>
            <a:gradFill>
              <a:gsLst>
                <a:gs pos="13000">
                  <a:srgbClr val="FFFFFF">
                    <a:alpha val="0"/>
                  </a:srgbClr>
                </a:gs>
                <a:gs pos="42000">
                  <a:srgbClr val="FFFFFF">
                    <a:alpha val="8627"/>
                  </a:srgbClr>
                </a:gs>
                <a:gs pos="70000">
                  <a:srgbClr val="FFFFFF">
                    <a:alpha val="20000"/>
                  </a:srgbClr>
                </a:gs>
              </a:gsLst>
              <a:lin ang="0" scaled="1"/>
            </a:gradFill>
            <a:ln w="3979"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Helvetica"/>
                <a:ea typeface="+mn-ea"/>
                <a:cs typeface="+mn-cs"/>
              </a:endParaRPr>
            </a:p>
          </p:txBody>
        </p:sp>
        <p:sp>
          <p:nvSpPr>
            <p:cNvPr id="49" name="Freeform 17">
              <a:extLst>
                <a:ext uri="{FF2B5EF4-FFF2-40B4-BE49-F238E27FC236}">
                  <a16:creationId xmlns:a16="http://schemas.microsoft.com/office/drawing/2014/main" id="{8405834A-A4B3-FB47-D72A-C519957BA725}"/>
                </a:ext>
              </a:extLst>
            </p:cNvPr>
            <p:cNvSpPr/>
            <p:nvPr/>
          </p:nvSpPr>
          <p:spPr>
            <a:xfrm>
              <a:off x="6425772" y="1596997"/>
              <a:ext cx="1381088" cy="1563996"/>
            </a:xfrm>
            <a:custGeom>
              <a:avLst/>
              <a:gdLst>
                <a:gd name="connsiteX0" fmla="*/ 1775460 w 3550920"/>
                <a:gd name="connsiteY0" fmla="*/ 0 h 4021194"/>
                <a:gd name="connsiteX1" fmla="*/ 3550920 w 3550920"/>
                <a:gd name="connsiteY1" fmla="*/ 1775460 h 4021194"/>
                <a:gd name="connsiteX2" fmla="*/ 2303428 w 3550920"/>
                <a:gd name="connsiteY2" fmla="*/ 3471099 h 4021194"/>
                <a:gd name="connsiteX3" fmla="*/ 2242123 w 3550920"/>
                <a:gd name="connsiteY3" fmla="*/ 3486862 h 4021194"/>
                <a:gd name="connsiteX4" fmla="*/ 2226626 w 3550920"/>
                <a:gd name="connsiteY4" fmla="*/ 3494251 h 4021194"/>
                <a:gd name="connsiteX5" fmla="*/ 2065018 w 3550920"/>
                <a:gd name="connsiteY5" fmla="*/ 3627121 h 4021194"/>
                <a:gd name="connsiteX6" fmla="*/ 1887217 w 3550920"/>
                <a:gd name="connsiteY6" fmla="*/ 3916653 h 4021194"/>
                <a:gd name="connsiteX7" fmla="*/ 1783077 w 3550920"/>
                <a:gd name="connsiteY7" fmla="*/ 4020793 h 4021194"/>
                <a:gd name="connsiteX8" fmla="*/ 1645917 w 3550920"/>
                <a:gd name="connsiteY8" fmla="*/ 3886173 h 4021194"/>
                <a:gd name="connsiteX9" fmla="*/ 1494788 w 3550920"/>
                <a:gd name="connsiteY9" fmla="*/ 3646170 h 4021194"/>
                <a:gd name="connsiteX10" fmla="*/ 1401651 w 3550920"/>
                <a:gd name="connsiteY10" fmla="*/ 3541725 h 4021194"/>
                <a:gd name="connsiteX11" fmla="*/ 1328569 w 3550920"/>
                <a:gd name="connsiteY11" fmla="*/ 3491946 h 4021194"/>
                <a:gd name="connsiteX12" fmla="*/ 1247493 w 3550920"/>
                <a:gd name="connsiteY12" fmla="*/ 3471099 h 4021194"/>
                <a:gd name="connsiteX13" fmla="*/ 0 w 3550920"/>
                <a:gd name="connsiteY13" fmla="*/ 1775460 h 4021194"/>
                <a:gd name="connsiteX14" fmla="*/ 1775460 w 3550920"/>
                <a:gd name="connsiteY14" fmla="*/ 0 h 40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0920" h="4021194">
                  <a:moveTo>
                    <a:pt x="1775460" y="0"/>
                  </a:moveTo>
                  <a:cubicBezTo>
                    <a:pt x="2756019" y="0"/>
                    <a:pt x="3550920" y="794901"/>
                    <a:pt x="3550920" y="1775460"/>
                  </a:cubicBezTo>
                  <a:cubicBezTo>
                    <a:pt x="3550920" y="2572164"/>
                    <a:pt x="3026161" y="3246305"/>
                    <a:pt x="2303428" y="3471099"/>
                  </a:cubicBezTo>
                  <a:lnTo>
                    <a:pt x="2242123" y="3486862"/>
                  </a:lnTo>
                  <a:lnTo>
                    <a:pt x="2226626" y="3494251"/>
                  </a:lnTo>
                  <a:cubicBezTo>
                    <a:pt x="2179742" y="3517481"/>
                    <a:pt x="2114548" y="3555792"/>
                    <a:pt x="2065018" y="3627121"/>
                  </a:cubicBezTo>
                  <a:cubicBezTo>
                    <a:pt x="2018028" y="3708820"/>
                    <a:pt x="1934207" y="3851041"/>
                    <a:pt x="1887217" y="3916653"/>
                  </a:cubicBezTo>
                  <a:cubicBezTo>
                    <a:pt x="1840227" y="3982265"/>
                    <a:pt x="1823294" y="4025873"/>
                    <a:pt x="1783077" y="4020793"/>
                  </a:cubicBezTo>
                  <a:cubicBezTo>
                    <a:pt x="1742860" y="4015713"/>
                    <a:pt x="1720847" y="3998352"/>
                    <a:pt x="1645917" y="3886173"/>
                  </a:cubicBezTo>
                  <a:cubicBezTo>
                    <a:pt x="1597869" y="3823736"/>
                    <a:pt x="1546858" y="3735912"/>
                    <a:pt x="1494788" y="3646170"/>
                  </a:cubicBezTo>
                  <a:cubicBezTo>
                    <a:pt x="1473198" y="3607225"/>
                    <a:pt x="1439424" y="3572420"/>
                    <a:pt x="1401651" y="3541725"/>
                  </a:cubicBezTo>
                  <a:lnTo>
                    <a:pt x="1328569" y="3491946"/>
                  </a:lnTo>
                  <a:lnTo>
                    <a:pt x="1247493" y="3471099"/>
                  </a:lnTo>
                  <a:cubicBezTo>
                    <a:pt x="524759" y="3246305"/>
                    <a:pt x="0" y="2572164"/>
                    <a:pt x="0" y="1775460"/>
                  </a:cubicBezTo>
                  <a:cubicBezTo>
                    <a:pt x="0" y="794901"/>
                    <a:pt x="794901" y="0"/>
                    <a:pt x="1775460" y="0"/>
                  </a:cubicBezTo>
                  <a:close/>
                </a:path>
              </a:pathLst>
            </a:custGeom>
            <a:solidFill>
              <a:schemeClr val="accent4"/>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solidFill>
                  <a:schemeClr val="bg1"/>
                </a:solidFill>
              </a:endParaRPr>
            </a:p>
          </p:txBody>
        </p:sp>
        <p:sp>
          <p:nvSpPr>
            <p:cNvPr id="53" name="Oval 52">
              <a:extLst>
                <a:ext uri="{FF2B5EF4-FFF2-40B4-BE49-F238E27FC236}">
                  <a16:creationId xmlns:a16="http://schemas.microsoft.com/office/drawing/2014/main" id="{87F08480-D3AD-FF8A-D146-44553A7E1229}"/>
                </a:ext>
              </a:extLst>
            </p:cNvPr>
            <p:cNvSpPr/>
            <p:nvPr/>
          </p:nvSpPr>
          <p:spPr>
            <a:xfrm>
              <a:off x="7004556" y="3751126"/>
              <a:ext cx="223520" cy="22352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schemeClr val="bg1"/>
                </a:solidFill>
              </a:endParaRPr>
            </a:p>
          </p:txBody>
        </p:sp>
        <p:pic>
          <p:nvPicPr>
            <p:cNvPr id="86" name="Graphic 85">
              <a:extLst>
                <a:ext uri="{FF2B5EF4-FFF2-40B4-BE49-F238E27FC236}">
                  <a16:creationId xmlns:a16="http://schemas.microsoft.com/office/drawing/2014/main" id="{5ED7381E-3BB8-F256-9FF7-56C632B77D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90320" y="2011120"/>
              <a:ext cx="495300" cy="495300"/>
            </a:xfrm>
            <a:prstGeom prst="rect">
              <a:avLst/>
            </a:prstGeom>
          </p:spPr>
        </p:pic>
      </p:grpSp>
      <p:grpSp>
        <p:nvGrpSpPr>
          <p:cNvPr id="99" name="Group 98">
            <a:extLst>
              <a:ext uri="{FF2B5EF4-FFF2-40B4-BE49-F238E27FC236}">
                <a16:creationId xmlns:a16="http://schemas.microsoft.com/office/drawing/2014/main" id="{1EBD9A58-3138-CE88-C9E0-47025D5ADC06}"/>
              </a:ext>
            </a:extLst>
          </p:cNvPr>
          <p:cNvGrpSpPr/>
          <p:nvPr/>
        </p:nvGrpSpPr>
        <p:grpSpPr>
          <a:xfrm>
            <a:off x="4331782" y="1447803"/>
            <a:ext cx="1672374" cy="2526843"/>
            <a:chOff x="4331782" y="1447803"/>
            <a:chExt cx="1672374" cy="2526843"/>
          </a:xfrm>
        </p:grpSpPr>
        <p:sp>
          <p:nvSpPr>
            <p:cNvPr id="80" name="01">
              <a:extLst>
                <a:ext uri="{FF2B5EF4-FFF2-40B4-BE49-F238E27FC236}">
                  <a16:creationId xmlns:a16="http://schemas.microsoft.com/office/drawing/2014/main" id="{3559D919-6225-0A5C-1A2B-837B8BBCAC85}"/>
                </a:ext>
              </a:extLst>
            </p:cNvPr>
            <p:cNvSpPr/>
            <p:nvPr/>
          </p:nvSpPr>
          <p:spPr>
            <a:xfrm>
              <a:off x="4331782" y="1447803"/>
              <a:ext cx="1672374" cy="1672372"/>
            </a:xfrm>
            <a:custGeom>
              <a:avLst/>
              <a:gdLst>
                <a:gd name="connsiteX0" fmla="*/ 2252548 w 2252547"/>
                <a:gd name="connsiteY0" fmla="*/ 1126274 h 2252547"/>
                <a:gd name="connsiteX1" fmla="*/ 1126274 w 2252547"/>
                <a:gd name="connsiteY1" fmla="*/ 2252548 h 2252547"/>
                <a:gd name="connsiteX2" fmla="*/ 0 w 2252547"/>
                <a:gd name="connsiteY2" fmla="*/ 1126274 h 2252547"/>
                <a:gd name="connsiteX3" fmla="*/ 1126274 w 2252547"/>
                <a:gd name="connsiteY3" fmla="*/ 0 h 2252547"/>
                <a:gd name="connsiteX4" fmla="*/ 2252548 w 2252547"/>
                <a:gd name="connsiteY4" fmla="*/ 1126274 h 2252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547" h="2252547">
                  <a:moveTo>
                    <a:pt x="2252548" y="1126274"/>
                  </a:moveTo>
                  <a:cubicBezTo>
                    <a:pt x="2252548" y="1748298"/>
                    <a:pt x="1748298" y="2252548"/>
                    <a:pt x="1126274" y="2252548"/>
                  </a:cubicBezTo>
                  <a:cubicBezTo>
                    <a:pt x="504250" y="2252548"/>
                    <a:pt x="0" y="1748298"/>
                    <a:pt x="0" y="1126274"/>
                  </a:cubicBezTo>
                  <a:cubicBezTo>
                    <a:pt x="0" y="504250"/>
                    <a:pt x="504250" y="0"/>
                    <a:pt x="1126274" y="0"/>
                  </a:cubicBezTo>
                  <a:cubicBezTo>
                    <a:pt x="1748298" y="0"/>
                    <a:pt x="2252548" y="504250"/>
                    <a:pt x="2252548" y="1126274"/>
                  </a:cubicBezTo>
                  <a:close/>
                </a:path>
              </a:pathLst>
            </a:custGeom>
            <a:gradFill>
              <a:gsLst>
                <a:gs pos="13000">
                  <a:srgbClr val="FFFFFF">
                    <a:alpha val="0"/>
                  </a:srgbClr>
                </a:gs>
                <a:gs pos="42000">
                  <a:srgbClr val="FFFFFF">
                    <a:alpha val="8627"/>
                  </a:srgbClr>
                </a:gs>
                <a:gs pos="70000">
                  <a:srgbClr val="FFFFFF">
                    <a:alpha val="20000"/>
                  </a:srgbClr>
                </a:gs>
              </a:gsLst>
              <a:lin ang="0" scaled="1"/>
            </a:gradFill>
            <a:ln w="3979"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Helvetica"/>
                <a:ea typeface="+mn-ea"/>
                <a:cs typeface="+mn-cs"/>
              </a:endParaRPr>
            </a:p>
          </p:txBody>
        </p:sp>
        <p:sp>
          <p:nvSpPr>
            <p:cNvPr id="81" name="Freeform 13">
              <a:extLst>
                <a:ext uri="{FF2B5EF4-FFF2-40B4-BE49-F238E27FC236}">
                  <a16:creationId xmlns:a16="http://schemas.microsoft.com/office/drawing/2014/main" id="{51EC7770-31DD-1035-6721-A57DE3EE6E95}"/>
                </a:ext>
              </a:extLst>
            </p:cNvPr>
            <p:cNvSpPr/>
            <p:nvPr/>
          </p:nvSpPr>
          <p:spPr>
            <a:xfrm>
              <a:off x="4477425" y="1596997"/>
              <a:ext cx="1381088" cy="1563996"/>
            </a:xfrm>
            <a:custGeom>
              <a:avLst/>
              <a:gdLst>
                <a:gd name="connsiteX0" fmla="*/ 1775460 w 3550920"/>
                <a:gd name="connsiteY0" fmla="*/ 0 h 4021194"/>
                <a:gd name="connsiteX1" fmla="*/ 3550920 w 3550920"/>
                <a:gd name="connsiteY1" fmla="*/ 1775460 h 4021194"/>
                <a:gd name="connsiteX2" fmla="*/ 2303428 w 3550920"/>
                <a:gd name="connsiteY2" fmla="*/ 3471099 h 4021194"/>
                <a:gd name="connsiteX3" fmla="*/ 2242123 w 3550920"/>
                <a:gd name="connsiteY3" fmla="*/ 3486862 h 4021194"/>
                <a:gd name="connsiteX4" fmla="*/ 2226626 w 3550920"/>
                <a:gd name="connsiteY4" fmla="*/ 3494251 h 4021194"/>
                <a:gd name="connsiteX5" fmla="*/ 2065018 w 3550920"/>
                <a:gd name="connsiteY5" fmla="*/ 3627121 h 4021194"/>
                <a:gd name="connsiteX6" fmla="*/ 1887217 w 3550920"/>
                <a:gd name="connsiteY6" fmla="*/ 3916653 h 4021194"/>
                <a:gd name="connsiteX7" fmla="*/ 1783077 w 3550920"/>
                <a:gd name="connsiteY7" fmla="*/ 4020793 h 4021194"/>
                <a:gd name="connsiteX8" fmla="*/ 1645917 w 3550920"/>
                <a:gd name="connsiteY8" fmla="*/ 3886173 h 4021194"/>
                <a:gd name="connsiteX9" fmla="*/ 1494788 w 3550920"/>
                <a:gd name="connsiteY9" fmla="*/ 3646170 h 4021194"/>
                <a:gd name="connsiteX10" fmla="*/ 1401651 w 3550920"/>
                <a:gd name="connsiteY10" fmla="*/ 3541725 h 4021194"/>
                <a:gd name="connsiteX11" fmla="*/ 1328569 w 3550920"/>
                <a:gd name="connsiteY11" fmla="*/ 3491946 h 4021194"/>
                <a:gd name="connsiteX12" fmla="*/ 1247493 w 3550920"/>
                <a:gd name="connsiteY12" fmla="*/ 3471099 h 4021194"/>
                <a:gd name="connsiteX13" fmla="*/ 0 w 3550920"/>
                <a:gd name="connsiteY13" fmla="*/ 1775460 h 4021194"/>
                <a:gd name="connsiteX14" fmla="*/ 1775460 w 3550920"/>
                <a:gd name="connsiteY14" fmla="*/ 0 h 40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0920" h="4021194">
                  <a:moveTo>
                    <a:pt x="1775460" y="0"/>
                  </a:moveTo>
                  <a:cubicBezTo>
                    <a:pt x="2756019" y="0"/>
                    <a:pt x="3550920" y="794901"/>
                    <a:pt x="3550920" y="1775460"/>
                  </a:cubicBezTo>
                  <a:cubicBezTo>
                    <a:pt x="3550920" y="2572164"/>
                    <a:pt x="3026161" y="3246305"/>
                    <a:pt x="2303428" y="3471099"/>
                  </a:cubicBezTo>
                  <a:lnTo>
                    <a:pt x="2242123" y="3486862"/>
                  </a:lnTo>
                  <a:lnTo>
                    <a:pt x="2226626" y="3494251"/>
                  </a:lnTo>
                  <a:cubicBezTo>
                    <a:pt x="2179742" y="3517481"/>
                    <a:pt x="2114548" y="3555792"/>
                    <a:pt x="2065018" y="3627121"/>
                  </a:cubicBezTo>
                  <a:cubicBezTo>
                    <a:pt x="2018028" y="3708820"/>
                    <a:pt x="1934207" y="3851041"/>
                    <a:pt x="1887217" y="3916653"/>
                  </a:cubicBezTo>
                  <a:cubicBezTo>
                    <a:pt x="1840227" y="3982265"/>
                    <a:pt x="1823294" y="4025873"/>
                    <a:pt x="1783077" y="4020793"/>
                  </a:cubicBezTo>
                  <a:cubicBezTo>
                    <a:pt x="1742860" y="4015713"/>
                    <a:pt x="1720847" y="3998352"/>
                    <a:pt x="1645917" y="3886173"/>
                  </a:cubicBezTo>
                  <a:cubicBezTo>
                    <a:pt x="1597869" y="3823736"/>
                    <a:pt x="1546858" y="3735912"/>
                    <a:pt x="1494788" y="3646170"/>
                  </a:cubicBezTo>
                  <a:cubicBezTo>
                    <a:pt x="1473198" y="3607225"/>
                    <a:pt x="1439424" y="3572420"/>
                    <a:pt x="1401651" y="3541725"/>
                  </a:cubicBezTo>
                  <a:lnTo>
                    <a:pt x="1328569" y="3491946"/>
                  </a:lnTo>
                  <a:lnTo>
                    <a:pt x="1247493" y="3471099"/>
                  </a:lnTo>
                  <a:cubicBezTo>
                    <a:pt x="524759" y="3246305"/>
                    <a:pt x="0" y="2572164"/>
                    <a:pt x="0" y="1775460"/>
                  </a:cubicBezTo>
                  <a:cubicBezTo>
                    <a:pt x="0" y="794901"/>
                    <a:pt x="794901" y="0"/>
                    <a:pt x="1775460" y="0"/>
                  </a:cubicBezTo>
                  <a:close/>
                </a:path>
              </a:pathLst>
            </a:custGeom>
            <a:solidFill>
              <a:schemeClr val="tx2">
                <a:lumMod val="75000"/>
                <a:lumOff val="25000"/>
              </a:schemeClr>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dirty="0">
                <a:solidFill>
                  <a:schemeClr val="bg1"/>
                </a:solidFill>
              </a:endParaRPr>
            </a:p>
          </p:txBody>
        </p:sp>
        <p:sp>
          <p:nvSpPr>
            <p:cNvPr id="83" name="Oval 82">
              <a:extLst>
                <a:ext uri="{FF2B5EF4-FFF2-40B4-BE49-F238E27FC236}">
                  <a16:creationId xmlns:a16="http://schemas.microsoft.com/office/drawing/2014/main" id="{0E613B7D-9D98-88FD-7F39-6768324ADA23}"/>
                </a:ext>
              </a:extLst>
            </p:cNvPr>
            <p:cNvSpPr/>
            <p:nvPr/>
          </p:nvSpPr>
          <p:spPr>
            <a:xfrm>
              <a:off x="5056209" y="3751126"/>
              <a:ext cx="223520" cy="223520"/>
            </a:xfrm>
            <a:prstGeom prst="ellipse">
              <a:avLst/>
            </a:prstGeom>
            <a:solidFill>
              <a:schemeClr val="tx2">
                <a:lumMod val="75000"/>
                <a:lumOff val="2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endParaRPr>
            </a:p>
          </p:txBody>
        </p:sp>
        <p:pic>
          <p:nvPicPr>
            <p:cNvPr id="88" name="Graphic 87">
              <a:extLst>
                <a:ext uri="{FF2B5EF4-FFF2-40B4-BE49-F238E27FC236}">
                  <a16:creationId xmlns:a16="http://schemas.microsoft.com/office/drawing/2014/main" id="{69A57D26-6FB3-FFCC-9D8C-D51FDB4C4D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03792" y="1987308"/>
              <a:ext cx="447675" cy="542925"/>
            </a:xfrm>
            <a:prstGeom prst="rect">
              <a:avLst/>
            </a:prstGeom>
          </p:spPr>
        </p:pic>
      </p:grpSp>
      <p:grpSp>
        <p:nvGrpSpPr>
          <p:cNvPr id="97" name="Group 96">
            <a:extLst>
              <a:ext uri="{FF2B5EF4-FFF2-40B4-BE49-F238E27FC236}">
                <a16:creationId xmlns:a16="http://schemas.microsoft.com/office/drawing/2014/main" id="{1D3193F2-FC4F-9AED-81AD-9F5983AD8F30}"/>
              </a:ext>
            </a:extLst>
          </p:cNvPr>
          <p:cNvGrpSpPr/>
          <p:nvPr/>
        </p:nvGrpSpPr>
        <p:grpSpPr>
          <a:xfrm>
            <a:off x="342129" y="1447803"/>
            <a:ext cx="1672374" cy="2526843"/>
            <a:chOff x="342129" y="1447803"/>
            <a:chExt cx="1672374" cy="2526843"/>
          </a:xfrm>
        </p:grpSpPr>
        <p:sp>
          <p:nvSpPr>
            <p:cNvPr id="18" name="01">
              <a:extLst>
                <a:ext uri="{FF2B5EF4-FFF2-40B4-BE49-F238E27FC236}">
                  <a16:creationId xmlns:a16="http://schemas.microsoft.com/office/drawing/2014/main" id="{0170335D-EEF9-C309-EB04-89A263A52177}"/>
                </a:ext>
              </a:extLst>
            </p:cNvPr>
            <p:cNvSpPr/>
            <p:nvPr/>
          </p:nvSpPr>
          <p:spPr>
            <a:xfrm>
              <a:off x="342129" y="1447803"/>
              <a:ext cx="1672374" cy="1672372"/>
            </a:xfrm>
            <a:custGeom>
              <a:avLst/>
              <a:gdLst>
                <a:gd name="connsiteX0" fmla="*/ 2252548 w 2252547"/>
                <a:gd name="connsiteY0" fmla="*/ 1126274 h 2252547"/>
                <a:gd name="connsiteX1" fmla="*/ 1126274 w 2252547"/>
                <a:gd name="connsiteY1" fmla="*/ 2252548 h 2252547"/>
                <a:gd name="connsiteX2" fmla="*/ 0 w 2252547"/>
                <a:gd name="connsiteY2" fmla="*/ 1126274 h 2252547"/>
                <a:gd name="connsiteX3" fmla="*/ 1126274 w 2252547"/>
                <a:gd name="connsiteY3" fmla="*/ 0 h 2252547"/>
                <a:gd name="connsiteX4" fmla="*/ 2252548 w 2252547"/>
                <a:gd name="connsiteY4" fmla="*/ 1126274 h 2252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547" h="2252547">
                  <a:moveTo>
                    <a:pt x="2252548" y="1126274"/>
                  </a:moveTo>
                  <a:cubicBezTo>
                    <a:pt x="2252548" y="1748298"/>
                    <a:pt x="1748298" y="2252548"/>
                    <a:pt x="1126274" y="2252548"/>
                  </a:cubicBezTo>
                  <a:cubicBezTo>
                    <a:pt x="504250" y="2252548"/>
                    <a:pt x="0" y="1748298"/>
                    <a:pt x="0" y="1126274"/>
                  </a:cubicBezTo>
                  <a:cubicBezTo>
                    <a:pt x="0" y="504250"/>
                    <a:pt x="504250" y="0"/>
                    <a:pt x="1126274" y="0"/>
                  </a:cubicBezTo>
                  <a:cubicBezTo>
                    <a:pt x="1748298" y="0"/>
                    <a:pt x="2252548" y="504250"/>
                    <a:pt x="2252548" y="1126274"/>
                  </a:cubicBezTo>
                  <a:close/>
                </a:path>
              </a:pathLst>
            </a:custGeom>
            <a:gradFill>
              <a:gsLst>
                <a:gs pos="13000">
                  <a:srgbClr val="FFFFFF">
                    <a:alpha val="0"/>
                  </a:srgbClr>
                </a:gs>
                <a:gs pos="42000">
                  <a:srgbClr val="FFFFFF">
                    <a:alpha val="8627"/>
                  </a:srgbClr>
                </a:gs>
                <a:gs pos="70000">
                  <a:srgbClr val="FFFFFF">
                    <a:alpha val="20000"/>
                  </a:srgbClr>
                </a:gs>
              </a:gsLst>
              <a:lin ang="0" scaled="1"/>
            </a:gradFill>
            <a:ln w="3979"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Helvetica"/>
                <a:ea typeface="+mn-ea"/>
                <a:cs typeface="+mn-cs"/>
              </a:endParaRPr>
            </a:p>
          </p:txBody>
        </p:sp>
        <p:sp>
          <p:nvSpPr>
            <p:cNvPr id="19" name="Freeform 3">
              <a:extLst>
                <a:ext uri="{FF2B5EF4-FFF2-40B4-BE49-F238E27FC236}">
                  <a16:creationId xmlns:a16="http://schemas.microsoft.com/office/drawing/2014/main" id="{28E4D215-1608-ECB2-6DE8-0BB20B8E08F1}"/>
                </a:ext>
              </a:extLst>
            </p:cNvPr>
            <p:cNvSpPr/>
            <p:nvPr/>
          </p:nvSpPr>
          <p:spPr>
            <a:xfrm>
              <a:off x="487772" y="1596997"/>
              <a:ext cx="1381088" cy="1563996"/>
            </a:xfrm>
            <a:custGeom>
              <a:avLst/>
              <a:gdLst>
                <a:gd name="connsiteX0" fmla="*/ 1775460 w 3550920"/>
                <a:gd name="connsiteY0" fmla="*/ 0 h 4021194"/>
                <a:gd name="connsiteX1" fmla="*/ 3550920 w 3550920"/>
                <a:gd name="connsiteY1" fmla="*/ 1775460 h 4021194"/>
                <a:gd name="connsiteX2" fmla="*/ 2303428 w 3550920"/>
                <a:gd name="connsiteY2" fmla="*/ 3471099 h 4021194"/>
                <a:gd name="connsiteX3" fmla="*/ 2242123 w 3550920"/>
                <a:gd name="connsiteY3" fmla="*/ 3486862 h 4021194"/>
                <a:gd name="connsiteX4" fmla="*/ 2226626 w 3550920"/>
                <a:gd name="connsiteY4" fmla="*/ 3494251 h 4021194"/>
                <a:gd name="connsiteX5" fmla="*/ 2065018 w 3550920"/>
                <a:gd name="connsiteY5" fmla="*/ 3627121 h 4021194"/>
                <a:gd name="connsiteX6" fmla="*/ 1887217 w 3550920"/>
                <a:gd name="connsiteY6" fmla="*/ 3916653 h 4021194"/>
                <a:gd name="connsiteX7" fmla="*/ 1783077 w 3550920"/>
                <a:gd name="connsiteY7" fmla="*/ 4020793 h 4021194"/>
                <a:gd name="connsiteX8" fmla="*/ 1645917 w 3550920"/>
                <a:gd name="connsiteY8" fmla="*/ 3886173 h 4021194"/>
                <a:gd name="connsiteX9" fmla="*/ 1494788 w 3550920"/>
                <a:gd name="connsiteY9" fmla="*/ 3646170 h 4021194"/>
                <a:gd name="connsiteX10" fmla="*/ 1401651 w 3550920"/>
                <a:gd name="connsiteY10" fmla="*/ 3541725 h 4021194"/>
                <a:gd name="connsiteX11" fmla="*/ 1328569 w 3550920"/>
                <a:gd name="connsiteY11" fmla="*/ 3491946 h 4021194"/>
                <a:gd name="connsiteX12" fmla="*/ 1247493 w 3550920"/>
                <a:gd name="connsiteY12" fmla="*/ 3471099 h 4021194"/>
                <a:gd name="connsiteX13" fmla="*/ 0 w 3550920"/>
                <a:gd name="connsiteY13" fmla="*/ 1775460 h 4021194"/>
                <a:gd name="connsiteX14" fmla="*/ 1775460 w 3550920"/>
                <a:gd name="connsiteY14" fmla="*/ 0 h 40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0920" h="4021194">
                  <a:moveTo>
                    <a:pt x="1775460" y="0"/>
                  </a:moveTo>
                  <a:cubicBezTo>
                    <a:pt x="2756019" y="0"/>
                    <a:pt x="3550920" y="794901"/>
                    <a:pt x="3550920" y="1775460"/>
                  </a:cubicBezTo>
                  <a:cubicBezTo>
                    <a:pt x="3550920" y="2572164"/>
                    <a:pt x="3026161" y="3246305"/>
                    <a:pt x="2303428" y="3471099"/>
                  </a:cubicBezTo>
                  <a:lnTo>
                    <a:pt x="2242123" y="3486862"/>
                  </a:lnTo>
                  <a:lnTo>
                    <a:pt x="2226626" y="3494251"/>
                  </a:lnTo>
                  <a:cubicBezTo>
                    <a:pt x="2179742" y="3517481"/>
                    <a:pt x="2114548" y="3555792"/>
                    <a:pt x="2065018" y="3627121"/>
                  </a:cubicBezTo>
                  <a:cubicBezTo>
                    <a:pt x="2018028" y="3708820"/>
                    <a:pt x="1934207" y="3851041"/>
                    <a:pt x="1887217" y="3916653"/>
                  </a:cubicBezTo>
                  <a:cubicBezTo>
                    <a:pt x="1840227" y="3982265"/>
                    <a:pt x="1823294" y="4025873"/>
                    <a:pt x="1783077" y="4020793"/>
                  </a:cubicBezTo>
                  <a:cubicBezTo>
                    <a:pt x="1742860" y="4015713"/>
                    <a:pt x="1720847" y="3998352"/>
                    <a:pt x="1645917" y="3886173"/>
                  </a:cubicBezTo>
                  <a:cubicBezTo>
                    <a:pt x="1597869" y="3823736"/>
                    <a:pt x="1546858" y="3735912"/>
                    <a:pt x="1494788" y="3646170"/>
                  </a:cubicBezTo>
                  <a:cubicBezTo>
                    <a:pt x="1473198" y="3607225"/>
                    <a:pt x="1439424" y="3572420"/>
                    <a:pt x="1401651" y="3541725"/>
                  </a:cubicBezTo>
                  <a:lnTo>
                    <a:pt x="1328569" y="3491946"/>
                  </a:lnTo>
                  <a:lnTo>
                    <a:pt x="1247493" y="3471099"/>
                  </a:lnTo>
                  <a:cubicBezTo>
                    <a:pt x="524759" y="3246305"/>
                    <a:pt x="0" y="2572164"/>
                    <a:pt x="0" y="1775460"/>
                  </a:cubicBezTo>
                  <a:cubicBezTo>
                    <a:pt x="0" y="794901"/>
                    <a:pt x="794901" y="0"/>
                    <a:pt x="1775460" y="0"/>
                  </a:cubicBezTo>
                  <a:close/>
                </a:path>
              </a:pathLst>
            </a:custGeom>
            <a:solidFill>
              <a:schemeClr val="accent1"/>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solidFill>
                  <a:schemeClr val="bg1"/>
                </a:solidFill>
              </a:endParaRPr>
            </a:p>
          </p:txBody>
        </p:sp>
        <p:sp>
          <p:nvSpPr>
            <p:cNvPr id="21" name="Oval 20">
              <a:extLst>
                <a:ext uri="{FF2B5EF4-FFF2-40B4-BE49-F238E27FC236}">
                  <a16:creationId xmlns:a16="http://schemas.microsoft.com/office/drawing/2014/main" id="{937230FB-FD6E-0F23-32F1-000C331CF6D4}"/>
                </a:ext>
              </a:extLst>
            </p:cNvPr>
            <p:cNvSpPr/>
            <p:nvPr/>
          </p:nvSpPr>
          <p:spPr>
            <a:xfrm>
              <a:off x="1066556" y="3751126"/>
              <a:ext cx="223520" cy="2235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90" name="Graphic 89">
              <a:extLst>
                <a:ext uri="{FF2B5EF4-FFF2-40B4-BE49-F238E27FC236}">
                  <a16:creationId xmlns:a16="http://schemas.microsoft.com/office/drawing/2014/main" id="{9A3D5CA6-B10B-BEB7-3F56-E6EAD5B0C3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3758" y="2030170"/>
              <a:ext cx="533400" cy="457200"/>
            </a:xfrm>
            <a:prstGeom prst="rect">
              <a:avLst/>
            </a:prstGeom>
          </p:spPr>
        </p:pic>
      </p:grpSp>
      <p:grpSp>
        <p:nvGrpSpPr>
          <p:cNvPr id="102" name="Group 101">
            <a:extLst>
              <a:ext uri="{FF2B5EF4-FFF2-40B4-BE49-F238E27FC236}">
                <a16:creationId xmlns:a16="http://schemas.microsoft.com/office/drawing/2014/main" id="{CE454F37-2869-919B-578C-AE5B95173A3B}"/>
              </a:ext>
            </a:extLst>
          </p:cNvPr>
          <p:cNvGrpSpPr/>
          <p:nvPr/>
        </p:nvGrpSpPr>
        <p:grpSpPr>
          <a:xfrm>
            <a:off x="10205078" y="1447803"/>
            <a:ext cx="1672374" cy="2526843"/>
            <a:chOff x="10205078" y="1447803"/>
            <a:chExt cx="1672374" cy="2526843"/>
          </a:xfrm>
        </p:grpSpPr>
        <p:sp>
          <p:nvSpPr>
            <p:cNvPr id="10" name="01">
              <a:extLst>
                <a:ext uri="{FF2B5EF4-FFF2-40B4-BE49-F238E27FC236}">
                  <a16:creationId xmlns:a16="http://schemas.microsoft.com/office/drawing/2014/main" id="{BC2EFE02-BF1B-3666-E098-C8C901E46E78}"/>
                </a:ext>
              </a:extLst>
            </p:cNvPr>
            <p:cNvSpPr/>
            <p:nvPr/>
          </p:nvSpPr>
          <p:spPr>
            <a:xfrm>
              <a:off x="10205078" y="1447803"/>
              <a:ext cx="1672374" cy="1672372"/>
            </a:xfrm>
            <a:custGeom>
              <a:avLst/>
              <a:gdLst>
                <a:gd name="connsiteX0" fmla="*/ 2252548 w 2252547"/>
                <a:gd name="connsiteY0" fmla="*/ 1126274 h 2252547"/>
                <a:gd name="connsiteX1" fmla="*/ 1126274 w 2252547"/>
                <a:gd name="connsiteY1" fmla="*/ 2252548 h 2252547"/>
                <a:gd name="connsiteX2" fmla="*/ 0 w 2252547"/>
                <a:gd name="connsiteY2" fmla="*/ 1126274 h 2252547"/>
                <a:gd name="connsiteX3" fmla="*/ 1126274 w 2252547"/>
                <a:gd name="connsiteY3" fmla="*/ 0 h 2252547"/>
                <a:gd name="connsiteX4" fmla="*/ 2252548 w 2252547"/>
                <a:gd name="connsiteY4" fmla="*/ 1126274 h 2252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547" h="2252547">
                  <a:moveTo>
                    <a:pt x="2252548" y="1126274"/>
                  </a:moveTo>
                  <a:cubicBezTo>
                    <a:pt x="2252548" y="1748298"/>
                    <a:pt x="1748298" y="2252548"/>
                    <a:pt x="1126274" y="2252548"/>
                  </a:cubicBezTo>
                  <a:cubicBezTo>
                    <a:pt x="504250" y="2252548"/>
                    <a:pt x="0" y="1748298"/>
                    <a:pt x="0" y="1126274"/>
                  </a:cubicBezTo>
                  <a:cubicBezTo>
                    <a:pt x="0" y="504250"/>
                    <a:pt x="504250" y="0"/>
                    <a:pt x="1126274" y="0"/>
                  </a:cubicBezTo>
                  <a:cubicBezTo>
                    <a:pt x="1748298" y="0"/>
                    <a:pt x="2252548" y="504250"/>
                    <a:pt x="2252548" y="1126274"/>
                  </a:cubicBezTo>
                  <a:close/>
                </a:path>
              </a:pathLst>
            </a:custGeom>
            <a:gradFill>
              <a:gsLst>
                <a:gs pos="13000">
                  <a:srgbClr val="FFFFFF">
                    <a:alpha val="0"/>
                  </a:srgbClr>
                </a:gs>
                <a:gs pos="42000">
                  <a:srgbClr val="FFFFFF">
                    <a:alpha val="8627"/>
                  </a:srgbClr>
                </a:gs>
                <a:gs pos="70000">
                  <a:srgbClr val="FFFFFF">
                    <a:alpha val="20000"/>
                  </a:srgbClr>
                </a:gs>
              </a:gsLst>
              <a:lin ang="0" scaled="1"/>
            </a:gradFill>
            <a:ln w="3979"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Helvetica"/>
                <a:ea typeface="+mn-ea"/>
                <a:cs typeface="+mn-cs"/>
              </a:endParaRPr>
            </a:p>
          </p:txBody>
        </p:sp>
        <p:sp>
          <p:nvSpPr>
            <p:cNvPr id="11" name="Freeform 25">
              <a:extLst>
                <a:ext uri="{FF2B5EF4-FFF2-40B4-BE49-F238E27FC236}">
                  <a16:creationId xmlns:a16="http://schemas.microsoft.com/office/drawing/2014/main" id="{7DE66E58-8877-E345-A9D5-FE72594B5858}"/>
                </a:ext>
              </a:extLst>
            </p:cNvPr>
            <p:cNvSpPr/>
            <p:nvPr/>
          </p:nvSpPr>
          <p:spPr>
            <a:xfrm>
              <a:off x="10350721" y="1596997"/>
              <a:ext cx="1381088" cy="1563996"/>
            </a:xfrm>
            <a:custGeom>
              <a:avLst/>
              <a:gdLst>
                <a:gd name="connsiteX0" fmla="*/ 1775460 w 3550920"/>
                <a:gd name="connsiteY0" fmla="*/ 0 h 4021194"/>
                <a:gd name="connsiteX1" fmla="*/ 3550920 w 3550920"/>
                <a:gd name="connsiteY1" fmla="*/ 1775460 h 4021194"/>
                <a:gd name="connsiteX2" fmla="*/ 2303428 w 3550920"/>
                <a:gd name="connsiteY2" fmla="*/ 3471099 h 4021194"/>
                <a:gd name="connsiteX3" fmla="*/ 2242123 w 3550920"/>
                <a:gd name="connsiteY3" fmla="*/ 3486862 h 4021194"/>
                <a:gd name="connsiteX4" fmla="*/ 2226626 w 3550920"/>
                <a:gd name="connsiteY4" fmla="*/ 3494251 h 4021194"/>
                <a:gd name="connsiteX5" fmla="*/ 2065018 w 3550920"/>
                <a:gd name="connsiteY5" fmla="*/ 3627121 h 4021194"/>
                <a:gd name="connsiteX6" fmla="*/ 1887217 w 3550920"/>
                <a:gd name="connsiteY6" fmla="*/ 3916653 h 4021194"/>
                <a:gd name="connsiteX7" fmla="*/ 1783077 w 3550920"/>
                <a:gd name="connsiteY7" fmla="*/ 4020793 h 4021194"/>
                <a:gd name="connsiteX8" fmla="*/ 1645917 w 3550920"/>
                <a:gd name="connsiteY8" fmla="*/ 3886173 h 4021194"/>
                <a:gd name="connsiteX9" fmla="*/ 1494788 w 3550920"/>
                <a:gd name="connsiteY9" fmla="*/ 3646170 h 4021194"/>
                <a:gd name="connsiteX10" fmla="*/ 1401651 w 3550920"/>
                <a:gd name="connsiteY10" fmla="*/ 3541725 h 4021194"/>
                <a:gd name="connsiteX11" fmla="*/ 1328569 w 3550920"/>
                <a:gd name="connsiteY11" fmla="*/ 3491946 h 4021194"/>
                <a:gd name="connsiteX12" fmla="*/ 1247493 w 3550920"/>
                <a:gd name="connsiteY12" fmla="*/ 3471099 h 4021194"/>
                <a:gd name="connsiteX13" fmla="*/ 0 w 3550920"/>
                <a:gd name="connsiteY13" fmla="*/ 1775460 h 4021194"/>
                <a:gd name="connsiteX14" fmla="*/ 1775460 w 3550920"/>
                <a:gd name="connsiteY14" fmla="*/ 0 h 40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0920" h="4021194">
                  <a:moveTo>
                    <a:pt x="1775460" y="0"/>
                  </a:moveTo>
                  <a:cubicBezTo>
                    <a:pt x="2756019" y="0"/>
                    <a:pt x="3550920" y="794901"/>
                    <a:pt x="3550920" y="1775460"/>
                  </a:cubicBezTo>
                  <a:cubicBezTo>
                    <a:pt x="3550920" y="2572164"/>
                    <a:pt x="3026161" y="3246305"/>
                    <a:pt x="2303428" y="3471099"/>
                  </a:cubicBezTo>
                  <a:lnTo>
                    <a:pt x="2242123" y="3486862"/>
                  </a:lnTo>
                  <a:lnTo>
                    <a:pt x="2226626" y="3494251"/>
                  </a:lnTo>
                  <a:cubicBezTo>
                    <a:pt x="2179742" y="3517481"/>
                    <a:pt x="2114548" y="3555792"/>
                    <a:pt x="2065018" y="3627121"/>
                  </a:cubicBezTo>
                  <a:cubicBezTo>
                    <a:pt x="2018028" y="3708820"/>
                    <a:pt x="1934207" y="3851041"/>
                    <a:pt x="1887217" y="3916653"/>
                  </a:cubicBezTo>
                  <a:cubicBezTo>
                    <a:pt x="1840227" y="3982265"/>
                    <a:pt x="1823294" y="4025873"/>
                    <a:pt x="1783077" y="4020793"/>
                  </a:cubicBezTo>
                  <a:cubicBezTo>
                    <a:pt x="1742860" y="4015713"/>
                    <a:pt x="1720847" y="3998352"/>
                    <a:pt x="1645917" y="3886173"/>
                  </a:cubicBezTo>
                  <a:cubicBezTo>
                    <a:pt x="1597869" y="3823736"/>
                    <a:pt x="1546858" y="3735912"/>
                    <a:pt x="1494788" y="3646170"/>
                  </a:cubicBezTo>
                  <a:cubicBezTo>
                    <a:pt x="1473198" y="3607225"/>
                    <a:pt x="1439424" y="3572420"/>
                    <a:pt x="1401651" y="3541725"/>
                  </a:cubicBezTo>
                  <a:lnTo>
                    <a:pt x="1328569" y="3491946"/>
                  </a:lnTo>
                  <a:lnTo>
                    <a:pt x="1247493" y="3471099"/>
                  </a:lnTo>
                  <a:cubicBezTo>
                    <a:pt x="524759" y="3246305"/>
                    <a:pt x="0" y="2572164"/>
                    <a:pt x="0" y="1775460"/>
                  </a:cubicBezTo>
                  <a:cubicBezTo>
                    <a:pt x="0" y="794901"/>
                    <a:pt x="794901" y="0"/>
                    <a:pt x="1775460" y="0"/>
                  </a:cubicBezTo>
                  <a:close/>
                </a:path>
              </a:pathLst>
            </a:custGeom>
            <a:solidFill>
              <a:schemeClr val="accent6"/>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solidFill>
                  <a:schemeClr val="bg1"/>
                </a:solidFill>
              </a:endParaRPr>
            </a:p>
          </p:txBody>
        </p:sp>
        <p:sp>
          <p:nvSpPr>
            <p:cNvPr id="14" name="Oval 13">
              <a:extLst>
                <a:ext uri="{FF2B5EF4-FFF2-40B4-BE49-F238E27FC236}">
                  <a16:creationId xmlns:a16="http://schemas.microsoft.com/office/drawing/2014/main" id="{FD527923-8E13-61E3-7E27-F23904641F4E}"/>
                </a:ext>
              </a:extLst>
            </p:cNvPr>
            <p:cNvSpPr/>
            <p:nvPr/>
          </p:nvSpPr>
          <p:spPr>
            <a:xfrm>
              <a:off x="10929505" y="3751126"/>
              <a:ext cx="223520" cy="22352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schemeClr val="bg1"/>
                </a:solidFill>
              </a:endParaRPr>
            </a:p>
          </p:txBody>
        </p:sp>
        <p:pic>
          <p:nvPicPr>
            <p:cNvPr id="92" name="Graphic 91">
              <a:extLst>
                <a:ext uri="{FF2B5EF4-FFF2-40B4-BE49-F238E27FC236}">
                  <a16:creationId xmlns:a16="http://schemas.microsoft.com/office/drawing/2014/main" id="{7C3F6C61-D74F-310D-E90B-CE2BF7BDC68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06128" y="2011120"/>
              <a:ext cx="495300" cy="495300"/>
            </a:xfrm>
            <a:prstGeom prst="rect">
              <a:avLst/>
            </a:prstGeom>
          </p:spPr>
        </p:pic>
      </p:grpSp>
      <p:grpSp>
        <p:nvGrpSpPr>
          <p:cNvPr id="101" name="Group 100">
            <a:extLst>
              <a:ext uri="{FF2B5EF4-FFF2-40B4-BE49-F238E27FC236}">
                <a16:creationId xmlns:a16="http://schemas.microsoft.com/office/drawing/2014/main" id="{941B33FB-01B3-B5D4-4D86-1F7AD50E1B3B}"/>
              </a:ext>
            </a:extLst>
          </p:cNvPr>
          <p:cNvGrpSpPr/>
          <p:nvPr/>
        </p:nvGrpSpPr>
        <p:grpSpPr>
          <a:xfrm>
            <a:off x="8234833" y="1447803"/>
            <a:ext cx="1672374" cy="2526843"/>
            <a:chOff x="8234833" y="1447803"/>
            <a:chExt cx="1672374" cy="2526843"/>
          </a:xfrm>
        </p:grpSpPr>
        <p:sp>
          <p:nvSpPr>
            <p:cNvPr id="59" name="01">
              <a:extLst>
                <a:ext uri="{FF2B5EF4-FFF2-40B4-BE49-F238E27FC236}">
                  <a16:creationId xmlns:a16="http://schemas.microsoft.com/office/drawing/2014/main" id="{3E392F87-952A-6102-844E-85DDB628AA4E}"/>
                </a:ext>
              </a:extLst>
            </p:cNvPr>
            <p:cNvSpPr/>
            <p:nvPr/>
          </p:nvSpPr>
          <p:spPr>
            <a:xfrm>
              <a:off x="8234833" y="1447803"/>
              <a:ext cx="1672374" cy="1672372"/>
            </a:xfrm>
            <a:custGeom>
              <a:avLst/>
              <a:gdLst>
                <a:gd name="connsiteX0" fmla="*/ 2252548 w 2252547"/>
                <a:gd name="connsiteY0" fmla="*/ 1126274 h 2252547"/>
                <a:gd name="connsiteX1" fmla="*/ 1126274 w 2252547"/>
                <a:gd name="connsiteY1" fmla="*/ 2252548 h 2252547"/>
                <a:gd name="connsiteX2" fmla="*/ 0 w 2252547"/>
                <a:gd name="connsiteY2" fmla="*/ 1126274 h 2252547"/>
                <a:gd name="connsiteX3" fmla="*/ 1126274 w 2252547"/>
                <a:gd name="connsiteY3" fmla="*/ 0 h 2252547"/>
                <a:gd name="connsiteX4" fmla="*/ 2252548 w 2252547"/>
                <a:gd name="connsiteY4" fmla="*/ 1126274 h 2252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547" h="2252547">
                  <a:moveTo>
                    <a:pt x="2252548" y="1126274"/>
                  </a:moveTo>
                  <a:cubicBezTo>
                    <a:pt x="2252548" y="1748298"/>
                    <a:pt x="1748298" y="2252548"/>
                    <a:pt x="1126274" y="2252548"/>
                  </a:cubicBezTo>
                  <a:cubicBezTo>
                    <a:pt x="504250" y="2252548"/>
                    <a:pt x="0" y="1748298"/>
                    <a:pt x="0" y="1126274"/>
                  </a:cubicBezTo>
                  <a:cubicBezTo>
                    <a:pt x="0" y="504250"/>
                    <a:pt x="504250" y="0"/>
                    <a:pt x="1126274" y="0"/>
                  </a:cubicBezTo>
                  <a:cubicBezTo>
                    <a:pt x="1748298" y="0"/>
                    <a:pt x="2252548" y="504250"/>
                    <a:pt x="2252548" y="1126274"/>
                  </a:cubicBezTo>
                  <a:close/>
                </a:path>
              </a:pathLst>
            </a:custGeom>
            <a:gradFill>
              <a:gsLst>
                <a:gs pos="13000">
                  <a:srgbClr val="FFFFFF">
                    <a:alpha val="0"/>
                  </a:srgbClr>
                </a:gs>
                <a:gs pos="42000">
                  <a:srgbClr val="FFFFFF">
                    <a:alpha val="8627"/>
                  </a:srgbClr>
                </a:gs>
                <a:gs pos="70000">
                  <a:srgbClr val="FFFFFF">
                    <a:alpha val="20000"/>
                  </a:srgbClr>
                </a:gs>
              </a:gsLst>
              <a:lin ang="0" scaled="1"/>
            </a:gradFill>
            <a:ln w="3979"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Helvetica"/>
                <a:ea typeface="+mn-ea"/>
                <a:cs typeface="+mn-cs"/>
              </a:endParaRPr>
            </a:p>
          </p:txBody>
        </p:sp>
        <p:sp>
          <p:nvSpPr>
            <p:cNvPr id="61" name="Freeform 21">
              <a:extLst>
                <a:ext uri="{FF2B5EF4-FFF2-40B4-BE49-F238E27FC236}">
                  <a16:creationId xmlns:a16="http://schemas.microsoft.com/office/drawing/2014/main" id="{82D44A63-17C9-0C80-559F-556A823D8D29}"/>
                </a:ext>
              </a:extLst>
            </p:cNvPr>
            <p:cNvSpPr/>
            <p:nvPr/>
          </p:nvSpPr>
          <p:spPr>
            <a:xfrm>
              <a:off x="8380476" y="1596997"/>
              <a:ext cx="1381088" cy="1563996"/>
            </a:xfrm>
            <a:custGeom>
              <a:avLst/>
              <a:gdLst>
                <a:gd name="connsiteX0" fmla="*/ 1775460 w 3550920"/>
                <a:gd name="connsiteY0" fmla="*/ 0 h 4021194"/>
                <a:gd name="connsiteX1" fmla="*/ 3550920 w 3550920"/>
                <a:gd name="connsiteY1" fmla="*/ 1775460 h 4021194"/>
                <a:gd name="connsiteX2" fmla="*/ 2303428 w 3550920"/>
                <a:gd name="connsiteY2" fmla="*/ 3471099 h 4021194"/>
                <a:gd name="connsiteX3" fmla="*/ 2242123 w 3550920"/>
                <a:gd name="connsiteY3" fmla="*/ 3486862 h 4021194"/>
                <a:gd name="connsiteX4" fmla="*/ 2226626 w 3550920"/>
                <a:gd name="connsiteY4" fmla="*/ 3494251 h 4021194"/>
                <a:gd name="connsiteX5" fmla="*/ 2065018 w 3550920"/>
                <a:gd name="connsiteY5" fmla="*/ 3627121 h 4021194"/>
                <a:gd name="connsiteX6" fmla="*/ 1887217 w 3550920"/>
                <a:gd name="connsiteY6" fmla="*/ 3916653 h 4021194"/>
                <a:gd name="connsiteX7" fmla="*/ 1783077 w 3550920"/>
                <a:gd name="connsiteY7" fmla="*/ 4020793 h 4021194"/>
                <a:gd name="connsiteX8" fmla="*/ 1645917 w 3550920"/>
                <a:gd name="connsiteY8" fmla="*/ 3886173 h 4021194"/>
                <a:gd name="connsiteX9" fmla="*/ 1494788 w 3550920"/>
                <a:gd name="connsiteY9" fmla="*/ 3646170 h 4021194"/>
                <a:gd name="connsiteX10" fmla="*/ 1401651 w 3550920"/>
                <a:gd name="connsiteY10" fmla="*/ 3541725 h 4021194"/>
                <a:gd name="connsiteX11" fmla="*/ 1328569 w 3550920"/>
                <a:gd name="connsiteY11" fmla="*/ 3491946 h 4021194"/>
                <a:gd name="connsiteX12" fmla="*/ 1247493 w 3550920"/>
                <a:gd name="connsiteY12" fmla="*/ 3471099 h 4021194"/>
                <a:gd name="connsiteX13" fmla="*/ 0 w 3550920"/>
                <a:gd name="connsiteY13" fmla="*/ 1775460 h 4021194"/>
                <a:gd name="connsiteX14" fmla="*/ 1775460 w 3550920"/>
                <a:gd name="connsiteY14" fmla="*/ 0 h 40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0920" h="4021194">
                  <a:moveTo>
                    <a:pt x="1775460" y="0"/>
                  </a:moveTo>
                  <a:cubicBezTo>
                    <a:pt x="2756019" y="0"/>
                    <a:pt x="3550920" y="794901"/>
                    <a:pt x="3550920" y="1775460"/>
                  </a:cubicBezTo>
                  <a:cubicBezTo>
                    <a:pt x="3550920" y="2572164"/>
                    <a:pt x="3026161" y="3246305"/>
                    <a:pt x="2303428" y="3471099"/>
                  </a:cubicBezTo>
                  <a:lnTo>
                    <a:pt x="2242123" y="3486862"/>
                  </a:lnTo>
                  <a:lnTo>
                    <a:pt x="2226626" y="3494251"/>
                  </a:lnTo>
                  <a:cubicBezTo>
                    <a:pt x="2179742" y="3517481"/>
                    <a:pt x="2114548" y="3555792"/>
                    <a:pt x="2065018" y="3627121"/>
                  </a:cubicBezTo>
                  <a:cubicBezTo>
                    <a:pt x="2018028" y="3708820"/>
                    <a:pt x="1934207" y="3851041"/>
                    <a:pt x="1887217" y="3916653"/>
                  </a:cubicBezTo>
                  <a:cubicBezTo>
                    <a:pt x="1840227" y="3982265"/>
                    <a:pt x="1823294" y="4025873"/>
                    <a:pt x="1783077" y="4020793"/>
                  </a:cubicBezTo>
                  <a:cubicBezTo>
                    <a:pt x="1742860" y="4015713"/>
                    <a:pt x="1720847" y="3998352"/>
                    <a:pt x="1645917" y="3886173"/>
                  </a:cubicBezTo>
                  <a:cubicBezTo>
                    <a:pt x="1597869" y="3823736"/>
                    <a:pt x="1546858" y="3735912"/>
                    <a:pt x="1494788" y="3646170"/>
                  </a:cubicBezTo>
                  <a:cubicBezTo>
                    <a:pt x="1473198" y="3607225"/>
                    <a:pt x="1439424" y="3572420"/>
                    <a:pt x="1401651" y="3541725"/>
                  </a:cubicBezTo>
                  <a:lnTo>
                    <a:pt x="1328569" y="3491946"/>
                  </a:lnTo>
                  <a:lnTo>
                    <a:pt x="1247493" y="3471099"/>
                  </a:lnTo>
                  <a:cubicBezTo>
                    <a:pt x="524759" y="3246305"/>
                    <a:pt x="0" y="2572164"/>
                    <a:pt x="0" y="1775460"/>
                  </a:cubicBezTo>
                  <a:cubicBezTo>
                    <a:pt x="0" y="794901"/>
                    <a:pt x="794901" y="0"/>
                    <a:pt x="1775460" y="0"/>
                  </a:cubicBezTo>
                  <a:close/>
                </a:path>
              </a:pathLst>
            </a:custGeom>
            <a:solidFill>
              <a:schemeClr val="accent5"/>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solidFill>
                  <a:schemeClr val="bg1"/>
                </a:solidFill>
              </a:endParaRPr>
            </a:p>
          </p:txBody>
        </p:sp>
        <p:sp>
          <p:nvSpPr>
            <p:cNvPr id="77" name="Oval 76">
              <a:extLst>
                <a:ext uri="{FF2B5EF4-FFF2-40B4-BE49-F238E27FC236}">
                  <a16:creationId xmlns:a16="http://schemas.microsoft.com/office/drawing/2014/main" id="{471A92F4-EC84-F2B3-2D5F-7E8653C2658F}"/>
                </a:ext>
              </a:extLst>
            </p:cNvPr>
            <p:cNvSpPr/>
            <p:nvPr/>
          </p:nvSpPr>
          <p:spPr>
            <a:xfrm>
              <a:off x="8959260" y="3751126"/>
              <a:ext cx="223520" cy="223520"/>
            </a:xfrm>
            <a:prstGeom prst="ellipse">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solidFill>
                  <a:schemeClr val="bg1"/>
                </a:solidFill>
              </a:endParaRPr>
            </a:p>
          </p:txBody>
        </p:sp>
        <p:pic>
          <p:nvPicPr>
            <p:cNvPr id="94" name="Graphic 93">
              <a:extLst>
                <a:ext uri="{FF2B5EF4-FFF2-40B4-BE49-F238E27FC236}">
                  <a16:creationId xmlns:a16="http://schemas.microsoft.com/office/drawing/2014/main" id="{088AF628-C9C9-0AEB-226B-14B91BA8129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00317" y="2053983"/>
              <a:ext cx="495300" cy="409575"/>
            </a:xfrm>
            <a:prstGeom prst="rect">
              <a:avLst/>
            </a:prstGeom>
          </p:spPr>
        </p:pic>
      </p:grpSp>
      <p:grpSp>
        <p:nvGrpSpPr>
          <p:cNvPr id="98" name="Group 97">
            <a:extLst>
              <a:ext uri="{FF2B5EF4-FFF2-40B4-BE49-F238E27FC236}">
                <a16:creationId xmlns:a16="http://schemas.microsoft.com/office/drawing/2014/main" id="{79BA867E-A2A0-CB93-A489-56BF45162E63}"/>
              </a:ext>
            </a:extLst>
          </p:cNvPr>
          <p:cNvGrpSpPr/>
          <p:nvPr/>
        </p:nvGrpSpPr>
        <p:grpSpPr>
          <a:xfrm>
            <a:off x="2360547" y="1447803"/>
            <a:ext cx="1672374" cy="2526843"/>
            <a:chOff x="2360547" y="1447803"/>
            <a:chExt cx="1672374" cy="2526843"/>
          </a:xfrm>
        </p:grpSpPr>
        <p:sp>
          <p:nvSpPr>
            <p:cNvPr id="27" name="01">
              <a:extLst>
                <a:ext uri="{FF2B5EF4-FFF2-40B4-BE49-F238E27FC236}">
                  <a16:creationId xmlns:a16="http://schemas.microsoft.com/office/drawing/2014/main" id="{710DDADD-0CAC-195A-F312-3D3B93AD7AC1}"/>
                </a:ext>
              </a:extLst>
            </p:cNvPr>
            <p:cNvSpPr/>
            <p:nvPr/>
          </p:nvSpPr>
          <p:spPr>
            <a:xfrm>
              <a:off x="2360547" y="1447803"/>
              <a:ext cx="1672374" cy="1672372"/>
            </a:xfrm>
            <a:custGeom>
              <a:avLst/>
              <a:gdLst>
                <a:gd name="connsiteX0" fmla="*/ 2252548 w 2252547"/>
                <a:gd name="connsiteY0" fmla="*/ 1126274 h 2252547"/>
                <a:gd name="connsiteX1" fmla="*/ 1126274 w 2252547"/>
                <a:gd name="connsiteY1" fmla="*/ 2252548 h 2252547"/>
                <a:gd name="connsiteX2" fmla="*/ 0 w 2252547"/>
                <a:gd name="connsiteY2" fmla="*/ 1126274 h 2252547"/>
                <a:gd name="connsiteX3" fmla="*/ 1126274 w 2252547"/>
                <a:gd name="connsiteY3" fmla="*/ 0 h 2252547"/>
                <a:gd name="connsiteX4" fmla="*/ 2252548 w 2252547"/>
                <a:gd name="connsiteY4" fmla="*/ 1126274 h 2252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547" h="2252547">
                  <a:moveTo>
                    <a:pt x="2252548" y="1126274"/>
                  </a:moveTo>
                  <a:cubicBezTo>
                    <a:pt x="2252548" y="1748298"/>
                    <a:pt x="1748298" y="2252548"/>
                    <a:pt x="1126274" y="2252548"/>
                  </a:cubicBezTo>
                  <a:cubicBezTo>
                    <a:pt x="504250" y="2252548"/>
                    <a:pt x="0" y="1748298"/>
                    <a:pt x="0" y="1126274"/>
                  </a:cubicBezTo>
                  <a:cubicBezTo>
                    <a:pt x="0" y="504250"/>
                    <a:pt x="504250" y="0"/>
                    <a:pt x="1126274" y="0"/>
                  </a:cubicBezTo>
                  <a:cubicBezTo>
                    <a:pt x="1748298" y="0"/>
                    <a:pt x="2252548" y="504250"/>
                    <a:pt x="2252548" y="1126274"/>
                  </a:cubicBezTo>
                  <a:close/>
                </a:path>
              </a:pathLst>
            </a:custGeom>
            <a:gradFill>
              <a:gsLst>
                <a:gs pos="13000">
                  <a:srgbClr val="FFFFFF">
                    <a:alpha val="0"/>
                  </a:srgbClr>
                </a:gs>
                <a:gs pos="42000">
                  <a:srgbClr val="FFFFFF">
                    <a:alpha val="8627"/>
                  </a:srgbClr>
                </a:gs>
                <a:gs pos="70000">
                  <a:srgbClr val="FFFFFF">
                    <a:alpha val="20000"/>
                  </a:srgbClr>
                </a:gs>
              </a:gsLst>
              <a:lin ang="0" scaled="1"/>
            </a:gradFill>
            <a:ln w="3979"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Helvetica"/>
                <a:ea typeface="+mn-ea"/>
                <a:cs typeface="+mn-cs"/>
              </a:endParaRPr>
            </a:p>
          </p:txBody>
        </p:sp>
        <p:sp>
          <p:nvSpPr>
            <p:cNvPr id="31" name="Freeform 9">
              <a:extLst>
                <a:ext uri="{FF2B5EF4-FFF2-40B4-BE49-F238E27FC236}">
                  <a16:creationId xmlns:a16="http://schemas.microsoft.com/office/drawing/2014/main" id="{79FFF299-C3FA-C344-1053-E3AB874185EC}"/>
                </a:ext>
              </a:extLst>
            </p:cNvPr>
            <p:cNvSpPr/>
            <p:nvPr/>
          </p:nvSpPr>
          <p:spPr>
            <a:xfrm>
              <a:off x="2506190" y="1596997"/>
              <a:ext cx="1381088" cy="1563996"/>
            </a:xfrm>
            <a:custGeom>
              <a:avLst/>
              <a:gdLst>
                <a:gd name="connsiteX0" fmla="*/ 1775460 w 3550920"/>
                <a:gd name="connsiteY0" fmla="*/ 0 h 4021194"/>
                <a:gd name="connsiteX1" fmla="*/ 3550920 w 3550920"/>
                <a:gd name="connsiteY1" fmla="*/ 1775460 h 4021194"/>
                <a:gd name="connsiteX2" fmla="*/ 2303428 w 3550920"/>
                <a:gd name="connsiteY2" fmla="*/ 3471099 h 4021194"/>
                <a:gd name="connsiteX3" fmla="*/ 2242123 w 3550920"/>
                <a:gd name="connsiteY3" fmla="*/ 3486862 h 4021194"/>
                <a:gd name="connsiteX4" fmla="*/ 2226626 w 3550920"/>
                <a:gd name="connsiteY4" fmla="*/ 3494251 h 4021194"/>
                <a:gd name="connsiteX5" fmla="*/ 2065018 w 3550920"/>
                <a:gd name="connsiteY5" fmla="*/ 3627121 h 4021194"/>
                <a:gd name="connsiteX6" fmla="*/ 1887217 w 3550920"/>
                <a:gd name="connsiteY6" fmla="*/ 3916653 h 4021194"/>
                <a:gd name="connsiteX7" fmla="*/ 1783077 w 3550920"/>
                <a:gd name="connsiteY7" fmla="*/ 4020793 h 4021194"/>
                <a:gd name="connsiteX8" fmla="*/ 1645917 w 3550920"/>
                <a:gd name="connsiteY8" fmla="*/ 3886173 h 4021194"/>
                <a:gd name="connsiteX9" fmla="*/ 1494788 w 3550920"/>
                <a:gd name="connsiteY9" fmla="*/ 3646170 h 4021194"/>
                <a:gd name="connsiteX10" fmla="*/ 1401651 w 3550920"/>
                <a:gd name="connsiteY10" fmla="*/ 3541725 h 4021194"/>
                <a:gd name="connsiteX11" fmla="*/ 1328569 w 3550920"/>
                <a:gd name="connsiteY11" fmla="*/ 3491946 h 4021194"/>
                <a:gd name="connsiteX12" fmla="*/ 1247493 w 3550920"/>
                <a:gd name="connsiteY12" fmla="*/ 3471099 h 4021194"/>
                <a:gd name="connsiteX13" fmla="*/ 0 w 3550920"/>
                <a:gd name="connsiteY13" fmla="*/ 1775460 h 4021194"/>
                <a:gd name="connsiteX14" fmla="*/ 1775460 w 3550920"/>
                <a:gd name="connsiteY14" fmla="*/ 0 h 40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0920" h="4021194">
                  <a:moveTo>
                    <a:pt x="1775460" y="0"/>
                  </a:moveTo>
                  <a:cubicBezTo>
                    <a:pt x="2756019" y="0"/>
                    <a:pt x="3550920" y="794901"/>
                    <a:pt x="3550920" y="1775460"/>
                  </a:cubicBezTo>
                  <a:cubicBezTo>
                    <a:pt x="3550920" y="2572164"/>
                    <a:pt x="3026161" y="3246305"/>
                    <a:pt x="2303428" y="3471099"/>
                  </a:cubicBezTo>
                  <a:lnTo>
                    <a:pt x="2242123" y="3486862"/>
                  </a:lnTo>
                  <a:lnTo>
                    <a:pt x="2226626" y="3494251"/>
                  </a:lnTo>
                  <a:cubicBezTo>
                    <a:pt x="2179742" y="3517481"/>
                    <a:pt x="2114548" y="3555792"/>
                    <a:pt x="2065018" y="3627121"/>
                  </a:cubicBezTo>
                  <a:cubicBezTo>
                    <a:pt x="2018028" y="3708820"/>
                    <a:pt x="1934207" y="3851041"/>
                    <a:pt x="1887217" y="3916653"/>
                  </a:cubicBezTo>
                  <a:cubicBezTo>
                    <a:pt x="1840227" y="3982265"/>
                    <a:pt x="1823294" y="4025873"/>
                    <a:pt x="1783077" y="4020793"/>
                  </a:cubicBezTo>
                  <a:cubicBezTo>
                    <a:pt x="1742860" y="4015713"/>
                    <a:pt x="1720847" y="3998352"/>
                    <a:pt x="1645917" y="3886173"/>
                  </a:cubicBezTo>
                  <a:cubicBezTo>
                    <a:pt x="1597869" y="3823736"/>
                    <a:pt x="1546858" y="3735912"/>
                    <a:pt x="1494788" y="3646170"/>
                  </a:cubicBezTo>
                  <a:cubicBezTo>
                    <a:pt x="1473198" y="3607225"/>
                    <a:pt x="1439424" y="3572420"/>
                    <a:pt x="1401651" y="3541725"/>
                  </a:cubicBezTo>
                  <a:lnTo>
                    <a:pt x="1328569" y="3491946"/>
                  </a:lnTo>
                  <a:lnTo>
                    <a:pt x="1247493" y="3471099"/>
                  </a:lnTo>
                  <a:cubicBezTo>
                    <a:pt x="524759" y="3246305"/>
                    <a:pt x="0" y="2572164"/>
                    <a:pt x="0" y="1775460"/>
                  </a:cubicBezTo>
                  <a:cubicBezTo>
                    <a:pt x="0" y="794901"/>
                    <a:pt x="794901" y="0"/>
                    <a:pt x="1775460" y="0"/>
                  </a:cubicBezTo>
                  <a:close/>
                </a:path>
              </a:pathLst>
            </a:custGeom>
            <a:solidFill>
              <a:schemeClr val="accent3"/>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solidFill>
                  <a:schemeClr val="bg1"/>
                </a:solidFill>
              </a:endParaRPr>
            </a:p>
          </p:txBody>
        </p:sp>
        <p:sp>
          <p:nvSpPr>
            <p:cNvPr id="37" name="Oval 36">
              <a:extLst>
                <a:ext uri="{FF2B5EF4-FFF2-40B4-BE49-F238E27FC236}">
                  <a16:creationId xmlns:a16="http://schemas.microsoft.com/office/drawing/2014/main" id="{E5268401-8639-6045-7E6B-F358605B08E1}"/>
                </a:ext>
              </a:extLst>
            </p:cNvPr>
            <p:cNvSpPr/>
            <p:nvPr/>
          </p:nvSpPr>
          <p:spPr>
            <a:xfrm>
              <a:off x="3084974" y="3751126"/>
              <a:ext cx="223520" cy="223520"/>
            </a:xfrm>
            <a:prstGeom prst="ellipse">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solidFill>
                  <a:schemeClr val="bg1"/>
                </a:solidFill>
              </a:endParaRPr>
            </a:p>
          </p:txBody>
        </p:sp>
        <p:pic>
          <p:nvPicPr>
            <p:cNvPr id="96" name="Graphic 95">
              <a:extLst>
                <a:ext uri="{FF2B5EF4-FFF2-40B4-BE49-F238E27FC236}">
                  <a16:creationId xmlns:a16="http://schemas.microsoft.com/office/drawing/2014/main" id="{1F51E38A-1A62-0147-EC67-5B7D98567F9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834784" y="1982545"/>
              <a:ext cx="723900" cy="552450"/>
            </a:xfrm>
            <a:prstGeom prst="rect">
              <a:avLst/>
            </a:prstGeom>
          </p:spPr>
        </p:pic>
      </p:grpSp>
    </p:spTree>
    <p:extLst>
      <p:ext uri="{BB962C8B-B14F-4D97-AF65-F5344CB8AC3E}">
        <p14:creationId xmlns:p14="http://schemas.microsoft.com/office/powerpoint/2010/main" val="233787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par>
                                <p:cTn id="8" presetID="10" presetClass="entr" presetSubtype="0" fill="hold" nodeType="withEffect">
                                  <p:stCondLst>
                                    <p:cond delay="250"/>
                                  </p:stCondLst>
                                  <p:childTnLst>
                                    <p:set>
                                      <p:cBhvr>
                                        <p:cTn id="9" dur="1" fill="hold">
                                          <p:stCondLst>
                                            <p:cond delay="0"/>
                                          </p:stCondLst>
                                        </p:cTn>
                                        <p:tgtEl>
                                          <p:spTgt spid="97"/>
                                        </p:tgtEl>
                                        <p:attrNameLst>
                                          <p:attrName>style.visibility</p:attrName>
                                        </p:attrNameLst>
                                      </p:cBhvr>
                                      <p:to>
                                        <p:strVal val="visible"/>
                                      </p:to>
                                    </p:set>
                                    <p:animEffect transition="in" filter="fade">
                                      <p:cBhvr>
                                        <p:cTn id="10" dur="500"/>
                                        <p:tgtEl>
                                          <p:spTgt spid="9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500"/>
                                  </p:stCondLst>
                                  <p:childTnLst>
                                    <p:set>
                                      <p:cBhvr>
                                        <p:cTn id="15" dur="1" fill="hold">
                                          <p:stCondLst>
                                            <p:cond delay="0"/>
                                          </p:stCondLst>
                                        </p:cTn>
                                        <p:tgtEl>
                                          <p:spTgt spid="98"/>
                                        </p:tgtEl>
                                        <p:attrNameLst>
                                          <p:attrName>style.visibility</p:attrName>
                                        </p:attrNameLst>
                                      </p:cBhvr>
                                      <p:to>
                                        <p:strVal val="visible"/>
                                      </p:to>
                                    </p:set>
                                    <p:animEffect transition="in" filter="fade">
                                      <p:cBhvr>
                                        <p:cTn id="16" dur="500"/>
                                        <p:tgtEl>
                                          <p:spTgt spid="98"/>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nodeType="withEffect">
                                  <p:stCondLst>
                                    <p:cond delay="75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500"/>
                                        <p:tgtEl>
                                          <p:spTgt spid="99"/>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82"/>
                                        </p:tgtEl>
                                        <p:attrNameLst>
                                          <p:attrName>style.visibility</p:attrName>
                                        </p:attrNameLst>
                                      </p:cBhvr>
                                      <p:to>
                                        <p:strVal val="visible"/>
                                      </p:to>
                                    </p:set>
                                    <p:animEffect transition="in" filter="fade">
                                      <p:cBhvr>
                                        <p:cTn id="25" dur="500"/>
                                        <p:tgtEl>
                                          <p:spTgt spid="82"/>
                                        </p:tgtEl>
                                      </p:cBhvr>
                                    </p:animEffect>
                                  </p:childTnLst>
                                </p:cTn>
                              </p:par>
                              <p:par>
                                <p:cTn id="26" presetID="10" presetClass="entr" presetSubtype="0" fill="hold" nodeType="withEffect">
                                  <p:stCondLst>
                                    <p:cond delay="100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500"/>
                                        <p:tgtEl>
                                          <p:spTgt spid="100"/>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par>
                                <p:cTn id="32" presetID="10" presetClass="entr" presetSubtype="0" fill="hold" nodeType="withEffect">
                                  <p:stCondLst>
                                    <p:cond delay="1250"/>
                                  </p:stCondLst>
                                  <p:childTnLst>
                                    <p:set>
                                      <p:cBhvr>
                                        <p:cTn id="33" dur="1" fill="hold">
                                          <p:stCondLst>
                                            <p:cond delay="0"/>
                                          </p:stCondLst>
                                        </p:cTn>
                                        <p:tgtEl>
                                          <p:spTgt spid="101"/>
                                        </p:tgtEl>
                                        <p:attrNameLst>
                                          <p:attrName>style.visibility</p:attrName>
                                        </p:attrNameLst>
                                      </p:cBhvr>
                                      <p:to>
                                        <p:strVal val="visible"/>
                                      </p:to>
                                    </p:set>
                                    <p:animEffect transition="in" filter="fade">
                                      <p:cBhvr>
                                        <p:cTn id="34" dur="500"/>
                                        <p:tgtEl>
                                          <p:spTgt spid="101"/>
                                        </p:tgtEl>
                                      </p:cBhvr>
                                    </p:animEffect>
                                  </p:childTnLst>
                                </p:cTn>
                              </p:par>
                              <p:par>
                                <p:cTn id="35" presetID="10" presetClass="entr" presetSubtype="0" fill="hold" grpId="0" nodeType="withEffect">
                                  <p:stCondLst>
                                    <p:cond delay="125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500"/>
                                        <p:tgtEl>
                                          <p:spTgt spid="76"/>
                                        </p:tgtEl>
                                      </p:cBhvr>
                                    </p:animEffect>
                                  </p:childTnLst>
                                </p:cTn>
                              </p:par>
                              <p:par>
                                <p:cTn id="38" presetID="10" presetClass="entr" presetSubtype="0" fill="hold" nodeType="withEffect">
                                  <p:stCondLst>
                                    <p:cond delay="1500"/>
                                  </p:stCondLst>
                                  <p:childTnLst>
                                    <p:set>
                                      <p:cBhvr>
                                        <p:cTn id="39" dur="1" fill="hold">
                                          <p:stCondLst>
                                            <p:cond delay="0"/>
                                          </p:stCondLst>
                                        </p:cTn>
                                        <p:tgtEl>
                                          <p:spTgt spid="102"/>
                                        </p:tgtEl>
                                        <p:attrNameLst>
                                          <p:attrName>style.visibility</p:attrName>
                                        </p:attrNameLst>
                                      </p:cBhvr>
                                      <p:to>
                                        <p:strVal val="visible"/>
                                      </p:to>
                                    </p:set>
                                    <p:animEffect transition="in" filter="fade">
                                      <p:cBhvr>
                                        <p:cTn id="40" dur="500"/>
                                        <p:tgtEl>
                                          <p:spTgt spid="102"/>
                                        </p:tgtEl>
                                      </p:cBhvr>
                                    </p:animEffect>
                                  </p:childTnLst>
                                </p:cTn>
                              </p:par>
                              <p:par>
                                <p:cTn id="41" presetID="10" presetClass="entr" presetSubtype="0" fill="hold" grpId="0" nodeType="withEffect">
                                  <p:stCondLst>
                                    <p:cond delay="150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grpId="0" nodeType="withEffect">
                                  <p:stCondLst>
                                    <p:cond delay="75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P spid="20" grpId="0"/>
      <p:bldP spid="33" grpId="0"/>
      <p:bldP spid="51" grpId="0"/>
      <p:bldP spid="76" grpId="0"/>
      <p:bldP spid="8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34">
            <a:extLst>
              <a:ext uri="{FF2B5EF4-FFF2-40B4-BE49-F238E27FC236}">
                <a16:creationId xmlns:a16="http://schemas.microsoft.com/office/drawing/2014/main" id="{547DB85B-686E-E3FC-F869-A30C6BEBA55F}"/>
              </a:ext>
            </a:extLst>
          </p:cNvPr>
          <p:cNvSpPr/>
          <p:nvPr/>
        </p:nvSpPr>
        <p:spPr>
          <a:xfrm>
            <a:off x="414331" y="5805585"/>
            <a:ext cx="3637894" cy="487060"/>
          </a:xfrm>
          <a:prstGeom prst="roundRect">
            <a:avLst>
              <a:gd name="adj" fmla="val 11199"/>
            </a:avLst>
          </a:prstGeom>
          <a:solidFill>
            <a:schemeClr val="accent3"/>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algn="ctr"/>
            <a:r>
              <a:rPr lang="en-GB" sz="1400" b="1"/>
              <a:t>MDF</a:t>
            </a:r>
          </a:p>
        </p:txBody>
      </p:sp>
      <p:sp>
        <p:nvSpPr>
          <p:cNvPr id="4" name="Rectangle: Rounded Corners 34">
            <a:extLst>
              <a:ext uri="{FF2B5EF4-FFF2-40B4-BE49-F238E27FC236}">
                <a16:creationId xmlns:a16="http://schemas.microsoft.com/office/drawing/2014/main" id="{E9CBF9C1-691D-608B-70E4-87CDB8F4B13D}"/>
              </a:ext>
            </a:extLst>
          </p:cNvPr>
          <p:cNvSpPr/>
          <p:nvPr/>
        </p:nvSpPr>
        <p:spPr>
          <a:xfrm>
            <a:off x="4277053" y="5805584"/>
            <a:ext cx="3637894" cy="487061"/>
          </a:xfrm>
          <a:prstGeom prst="roundRect">
            <a:avLst>
              <a:gd name="adj" fmla="val 11199"/>
            </a:avLst>
          </a:prstGeom>
          <a:solidFill>
            <a:schemeClr val="accent5"/>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algn="ctr"/>
            <a:r>
              <a:rPr lang="en-GB" sz="1400" b="1" dirty="0"/>
              <a:t>Sponsorship</a:t>
            </a:r>
          </a:p>
        </p:txBody>
      </p:sp>
      <p:sp>
        <p:nvSpPr>
          <p:cNvPr id="5" name="Rectangle: Rounded Corners 34">
            <a:extLst>
              <a:ext uri="{FF2B5EF4-FFF2-40B4-BE49-F238E27FC236}">
                <a16:creationId xmlns:a16="http://schemas.microsoft.com/office/drawing/2014/main" id="{3625153B-0052-90F2-7365-913BBE87644D}"/>
              </a:ext>
            </a:extLst>
          </p:cNvPr>
          <p:cNvSpPr/>
          <p:nvPr/>
        </p:nvSpPr>
        <p:spPr>
          <a:xfrm>
            <a:off x="8096906" y="5805583"/>
            <a:ext cx="3637894" cy="487061"/>
          </a:xfrm>
          <a:prstGeom prst="roundRect">
            <a:avLst>
              <a:gd name="adj" fmla="val 11199"/>
            </a:avLst>
          </a:prstGeom>
          <a:solidFill>
            <a:schemeClr val="accent4"/>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algn="ctr"/>
            <a:r>
              <a:rPr lang="en-GB" sz="1400" b="1">
                <a:solidFill>
                  <a:schemeClr val="bg1"/>
                </a:solidFill>
              </a:rPr>
              <a:t>Service Management</a:t>
            </a:r>
          </a:p>
        </p:txBody>
      </p:sp>
      <p:sp>
        <p:nvSpPr>
          <p:cNvPr id="2" name="Title 1">
            <a:extLst>
              <a:ext uri="{FF2B5EF4-FFF2-40B4-BE49-F238E27FC236}">
                <a16:creationId xmlns:a16="http://schemas.microsoft.com/office/drawing/2014/main" id="{84F54A4A-535E-2944-AE76-7CCF3123613D}"/>
              </a:ext>
            </a:extLst>
          </p:cNvPr>
          <p:cNvSpPr>
            <a:spLocks noGrp="1"/>
          </p:cNvSpPr>
          <p:nvPr>
            <p:ph type="title"/>
          </p:nvPr>
        </p:nvSpPr>
        <p:spPr/>
        <p:txBody>
          <a:bodyPr/>
          <a:lstStyle/>
          <a:p>
            <a:r>
              <a:rPr lang="en-US" err="1"/>
              <a:t>Solutionized</a:t>
            </a:r>
            <a:r>
              <a:rPr lang="en-US"/>
              <a:t> Partner Tool Kit</a:t>
            </a:r>
          </a:p>
        </p:txBody>
      </p:sp>
      <p:sp>
        <p:nvSpPr>
          <p:cNvPr id="19" name="Rectangle: Rounded Corners 34">
            <a:extLst>
              <a:ext uri="{FF2B5EF4-FFF2-40B4-BE49-F238E27FC236}">
                <a16:creationId xmlns:a16="http://schemas.microsoft.com/office/drawing/2014/main" id="{DC731F47-8C06-434F-8D5D-47321C91803D}"/>
              </a:ext>
            </a:extLst>
          </p:cNvPr>
          <p:cNvSpPr/>
          <p:nvPr/>
        </p:nvSpPr>
        <p:spPr>
          <a:xfrm>
            <a:off x="6171899" y="1545238"/>
            <a:ext cx="2666237" cy="4174732"/>
          </a:xfrm>
          <a:prstGeom prst="roundRect">
            <a:avLst>
              <a:gd name="adj" fmla="val 5057"/>
            </a:avLst>
          </a:prstGeom>
          <a:solidFill>
            <a:schemeClr val="accent5"/>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540000" rIns="91440" bIns="45720" numCol="1" spcCol="0" rtlCol="0" fromWordArt="0" anchor="t" anchorCtr="0" forceAA="0" compatLnSpc="1">
            <a:prstTxWarp prst="textNoShape">
              <a:avLst/>
            </a:prstTxWarp>
            <a:noAutofit/>
          </a:bodyPr>
          <a:lstStyle/>
          <a:p>
            <a:pPr algn="ctr">
              <a:spcAft>
                <a:spcPts val="600"/>
              </a:spcAft>
            </a:pPr>
            <a:r>
              <a:rPr lang="en-GB" sz="1400" b="1" dirty="0" err="1"/>
              <a:t>Solutionized</a:t>
            </a:r>
            <a:r>
              <a:rPr lang="en-GB" sz="1400" b="1" dirty="0"/>
              <a:t> Support</a:t>
            </a:r>
            <a:endParaRPr lang="en-GB" sz="1100" dirty="0"/>
          </a:p>
          <a:p>
            <a:pPr algn="ctr">
              <a:spcAft>
                <a:spcPts val="600"/>
              </a:spcAft>
            </a:pPr>
            <a:r>
              <a:rPr lang="en-GB" sz="1000" dirty="0"/>
              <a:t>Working together</a:t>
            </a:r>
          </a:p>
          <a:p>
            <a:pPr algn="ctr">
              <a:spcAft>
                <a:spcPts val="600"/>
              </a:spcAft>
            </a:pPr>
            <a:r>
              <a:rPr lang="en-GB" sz="1000" dirty="0"/>
              <a:t>Demonstrate how to combine our technologies with yours - offering unique winning solution!</a:t>
            </a:r>
          </a:p>
          <a:p>
            <a:pPr algn="ctr">
              <a:spcAft>
                <a:spcPts val="600"/>
              </a:spcAft>
            </a:pPr>
            <a:r>
              <a:rPr lang="en-GB" sz="1000" dirty="0"/>
              <a:t>Sales</a:t>
            </a:r>
          </a:p>
          <a:p>
            <a:pPr algn="ctr">
              <a:spcAft>
                <a:spcPts val="600"/>
              </a:spcAft>
            </a:pPr>
            <a:r>
              <a:rPr lang="en-GB" sz="1000" dirty="0"/>
              <a:t>Discovery &amp; qualification</a:t>
            </a:r>
          </a:p>
          <a:p>
            <a:pPr algn="ctr">
              <a:spcAft>
                <a:spcPts val="600"/>
              </a:spcAft>
            </a:pPr>
            <a:r>
              <a:rPr lang="en-GB" sz="1000" dirty="0"/>
              <a:t>Support call out day sessions</a:t>
            </a:r>
          </a:p>
          <a:p>
            <a:pPr algn="ctr">
              <a:spcAft>
                <a:spcPts val="600"/>
              </a:spcAft>
            </a:pPr>
            <a:r>
              <a:rPr lang="en-GB" sz="1000" dirty="0"/>
              <a:t>Commercial</a:t>
            </a:r>
          </a:p>
          <a:p>
            <a:pPr algn="ctr">
              <a:spcAft>
                <a:spcPts val="600"/>
              </a:spcAft>
            </a:pPr>
            <a:r>
              <a:rPr lang="en-GB" sz="1000" dirty="0"/>
              <a:t>How to increase margins</a:t>
            </a:r>
          </a:p>
          <a:p>
            <a:pPr algn="ctr">
              <a:spcAft>
                <a:spcPts val="600"/>
              </a:spcAft>
            </a:pPr>
            <a:r>
              <a:rPr lang="en-GB" sz="1000" dirty="0"/>
              <a:t>Building additional value and new revenue streams with your customers</a:t>
            </a:r>
          </a:p>
          <a:p>
            <a:pPr algn="ctr">
              <a:spcAft>
                <a:spcPts val="600"/>
              </a:spcAft>
            </a:pPr>
            <a:r>
              <a:rPr lang="en-GB" sz="1000" dirty="0"/>
              <a:t>Technical</a:t>
            </a:r>
          </a:p>
          <a:p>
            <a:pPr algn="ctr">
              <a:spcAft>
                <a:spcPts val="600"/>
              </a:spcAft>
            </a:pPr>
            <a:r>
              <a:rPr lang="en-GB" sz="1000" dirty="0"/>
              <a:t>Cornerstone specific</a:t>
            </a:r>
          </a:p>
          <a:p>
            <a:pPr algn="ctr">
              <a:spcAft>
                <a:spcPts val="600"/>
              </a:spcAft>
            </a:pPr>
            <a:r>
              <a:rPr lang="en-GB" sz="1000" dirty="0"/>
              <a:t>Solutions and overlay</a:t>
            </a:r>
          </a:p>
          <a:p>
            <a:pPr algn="ctr">
              <a:spcAft>
                <a:spcPts val="600"/>
              </a:spcAft>
            </a:pPr>
            <a:r>
              <a:rPr lang="en-GB" sz="1000" dirty="0"/>
              <a:t>Operation NOC and Support delivery</a:t>
            </a:r>
          </a:p>
        </p:txBody>
      </p:sp>
      <p:sp>
        <p:nvSpPr>
          <p:cNvPr id="20" name="Rectangle: Rounded Corners 34">
            <a:extLst>
              <a:ext uri="{FF2B5EF4-FFF2-40B4-BE49-F238E27FC236}">
                <a16:creationId xmlns:a16="http://schemas.microsoft.com/office/drawing/2014/main" id="{F6EF309B-686C-B640-8FF8-8DC3311663CC}"/>
              </a:ext>
            </a:extLst>
          </p:cNvPr>
          <p:cNvSpPr/>
          <p:nvPr/>
        </p:nvSpPr>
        <p:spPr>
          <a:xfrm>
            <a:off x="9068563" y="1530350"/>
            <a:ext cx="2666237" cy="4201923"/>
          </a:xfrm>
          <a:prstGeom prst="roundRect">
            <a:avLst>
              <a:gd name="adj" fmla="val 5057"/>
            </a:avLst>
          </a:prstGeom>
          <a:solidFill>
            <a:schemeClr val="accent4"/>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540000" rIns="91440" bIns="45720" numCol="1" spcCol="0" rtlCol="0" fromWordArt="0" anchor="t" anchorCtr="0" forceAA="0" compatLnSpc="1">
            <a:prstTxWarp prst="textNoShape">
              <a:avLst/>
            </a:prstTxWarp>
            <a:noAutofit/>
          </a:bodyPr>
          <a:lstStyle/>
          <a:p>
            <a:pPr algn="ctr">
              <a:spcAft>
                <a:spcPts val="600"/>
              </a:spcAft>
            </a:pPr>
            <a:r>
              <a:rPr lang="en-GB" sz="1400" b="1">
                <a:solidFill>
                  <a:schemeClr val="bg1"/>
                </a:solidFill>
              </a:rPr>
              <a:t>Enablement</a:t>
            </a:r>
            <a:endParaRPr lang="en-GB" sz="1100" b="1">
              <a:solidFill>
                <a:schemeClr val="bg1"/>
              </a:solidFill>
            </a:endParaRPr>
          </a:p>
          <a:p>
            <a:pPr algn="ctr">
              <a:spcAft>
                <a:spcPts val="600"/>
              </a:spcAft>
            </a:pPr>
            <a:r>
              <a:rPr lang="en-GB" sz="1000">
                <a:solidFill>
                  <a:schemeClr val="bg1"/>
                </a:solidFill>
              </a:rPr>
              <a:t>Partner Hub engagement</a:t>
            </a:r>
          </a:p>
          <a:p>
            <a:pPr algn="ctr">
              <a:spcAft>
                <a:spcPts val="600"/>
              </a:spcAft>
            </a:pPr>
            <a:r>
              <a:rPr lang="en-GB" sz="1000">
                <a:solidFill>
                  <a:schemeClr val="bg1"/>
                </a:solidFill>
              </a:rPr>
              <a:t>Making it easy to do business with us</a:t>
            </a:r>
          </a:p>
          <a:p>
            <a:pPr algn="ctr">
              <a:spcAft>
                <a:spcPts val="600"/>
              </a:spcAft>
            </a:pPr>
            <a:r>
              <a:rPr lang="en-GB" sz="1000">
                <a:solidFill>
                  <a:schemeClr val="bg1"/>
                </a:solidFill>
              </a:rPr>
              <a:t>Delivering consistent enablement strategy &amp;support building pipeline and margin growth</a:t>
            </a:r>
          </a:p>
          <a:p>
            <a:pPr algn="ctr">
              <a:spcAft>
                <a:spcPts val="600"/>
              </a:spcAft>
            </a:pPr>
            <a:r>
              <a:rPr lang="en-GB" sz="1000">
                <a:solidFill>
                  <a:schemeClr val="bg1"/>
                </a:solidFill>
              </a:rPr>
              <a:t>Agree critical success factors and report and tailor via regular meetings</a:t>
            </a:r>
          </a:p>
          <a:p>
            <a:pPr algn="ctr">
              <a:spcAft>
                <a:spcPts val="600"/>
              </a:spcAft>
            </a:pPr>
            <a:r>
              <a:rPr lang="en-GB" sz="1000">
                <a:solidFill>
                  <a:schemeClr val="bg1"/>
                </a:solidFill>
              </a:rPr>
              <a:t>Channelise product / solution materials</a:t>
            </a:r>
          </a:p>
          <a:p>
            <a:pPr algn="ctr">
              <a:spcAft>
                <a:spcPts val="600"/>
              </a:spcAft>
            </a:pPr>
            <a:r>
              <a:rPr lang="en-GB" sz="1000">
                <a:solidFill>
                  <a:schemeClr val="bg1"/>
                </a:solidFill>
              </a:rPr>
              <a:t>Channel partner training programme</a:t>
            </a:r>
          </a:p>
        </p:txBody>
      </p:sp>
      <p:sp>
        <p:nvSpPr>
          <p:cNvPr id="13" name="Rectangle: Rounded Corners 34">
            <a:extLst>
              <a:ext uri="{FF2B5EF4-FFF2-40B4-BE49-F238E27FC236}">
                <a16:creationId xmlns:a16="http://schemas.microsoft.com/office/drawing/2014/main" id="{07171E73-F381-6064-9BC3-F5E7966A6540}"/>
              </a:ext>
            </a:extLst>
          </p:cNvPr>
          <p:cNvSpPr/>
          <p:nvPr/>
        </p:nvSpPr>
        <p:spPr>
          <a:xfrm>
            <a:off x="418428" y="1569189"/>
            <a:ext cx="2666236" cy="4161788"/>
          </a:xfrm>
          <a:prstGeom prst="roundRect">
            <a:avLst>
              <a:gd name="adj" fmla="val 5057"/>
            </a:avLst>
          </a:prstGeom>
          <a:solidFill>
            <a:schemeClr val="accent1"/>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540000" rIns="91440" bIns="45720" numCol="1" spcCol="0" rtlCol="0" fromWordArt="0" anchor="t" anchorCtr="0" forceAA="0" compatLnSpc="1">
            <a:prstTxWarp prst="textNoShape">
              <a:avLst/>
            </a:prstTxWarp>
            <a:noAutofit/>
          </a:bodyPr>
          <a:lstStyle/>
          <a:p>
            <a:pPr algn="ctr">
              <a:spcAft>
                <a:spcPts val="600"/>
              </a:spcAft>
            </a:pPr>
            <a:r>
              <a:rPr lang="en-GB" sz="1400" b="1" dirty="0"/>
              <a:t>Strategy</a:t>
            </a:r>
            <a:endParaRPr lang="en-GB" sz="1100" b="1" dirty="0"/>
          </a:p>
          <a:p>
            <a:pPr algn="ctr">
              <a:spcAft>
                <a:spcPts val="600"/>
              </a:spcAft>
            </a:pPr>
            <a:r>
              <a:rPr lang="en-GB" sz="1000" dirty="0"/>
              <a:t>Strategic collaboration, focused approach, vertical, public/private</a:t>
            </a:r>
          </a:p>
          <a:p>
            <a:pPr algn="ctr">
              <a:spcAft>
                <a:spcPts val="600"/>
              </a:spcAft>
            </a:pPr>
            <a:r>
              <a:rPr lang="en-GB" sz="1000" dirty="0"/>
              <a:t>Enable channel with innovative solutions to simplify supply chain</a:t>
            </a:r>
          </a:p>
          <a:p>
            <a:pPr algn="ctr">
              <a:spcAft>
                <a:spcPts val="600"/>
              </a:spcAft>
            </a:pPr>
            <a:r>
              <a:rPr lang="en-GB" sz="1000" dirty="0"/>
              <a:t>Combine collective capability to maximise revenue and margin. Flexible routes to market, resell/refer. Money maker focus, target larger opportunities</a:t>
            </a:r>
          </a:p>
          <a:p>
            <a:pPr algn="ctr">
              <a:spcAft>
                <a:spcPts val="600"/>
              </a:spcAft>
            </a:pPr>
            <a:r>
              <a:rPr lang="en-GB" sz="1000" dirty="0"/>
              <a:t>Resource-rich approach </a:t>
            </a:r>
            <a:br>
              <a:rPr lang="en-GB" sz="1000" dirty="0"/>
            </a:br>
            <a:r>
              <a:rPr lang="en-GB" sz="1000" dirty="0"/>
              <a:t>to become your trusted advisor delivering Peace of Mind as a Service. Achieving high conversion rates.</a:t>
            </a:r>
          </a:p>
        </p:txBody>
      </p:sp>
      <p:sp>
        <p:nvSpPr>
          <p:cNvPr id="18" name="Rectangle: Rounded Corners 34">
            <a:extLst>
              <a:ext uri="{FF2B5EF4-FFF2-40B4-BE49-F238E27FC236}">
                <a16:creationId xmlns:a16="http://schemas.microsoft.com/office/drawing/2014/main" id="{E2EE5A3E-8F94-7E46-B56B-58C67B20E678}"/>
              </a:ext>
            </a:extLst>
          </p:cNvPr>
          <p:cNvSpPr/>
          <p:nvPr/>
        </p:nvSpPr>
        <p:spPr>
          <a:xfrm>
            <a:off x="3275236" y="1569187"/>
            <a:ext cx="2666236" cy="4161788"/>
          </a:xfrm>
          <a:prstGeom prst="roundRect">
            <a:avLst>
              <a:gd name="adj" fmla="val 5057"/>
            </a:avLst>
          </a:prstGeom>
          <a:solidFill>
            <a:schemeClr val="accent3"/>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540000" rIns="91440" bIns="45720" numCol="1" spcCol="0" rtlCol="0" fromWordArt="0" anchor="t" anchorCtr="0" forceAA="0" compatLnSpc="1">
            <a:prstTxWarp prst="textNoShape">
              <a:avLst/>
            </a:prstTxWarp>
            <a:noAutofit/>
          </a:bodyPr>
          <a:lstStyle/>
          <a:p>
            <a:pPr algn="ctr">
              <a:spcAft>
                <a:spcPts val="600"/>
              </a:spcAft>
            </a:pPr>
            <a:r>
              <a:rPr lang="en-GB" sz="1400" b="1"/>
              <a:t>Sales &amp; Marketing</a:t>
            </a:r>
            <a:endParaRPr lang="en-GB" sz="1100"/>
          </a:p>
          <a:p>
            <a:pPr algn="ctr">
              <a:spcAft>
                <a:spcPts val="600"/>
              </a:spcAft>
            </a:pPr>
            <a:r>
              <a:rPr lang="en-GB" sz="1000"/>
              <a:t>Events, Workshops, Roundtable, Hospitality</a:t>
            </a:r>
          </a:p>
          <a:p>
            <a:pPr algn="ctr">
              <a:spcAft>
                <a:spcPts val="600"/>
              </a:spcAft>
            </a:pPr>
            <a:r>
              <a:rPr lang="en-GB" sz="1000"/>
              <a:t>Online Content, white label, datasheets</a:t>
            </a:r>
          </a:p>
          <a:p>
            <a:pPr algn="ctr">
              <a:spcAft>
                <a:spcPts val="600"/>
              </a:spcAft>
            </a:pPr>
            <a:r>
              <a:rPr lang="en-GB" sz="1000"/>
              <a:t>Email, presentation, blog templates</a:t>
            </a:r>
          </a:p>
          <a:p>
            <a:pPr algn="ctr">
              <a:spcAft>
                <a:spcPts val="600"/>
              </a:spcAft>
            </a:pPr>
            <a:r>
              <a:rPr lang="en-GB" sz="1000"/>
              <a:t>Account Management</a:t>
            </a:r>
          </a:p>
          <a:p>
            <a:pPr algn="ctr">
              <a:spcAft>
                <a:spcPts val="600"/>
              </a:spcAft>
            </a:pPr>
            <a:r>
              <a:rPr lang="en-GB" sz="1000"/>
              <a:t>Prospecting/pipeline growth</a:t>
            </a:r>
          </a:p>
          <a:p>
            <a:pPr algn="ctr">
              <a:spcAft>
                <a:spcPts val="600"/>
              </a:spcAft>
            </a:pPr>
            <a:r>
              <a:rPr lang="en-GB" sz="1000"/>
              <a:t>Solution specialist, Solution Overlay</a:t>
            </a:r>
          </a:p>
          <a:p>
            <a:pPr algn="ctr">
              <a:spcAft>
                <a:spcPts val="600"/>
              </a:spcAft>
            </a:pPr>
            <a:r>
              <a:rPr lang="en-GB" sz="1000"/>
              <a:t>Bid support, full or hybrid</a:t>
            </a:r>
          </a:p>
          <a:p>
            <a:pPr algn="ctr">
              <a:spcAft>
                <a:spcPts val="600"/>
              </a:spcAft>
            </a:pPr>
            <a:r>
              <a:rPr lang="en-GB" sz="1000"/>
              <a:t>Proposal templates/support</a:t>
            </a:r>
          </a:p>
          <a:p>
            <a:pPr algn="ctr">
              <a:spcAft>
                <a:spcPts val="600"/>
              </a:spcAft>
            </a:pPr>
            <a:r>
              <a:rPr lang="en-GB" sz="1000"/>
              <a:t>O&amp;D team support</a:t>
            </a:r>
          </a:p>
          <a:p>
            <a:pPr algn="ctr">
              <a:spcAft>
                <a:spcPts val="600"/>
              </a:spcAft>
            </a:pPr>
            <a:endParaRPr lang="en-GB" sz="1400" b="1"/>
          </a:p>
        </p:txBody>
      </p:sp>
      <p:grpSp>
        <p:nvGrpSpPr>
          <p:cNvPr id="15" name="Group 14">
            <a:extLst>
              <a:ext uri="{FF2B5EF4-FFF2-40B4-BE49-F238E27FC236}">
                <a16:creationId xmlns:a16="http://schemas.microsoft.com/office/drawing/2014/main" id="{6EB80529-F48F-5DA3-D0A8-A7A2B670A7A5}"/>
              </a:ext>
            </a:extLst>
          </p:cNvPr>
          <p:cNvGrpSpPr/>
          <p:nvPr/>
        </p:nvGrpSpPr>
        <p:grpSpPr>
          <a:xfrm>
            <a:off x="1078827" y="614481"/>
            <a:ext cx="1345438" cy="1378274"/>
            <a:chOff x="342129" y="1447803"/>
            <a:chExt cx="1672374" cy="1713190"/>
          </a:xfrm>
        </p:grpSpPr>
        <p:sp>
          <p:nvSpPr>
            <p:cNvPr id="16" name="01">
              <a:extLst>
                <a:ext uri="{FF2B5EF4-FFF2-40B4-BE49-F238E27FC236}">
                  <a16:creationId xmlns:a16="http://schemas.microsoft.com/office/drawing/2014/main" id="{2B60D976-7C0A-9EA8-49DE-7A3E06765D03}"/>
                </a:ext>
              </a:extLst>
            </p:cNvPr>
            <p:cNvSpPr/>
            <p:nvPr/>
          </p:nvSpPr>
          <p:spPr>
            <a:xfrm>
              <a:off x="342129" y="1447803"/>
              <a:ext cx="1672374" cy="1672372"/>
            </a:xfrm>
            <a:custGeom>
              <a:avLst/>
              <a:gdLst>
                <a:gd name="connsiteX0" fmla="*/ 2252548 w 2252547"/>
                <a:gd name="connsiteY0" fmla="*/ 1126274 h 2252547"/>
                <a:gd name="connsiteX1" fmla="*/ 1126274 w 2252547"/>
                <a:gd name="connsiteY1" fmla="*/ 2252548 h 2252547"/>
                <a:gd name="connsiteX2" fmla="*/ 0 w 2252547"/>
                <a:gd name="connsiteY2" fmla="*/ 1126274 h 2252547"/>
                <a:gd name="connsiteX3" fmla="*/ 1126274 w 2252547"/>
                <a:gd name="connsiteY3" fmla="*/ 0 h 2252547"/>
                <a:gd name="connsiteX4" fmla="*/ 2252548 w 2252547"/>
                <a:gd name="connsiteY4" fmla="*/ 1126274 h 2252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547" h="2252547">
                  <a:moveTo>
                    <a:pt x="2252548" y="1126274"/>
                  </a:moveTo>
                  <a:cubicBezTo>
                    <a:pt x="2252548" y="1748298"/>
                    <a:pt x="1748298" y="2252548"/>
                    <a:pt x="1126274" y="2252548"/>
                  </a:cubicBezTo>
                  <a:cubicBezTo>
                    <a:pt x="504250" y="2252548"/>
                    <a:pt x="0" y="1748298"/>
                    <a:pt x="0" y="1126274"/>
                  </a:cubicBezTo>
                  <a:cubicBezTo>
                    <a:pt x="0" y="504250"/>
                    <a:pt x="504250" y="0"/>
                    <a:pt x="1126274" y="0"/>
                  </a:cubicBezTo>
                  <a:cubicBezTo>
                    <a:pt x="1748298" y="0"/>
                    <a:pt x="2252548" y="504250"/>
                    <a:pt x="2252548" y="1126274"/>
                  </a:cubicBezTo>
                  <a:close/>
                </a:path>
              </a:pathLst>
            </a:custGeom>
            <a:gradFill>
              <a:gsLst>
                <a:gs pos="13000">
                  <a:srgbClr val="FFFFFF">
                    <a:alpha val="0"/>
                  </a:srgbClr>
                </a:gs>
                <a:gs pos="42000">
                  <a:srgbClr val="FFFFFF">
                    <a:alpha val="8627"/>
                  </a:srgbClr>
                </a:gs>
                <a:gs pos="70000">
                  <a:srgbClr val="FFFFFF">
                    <a:alpha val="20000"/>
                  </a:srgbClr>
                </a:gs>
              </a:gsLst>
              <a:lin ang="0" scaled="1"/>
            </a:gradFill>
            <a:ln w="3979"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Helvetica"/>
                <a:ea typeface="+mn-ea"/>
                <a:cs typeface="+mn-cs"/>
              </a:endParaRPr>
            </a:p>
          </p:txBody>
        </p:sp>
        <p:sp>
          <p:nvSpPr>
            <p:cNvPr id="21" name="Freeform 3">
              <a:extLst>
                <a:ext uri="{FF2B5EF4-FFF2-40B4-BE49-F238E27FC236}">
                  <a16:creationId xmlns:a16="http://schemas.microsoft.com/office/drawing/2014/main" id="{FC0373B9-C50D-09C7-2EF1-01749A39E83E}"/>
                </a:ext>
              </a:extLst>
            </p:cNvPr>
            <p:cNvSpPr/>
            <p:nvPr/>
          </p:nvSpPr>
          <p:spPr>
            <a:xfrm>
              <a:off x="487772" y="1596997"/>
              <a:ext cx="1381088" cy="1563996"/>
            </a:xfrm>
            <a:custGeom>
              <a:avLst/>
              <a:gdLst>
                <a:gd name="connsiteX0" fmla="*/ 1775460 w 3550920"/>
                <a:gd name="connsiteY0" fmla="*/ 0 h 4021194"/>
                <a:gd name="connsiteX1" fmla="*/ 3550920 w 3550920"/>
                <a:gd name="connsiteY1" fmla="*/ 1775460 h 4021194"/>
                <a:gd name="connsiteX2" fmla="*/ 2303428 w 3550920"/>
                <a:gd name="connsiteY2" fmla="*/ 3471099 h 4021194"/>
                <a:gd name="connsiteX3" fmla="*/ 2242123 w 3550920"/>
                <a:gd name="connsiteY3" fmla="*/ 3486862 h 4021194"/>
                <a:gd name="connsiteX4" fmla="*/ 2226626 w 3550920"/>
                <a:gd name="connsiteY4" fmla="*/ 3494251 h 4021194"/>
                <a:gd name="connsiteX5" fmla="*/ 2065018 w 3550920"/>
                <a:gd name="connsiteY5" fmla="*/ 3627121 h 4021194"/>
                <a:gd name="connsiteX6" fmla="*/ 1887217 w 3550920"/>
                <a:gd name="connsiteY6" fmla="*/ 3916653 h 4021194"/>
                <a:gd name="connsiteX7" fmla="*/ 1783077 w 3550920"/>
                <a:gd name="connsiteY7" fmla="*/ 4020793 h 4021194"/>
                <a:gd name="connsiteX8" fmla="*/ 1645917 w 3550920"/>
                <a:gd name="connsiteY8" fmla="*/ 3886173 h 4021194"/>
                <a:gd name="connsiteX9" fmla="*/ 1494788 w 3550920"/>
                <a:gd name="connsiteY9" fmla="*/ 3646170 h 4021194"/>
                <a:gd name="connsiteX10" fmla="*/ 1401651 w 3550920"/>
                <a:gd name="connsiteY10" fmla="*/ 3541725 h 4021194"/>
                <a:gd name="connsiteX11" fmla="*/ 1328569 w 3550920"/>
                <a:gd name="connsiteY11" fmla="*/ 3491946 h 4021194"/>
                <a:gd name="connsiteX12" fmla="*/ 1247493 w 3550920"/>
                <a:gd name="connsiteY12" fmla="*/ 3471099 h 4021194"/>
                <a:gd name="connsiteX13" fmla="*/ 0 w 3550920"/>
                <a:gd name="connsiteY13" fmla="*/ 1775460 h 4021194"/>
                <a:gd name="connsiteX14" fmla="*/ 1775460 w 3550920"/>
                <a:gd name="connsiteY14" fmla="*/ 0 h 40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0920" h="4021194">
                  <a:moveTo>
                    <a:pt x="1775460" y="0"/>
                  </a:moveTo>
                  <a:cubicBezTo>
                    <a:pt x="2756019" y="0"/>
                    <a:pt x="3550920" y="794901"/>
                    <a:pt x="3550920" y="1775460"/>
                  </a:cubicBezTo>
                  <a:cubicBezTo>
                    <a:pt x="3550920" y="2572164"/>
                    <a:pt x="3026161" y="3246305"/>
                    <a:pt x="2303428" y="3471099"/>
                  </a:cubicBezTo>
                  <a:lnTo>
                    <a:pt x="2242123" y="3486862"/>
                  </a:lnTo>
                  <a:lnTo>
                    <a:pt x="2226626" y="3494251"/>
                  </a:lnTo>
                  <a:cubicBezTo>
                    <a:pt x="2179742" y="3517481"/>
                    <a:pt x="2114548" y="3555792"/>
                    <a:pt x="2065018" y="3627121"/>
                  </a:cubicBezTo>
                  <a:cubicBezTo>
                    <a:pt x="2018028" y="3708820"/>
                    <a:pt x="1934207" y="3851041"/>
                    <a:pt x="1887217" y="3916653"/>
                  </a:cubicBezTo>
                  <a:cubicBezTo>
                    <a:pt x="1840227" y="3982265"/>
                    <a:pt x="1823294" y="4025873"/>
                    <a:pt x="1783077" y="4020793"/>
                  </a:cubicBezTo>
                  <a:cubicBezTo>
                    <a:pt x="1742860" y="4015713"/>
                    <a:pt x="1720847" y="3998352"/>
                    <a:pt x="1645917" y="3886173"/>
                  </a:cubicBezTo>
                  <a:cubicBezTo>
                    <a:pt x="1597869" y="3823736"/>
                    <a:pt x="1546858" y="3735912"/>
                    <a:pt x="1494788" y="3646170"/>
                  </a:cubicBezTo>
                  <a:cubicBezTo>
                    <a:pt x="1473198" y="3607225"/>
                    <a:pt x="1439424" y="3572420"/>
                    <a:pt x="1401651" y="3541725"/>
                  </a:cubicBezTo>
                  <a:lnTo>
                    <a:pt x="1328569" y="3491946"/>
                  </a:lnTo>
                  <a:lnTo>
                    <a:pt x="1247493" y="3471099"/>
                  </a:lnTo>
                  <a:cubicBezTo>
                    <a:pt x="524759" y="3246305"/>
                    <a:pt x="0" y="2572164"/>
                    <a:pt x="0" y="1775460"/>
                  </a:cubicBezTo>
                  <a:cubicBezTo>
                    <a:pt x="0" y="794901"/>
                    <a:pt x="794901" y="0"/>
                    <a:pt x="1775460" y="0"/>
                  </a:cubicBezTo>
                  <a:close/>
                </a:path>
              </a:pathLst>
            </a:custGeom>
            <a:solidFill>
              <a:schemeClr val="accent1"/>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solidFill>
                  <a:schemeClr val="bg1"/>
                </a:solidFill>
              </a:endParaRPr>
            </a:p>
          </p:txBody>
        </p:sp>
        <p:pic>
          <p:nvPicPr>
            <p:cNvPr id="32" name="Graphic 31">
              <a:extLst>
                <a:ext uri="{FF2B5EF4-FFF2-40B4-BE49-F238E27FC236}">
                  <a16:creationId xmlns:a16="http://schemas.microsoft.com/office/drawing/2014/main" id="{85AA141F-543C-A071-4B1D-C8D2C4390D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3758" y="2030170"/>
              <a:ext cx="533400" cy="457200"/>
            </a:xfrm>
            <a:prstGeom prst="rect">
              <a:avLst/>
            </a:prstGeom>
          </p:spPr>
        </p:pic>
      </p:grpSp>
      <p:grpSp>
        <p:nvGrpSpPr>
          <p:cNvPr id="63" name="Group 62">
            <a:extLst>
              <a:ext uri="{FF2B5EF4-FFF2-40B4-BE49-F238E27FC236}">
                <a16:creationId xmlns:a16="http://schemas.microsoft.com/office/drawing/2014/main" id="{0657CDFB-15BE-0A86-9230-47353D2B4197}"/>
              </a:ext>
            </a:extLst>
          </p:cNvPr>
          <p:cNvGrpSpPr/>
          <p:nvPr/>
        </p:nvGrpSpPr>
        <p:grpSpPr>
          <a:xfrm>
            <a:off x="3935635" y="614481"/>
            <a:ext cx="1345438" cy="1378274"/>
            <a:chOff x="3935635" y="614481"/>
            <a:chExt cx="1345438" cy="1378274"/>
          </a:xfrm>
        </p:grpSpPr>
        <p:grpSp>
          <p:nvGrpSpPr>
            <p:cNvPr id="34" name="Group 33">
              <a:extLst>
                <a:ext uri="{FF2B5EF4-FFF2-40B4-BE49-F238E27FC236}">
                  <a16:creationId xmlns:a16="http://schemas.microsoft.com/office/drawing/2014/main" id="{FAB03FDB-FA94-8B5C-A317-A3C3163D3081}"/>
                </a:ext>
              </a:extLst>
            </p:cNvPr>
            <p:cNvGrpSpPr/>
            <p:nvPr/>
          </p:nvGrpSpPr>
          <p:grpSpPr>
            <a:xfrm>
              <a:off x="3935635" y="614481"/>
              <a:ext cx="1345438" cy="1378274"/>
              <a:chOff x="342129" y="1447803"/>
              <a:chExt cx="1672374" cy="1713190"/>
            </a:xfrm>
          </p:grpSpPr>
          <p:sp>
            <p:nvSpPr>
              <p:cNvPr id="40" name="01">
                <a:extLst>
                  <a:ext uri="{FF2B5EF4-FFF2-40B4-BE49-F238E27FC236}">
                    <a16:creationId xmlns:a16="http://schemas.microsoft.com/office/drawing/2014/main" id="{F20CE048-9451-2E8B-ED59-0D2DC140A33D}"/>
                  </a:ext>
                </a:extLst>
              </p:cNvPr>
              <p:cNvSpPr/>
              <p:nvPr/>
            </p:nvSpPr>
            <p:spPr>
              <a:xfrm>
                <a:off x="342129" y="1447803"/>
                <a:ext cx="1672374" cy="1672372"/>
              </a:xfrm>
              <a:custGeom>
                <a:avLst/>
                <a:gdLst>
                  <a:gd name="connsiteX0" fmla="*/ 2252548 w 2252547"/>
                  <a:gd name="connsiteY0" fmla="*/ 1126274 h 2252547"/>
                  <a:gd name="connsiteX1" fmla="*/ 1126274 w 2252547"/>
                  <a:gd name="connsiteY1" fmla="*/ 2252548 h 2252547"/>
                  <a:gd name="connsiteX2" fmla="*/ 0 w 2252547"/>
                  <a:gd name="connsiteY2" fmla="*/ 1126274 h 2252547"/>
                  <a:gd name="connsiteX3" fmla="*/ 1126274 w 2252547"/>
                  <a:gd name="connsiteY3" fmla="*/ 0 h 2252547"/>
                  <a:gd name="connsiteX4" fmla="*/ 2252548 w 2252547"/>
                  <a:gd name="connsiteY4" fmla="*/ 1126274 h 2252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547" h="2252547">
                    <a:moveTo>
                      <a:pt x="2252548" y="1126274"/>
                    </a:moveTo>
                    <a:cubicBezTo>
                      <a:pt x="2252548" y="1748298"/>
                      <a:pt x="1748298" y="2252548"/>
                      <a:pt x="1126274" y="2252548"/>
                    </a:cubicBezTo>
                    <a:cubicBezTo>
                      <a:pt x="504250" y="2252548"/>
                      <a:pt x="0" y="1748298"/>
                      <a:pt x="0" y="1126274"/>
                    </a:cubicBezTo>
                    <a:cubicBezTo>
                      <a:pt x="0" y="504250"/>
                      <a:pt x="504250" y="0"/>
                      <a:pt x="1126274" y="0"/>
                    </a:cubicBezTo>
                    <a:cubicBezTo>
                      <a:pt x="1748298" y="0"/>
                      <a:pt x="2252548" y="504250"/>
                      <a:pt x="2252548" y="1126274"/>
                    </a:cubicBezTo>
                    <a:close/>
                  </a:path>
                </a:pathLst>
              </a:custGeom>
              <a:gradFill>
                <a:gsLst>
                  <a:gs pos="13000">
                    <a:srgbClr val="FFFFFF">
                      <a:alpha val="0"/>
                    </a:srgbClr>
                  </a:gs>
                  <a:gs pos="42000">
                    <a:srgbClr val="FFFFFF">
                      <a:alpha val="8627"/>
                    </a:srgbClr>
                  </a:gs>
                  <a:gs pos="70000">
                    <a:srgbClr val="FFFFFF">
                      <a:alpha val="20000"/>
                    </a:srgbClr>
                  </a:gs>
                </a:gsLst>
                <a:lin ang="0" scaled="1"/>
              </a:gradFill>
              <a:ln w="3979"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Helvetica"/>
                  <a:ea typeface="+mn-ea"/>
                  <a:cs typeface="+mn-cs"/>
                </a:endParaRPr>
              </a:p>
            </p:txBody>
          </p:sp>
          <p:sp>
            <p:nvSpPr>
              <p:cNvPr id="41" name="Freeform 3">
                <a:extLst>
                  <a:ext uri="{FF2B5EF4-FFF2-40B4-BE49-F238E27FC236}">
                    <a16:creationId xmlns:a16="http://schemas.microsoft.com/office/drawing/2014/main" id="{280EF44D-D55B-8844-BF79-41CA06B9FD70}"/>
                  </a:ext>
                </a:extLst>
              </p:cNvPr>
              <p:cNvSpPr/>
              <p:nvPr/>
            </p:nvSpPr>
            <p:spPr>
              <a:xfrm>
                <a:off x="487772" y="1596997"/>
                <a:ext cx="1381088" cy="1563996"/>
              </a:xfrm>
              <a:custGeom>
                <a:avLst/>
                <a:gdLst>
                  <a:gd name="connsiteX0" fmla="*/ 1775460 w 3550920"/>
                  <a:gd name="connsiteY0" fmla="*/ 0 h 4021194"/>
                  <a:gd name="connsiteX1" fmla="*/ 3550920 w 3550920"/>
                  <a:gd name="connsiteY1" fmla="*/ 1775460 h 4021194"/>
                  <a:gd name="connsiteX2" fmla="*/ 2303428 w 3550920"/>
                  <a:gd name="connsiteY2" fmla="*/ 3471099 h 4021194"/>
                  <a:gd name="connsiteX3" fmla="*/ 2242123 w 3550920"/>
                  <a:gd name="connsiteY3" fmla="*/ 3486862 h 4021194"/>
                  <a:gd name="connsiteX4" fmla="*/ 2226626 w 3550920"/>
                  <a:gd name="connsiteY4" fmla="*/ 3494251 h 4021194"/>
                  <a:gd name="connsiteX5" fmla="*/ 2065018 w 3550920"/>
                  <a:gd name="connsiteY5" fmla="*/ 3627121 h 4021194"/>
                  <a:gd name="connsiteX6" fmla="*/ 1887217 w 3550920"/>
                  <a:gd name="connsiteY6" fmla="*/ 3916653 h 4021194"/>
                  <a:gd name="connsiteX7" fmla="*/ 1783077 w 3550920"/>
                  <a:gd name="connsiteY7" fmla="*/ 4020793 h 4021194"/>
                  <a:gd name="connsiteX8" fmla="*/ 1645917 w 3550920"/>
                  <a:gd name="connsiteY8" fmla="*/ 3886173 h 4021194"/>
                  <a:gd name="connsiteX9" fmla="*/ 1494788 w 3550920"/>
                  <a:gd name="connsiteY9" fmla="*/ 3646170 h 4021194"/>
                  <a:gd name="connsiteX10" fmla="*/ 1401651 w 3550920"/>
                  <a:gd name="connsiteY10" fmla="*/ 3541725 h 4021194"/>
                  <a:gd name="connsiteX11" fmla="*/ 1328569 w 3550920"/>
                  <a:gd name="connsiteY11" fmla="*/ 3491946 h 4021194"/>
                  <a:gd name="connsiteX12" fmla="*/ 1247493 w 3550920"/>
                  <a:gd name="connsiteY12" fmla="*/ 3471099 h 4021194"/>
                  <a:gd name="connsiteX13" fmla="*/ 0 w 3550920"/>
                  <a:gd name="connsiteY13" fmla="*/ 1775460 h 4021194"/>
                  <a:gd name="connsiteX14" fmla="*/ 1775460 w 3550920"/>
                  <a:gd name="connsiteY14" fmla="*/ 0 h 40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0920" h="4021194">
                    <a:moveTo>
                      <a:pt x="1775460" y="0"/>
                    </a:moveTo>
                    <a:cubicBezTo>
                      <a:pt x="2756019" y="0"/>
                      <a:pt x="3550920" y="794901"/>
                      <a:pt x="3550920" y="1775460"/>
                    </a:cubicBezTo>
                    <a:cubicBezTo>
                      <a:pt x="3550920" y="2572164"/>
                      <a:pt x="3026161" y="3246305"/>
                      <a:pt x="2303428" y="3471099"/>
                    </a:cubicBezTo>
                    <a:lnTo>
                      <a:pt x="2242123" y="3486862"/>
                    </a:lnTo>
                    <a:lnTo>
                      <a:pt x="2226626" y="3494251"/>
                    </a:lnTo>
                    <a:cubicBezTo>
                      <a:pt x="2179742" y="3517481"/>
                      <a:pt x="2114548" y="3555792"/>
                      <a:pt x="2065018" y="3627121"/>
                    </a:cubicBezTo>
                    <a:cubicBezTo>
                      <a:pt x="2018028" y="3708820"/>
                      <a:pt x="1934207" y="3851041"/>
                      <a:pt x="1887217" y="3916653"/>
                    </a:cubicBezTo>
                    <a:cubicBezTo>
                      <a:pt x="1840227" y="3982265"/>
                      <a:pt x="1823294" y="4025873"/>
                      <a:pt x="1783077" y="4020793"/>
                    </a:cubicBezTo>
                    <a:cubicBezTo>
                      <a:pt x="1742860" y="4015713"/>
                      <a:pt x="1720847" y="3998352"/>
                      <a:pt x="1645917" y="3886173"/>
                    </a:cubicBezTo>
                    <a:cubicBezTo>
                      <a:pt x="1597869" y="3823736"/>
                      <a:pt x="1546858" y="3735912"/>
                      <a:pt x="1494788" y="3646170"/>
                    </a:cubicBezTo>
                    <a:cubicBezTo>
                      <a:pt x="1473198" y="3607225"/>
                      <a:pt x="1439424" y="3572420"/>
                      <a:pt x="1401651" y="3541725"/>
                    </a:cubicBezTo>
                    <a:lnTo>
                      <a:pt x="1328569" y="3491946"/>
                    </a:lnTo>
                    <a:lnTo>
                      <a:pt x="1247493" y="3471099"/>
                    </a:lnTo>
                    <a:cubicBezTo>
                      <a:pt x="524759" y="3246305"/>
                      <a:pt x="0" y="2572164"/>
                      <a:pt x="0" y="1775460"/>
                    </a:cubicBezTo>
                    <a:cubicBezTo>
                      <a:pt x="0" y="794901"/>
                      <a:pt x="794901" y="0"/>
                      <a:pt x="1775460" y="0"/>
                    </a:cubicBezTo>
                    <a:close/>
                  </a:path>
                </a:pathLst>
              </a:custGeom>
              <a:solidFill>
                <a:schemeClr val="accent3"/>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solidFill>
                    <a:schemeClr val="bg1"/>
                  </a:solidFill>
                </a:endParaRPr>
              </a:p>
            </p:txBody>
          </p:sp>
        </p:grpSp>
        <p:pic>
          <p:nvPicPr>
            <p:cNvPr id="50" name="Graphic 49">
              <a:extLst>
                <a:ext uri="{FF2B5EF4-FFF2-40B4-BE49-F238E27FC236}">
                  <a16:creationId xmlns:a16="http://schemas.microsoft.com/office/drawing/2014/main" id="{43EBCDCE-604E-A577-8918-2352315EAE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09118" y="1083973"/>
              <a:ext cx="398472" cy="398472"/>
            </a:xfrm>
            <a:prstGeom prst="rect">
              <a:avLst/>
            </a:prstGeom>
          </p:spPr>
        </p:pic>
      </p:grpSp>
      <p:grpSp>
        <p:nvGrpSpPr>
          <p:cNvPr id="62" name="Group 61">
            <a:extLst>
              <a:ext uri="{FF2B5EF4-FFF2-40B4-BE49-F238E27FC236}">
                <a16:creationId xmlns:a16="http://schemas.microsoft.com/office/drawing/2014/main" id="{6BD16E35-8AAB-1E49-BD16-1D5BCC12A23B}"/>
              </a:ext>
            </a:extLst>
          </p:cNvPr>
          <p:cNvGrpSpPr/>
          <p:nvPr/>
        </p:nvGrpSpPr>
        <p:grpSpPr>
          <a:xfrm>
            <a:off x="6832298" y="614481"/>
            <a:ext cx="1345438" cy="1378274"/>
            <a:chOff x="6832298" y="614481"/>
            <a:chExt cx="1345438" cy="1378274"/>
          </a:xfrm>
        </p:grpSpPr>
        <p:grpSp>
          <p:nvGrpSpPr>
            <p:cNvPr id="43" name="Group 42">
              <a:extLst>
                <a:ext uri="{FF2B5EF4-FFF2-40B4-BE49-F238E27FC236}">
                  <a16:creationId xmlns:a16="http://schemas.microsoft.com/office/drawing/2014/main" id="{1C9996F6-BF0F-785C-43C0-8D6E29CF16EE}"/>
                </a:ext>
              </a:extLst>
            </p:cNvPr>
            <p:cNvGrpSpPr/>
            <p:nvPr/>
          </p:nvGrpSpPr>
          <p:grpSpPr>
            <a:xfrm>
              <a:off x="6832298" y="614481"/>
              <a:ext cx="1345438" cy="1378274"/>
              <a:chOff x="342129" y="1447803"/>
              <a:chExt cx="1672374" cy="1713190"/>
            </a:xfrm>
          </p:grpSpPr>
          <p:sp>
            <p:nvSpPr>
              <p:cNvPr id="44" name="01">
                <a:extLst>
                  <a:ext uri="{FF2B5EF4-FFF2-40B4-BE49-F238E27FC236}">
                    <a16:creationId xmlns:a16="http://schemas.microsoft.com/office/drawing/2014/main" id="{4E348A0B-ED54-61B4-FD60-0F8EBA156DFF}"/>
                  </a:ext>
                </a:extLst>
              </p:cNvPr>
              <p:cNvSpPr/>
              <p:nvPr/>
            </p:nvSpPr>
            <p:spPr>
              <a:xfrm>
                <a:off x="342129" y="1447803"/>
                <a:ext cx="1672374" cy="1672372"/>
              </a:xfrm>
              <a:custGeom>
                <a:avLst/>
                <a:gdLst>
                  <a:gd name="connsiteX0" fmla="*/ 2252548 w 2252547"/>
                  <a:gd name="connsiteY0" fmla="*/ 1126274 h 2252547"/>
                  <a:gd name="connsiteX1" fmla="*/ 1126274 w 2252547"/>
                  <a:gd name="connsiteY1" fmla="*/ 2252548 h 2252547"/>
                  <a:gd name="connsiteX2" fmla="*/ 0 w 2252547"/>
                  <a:gd name="connsiteY2" fmla="*/ 1126274 h 2252547"/>
                  <a:gd name="connsiteX3" fmla="*/ 1126274 w 2252547"/>
                  <a:gd name="connsiteY3" fmla="*/ 0 h 2252547"/>
                  <a:gd name="connsiteX4" fmla="*/ 2252548 w 2252547"/>
                  <a:gd name="connsiteY4" fmla="*/ 1126274 h 2252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547" h="2252547">
                    <a:moveTo>
                      <a:pt x="2252548" y="1126274"/>
                    </a:moveTo>
                    <a:cubicBezTo>
                      <a:pt x="2252548" y="1748298"/>
                      <a:pt x="1748298" y="2252548"/>
                      <a:pt x="1126274" y="2252548"/>
                    </a:cubicBezTo>
                    <a:cubicBezTo>
                      <a:pt x="504250" y="2252548"/>
                      <a:pt x="0" y="1748298"/>
                      <a:pt x="0" y="1126274"/>
                    </a:cubicBezTo>
                    <a:cubicBezTo>
                      <a:pt x="0" y="504250"/>
                      <a:pt x="504250" y="0"/>
                      <a:pt x="1126274" y="0"/>
                    </a:cubicBezTo>
                    <a:cubicBezTo>
                      <a:pt x="1748298" y="0"/>
                      <a:pt x="2252548" y="504250"/>
                      <a:pt x="2252548" y="1126274"/>
                    </a:cubicBezTo>
                    <a:close/>
                  </a:path>
                </a:pathLst>
              </a:custGeom>
              <a:gradFill>
                <a:gsLst>
                  <a:gs pos="13000">
                    <a:srgbClr val="FFFFFF">
                      <a:alpha val="0"/>
                    </a:srgbClr>
                  </a:gs>
                  <a:gs pos="42000">
                    <a:srgbClr val="FFFFFF">
                      <a:alpha val="8627"/>
                    </a:srgbClr>
                  </a:gs>
                  <a:gs pos="70000">
                    <a:srgbClr val="FFFFFF">
                      <a:alpha val="20000"/>
                    </a:srgbClr>
                  </a:gs>
                </a:gsLst>
                <a:lin ang="0" scaled="1"/>
              </a:gradFill>
              <a:ln w="3979"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Helvetica"/>
                  <a:ea typeface="+mn-ea"/>
                  <a:cs typeface="+mn-cs"/>
                </a:endParaRPr>
              </a:p>
            </p:txBody>
          </p:sp>
          <p:sp>
            <p:nvSpPr>
              <p:cNvPr id="45" name="Freeform 3">
                <a:extLst>
                  <a:ext uri="{FF2B5EF4-FFF2-40B4-BE49-F238E27FC236}">
                    <a16:creationId xmlns:a16="http://schemas.microsoft.com/office/drawing/2014/main" id="{881D90C2-2C4B-11A0-D63C-546C2C3B9171}"/>
                  </a:ext>
                </a:extLst>
              </p:cNvPr>
              <p:cNvSpPr/>
              <p:nvPr/>
            </p:nvSpPr>
            <p:spPr>
              <a:xfrm>
                <a:off x="487772" y="1596997"/>
                <a:ext cx="1381088" cy="1563996"/>
              </a:xfrm>
              <a:custGeom>
                <a:avLst/>
                <a:gdLst>
                  <a:gd name="connsiteX0" fmla="*/ 1775460 w 3550920"/>
                  <a:gd name="connsiteY0" fmla="*/ 0 h 4021194"/>
                  <a:gd name="connsiteX1" fmla="*/ 3550920 w 3550920"/>
                  <a:gd name="connsiteY1" fmla="*/ 1775460 h 4021194"/>
                  <a:gd name="connsiteX2" fmla="*/ 2303428 w 3550920"/>
                  <a:gd name="connsiteY2" fmla="*/ 3471099 h 4021194"/>
                  <a:gd name="connsiteX3" fmla="*/ 2242123 w 3550920"/>
                  <a:gd name="connsiteY3" fmla="*/ 3486862 h 4021194"/>
                  <a:gd name="connsiteX4" fmla="*/ 2226626 w 3550920"/>
                  <a:gd name="connsiteY4" fmla="*/ 3494251 h 4021194"/>
                  <a:gd name="connsiteX5" fmla="*/ 2065018 w 3550920"/>
                  <a:gd name="connsiteY5" fmla="*/ 3627121 h 4021194"/>
                  <a:gd name="connsiteX6" fmla="*/ 1887217 w 3550920"/>
                  <a:gd name="connsiteY6" fmla="*/ 3916653 h 4021194"/>
                  <a:gd name="connsiteX7" fmla="*/ 1783077 w 3550920"/>
                  <a:gd name="connsiteY7" fmla="*/ 4020793 h 4021194"/>
                  <a:gd name="connsiteX8" fmla="*/ 1645917 w 3550920"/>
                  <a:gd name="connsiteY8" fmla="*/ 3886173 h 4021194"/>
                  <a:gd name="connsiteX9" fmla="*/ 1494788 w 3550920"/>
                  <a:gd name="connsiteY9" fmla="*/ 3646170 h 4021194"/>
                  <a:gd name="connsiteX10" fmla="*/ 1401651 w 3550920"/>
                  <a:gd name="connsiteY10" fmla="*/ 3541725 h 4021194"/>
                  <a:gd name="connsiteX11" fmla="*/ 1328569 w 3550920"/>
                  <a:gd name="connsiteY11" fmla="*/ 3491946 h 4021194"/>
                  <a:gd name="connsiteX12" fmla="*/ 1247493 w 3550920"/>
                  <a:gd name="connsiteY12" fmla="*/ 3471099 h 4021194"/>
                  <a:gd name="connsiteX13" fmla="*/ 0 w 3550920"/>
                  <a:gd name="connsiteY13" fmla="*/ 1775460 h 4021194"/>
                  <a:gd name="connsiteX14" fmla="*/ 1775460 w 3550920"/>
                  <a:gd name="connsiteY14" fmla="*/ 0 h 40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0920" h="4021194">
                    <a:moveTo>
                      <a:pt x="1775460" y="0"/>
                    </a:moveTo>
                    <a:cubicBezTo>
                      <a:pt x="2756019" y="0"/>
                      <a:pt x="3550920" y="794901"/>
                      <a:pt x="3550920" y="1775460"/>
                    </a:cubicBezTo>
                    <a:cubicBezTo>
                      <a:pt x="3550920" y="2572164"/>
                      <a:pt x="3026161" y="3246305"/>
                      <a:pt x="2303428" y="3471099"/>
                    </a:cubicBezTo>
                    <a:lnTo>
                      <a:pt x="2242123" y="3486862"/>
                    </a:lnTo>
                    <a:lnTo>
                      <a:pt x="2226626" y="3494251"/>
                    </a:lnTo>
                    <a:cubicBezTo>
                      <a:pt x="2179742" y="3517481"/>
                      <a:pt x="2114548" y="3555792"/>
                      <a:pt x="2065018" y="3627121"/>
                    </a:cubicBezTo>
                    <a:cubicBezTo>
                      <a:pt x="2018028" y="3708820"/>
                      <a:pt x="1934207" y="3851041"/>
                      <a:pt x="1887217" y="3916653"/>
                    </a:cubicBezTo>
                    <a:cubicBezTo>
                      <a:pt x="1840227" y="3982265"/>
                      <a:pt x="1823294" y="4025873"/>
                      <a:pt x="1783077" y="4020793"/>
                    </a:cubicBezTo>
                    <a:cubicBezTo>
                      <a:pt x="1742860" y="4015713"/>
                      <a:pt x="1720847" y="3998352"/>
                      <a:pt x="1645917" y="3886173"/>
                    </a:cubicBezTo>
                    <a:cubicBezTo>
                      <a:pt x="1597869" y="3823736"/>
                      <a:pt x="1546858" y="3735912"/>
                      <a:pt x="1494788" y="3646170"/>
                    </a:cubicBezTo>
                    <a:cubicBezTo>
                      <a:pt x="1473198" y="3607225"/>
                      <a:pt x="1439424" y="3572420"/>
                      <a:pt x="1401651" y="3541725"/>
                    </a:cubicBezTo>
                    <a:lnTo>
                      <a:pt x="1328569" y="3491946"/>
                    </a:lnTo>
                    <a:lnTo>
                      <a:pt x="1247493" y="3471099"/>
                    </a:lnTo>
                    <a:cubicBezTo>
                      <a:pt x="524759" y="3246305"/>
                      <a:pt x="0" y="2572164"/>
                      <a:pt x="0" y="1775460"/>
                    </a:cubicBezTo>
                    <a:cubicBezTo>
                      <a:pt x="0" y="794901"/>
                      <a:pt x="794901" y="0"/>
                      <a:pt x="1775460" y="0"/>
                    </a:cubicBezTo>
                    <a:close/>
                  </a:path>
                </a:pathLst>
              </a:custGeom>
              <a:solidFill>
                <a:schemeClr val="accent5"/>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solidFill>
                    <a:schemeClr val="bg1"/>
                  </a:solidFill>
                </a:endParaRPr>
              </a:p>
            </p:txBody>
          </p:sp>
        </p:grpSp>
        <p:pic>
          <p:nvPicPr>
            <p:cNvPr id="52" name="Graphic 51">
              <a:extLst>
                <a:ext uri="{FF2B5EF4-FFF2-40B4-BE49-F238E27FC236}">
                  <a16:creationId xmlns:a16="http://schemas.microsoft.com/office/drawing/2014/main" id="{3E21F5CB-031C-7E7E-B170-D3E52993A7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92720" y="1088040"/>
              <a:ext cx="424596" cy="444498"/>
            </a:xfrm>
            <a:prstGeom prst="rect">
              <a:avLst/>
            </a:prstGeom>
          </p:spPr>
        </p:pic>
      </p:grpSp>
      <p:grpSp>
        <p:nvGrpSpPr>
          <p:cNvPr id="61" name="Group 60">
            <a:extLst>
              <a:ext uri="{FF2B5EF4-FFF2-40B4-BE49-F238E27FC236}">
                <a16:creationId xmlns:a16="http://schemas.microsoft.com/office/drawing/2014/main" id="{FB22F288-4B33-4F5E-84D9-83198D589B81}"/>
              </a:ext>
            </a:extLst>
          </p:cNvPr>
          <p:cNvGrpSpPr/>
          <p:nvPr/>
        </p:nvGrpSpPr>
        <p:grpSpPr>
          <a:xfrm>
            <a:off x="9728962" y="614481"/>
            <a:ext cx="1345438" cy="1378274"/>
            <a:chOff x="9728962" y="614481"/>
            <a:chExt cx="1345438" cy="1378274"/>
          </a:xfrm>
        </p:grpSpPr>
        <p:grpSp>
          <p:nvGrpSpPr>
            <p:cNvPr id="46" name="Group 45">
              <a:extLst>
                <a:ext uri="{FF2B5EF4-FFF2-40B4-BE49-F238E27FC236}">
                  <a16:creationId xmlns:a16="http://schemas.microsoft.com/office/drawing/2014/main" id="{7EA882FF-A36E-F7EA-FB70-CE63E6B7BECB}"/>
                </a:ext>
              </a:extLst>
            </p:cNvPr>
            <p:cNvGrpSpPr/>
            <p:nvPr/>
          </p:nvGrpSpPr>
          <p:grpSpPr>
            <a:xfrm>
              <a:off x="9728962" y="614481"/>
              <a:ext cx="1345438" cy="1378274"/>
              <a:chOff x="342129" y="1447803"/>
              <a:chExt cx="1672374" cy="1713190"/>
            </a:xfrm>
          </p:grpSpPr>
          <p:sp>
            <p:nvSpPr>
              <p:cNvPr id="47" name="01">
                <a:extLst>
                  <a:ext uri="{FF2B5EF4-FFF2-40B4-BE49-F238E27FC236}">
                    <a16:creationId xmlns:a16="http://schemas.microsoft.com/office/drawing/2014/main" id="{7A86723A-AA65-74FC-AEF5-DBEA16D03E73}"/>
                  </a:ext>
                </a:extLst>
              </p:cNvPr>
              <p:cNvSpPr/>
              <p:nvPr/>
            </p:nvSpPr>
            <p:spPr>
              <a:xfrm>
                <a:off x="342129" y="1447803"/>
                <a:ext cx="1672374" cy="1672372"/>
              </a:xfrm>
              <a:custGeom>
                <a:avLst/>
                <a:gdLst>
                  <a:gd name="connsiteX0" fmla="*/ 2252548 w 2252547"/>
                  <a:gd name="connsiteY0" fmla="*/ 1126274 h 2252547"/>
                  <a:gd name="connsiteX1" fmla="*/ 1126274 w 2252547"/>
                  <a:gd name="connsiteY1" fmla="*/ 2252548 h 2252547"/>
                  <a:gd name="connsiteX2" fmla="*/ 0 w 2252547"/>
                  <a:gd name="connsiteY2" fmla="*/ 1126274 h 2252547"/>
                  <a:gd name="connsiteX3" fmla="*/ 1126274 w 2252547"/>
                  <a:gd name="connsiteY3" fmla="*/ 0 h 2252547"/>
                  <a:gd name="connsiteX4" fmla="*/ 2252548 w 2252547"/>
                  <a:gd name="connsiteY4" fmla="*/ 1126274 h 2252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547" h="2252547">
                    <a:moveTo>
                      <a:pt x="2252548" y="1126274"/>
                    </a:moveTo>
                    <a:cubicBezTo>
                      <a:pt x="2252548" y="1748298"/>
                      <a:pt x="1748298" y="2252548"/>
                      <a:pt x="1126274" y="2252548"/>
                    </a:cubicBezTo>
                    <a:cubicBezTo>
                      <a:pt x="504250" y="2252548"/>
                      <a:pt x="0" y="1748298"/>
                      <a:pt x="0" y="1126274"/>
                    </a:cubicBezTo>
                    <a:cubicBezTo>
                      <a:pt x="0" y="504250"/>
                      <a:pt x="504250" y="0"/>
                      <a:pt x="1126274" y="0"/>
                    </a:cubicBezTo>
                    <a:cubicBezTo>
                      <a:pt x="1748298" y="0"/>
                      <a:pt x="2252548" y="504250"/>
                      <a:pt x="2252548" y="1126274"/>
                    </a:cubicBezTo>
                    <a:close/>
                  </a:path>
                </a:pathLst>
              </a:custGeom>
              <a:gradFill>
                <a:gsLst>
                  <a:gs pos="13000">
                    <a:srgbClr val="FFFFFF">
                      <a:alpha val="0"/>
                    </a:srgbClr>
                  </a:gs>
                  <a:gs pos="42000">
                    <a:srgbClr val="FFFFFF">
                      <a:alpha val="8627"/>
                    </a:srgbClr>
                  </a:gs>
                  <a:gs pos="70000">
                    <a:srgbClr val="FFFFFF">
                      <a:alpha val="20000"/>
                    </a:srgbClr>
                  </a:gs>
                </a:gsLst>
                <a:lin ang="0" scaled="1"/>
              </a:gradFill>
              <a:ln w="3979"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Helvetica"/>
                  <a:ea typeface="+mn-ea"/>
                  <a:cs typeface="+mn-cs"/>
                </a:endParaRPr>
              </a:p>
            </p:txBody>
          </p:sp>
          <p:sp>
            <p:nvSpPr>
              <p:cNvPr id="48" name="Freeform 3">
                <a:extLst>
                  <a:ext uri="{FF2B5EF4-FFF2-40B4-BE49-F238E27FC236}">
                    <a16:creationId xmlns:a16="http://schemas.microsoft.com/office/drawing/2014/main" id="{91D09978-6E54-14AD-DBA1-450010755226}"/>
                  </a:ext>
                </a:extLst>
              </p:cNvPr>
              <p:cNvSpPr/>
              <p:nvPr/>
            </p:nvSpPr>
            <p:spPr>
              <a:xfrm>
                <a:off x="487772" y="1596997"/>
                <a:ext cx="1381088" cy="1563996"/>
              </a:xfrm>
              <a:custGeom>
                <a:avLst/>
                <a:gdLst>
                  <a:gd name="connsiteX0" fmla="*/ 1775460 w 3550920"/>
                  <a:gd name="connsiteY0" fmla="*/ 0 h 4021194"/>
                  <a:gd name="connsiteX1" fmla="*/ 3550920 w 3550920"/>
                  <a:gd name="connsiteY1" fmla="*/ 1775460 h 4021194"/>
                  <a:gd name="connsiteX2" fmla="*/ 2303428 w 3550920"/>
                  <a:gd name="connsiteY2" fmla="*/ 3471099 h 4021194"/>
                  <a:gd name="connsiteX3" fmla="*/ 2242123 w 3550920"/>
                  <a:gd name="connsiteY3" fmla="*/ 3486862 h 4021194"/>
                  <a:gd name="connsiteX4" fmla="*/ 2226626 w 3550920"/>
                  <a:gd name="connsiteY4" fmla="*/ 3494251 h 4021194"/>
                  <a:gd name="connsiteX5" fmla="*/ 2065018 w 3550920"/>
                  <a:gd name="connsiteY5" fmla="*/ 3627121 h 4021194"/>
                  <a:gd name="connsiteX6" fmla="*/ 1887217 w 3550920"/>
                  <a:gd name="connsiteY6" fmla="*/ 3916653 h 4021194"/>
                  <a:gd name="connsiteX7" fmla="*/ 1783077 w 3550920"/>
                  <a:gd name="connsiteY7" fmla="*/ 4020793 h 4021194"/>
                  <a:gd name="connsiteX8" fmla="*/ 1645917 w 3550920"/>
                  <a:gd name="connsiteY8" fmla="*/ 3886173 h 4021194"/>
                  <a:gd name="connsiteX9" fmla="*/ 1494788 w 3550920"/>
                  <a:gd name="connsiteY9" fmla="*/ 3646170 h 4021194"/>
                  <a:gd name="connsiteX10" fmla="*/ 1401651 w 3550920"/>
                  <a:gd name="connsiteY10" fmla="*/ 3541725 h 4021194"/>
                  <a:gd name="connsiteX11" fmla="*/ 1328569 w 3550920"/>
                  <a:gd name="connsiteY11" fmla="*/ 3491946 h 4021194"/>
                  <a:gd name="connsiteX12" fmla="*/ 1247493 w 3550920"/>
                  <a:gd name="connsiteY12" fmla="*/ 3471099 h 4021194"/>
                  <a:gd name="connsiteX13" fmla="*/ 0 w 3550920"/>
                  <a:gd name="connsiteY13" fmla="*/ 1775460 h 4021194"/>
                  <a:gd name="connsiteX14" fmla="*/ 1775460 w 3550920"/>
                  <a:gd name="connsiteY14" fmla="*/ 0 h 40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0920" h="4021194">
                    <a:moveTo>
                      <a:pt x="1775460" y="0"/>
                    </a:moveTo>
                    <a:cubicBezTo>
                      <a:pt x="2756019" y="0"/>
                      <a:pt x="3550920" y="794901"/>
                      <a:pt x="3550920" y="1775460"/>
                    </a:cubicBezTo>
                    <a:cubicBezTo>
                      <a:pt x="3550920" y="2572164"/>
                      <a:pt x="3026161" y="3246305"/>
                      <a:pt x="2303428" y="3471099"/>
                    </a:cubicBezTo>
                    <a:lnTo>
                      <a:pt x="2242123" y="3486862"/>
                    </a:lnTo>
                    <a:lnTo>
                      <a:pt x="2226626" y="3494251"/>
                    </a:lnTo>
                    <a:cubicBezTo>
                      <a:pt x="2179742" y="3517481"/>
                      <a:pt x="2114548" y="3555792"/>
                      <a:pt x="2065018" y="3627121"/>
                    </a:cubicBezTo>
                    <a:cubicBezTo>
                      <a:pt x="2018028" y="3708820"/>
                      <a:pt x="1934207" y="3851041"/>
                      <a:pt x="1887217" y="3916653"/>
                    </a:cubicBezTo>
                    <a:cubicBezTo>
                      <a:pt x="1840227" y="3982265"/>
                      <a:pt x="1823294" y="4025873"/>
                      <a:pt x="1783077" y="4020793"/>
                    </a:cubicBezTo>
                    <a:cubicBezTo>
                      <a:pt x="1742860" y="4015713"/>
                      <a:pt x="1720847" y="3998352"/>
                      <a:pt x="1645917" y="3886173"/>
                    </a:cubicBezTo>
                    <a:cubicBezTo>
                      <a:pt x="1597869" y="3823736"/>
                      <a:pt x="1546858" y="3735912"/>
                      <a:pt x="1494788" y="3646170"/>
                    </a:cubicBezTo>
                    <a:cubicBezTo>
                      <a:pt x="1473198" y="3607225"/>
                      <a:pt x="1439424" y="3572420"/>
                      <a:pt x="1401651" y="3541725"/>
                    </a:cubicBezTo>
                    <a:lnTo>
                      <a:pt x="1328569" y="3491946"/>
                    </a:lnTo>
                    <a:lnTo>
                      <a:pt x="1247493" y="3471099"/>
                    </a:lnTo>
                    <a:cubicBezTo>
                      <a:pt x="524759" y="3246305"/>
                      <a:pt x="0" y="2572164"/>
                      <a:pt x="0" y="1775460"/>
                    </a:cubicBezTo>
                    <a:cubicBezTo>
                      <a:pt x="0" y="794901"/>
                      <a:pt x="794901" y="0"/>
                      <a:pt x="1775460" y="0"/>
                    </a:cubicBezTo>
                    <a:close/>
                  </a:path>
                </a:pathLst>
              </a:custGeom>
              <a:solidFill>
                <a:schemeClr val="accent4"/>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dirty="0">
                  <a:solidFill>
                    <a:schemeClr val="bg1"/>
                  </a:solidFill>
                </a:endParaRPr>
              </a:p>
            </p:txBody>
          </p:sp>
        </p:grpSp>
        <p:pic>
          <p:nvPicPr>
            <p:cNvPr id="54" name="Graphic 53">
              <a:extLst>
                <a:ext uri="{FF2B5EF4-FFF2-40B4-BE49-F238E27FC236}">
                  <a16:creationId xmlns:a16="http://schemas.microsoft.com/office/drawing/2014/main" id="{C9EE4737-613F-DF53-B5AB-887E9B5BFD9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81871" y="1083000"/>
              <a:ext cx="439620" cy="439620"/>
            </a:xfrm>
            <a:prstGeom prst="rect">
              <a:avLst/>
            </a:prstGeom>
          </p:spPr>
        </p:pic>
      </p:grpSp>
    </p:spTree>
    <p:extLst>
      <p:ext uri="{BB962C8B-B14F-4D97-AF65-F5344CB8AC3E}">
        <p14:creationId xmlns:p14="http://schemas.microsoft.com/office/powerpoint/2010/main" val="312589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anim calcmode="lin" valueType="num">
                                      <p:cBhvr>
                                        <p:cTn id="11" dur="500" fill="hold"/>
                                        <p:tgtEl>
                                          <p:spTgt spid="13"/>
                                        </p:tgtEl>
                                        <p:attrNameLst>
                                          <p:attrName>ppt_x</p:attrName>
                                        </p:attrNameLst>
                                      </p:cBhvr>
                                      <p:tavLst>
                                        <p:tav tm="0">
                                          <p:val>
                                            <p:strVal val="#ppt_x"/>
                                          </p:val>
                                        </p:tav>
                                        <p:tav tm="100000">
                                          <p:val>
                                            <p:strVal val="#ppt_x"/>
                                          </p:val>
                                        </p:tav>
                                      </p:tavLst>
                                    </p:anim>
                                    <p:anim calcmode="lin" valueType="num">
                                      <p:cBhvr>
                                        <p:cTn id="12" dur="500" fill="hold"/>
                                        <p:tgtEl>
                                          <p:spTgt spid="13"/>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500"/>
                                        <p:tgtEl>
                                          <p:spTgt spid="62"/>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anim calcmode="lin" valueType="num">
                                      <p:cBhvr>
                                        <p:cTn id="29" dur="500" fill="hold"/>
                                        <p:tgtEl>
                                          <p:spTgt spid="19"/>
                                        </p:tgtEl>
                                        <p:attrNameLst>
                                          <p:attrName>ppt_x</p:attrName>
                                        </p:attrNameLst>
                                      </p:cBhvr>
                                      <p:tavLst>
                                        <p:tav tm="0">
                                          <p:val>
                                            <p:strVal val="#ppt_x"/>
                                          </p:val>
                                        </p:tav>
                                        <p:tav tm="100000">
                                          <p:val>
                                            <p:strVal val="#ppt_x"/>
                                          </p:val>
                                        </p:tav>
                                      </p:tavLst>
                                    </p:anim>
                                    <p:anim calcmode="lin" valueType="num">
                                      <p:cBhvr>
                                        <p:cTn id="30" dur="500" fill="hold"/>
                                        <p:tgtEl>
                                          <p:spTgt spid="19"/>
                                        </p:tgtEl>
                                        <p:attrNameLst>
                                          <p:attrName>ppt_y</p:attrName>
                                        </p:attrNameLst>
                                      </p:cBhvr>
                                      <p:tavLst>
                                        <p:tav tm="0">
                                          <p:val>
                                            <p:strVal val="#ppt_y+.1"/>
                                          </p:val>
                                        </p:tav>
                                        <p:tav tm="100000">
                                          <p:val>
                                            <p:strVal val="#ppt_y"/>
                                          </p:val>
                                        </p:tav>
                                      </p:tavLst>
                                    </p:anim>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fade">
                                      <p:cBhvr>
                                        <p:cTn id="34" dur="500"/>
                                        <p:tgtEl>
                                          <p:spTgt spid="61"/>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anim calcmode="lin" valueType="num">
                                      <p:cBhvr>
                                        <p:cTn id="38" dur="500" fill="hold"/>
                                        <p:tgtEl>
                                          <p:spTgt spid="20"/>
                                        </p:tgtEl>
                                        <p:attrNameLst>
                                          <p:attrName>ppt_x</p:attrName>
                                        </p:attrNameLst>
                                      </p:cBhvr>
                                      <p:tavLst>
                                        <p:tav tm="0">
                                          <p:val>
                                            <p:strVal val="#ppt_x"/>
                                          </p:val>
                                        </p:tav>
                                        <p:tav tm="100000">
                                          <p:val>
                                            <p:strVal val="#ppt_x"/>
                                          </p:val>
                                        </p:tav>
                                      </p:tavLst>
                                    </p:anim>
                                    <p:anim calcmode="lin" valueType="num">
                                      <p:cBhvr>
                                        <p:cTn id="39" dur="5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42" presetClass="entr" presetSubtype="0" fill="hold" grpId="0"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25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anim calcmode="lin" valueType="num">
                                      <p:cBhvr>
                                        <p:cTn id="49" dur="1000" fill="hold"/>
                                        <p:tgtEl>
                                          <p:spTgt spid="4"/>
                                        </p:tgtEl>
                                        <p:attrNameLst>
                                          <p:attrName>ppt_x</p:attrName>
                                        </p:attrNameLst>
                                      </p:cBhvr>
                                      <p:tavLst>
                                        <p:tav tm="0">
                                          <p:val>
                                            <p:strVal val="#ppt_x"/>
                                          </p:val>
                                        </p:tav>
                                        <p:tav tm="100000">
                                          <p:val>
                                            <p:strVal val="#ppt_x"/>
                                          </p:val>
                                        </p:tav>
                                      </p:tavLst>
                                    </p:anim>
                                    <p:anim calcmode="lin" valueType="num">
                                      <p:cBhvr>
                                        <p:cTn id="50" dur="1000" fill="hold"/>
                                        <p:tgtEl>
                                          <p:spTgt spid="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50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1000"/>
                                        <p:tgtEl>
                                          <p:spTgt spid="5"/>
                                        </p:tgtEl>
                                      </p:cBhvr>
                                    </p:animEffect>
                                    <p:anim calcmode="lin" valueType="num">
                                      <p:cBhvr>
                                        <p:cTn id="54" dur="1000" fill="hold"/>
                                        <p:tgtEl>
                                          <p:spTgt spid="5"/>
                                        </p:tgtEl>
                                        <p:attrNameLst>
                                          <p:attrName>ppt_x</p:attrName>
                                        </p:attrNameLst>
                                      </p:cBhvr>
                                      <p:tavLst>
                                        <p:tav tm="0">
                                          <p:val>
                                            <p:strVal val="#ppt_x"/>
                                          </p:val>
                                        </p:tav>
                                        <p:tav tm="100000">
                                          <p:val>
                                            <p:strVal val="#ppt_x"/>
                                          </p:val>
                                        </p:tav>
                                      </p:tavLst>
                                    </p:anim>
                                    <p:anim calcmode="lin" valueType="num">
                                      <p:cBhvr>
                                        <p:cTn id="5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9" grpId="0" animBg="1"/>
      <p:bldP spid="20" grpId="0" animBg="1"/>
      <p:bldP spid="13" grpId="0" animBg="1"/>
      <p:bldP spid="18" grpId="0" animBg="1"/>
    </p:bldLst>
  </p:timing>
  <p:extLst>
    <p:ext uri="{6950BFC3-D8DA-4A85-94F7-54DA5524770B}">
      <p188:commentRel xmlns:p188="http://schemas.microsoft.com/office/powerpoint/2018/8/main" r:id="rId2"/>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284BA-8685-A258-6E47-C26301BD4111}"/>
              </a:ext>
            </a:extLst>
          </p:cNvPr>
          <p:cNvSpPr>
            <a:spLocks noGrp="1"/>
          </p:cNvSpPr>
          <p:nvPr>
            <p:ph type="title"/>
          </p:nvPr>
        </p:nvSpPr>
        <p:spPr/>
        <p:txBody>
          <a:bodyPr/>
          <a:lstStyle/>
          <a:p>
            <a:r>
              <a:rPr lang="en-GB"/>
              <a:t>Money-makers</a:t>
            </a:r>
          </a:p>
        </p:txBody>
      </p:sp>
      <p:pic>
        <p:nvPicPr>
          <p:cNvPr id="5" name="Picture 4" descr="A group of black cubes&#10;&#10;Description automatically generated">
            <a:extLst>
              <a:ext uri="{FF2B5EF4-FFF2-40B4-BE49-F238E27FC236}">
                <a16:creationId xmlns:a16="http://schemas.microsoft.com/office/drawing/2014/main" id="{F5CF1BA9-A0B7-B0A1-475B-D262D8DCD5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485871"/>
            <a:ext cx="2755712" cy="2388283"/>
          </a:xfrm>
          <a:prstGeom prst="roundRect">
            <a:avLst>
              <a:gd name="adj" fmla="val 2885"/>
            </a:avLst>
          </a:prstGeom>
        </p:spPr>
      </p:pic>
      <p:pic>
        <p:nvPicPr>
          <p:cNvPr id="7" name="Picture 6" descr="A close-up of a graphene structure&#10;&#10;Description automatically generated">
            <a:extLst>
              <a:ext uri="{FF2B5EF4-FFF2-40B4-BE49-F238E27FC236}">
                <a16:creationId xmlns:a16="http://schemas.microsoft.com/office/drawing/2014/main" id="{DD92158A-154C-A48E-CC64-B5E70D6909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3913" y="3485870"/>
            <a:ext cx="2755712" cy="2388283"/>
          </a:xfrm>
          <a:prstGeom prst="roundRect">
            <a:avLst>
              <a:gd name="adj" fmla="val 2885"/>
            </a:avLst>
          </a:prstGeom>
        </p:spPr>
      </p:pic>
      <p:pic>
        <p:nvPicPr>
          <p:cNvPr id="9" name="Picture 8" descr="A black flower with a black background&#10;&#10;Description automatically generated">
            <a:extLst>
              <a:ext uri="{FF2B5EF4-FFF2-40B4-BE49-F238E27FC236}">
                <a16:creationId xmlns:a16="http://schemas.microsoft.com/office/drawing/2014/main" id="{657B6383-15CA-B18F-8A53-1ABFC1004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5088" y="1019172"/>
            <a:ext cx="2755712" cy="2388283"/>
          </a:xfrm>
          <a:prstGeom prst="roundRect">
            <a:avLst>
              <a:gd name="adj" fmla="val 2564"/>
            </a:avLst>
          </a:prstGeom>
        </p:spPr>
      </p:pic>
      <p:pic>
        <p:nvPicPr>
          <p:cNvPr id="15" name="Picture 14" descr="A black hexagon pattern&#10;&#10;Description automatically generated">
            <a:extLst>
              <a:ext uri="{FF2B5EF4-FFF2-40B4-BE49-F238E27FC236}">
                <a16:creationId xmlns:a16="http://schemas.microsoft.com/office/drawing/2014/main" id="{4F512FF4-EA2E-647B-BB23-7B638DFB30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1769" y="1019172"/>
            <a:ext cx="2755712" cy="2388283"/>
          </a:xfrm>
          <a:prstGeom prst="roundRect">
            <a:avLst>
              <a:gd name="adj" fmla="val 2244"/>
            </a:avLst>
          </a:prstGeom>
        </p:spPr>
      </p:pic>
      <p:pic>
        <p:nvPicPr>
          <p:cNvPr id="19" name="Picture 18" descr="A close-up of a black sphere&#10;&#10;Description automatically generated">
            <a:extLst>
              <a:ext uri="{FF2B5EF4-FFF2-40B4-BE49-F238E27FC236}">
                <a16:creationId xmlns:a16="http://schemas.microsoft.com/office/drawing/2014/main" id="{BC4341AA-30BC-DCE0-3CF2-D2808F34D6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8450" y="1019172"/>
            <a:ext cx="2755712" cy="2388283"/>
          </a:xfrm>
          <a:prstGeom prst="roundRect">
            <a:avLst>
              <a:gd name="adj" fmla="val 2564"/>
            </a:avLst>
          </a:prstGeom>
        </p:spPr>
      </p:pic>
      <p:grpSp>
        <p:nvGrpSpPr>
          <p:cNvPr id="43" name="Group 42">
            <a:extLst>
              <a:ext uri="{FF2B5EF4-FFF2-40B4-BE49-F238E27FC236}">
                <a16:creationId xmlns:a16="http://schemas.microsoft.com/office/drawing/2014/main" id="{F6C9E04E-13DA-AD07-4B91-FFC879097BDF}"/>
              </a:ext>
            </a:extLst>
          </p:cNvPr>
          <p:cNvGrpSpPr/>
          <p:nvPr/>
        </p:nvGrpSpPr>
        <p:grpSpPr>
          <a:xfrm>
            <a:off x="1768450" y="1019172"/>
            <a:ext cx="8442350" cy="4854981"/>
            <a:chOff x="1768450" y="1019172"/>
            <a:chExt cx="8442350" cy="4854981"/>
          </a:xfrm>
        </p:grpSpPr>
        <p:sp>
          <p:nvSpPr>
            <p:cNvPr id="37" name="TextBox 36">
              <a:extLst>
                <a:ext uri="{FF2B5EF4-FFF2-40B4-BE49-F238E27FC236}">
                  <a16:creationId xmlns:a16="http://schemas.microsoft.com/office/drawing/2014/main" id="{00ECF6BE-E71B-509E-A58F-FA94C98747A8}"/>
                </a:ext>
              </a:extLst>
            </p:cNvPr>
            <p:cNvSpPr txBox="1"/>
            <p:nvPr/>
          </p:nvSpPr>
          <p:spPr>
            <a:xfrm>
              <a:off x="1768450" y="1019172"/>
              <a:ext cx="2755712" cy="2388283"/>
            </a:xfrm>
            <a:prstGeom prst="roundRect">
              <a:avLst>
                <a:gd name="adj" fmla="val 2309"/>
              </a:avLst>
            </a:prstGeom>
            <a:solidFill>
              <a:srgbClr val="1A1C2B">
                <a:alpha val="68000"/>
              </a:srgbClr>
            </a:solidFill>
          </p:spPr>
          <p:txBody>
            <a:bodyPr wrap="square" lIns="180000" tIns="180000" rIns="180000" bIns="180000" rtlCol="0" anchor="ctr" anchorCtr="0">
              <a:noAutofit/>
            </a:bodyPr>
            <a:lstStyle/>
            <a:p>
              <a:pPr algn="ctr"/>
              <a:r>
                <a:rPr lang="en-GB" b="1" dirty="0">
                  <a:solidFill>
                    <a:schemeClr val="bg1"/>
                  </a:solidFill>
                  <a:latin typeface="Helvetica" pitchFamily="2" charset="0"/>
                </a:rPr>
                <a:t>ITSM</a:t>
              </a:r>
              <a:endParaRPr lang="en-GB" b="1" dirty="0">
                <a:solidFill>
                  <a:schemeClr val="bg2"/>
                </a:solidFill>
                <a:latin typeface="Helvetica" pitchFamily="2" charset="0"/>
              </a:endParaRPr>
            </a:p>
            <a:p>
              <a:pPr algn="ctr"/>
              <a:r>
                <a:rPr lang="en-GB" b="1" dirty="0">
                  <a:solidFill>
                    <a:schemeClr val="bg2"/>
                  </a:solidFill>
                  <a:latin typeface="Helvetica" pitchFamily="2" charset="0"/>
                </a:rPr>
                <a:t>as a Service</a:t>
              </a:r>
            </a:p>
          </p:txBody>
        </p:sp>
        <p:sp>
          <p:nvSpPr>
            <p:cNvPr id="38" name="TextBox 37">
              <a:extLst>
                <a:ext uri="{FF2B5EF4-FFF2-40B4-BE49-F238E27FC236}">
                  <a16:creationId xmlns:a16="http://schemas.microsoft.com/office/drawing/2014/main" id="{9E9EF0F0-46B5-1BD6-EEE6-F69F718A8BEC}"/>
                </a:ext>
              </a:extLst>
            </p:cNvPr>
            <p:cNvSpPr txBox="1"/>
            <p:nvPr/>
          </p:nvSpPr>
          <p:spPr>
            <a:xfrm>
              <a:off x="4611769" y="1019172"/>
              <a:ext cx="2755712" cy="2388283"/>
            </a:xfrm>
            <a:prstGeom prst="roundRect">
              <a:avLst>
                <a:gd name="adj" fmla="val 2309"/>
              </a:avLst>
            </a:prstGeom>
            <a:solidFill>
              <a:srgbClr val="1A1C2B">
                <a:alpha val="68000"/>
              </a:srgbClr>
            </a:solidFill>
          </p:spPr>
          <p:txBody>
            <a:bodyPr wrap="square" lIns="180000" tIns="180000" rIns="180000" bIns="180000" rtlCol="0" anchor="ctr" anchorCtr="0">
              <a:noAutofit/>
            </a:bodyPr>
            <a:lstStyle/>
            <a:p>
              <a:pPr algn="ctr"/>
              <a:r>
                <a:rPr lang="en-GB" b="1" dirty="0">
                  <a:solidFill>
                    <a:schemeClr val="bg1"/>
                  </a:solidFill>
                  <a:latin typeface="Helvetica" pitchFamily="2" charset="0"/>
                </a:rPr>
                <a:t>SD-WAN </a:t>
              </a:r>
              <a:br>
                <a:rPr lang="en-GB" b="1" dirty="0">
                  <a:solidFill>
                    <a:schemeClr val="bg2"/>
                  </a:solidFill>
                  <a:latin typeface="Helvetica" pitchFamily="2" charset="0"/>
                </a:rPr>
              </a:br>
              <a:r>
                <a:rPr lang="en-GB" b="1" dirty="0">
                  <a:solidFill>
                    <a:schemeClr val="bg2"/>
                  </a:solidFill>
                  <a:latin typeface="Helvetica" pitchFamily="2" charset="0"/>
                </a:rPr>
                <a:t>&amp; SASE</a:t>
              </a:r>
            </a:p>
          </p:txBody>
        </p:sp>
        <p:sp>
          <p:nvSpPr>
            <p:cNvPr id="39" name="TextBox 38">
              <a:extLst>
                <a:ext uri="{FF2B5EF4-FFF2-40B4-BE49-F238E27FC236}">
                  <a16:creationId xmlns:a16="http://schemas.microsoft.com/office/drawing/2014/main" id="{FE6AE998-BC54-6521-8012-169E430EFF68}"/>
                </a:ext>
              </a:extLst>
            </p:cNvPr>
            <p:cNvSpPr txBox="1"/>
            <p:nvPr/>
          </p:nvSpPr>
          <p:spPr>
            <a:xfrm>
              <a:off x="7455088" y="1019172"/>
              <a:ext cx="2755712" cy="2388283"/>
            </a:xfrm>
            <a:prstGeom prst="roundRect">
              <a:avLst>
                <a:gd name="adj" fmla="val 2309"/>
              </a:avLst>
            </a:prstGeom>
            <a:solidFill>
              <a:srgbClr val="1A1C2B">
                <a:alpha val="68000"/>
              </a:srgbClr>
            </a:solidFill>
          </p:spPr>
          <p:txBody>
            <a:bodyPr wrap="square" lIns="180000" tIns="180000" rIns="180000" bIns="180000" rtlCol="0" anchor="ctr" anchorCtr="0">
              <a:noAutofit/>
            </a:bodyPr>
            <a:lstStyle/>
            <a:p>
              <a:pPr algn="ctr"/>
              <a:r>
                <a:rPr lang="en-GB" b="1" dirty="0">
                  <a:solidFill>
                    <a:schemeClr val="bg1"/>
                  </a:solidFill>
                  <a:latin typeface="Helvetica" pitchFamily="2" charset="0"/>
                </a:rPr>
                <a:t>Data Centre</a:t>
              </a:r>
            </a:p>
            <a:p>
              <a:pPr algn="ctr"/>
              <a:r>
                <a:rPr lang="en-GB" b="1" dirty="0">
                  <a:solidFill>
                    <a:schemeClr val="bg2"/>
                  </a:solidFill>
                  <a:latin typeface="Helvetica" pitchFamily="2" charset="0"/>
                </a:rPr>
                <a:t>&amp; Cloud</a:t>
              </a:r>
            </a:p>
          </p:txBody>
        </p:sp>
        <p:sp>
          <p:nvSpPr>
            <p:cNvPr id="40" name="TextBox 39">
              <a:extLst>
                <a:ext uri="{FF2B5EF4-FFF2-40B4-BE49-F238E27FC236}">
                  <a16:creationId xmlns:a16="http://schemas.microsoft.com/office/drawing/2014/main" id="{021C3E21-2C23-03E9-6852-2072D0062343}"/>
                </a:ext>
              </a:extLst>
            </p:cNvPr>
            <p:cNvSpPr txBox="1"/>
            <p:nvPr/>
          </p:nvSpPr>
          <p:spPr>
            <a:xfrm>
              <a:off x="3233913" y="3485870"/>
              <a:ext cx="2755712" cy="2388283"/>
            </a:xfrm>
            <a:prstGeom prst="roundRect">
              <a:avLst>
                <a:gd name="adj" fmla="val 2309"/>
              </a:avLst>
            </a:prstGeom>
            <a:solidFill>
              <a:srgbClr val="1A1C2B">
                <a:alpha val="68000"/>
              </a:srgbClr>
            </a:solidFill>
          </p:spPr>
          <p:txBody>
            <a:bodyPr wrap="square" lIns="180000" tIns="180000" rIns="180000" bIns="180000" rtlCol="0" anchor="ctr" anchorCtr="0">
              <a:noAutofit/>
            </a:bodyPr>
            <a:lstStyle/>
            <a:p>
              <a:pPr algn="ctr"/>
              <a:r>
                <a:rPr lang="en-GB" b="1" dirty="0">
                  <a:solidFill>
                    <a:schemeClr val="bg1"/>
                  </a:solidFill>
                  <a:latin typeface="Helvetica" pitchFamily="2" charset="0"/>
                </a:rPr>
                <a:t>Infrastructure </a:t>
              </a:r>
              <a:br>
                <a:rPr lang="en-GB" b="1" dirty="0">
                  <a:solidFill>
                    <a:schemeClr val="bg1"/>
                  </a:solidFill>
                  <a:latin typeface="Helvetica" pitchFamily="2" charset="0"/>
                </a:rPr>
              </a:br>
              <a:r>
                <a:rPr lang="en-GB" b="1" dirty="0">
                  <a:solidFill>
                    <a:schemeClr val="bg2"/>
                  </a:solidFill>
                  <a:latin typeface="Helvetica" pitchFamily="2" charset="0"/>
                </a:rPr>
                <a:t>as a Service</a:t>
              </a:r>
            </a:p>
          </p:txBody>
        </p:sp>
        <p:sp>
          <p:nvSpPr>
            <p:cNvPr id="41" name="TextBox 40">
              <a:extLst>
                <a:ext uri="{FF2B5EF4-FFF2-40B4-BE49-F238E27FC236}">
                  <a16:creationId xmlns:a16="http://schemas.microsoft.com/office/drawing/2014/main" id="{D41484AB-9B9C-BF64-8A9B-C79D38B32987}"/>
                </a:ext>
              </a:extLst>
            </p:cNvPr>
            <p:cNvSpPr txBox="1"/>
            <p:nvPr/>
          </p:nvSpPr>
          <p:spPr>
            <a:xfrm>
              <a:off x="6096000" y="3485870"/>
              <a:ext cx="2755712" cy="2388283"/>
            </a:xfrm>
            <a:prstGeom prst="roundRect">
              <a:avLst>
                <a:gd name="adj" fmla="val 2309"/>
              </a:avLst>
            </a:prstGeom>
            <a:solidFill>
              <a:srgbClr val="1A1C2B">
                <a:alpha val="68000"/>
              </a:srgbClr>
            </a:solidFill>
          </p:spPr>
          <p:txBody>
            <a:bodyPr wrap="square" lIns="180000" tIns="180000" rIns="180000" bIns="180000" rtlCol="0" anchor="ctr" anchorCtr="0">
              <a:noAutofit/>
            </a:bodyPr>
            <a:lstStyle/>
            <a:p>
              <a:pPr algn="ctr"/>
              <a:r>
                <a:rPr lang="en-GB" b="1" dirty="0">
                  <a:solidFill>
                    <a:schemeClr val="bg1"/>
                  </a:solidFill>
                  <a:latin typeface="Helvetica" pitchFamily="2" charset="0"/>
                </a:rPr>
                <a:t>Cyber</a:t>
              </a:r>
            </a:p>
            <a:p>
              <a:pPr algn="ctr"/>
              <a:r>
                <a:rPr lang="en-GB" b="1" dirty="0">
                  <a:solidFill>
                    <a:schemeClr val="bg2"/>
                  </a:solidFill>
                  <a:latin typeface="Helvetica" pitchFamily="2" charset="0"/>
                </a:rPr>
                <a:t>Security</a:t>
              </a:r>
            </a:p>
          </p:txBody>
        </p:sp>
      </p:grpSp>
      <p:sp>
        <p:nvSpPr>
          <p:cNvPr id="44" name="Rectangle 43">
            <a:hlinkClick r:id="rId9" action="ppaction://hlinksldjump"/>
            <a:extLst>
              <a:ext uri="{FF2B5EF4-FFF2-40B4-BE49-F238E27FC236}">
                <a16:creationId xmlns:a16="http://schemas.microsoft.com/office/drawing/2014/main" id="{B4A8981B-7A2D-8F7A-0668-543AE0ED926E}"/>
              </a:ext>
            </a:extLst>
          </p:cNvPr>
          <p:cNvSpPr/>
          <p:nvPr/>
        </p:nvSpPr>
        <p:spPr>
          <a:xfrm>
            <a:off x="1768450" y="1036833"/>
            <a:ext cx="2755712" cy="235295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Helvetica" pitchFamily="2" charset="0"/>
            </a:endParaRPr>
          </a:p>
        </p:txBody>
      </p:sp>
      <p:sp>
        <p:nvSpPr>
          <p:cNvPr id="47" name="Rectangle 46">
            <a:hlinkClick r:id="rId10" action="ppaction://hlinksldjump"/>
            <a:extLst>
              <a:ext uri="{FF2B5EF4-FFF2-40B4-BE49-F238E27FC236}">
                <a16:creationId xmlns:a16="http://schemas.microsoft.com/office/drawing/2014/main" id="{EB816754-9585-3FB9-A518-41F2A309A253}"/>
              </a:ext>
            </a:extLst>
          </p:cNvPr>
          <p:cNvSpPr/>
          <p:nvPr/>
        </p:nvSpPr>
        <p:spPr>
          <a:xfrm>
            <a:off x="4606065" y="1019173"/>
            <a:ext cx="2755712" cy="235295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Helvetica" pitchFamily="2" charset="0"/>
            </a:endParaRPr>
          </a:p>
        </p:txBody>
      </p:sp>
      <p:sp>
        <p:nvSpPr>
          <p:cNvPr id="48" name="Rectangle 47">
            <a:hlinkClick r:id="rId11" action="ppaction://hlinksldjump"/>
            <a:extLst>
              <a:ext uri="{FF2B5EF4-FFF2-40B4-BE49-F238E27FC236}">
                <a16:creationId xmlns:a16="http://schemas.microsoft.com/office/drawing/2014/main" id="{89E93FAA-CE0C-B8F2-6312-8A0F1128B1C2}"/>
              </a:ext>
            </a:extLst>
          </p:cNvPr>
          <p:cNvSpPr/>
          <p:nvPr/>
        </p:nvSpPr>
        <p:spPr>
          <a:xfrm>
            <a:off x="7443680" y="1036832"/>
            <a:ext cx="2755712" cy="235295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Helvetica" pitchFamily="2" charset="0"/>
            </a:endParaRPr>
          </a:p>
        </p:txBody>
      </p:sp>
      <p:sp>
        <p:nvSpPr>
          <p:cNvPr id="49" name="Rectangle 48">
            <a:hlinkClick r:id="rId12" action="ppaction://hlinksldjump"/>
            <a:extLst>
              <a:ext uri="{FF2B5EF4-FFF2-40B4-BE49-F238E27FC236}">
                <a16:creationId xmlns:a16="http://schemas.microsoft.com/office/drawing/2014/main" id="{AE41ED08-69A5-701F-5017-0A3180600614}"/>
              </a:ext>
            </a:extLst>
          </p:cNvPr>
          <p:cNvSpPr/>
          <p:nvPr/>
        </p:nvSpPr>
        <p:spPr>
          <a:xfrm>
            <a:off x="3233913" y="3503530"/>
            <a:ext cx="2755712" cy="235295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Helvetica" pitchFamily="2" charset="0"/>
            </a:endParaRPr>
          </a:p>
        </p:txBody>
      </p:sp>
      <p:sp>
        <p:nvSpPr>
          <p:cNvPr id="50" name="Rectangle 49">
            <a:hlinkClick r:id="rId13" action="ppaction://hlinksldjump"/>
            <a:extLst>
              <a:ext uri="{FF2B5EF4-FFF2-40B4-BE49-F238E27FC236}">
                <a16:creationId xmlns:a16="http://schemas.microsoft.com/office/drawing/2014/main" id="{4BC35B4E-F5BB-9800-A93A-1889871B7694}"/>
              </a:ext>
            </a:extLst>
          </p:cNvPr>
          <p:cNvSpPr/>
          <p:nvPr/>
        </p:nvSpPr>
        <p:spPr>
          <a:xfrm>
            <a:off x="6113167" y="3516288"/>
            <a:ext cx="2755712" cy="235295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Helvetica" pitchFamily="2" charset="0"/>
            </a:endParaRPr>
          </a:p>
        </p:txBody>
      </p:sp>
    </p:spTree>
    <p:extLst>
      <p:ext uri="{BB962C8B-B14F-4D97-AF65-F5344CB8AC3E}">
        <p14:creationId xmlns:p14="http://schemas.microsoft.com/office/powerpoint/2010/main" val="254882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75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100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FCF4C-4670-C30C-9D15-D8993131A172}"/>
              </a:ext>
            </a:extLst>
          </p:cNvPr>
          <p:cNvSpPr>
            <a:spLocks noGrp="1"/>
          </p:cNvSpPr>
          <p:nvPr>
            <p:ph type="title"/>
          </p:nvPr>
        </p:nvSpPr>
        <p:spPr/>
        <p:txBody>
          <a:bodyPr/>
          <a:lstStyle/>
          <a:p>
            <a:r>
              <a:rPr lang="en-GB" dirty="0"/>
              <a:t>What is </a:t>
            </a:r>
            <a:r>
              <a:rPr lang="en-GB" dirty="0" err="1"/>
              <a:t>ITSMaaS</a:t>
            </a:r>
            <a:r>
              <a:rPr lang="en-GB" dirty="0"/>
              <a:t> from EXPO.e</a:t>
            </a:r>
          </a:p>
        </p:txBody>
      </p:sp>
      <p:grpSp>
        <p:nvGrpSpPr>
          <p:cNvPr id="12" name="Expo.e Logo">
            <a:extLst>
              <a:ext uri="{FF2B5EF4-FFF2-40B4-BE49-F238E27FC236}">
                <a16:creationId xmlns:a16="http://schemas.microsoft.com/office/drawing/2014/main" id="{AD9B198B-7F01-689B-A963-BEB6EA1BE4E1}"/>
              </a:ext>
            </a:extLst>
          </p:cNvPr>
          <p:cNvGrpSpPr/>
          <p:nvPr/>
        </p:nvGrpSpPr>
        <p:grpSpPr>
          <a:xfrm>
            <a:off x="368300" y="241303"/>
            <a:ext cx="2057353" cy="324928"/>
            <a:chOff x="368300" y="241303"/>
            <a:chExt cx="2057353" cy="324928"/>
          </a:xfrm>
          <a:solidFill>
            <a:schemeClr val="bg2"/>
          </a:solidFill>
        </p:grpSpPr>
        <p:sp>
          <p:nvSpPr>
            <p:cNvPr id="13" name="Free-form: Shape 12">
              <a:extLst>
                <a:ext uri="{FF2B5EF4-FFF2-40B4-BE49-F238E27FC236}">
                  <a16:creationId xmlns:a16="http://schemas.microsoft.com/office/drawing/2014/main" id="{13979F3B-53A3-30C1-1F9F-54B709CF3295}"/>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4" name="Free-form: Shape 13">
              <a:extLst>
                <a:ext uri="{FF2B5EF4-FFF2-40B4-BE49-F238E27FC236}">
                  <a16:creationId xmlns:a16="http://schemas.microsoft.com/office/drawing/2014/main" id="{23C68C32-6F91-7858-257A-85BE7D10414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5" name="Free-form: Shape 14">
              <a:extLst>
                <a:ext uri="{FF2B5EF4-FFF2-40B4-BE49-F238E27FC236}">
                  <a16:creationId xmlns:a16="http://schemas.microsoft.com/office/drawing/2014/main" id="{BA231C99-30C4-7239-F41F-36196CA9954A}"/>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6" name="Free-form: Shape 15">
              <a:extLst>
                <a:ext uri="{FF2B5EF4-FFF2-40B4-BE49-F238E27FC236}">
                  <a16:creationId xmlns:a16="http://schemas.microsoft.com/office/drawing/2014/main" id="{5DAAA27F-268A-091F-BCB7-F41332789F97}"/>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7" name="Free-form: Shape 16">
              <a:extLst>
                <a:ext uri="{FF2B5EF4-FFF2-40B4-BE49-F238E27FC236}">
                  <a16:creationId xmlns:a16="http://schemas.microsoft.com/office/drawing/2014/main" id="{C47B8A9F-01BE-34F1-FDEC-5C27AB6E280A}"/>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8" name="Free-form: Shape 17">
              <a:extLst>
                <a:ext uri="{FF2B5EF4-FFF2-40B4-BE49-F238E27FC236}">
                  <a16:creationId xmlns:a16="http://schemas.microsoft.com/office/drawing/2014/main" id="{30627603-0F6A-6AAE-601C-44419882D430}"/>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grpSp>
      <p:sp>
        <p:nvSpPr>
          <p:cNvPr id="5" name="Content Placeholder 2">
            <a:extLst>
              <a:ext uri="{FF2B5EF4-FFF2-40B4-BE49-F238E27FC236}">
                <a16:creationId xmlns:a16="http://schemas.microsoft.com/office/drawing/2014/main" id="{22CE2314-D9CE-8494-1E1F-95B1CCAEC3D6}"/>
              </a:ext>
            </a:extLst>
          </p:cNvPr>
          <p:cNvSpPr txBox="1">
            <a:spLocks/>
          </p:cNvSpPr>
          <p:nvPr/>
        </p:nvSpPr>
        <p:spPr>
          <a:xfrm>
            <a:off x="411572" y="1633868"/>
            <a:ext cx="6548028" cy="4881563"/>
          </a:xfr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buFont typeface="Arial"/>
              <a:buNone/>
            </a:pPr>
            <a:endParaRPr lang="en-GB" sz="2000" dirty="0">
              <a:latin typeface="Helvetica" pitchFamily="2" charset="0"/>
            </a:endParaRPr>
          </a:p>
        </p:txBody>
      </p:sp>
      <p:sp>
        <p:nvSpPr>
          <p:cNvPr id="23" name="Text Placeholder 1">
            <a:extLst>
              <a:ext uri="{FF2B5EF4-FFF2-40B4-BE49-F238E27FC236}">
                <a16:creationId xmlns:a16="http://schemas.microsoft.com/office/drawing/2014/main" id="{B191D809-0968-70E0-943C-1C6AC6C1EA27}"/>
              </a:ext>
            </a:extLst>
          </p:cNvPr>
          <p:cNvSpPr txBox="1">
            <a:spLocks/>
          </p:cNvSpPr>
          <p:nvPr/>
        </p:nvSpPr>
        <p:spPr>
          <a:xfrm>
            <a:off x="2070100" y="798920"/>
            <a:ext cx="7950200" cy="1798637"/>
          </a:xfrm>
          <a:prstGeom prst="rect">
            <a:avLst/>
          </a:prstGeom>
        </p:spPr>
        <p:txBody>
          <a:bodyPr anchor="ct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buFont typeface="Arial"/>
              <a:buNone/>
            </a:pPr>
            <a:r>
              <a:rPr lang="en-GB" sz="1600" i="1" dirty="0">
                <a:solidFill>
                  <a:schemeClr val="bg1"/>
                </a:solidFill>
              </a:rPr>
              <a:t>EXPO.e’s ITSM as a Service delivers a fully configured IT Service Management (ITSM) platform, powered by ServiceNow, hosted on an individualised customer domain. Designed around each customer's unique needs, it leverages our internal expertise to ensure streamlined implementation processes and ongoing management.</a:t>
            </a:r>
          </a:p>
        </p:txBody>
      </p:sp>
      <p:sp>
        <p:nvSpPr>
          <p:cNvPr id="24" name="TextBox 23">
            <a:extLst>
              <a:ext uri="{FF2B5EF4-FFF2-40B4-BE49-F238E27FC236}">
                <a16:creationId xmlns:a16="http://schemas.microsoft.com/office/drawing/2014/main" id="{F1130852-1568-6FE4-3C0A-3D0B9EAD4D98}"/>
              </a:ext>
            </a:extLst>
          </p:cNvPr>
          <p:cNvSpPr txBox="1"/>
          <p:nvPr/>
        </p:nvSpPr>
        <p:spPr>
          <a:xfrm>
            <a:off x="704803" y="2445157"/>
            <a:ext cx="3441700" cy="1657485"/>
          </a:xfrm>
          <a:prstGeom prst="roundRect">
            <a:avLst>
              <a:gd name="adj" fmla="val 8016"/>
            </a:avLst>
          </a:prstGeom>
          <a:solidFill>
            <a:schemeClr val="accent2"/>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defPPr>
              <a:defRPr lang="en-US"/>
            </a:defPPr>
            <a:lvl1pPr algn="ctr">
              <a:lnSpc>
                <a:spcPct val="150000"/>
              </a:lnSpc>
              <a:spcAft>
                <a:spcPts val="0"/>
              </a:spcAft>
              <a:defRPr sz="11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GB" dirty="0"/>
              <a:t>A comprehensive solution, powered by ServiceNow, that integrates both ITSM and ITOM capabilities. </a:t>
            </a:r>
          </a:p>
        </p:txBody>
      </p:sp>
      <p:sp>
        <p:nvSpPr>
          <p:cNvPr id="25" name="TextBox 24">
            <a:extLst>
              <a:ext uri="{FF2B5EF4-FFF2-40B4-BE49-F238E27FC236}">
                <a16:creationId xmlns:a16="http://schemas.microsoft.com/office/drawing/2014/main" id="{D00936E0-AC25-FAC2-A4F5-53DF4F56429D}"/>
              </a:ext>
            </a:extLst>
          </p:cNvPr>
          <p:cNvSpPr txBox="1"/>
          <p:nvPr/>
        </p:nvSpPr>
        <p:spPr>
          <a:xfrm>
            <a:off x="4324350" y="2445157"/>
            <a:ext cx="3441700" cy="1657485"/>
          </a:xfrm>
          <a:prstGeom prst="roundRect">
            <a:avLst>
              <a:gd name="adj" fmla="val 8881"/>
            </a:avLst>
          </a:prstGeom>
          <a:solidFill>
            <a:schemeClr val="accent3"/>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defPPr>
              <a:defRPr lang="en-US"/>
            </a:defPPr>
            <a:lvl1pPr algn="ctr">
              <a:lnSpc>
                <a:spcPct val="150000"/>
              </a:lnSpc>
              <a:spcAft>
                <a:spcPts val="0"/>
              </a:spcAft>
              <a:defRPr sz="11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GB" dirty="0"/>
              <a:t>A fully configured and defined ITSM software platform that leverages our internal expertise to optimise the implementation process and ongoing management.</a:t>
            </a:r>
          </a:p>
        </p:txBody>
      </p:sp>
      <p:sp>
        <p:nvSpPr>
          <p:cNvPr id="26" name="TextBox 25">
            <a:extLst>
              <a:ext uri="{FF2B5EF4-FFF2-40B4-BE49-F238E27FC236}">
                <a16:creationId xmlns:a16="http://schemas.microsoft.com/office/drawing/2014/main" id="{823C38EF-BF7F-C8E9-A3A7-06C207ACACA3}"/>
              </a:ext>
            </a:extLst>
          </p:cNvPr>
          <p:cNvSpPr txBox="1"/>
          <p:nvPr/>
        </p:nvSpPr>
        <p:spPr>
          <a:xfrm>
            <a:off x="7962900" y="2445157"/>
            <a:ext cx="3441700" cy="1657485"/>
          </a:xfrm>
          <a:prstGeom prst="roundRect">
            <a:avLst>
              <a:gd name="adj" fmla="val 8016"/>
            </a:avLst>
          </a:prstGeom>
          <a:solidFill>
            <a:schemeClr val="accent1"/>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defPPr>
              <a:defRPr lang="en-US"/>
            </a:defPPr>
            <a:lvl1pPr algn="ctr">
              <a:lnSpc>
                <a:spcPct val="150000"/>
              </a:lnSpc>
              <a:spcAft>
                <a:spcPts val="0"/>
              </a:spcAft>
              <a:defRPr sz="11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GB" dirty="0"/>
              <a:t>Our solution offers domain separation for data, processes, and interfaces, making the offer suitable to businesses of all sizes, facilitating a personalised customer configuration, while maintaining strict data privacy.</a:t>
            </a:r>
          </a:p>
        </p:txBody>
      </p:sp>
      <p:sp>
        <p:nvSpPr>
          <p:cNvPr id="27" name="TextBox 26">
            <a:extLst>
              <a:ext uri="{FF2B5EF4-FFF2-40B4-BE49-F238E27FC236}">
                <a16:creationId xmlns:a16="http://schemas.microsoft.com/office/drawing/2014/main" id="{345D68AB-E05F-731A-C276-3EC55A50F498}"/>
              </a:ext>
            </a:extLst>
          </p:cNvPr>
          <p:cNvSpPr txBox="1"/>
          <p:nvPr/>
        </p:nvSpPr>
        <p:spPr>
          <a:xfrm>
            <a:off x="7962900" y="4249195"/>
            <a:ext cx="3441700" cy="1657485"/>
          </a:xfrm>
          <a:prstGeom prst="roundRect">
            <a:avLst>
              <a:gd name="adj" fmla="val 10611"/>
            </a:avLst>
          </a:prstGeom>
          <a:solidFill>
            <a:schemeClr val="accent5"/>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defPPr>
              <a:defRPr lang="en-US"/>
            </a:defPPr>
            <a:lvl1pPr algn="ctr">
              <a:lnSpc>
                <a:spcPct val="150000"/>
              </a:lnSpc>
              <a:spcAft>
                <a:spcPts val="0"/>
              </a:spcAft>
              <a:defRPr sz="11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GB" dirty="0"/>
              <a:t>The service includes significant system upgrades, professional services for configuration and development, and a robust service suite, reflecting our dedication to advanced technology and customer service excellence.</a:t>
            </a:r>
          </a:p>
        </p:txBody>
      </p:sp>
      <p:sp>
        <p:nvSpPr>
          <p:cNvPr id="28" name="TextBox 27">
            <a:extLst>
              <a:ext uri="{FF2B5EF4-FFF2-40B4-BE49-F238E27FC236}">
                <a16:creationId xmlns:a16="http://schemas.microsoft.com/office/drawing/2014/main" id="{4EA97D09-C6C0-2533-8BFC-129F85A58159}"/>
              </a:ext>
            </a:extLst>
          </p:cNvPr>
          <p:cNvSpPr txBox="1"/>
          <p:nvPr/>
        </p:nvSpPr>
        <p:spPr>
          <a:xfrm>
            <a:off x="704803" y="4249196"/>
            <a:ext cx="3441700" cy="1657485"/>
          </a:xfrm>
          <a:prstGeom prst="roundRect">
            <a:avLst>
              <a:gd name="adj" fmla="val 8016"/>
            </a:avLst>
          </a:prstGeom>
          <a:solidFill>
            <a:schemeClr val="accent5"/>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defPPr>
              <a:defRPr lang="en-US"/>
            </a:defPPr>
            <a:lvl1pPr algn="ctr">
              <a:spcAft>
                <a:spcPts val="600"/>
              </a:spcAft>
              <a:defRPr sz="14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nSpc>
                <a:spcPct val="150000"/>
              </a:lnSpc>
              <a:spcAft>
                <a:spcPts val="0"/>
              </a:spcAft>
            </a:pPr>
            <a:r>
              <a:rPr lang="en-GB" sz="1100" b="0" dirty="0"/>
              <a:t>EXPO.e’s ITSM as a Service powered by ServiceNow is a versatile, robust solution designed for immediate deployment and flexibility. </a:t>
            </a:r>
          </a:p>
        </p:txBody>
      </p:sp>
      <p:sp>
        <p:nvSpPr>
          <p:cNvPr id="29" name="TextBox 28">
            <a:extLst>
              <a:ext uri="{FF2B5EF4-FFF2-40B4-BE49-F238E27FC236}">
                <a16:creationId xmlns:a16="http://schemas.microsoft.com/office/drawing/2014/main" id="{D47868FC-8C21-0F0D-FF87-974A39FB3FEE}"/>
              </a:ext>
            </a:extLst>
          </p:cNvPr>
          <p:cNvSpPr txBox="1"/>
          <p:nvPr/>
        </p:nvSpPr>
        <p:spPr>
          <a:xfrm>
            <a:off x="4324350" y="4249195"/>
            <a:ext cx="3441700" cy="1657485"/>
          </a:xfrm>
          <a:prstGeom prst="roundRect">
            <a:avLst>
              <a:gd name="adj" fmla="val 11476"/>
            </a:avLst>
          </a:prstGeom>
          <a:solidFill>
            <a:schemeClr val="accent4"/>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defPPr>
              <a:defRPr lang="en-US"/>
            </a:defPPr>
            <a:lvl1pPr algn="ctr">
              <a:lnSpc>
                <a:spcPct val="150000"/>
              </a:lnSpc>
              <a:spcAft>
                <a:spcPts val="0"/>
              </a:spcAft>
              <a:defRPr sz="11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GB" dirty="0">
                <a:solidFill>
                  <a:schemeClr val="bg1"/>
                </a:solidFill>
              </a:rPr>
              <a:t>It balances quality and cost-effectiveness, enabling organisations to elevate their IT infrastructure efficiently and effectively.</a:t>
            </a:r>
          </a:p>
        </p:txBody>
      </p:sp>
    </p:spTree>
    <p:extLst>
      <p:ext uri="{BB962C8B-B14F-4D97-AF65-F5344CB8AC3E}">
        <p14:creationId xmlns:p14="http://schemas.microsoft.com/office/powerpoint/2010/main" val="34891695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175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5" grpId="0" animBg="1"/>
      <p:bldP spid="26" grpId="0" animBg="1"/>
      <p:bldP spid="27" grpId="0" animBg="1"/>
      <p:bldP spid="28" grpId="0" animBg="1"/>
      <p:bldP spid="29" grpId="0" animBg="1"/>
    </p:bldLst>
  </p:timing>
  <p:extLst>
    <p:ext uri="{6950BFC3-D8DA-4A85-94F7-54DA5524770B}">
      <p188:commentRel xmlns:p188="http://schemas.microsoft.com/office/powerpoint/2018/8/main" r:id="rId2"/>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07FE3-02F6-B503-48D7-54D7849C3C4A}"/>
              </a:ext>
            </a:extLst>
          </p:cNvPr>
          <p:cNvSpPr>
            <a:spLocks noGrp="1"/>
          </p:cNvSpPr>
          <p:nvPr>
            <p:ph type="title"/>
          </p:nvPr>
        </p:nvSpPr>
        <p:spPr/>
        <p:txBody>
          <a:bodyPr/>
          <a:lstStyle/>
          <a:p>
            <a:r>
              <a:rPr lang="en-GB"/>
              <a:t>SD-WAN &amp; SASE</a:t>
            </a:r>
          </a:p>
        </p:txBody>
      </p:sp>
      <p:sp>
        <p:nvSpPr>
          <p:cNvPr id="4" name="TextBox 3">
            <a:extLst>
              <a:ext uri="{FF2B5EF4-FFF2-40B4-BE49-F238E27FC236}">
                <a16:creationId xmlns:a16="http://schemas.microsoft.com/office/drawing/2014/main" id="{1DC9E480-CAAF-70B3-F84C-00083BA47D99}"/>
              </a:ext>
            </a:extLst>
          </p:cNvPr>
          <p:cNvSpPr txBox="1"/>
          <p:nvPr/>
        </p:nvSpPr>
        <p:spPr>
          <a:xfrm>
            <a:off x="417442" y="1073427"/>
            <a:ext cx="11247781" cy="4711146"/>
          </a:xfrm>
          <a:prstGeom prst="roundRect">
            <a:avLst>
              <a:gd name="adj" fmla="val 3264"/>
            </a:avLst>
          </a:prstGeom>
          <a:solidFill>
            <a:schemeClr val="accent5"/>
          </a:solid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7200000" bIns="180000" anchor="ctr" anchorCtr="0">
            <a:noAutofit/>
          </a:bodyPr>
          <a:lstStyle/>
          <a:p>
            <a:pPr>
              <a:spcBef>
                <a:spcPts val="1800"/>
              </a:spcBef>
              <a:spcAft>
                <a:spcPts val="600"/>
              </a:spcAft>
            </a:pPr>
            <a:r>
              <a:rPr lang="en-GB" sz="1600" b="1" dirty="0" err="1">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EXPO.e’s</a:t>
            </a:r>
            <a:r>
              <a:rPr lang="en-GB" sz="1600" b="1" dirty="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 </a:t>
            </a:r>
            <a:r>
              <a:rPr lang="en-GB" sz="1600" dirty="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connectivity portfolio brings together a comprehensive range of leading-edge solutions, designed, delivered, and managed by leading experts, supported by robust SLAs, and built on our self-owned, enterprise-class network. </a:t>
            </a:r>
          </a:p>
          <a:p>
            <a:pPr>
              <a:spcBef>
                <a:spcPts val="1800"/>
              </a:spcBef>
              <a:spcAft>
                <a:spcPts val="600"/>
              </a:spcAft>
            </a:pPr>
            <a:r>
              <a:rPr lang="en-GB" sz="1600" b="1" dirty="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The result</a:t>
            </a:r>
            <a:r>
              <a:rPr lang="en-GB" sz="1600" dirty="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 is optimal control and scalability, reduced operational costs, and an accelerated path to the Cloud, with the highest standard of cyber security inherent in the design of every solution.</a:t>
            </a:r>
          </a:p>
        </p:txBody>
      </p:sp>
      <p:sp>
        <p:nvSpPr>
          <p:cNvPr id="11" name="Rectangle 10">
            <a:extLst>
              <a:ext uri="{FF2B5EF4-FFF2-40B4-BE49-F238E27FC236}">
                <a16:creationId xmlns:a16="http://schemas.microsoft.com/office/drawing/2014/main" id="{41C5CE05-EAF4-5877-82B4-459F488A944C}"/>
              </a:ext>
            </a:extLst>
          </p:cNvPr>
          <p:cNvSpPr/>
          <p:nvPr/>
        </p:nvSpPr>
        <p:spPr>
          <a:xfrm>
            <a:off x="4681330" y="1073427"/>
            <a:ext cx="3482796" cy="2360560"/>
          </a:xfrm>
          <a:prstGeom prst="rect">
            <a:avLst/>
          </a:prstGeom>
          <a:solidFill>
            <a:schemeClr val="bg1"/>
          </a:solid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algn="ctr">
              <a:lnSpc>
                <a:spcPct val="100000"/>
              </a:lnSpc>
              <a:spcAft>
                <a:spcPts val="600"/>
              </a:spcAft>
            </a:pPr>
            <a:r>
              <a:rPr lang="en-US" sz="1600" b="1">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An industry-leading </a:t>
            </a:r>
            <a:br>
              <a:rPr lang="en-US" sz="1600" b="1">
                <a:solidFill>
                  <a:srgbClr val="1A1C2B"/>
                </a:solidFill>
                <a:latin typeface="Helvetica" panose="020B0604020202020204" pitchFamily="34" charset="0"/>
                <a:ea typeface="Times New Roman" panose="02020603050405020304" pitchFamily="18" charset="0"/>
                <a:cs typeface="Times New Roman" panose="02020603050405020304" pitchFamily="18" charset="0"/>
              </a:rPr>
            </a:br>
            <a:r>
              <a:rPr lang="en-US" sz="1600" b="1">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SD-WAN solution</a:t>
            </a:r>
            <a:endParaRPr lang="en-GB" sz="1600">
              <a:solidFill>
                <a:srgbClr val="1A1C2B"/>
              </a:solidFill>
              <a:latin typeface="Helvetica" panose="020B0604020202020204" pitchFamily="34" charset="0"/>
              <a:ea typeface="Times New Roman" panose="02020603050405020304" pitchFamily="18" charset="0"/>
              <a:cs typeface="Times New Roman" panose="02020603050405020304" pitchFamily="18" charset="0"/>
            </a:endParaRPr>
          </a:p>
          <a:p>
            <a:pPr marL="107950" marR="107950" algn="ctr">
              <a:lnSpc>
                <a:spcPct val="100000"/>
              </a:lnSpc>
              <a:spcAft>
                <a:spcPts val="600"/>
              </a:spcAft>
            </a:pPr>
            <a:r>
              <a:rPr lang="en-US"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Drawing on </a:t>
            </a:r>
            <a:r>
              <a:rPr lang="en-US" sz="1500" b="1" err="1">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EXPO.e</a:t>
            </a:r>
            <a:r>
              <a:rPr lang="en-US" sz="1500" err="1">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’s</a:t>
            </a:r>
            <a:r>
              <a:rPr lang="en-US"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 years </a:t>
            </a:r>
            <a:br>
              <a:rPr lang="en-US"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br>
            <a:r>
              <a:rPr lang="en-US"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of experience as a UK pioneer in software-defined connectivity - delivered as a fully managed service.</a:t>
            </a:r>
            <a:endParaRPr lang="en-GB"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2A9C1757-B930-4E3D-87A7-9DF9C40190CC}"/>
              </a:ext>
            </a:extLst>
          </p:cNvPr>
          <p:cNvSpPr/>
          <p:nvPr/>
        </p:nvSpPr>
        <p:spPr>
          <a:xfrm>
            <a:off x="8161806" y="1073427"/>
            <a:ext cx="3503418" cy="2360560"/>
          </a:xfrm>
          <a:prstGeom prst="rect">
            <a:avLst/>
          </a:prstGeom>
          <a:solidFill>
            <a:schemeClr val="bg1"/>
          </a:solid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algn="ctr">
              <a:lnSpc>
                <a:spcPct val="100000"/>
              </a:lnSpc>
              <a:spcAft>
                <a:spcPts val="600"/>
              </a:spcAft>
              <a:tabLst>
                <a:tab pos="577850" algn="l"/>
              </a:tabLst>
            </a:pPr>
            <a:r>
              <a:rPr lang="en-US" sz="1600" b="1" dirty="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Secure Access Service Edge (SASE)</a:t>
            </a:r>
            <a:endParaRPr lang="en-GB" sz="1600" dirty="0">
              <a:solidFill>
                <a:srgbClr val="1A1C2B"/>
              </a:solidFill>
              <a:latin typeface="Helvetica" panose="020B0604020202020204" pitchFamily="34" charset="0"/>
              <a:ea typeface="Times New Roman" panose="02020603050405020304" pitchFamily="18" charset="0"/>
              <a:cs typeface="Times New Roman" panose="02020603050405020304" pitchFamily="18" charset="0"/>
            </a:endParaRPr>
          </a:p>
          <a:p>
            <a:pPr marL="107950" marR="107950" algn="ctr">
              <a:lnSpc>
                <a:spcPct val="100000"/>
              </a:lnSpc>
              <a:spcAft>
                <a:spcPts val="600"/>
              </a:spcAft>
              <a:tabLst>
                <a:tab pos="577850" algn="l"/>
              </a:tabLst>
            </a:pPr>
            <a:r>
              <a:rPr lang="en-US" sz="1500" dirty="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Combining leading-edge </a:t>
            </a:r>
            <a:br>
              <a:rPr lang="en-US" sz="1500" dirty="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br>
            <a:r>
              <a:rPr lang="en-US" sz="1500" dirty="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networking and zero-trust cyber security in a Cloud-based solution, to provide optimal control, protection, and visibility.</a:t>
            </a:r>
            <a:endParaRPr lang="en-GB" sz="1500" dirty="0">
              <a:solidFill>
                <a:srgbClr val="1A1C2B"/>
              </a:solidFill>
              <a:latin typeface="Helvetica" panose="020B0604020202020204" pitchFamily="34"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EC1FE690-A922-3635-CCDB-DD4D5F5A01ED}"/>
              </a:ext>
            </a:extLst>
          </p:cNvPr>
          <p:cNvSpPr/>
          <p:nvPr/>
        </p:nvSpPr>
        <p:spPr>
          <a:xfrm>
            <a:off x="4681330" y="3424013"/>
            <a:ext cx="3482796" cy="2360560"/>
          </a:xfrm>
          <a:prstGeom prst="rect">
            <a:avLst/>
          </a:prstGeom>
          <a:solidFill>
            <a:schemeClr val="bg1"/>
          </a:solid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algn="ctr">
              <a:lnSpc>
                <a:spcPct val="100000"/>
              </a:lnSpc>
              <a:spcAft>
                <a:spcPts val="600"/>
              </a:spcAft>
              <a:tabLst>
                <a:tab pos="577850" algn="l"/>
              </a:tabLst>
            </a:pPr>
            <a:r>
              <a:rPr lang="en-US" sz="1600" b="1" dirty="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Managed LAN and </a:t>
            </a:r>
            <a:r>
              <a:rPr lang="en-US" sz="1600" b="1" dirty="0" err="1">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WiFi</a:t>
            </a:r>
            <a:endParaRPr lang="en-GB" sz="1600" dirty="0">
              <a:solidFill>
                <a:srgbClr val="1A1C2B"/>
              </a:solidFill>
              <a:latin typeface="Helvetica" panose="020B0604020202020204" pitchFamily="34" charset="0"/>
              <a:ea typeface="Times New Roman" panose="02020603050405020304" pitchFamily="18" charset="0"/>
              <a:cs typeface="Times New Roman" panose="02020603050405020304" pitchFamily="18" charset="0"/>
            </a:endParaRPr>
          </a:p>
          <a:p>
            <a:pPr marL="107950" marR="107950" algn="ctr">
              <a:lnSpc>
                <a:spcPct val="100000"/>
              </a:lnSpc>
              <a:spcAft>
                <a:spcPts val="600"/>
              </a:spcAft>
              <a:tabLst>
                <a:tab pos="577850" algn="l"/>
              </a:tabLst>
            </a:pPr>
            <a:r>
              <a:rPr lang="en-US" sz="1500" dirty="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Intelligent connectivity</a:t>
            </a:r>
            <a:br>
              <a:rPr lang="en-US" sz="1500" dirty="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br>
            <a:r>
              <a:rPr lang="en-US" sz="1500" dirty="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and a </a:t>
            </a:r>
            <a:r>
              <a:rPr lang="en-US" sz="1500" dirty="0" err="1">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centralised</a:t>
            </a:r>
            <a:r>
              <a:rPr lang="en-US" sz="1500" dirty="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 highly intuitive user interface, for maximum control and visibility</a:t>
            </a:r>
            <a:r>
              <a:rPr lang="en-US" sz="1600" dirty="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a:t>
            </a:r>
            <a:endParaRPr lang="en-GB" sz="1600" dirty="0">
              <a:solidFill>
                <a:srgbClr val="1A1C2B"/>
              </a:solidFill>
              <a:latin typeface="Helvetica" panose="020B0604020202020204" pitchFamily="34" charset="0"/>
              <a:ea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BBF78B24-BF2C-A86E-6F8E-EF1F14608417}"/>
              </a:ext>
            </a:extLst>
          </p:cNvPr>
          <p:cNvSpPr/>
          <p:nvPr/>
        </p:nvSpPr>
        <p:spPr>
          <a:xfrm>
            <a:off x="8161806" y="3424013"/>
            <a:ext cx="3503418" cy="2360560"/>
          </a:xfrm>
          <a:prstGeom prst="rect">
            <a:avLst/>
          </a:prstGeom>
          <a:solidFill>
            <a:schemeClr val="bg1"/>
          </a:solid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algn="ctr">
              <a:lnSpc>
                <a:spcPct val="100000"/>
              </a:lnSpc>
              <a:spcAft>
                <a:spcPts val="600"/>
              </a:spcAft>
              <a:tabLst>
                <a:tab pos="577850" algn="l"/>
              </a:tabLst>
            </a:pPr>
            <a:r>
              <a:rPr lang="en-US" sz="1600" b="1" dirty="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24 / 7 Support</a:t>
            </a:r>
            <a:endParaRPr lang="en-GB" sz="1600" dirty="0">
              <a:solidFill>
                <a:srgbClr val="1A1C2B"/>
              </a:solidFill>
              <a:latin typeface="Helvetica" panose="020B0604020202020204" pitchFamily="34" charset="0"/>
              <a:ea typeface="Times New Roman" panose="02020603050405020304" pitchFamily="18" charset="0"/>
              <a:cs typeface="Times New Roman" panose="02020603050405020304" pitchFamily="18" charset="0"/>
            </a:endParaRPr>
          </a:p>
          <a:p>
            <a:pPr marL="107950" marR="107950" algn="ctr">
              <a:lnSpc>
                <a:spcPct val="100000"/>
              </a:lnSpc>
              <a:spcAft>
                <a:spcPts val="600"/>
              </a:spcAft>
              <a:tabLst>
                <a:tab pos="577850" algn="l"/>
              </a:tabLst>
            </a:pPr>
            <a:r>
              <a:rPr lang="en-US" sz="1500" dirty="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Proactive support from </a:t>
            </a:r>
            <a:r>
              <a:rPr lang="en-US" sz="1500" b="1" dirty="0" err="1">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EXPO.e</a:t>
            </a:r>
            <a:r>
              <a:rPr lang="en-US" sz="1500" dirty="0" err="1">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’s</a:t>
            </a:r>
            <a:r>
              <a:rPr lang="en-US" sz="1500" dirty="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 own UK-based NOC.</a:t>
            </a:r>
            <a:endParaRPr lang="en-GB" sz="1500" dirty="0">
              <a:solidFill>
                <a:srgbClr val="1A1C2B"/>
              </a:solidFill>
              <a:latin typeface="Helvetica"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463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2768A-0416-7BA8-5E72-EC9180A2C5EC}"/>
            </a:ext>
          </a:extLst>
        </p:cNvPr>
        <p:cNvGrpSpPr/>
        <p:nvPr/>
      </p:nvGrpSpPr>
      <p:grpSpPr>
        <a:xfrm>
          <a:off x="0" y="0"/>
          <a:ext cx="0" cy="0"/>
          <a:chOff x="0" y="0"/>
          <a:chExt cx="0" cy="0"/>
        </a:xfrm>
      </p:grpSpPr>
      <p:sp>
        <p:nvSpPr>
          <p:cNvPr id="78" name="Shape 30">
            <a:extLst>
              <a:ext uri="{FF2B5EF4-FFF2-40B4-BE49-F238E27FC236}">
                <a16:creationId xmlns:a16="http://schemas.microsoft.com/office/drawing/2014/main" id="{CB209DCA-BCA0-966F-067A-51301B1CA7B0}"/>
              </a:ext>
            </a:extLst>
          </p:cNvPr>
          <p:cNvSpPr/>
          <p:nvPr/>
        </p:nvSpPr>
        <p:spPr>
          <a:xfrm>
            <a:off x="7130568" y="2980944"/>
            <a:ext cx="457200" cy="329184"/>
          </a:xfrm>
          <a:prstGeom prst="leftArrow">
            <a:avLst/>
          </a:prstGeom>
          <a:solidFill>
            <a:schemeClr val="bg2"/>
          </a:solidFill>
          <a:ln w="12700">
            <a:noFill/>
            <a:prstDash val="solid"/>
          </a:ln>
        </p:spPr>
        <p:txBody>
          <a:bodyPr/>
          <a:lstStyle/>
          <a:p>
            <a:endParaRPr lang="en-GB"/>
          </a:p>
        </p:txBody>
      </p:sp>
      <p:sp>
        <p:nvSpPr>
          <p:cNvPr id="77" name="Shape 29">
            <a:extLst>
              <a:ext uri="{FF2B5EF4-FFF2-40B4-BE49-F238E27FC236}">
                <a16:creationId xmlns:a16="http://schemas.microsoft.com/office/drawing/2014/main" id="{7CDC00BE-87BF-FA86-C215-52E7B19AF72E}"/>
              </a:ext>
            </a:extLst>
          </p:cNvPr>
          <p:cNvSpPr/>
          <p:nvPr/>
        </p:nvSpPr>
        <p:spPr>
          <a:xfrm>
            <a:off x="4591122" y="2980944"/>
            <a:ext cx="457200" cy="329184"/>
          </a:xfrm>
          <a:prstGeom prst="rightArrow">
            <a:avLst/>
          </a:prstGeom>
          <a:solidFill>
            <a:schemeClr val="bg2"/>
          </a:solidFill>
          <a:ln w="12700">
            <a:noFill/>
            <a:prstDash val="solid"/>
          </a:ln>
        </p:spPr>
        <p:txBody>
          <a:bodyPr/>
          <a:lstStyle/>
          <a:p>
            <a:endParaRPr lang="en-GB"/>
          </a:p>
        </p:txBody>
      </p:sp>
      <p:sp>
        <p:nvSpPr>
          <p:cNvPr id="7" name="Text 4">
            <a:extLst>
              <a:ext uri="{FF2B5EF4-FFF2-40B4-BE49-F238E27FC236}">
                <a16:creationId xmlns:a16="http://schemas.microsoft.com/office/drawing/2014/main" id="{236BE1A1-F162-1E8C-D4D5-F648A881F6D2}"/>
              </a:ext>
            </a:extLst>
          </p:cNvPr>
          <p:cNvSpPr/>
          <p:nvPr/>
        </p:nvSpPr>
        <p:spPr>
          <a:xfrm>
            <a:off x="518160" y="937260"/>
            <a:ext cx="11155680" cy="365760"/>
          </a:xfrm>
          <a:prstGeom prst="rect">
            <a:avLst/>
          </a:prstGeom>
          <a:noFill/>
          <a:ln/>
        </p:spPr>
        <p:txBody>
          <a:bodyPr wrap="square" rtlCol="0" anchor="ctr"/>
          <a:lstStyle/>
          <a:p>
            <a:pPr marL="0" indent="0" algn="ctr">
              <a:buNone/>
            </a:pPr>
            <a:r>
              <a:rPr lang="en-US" sz="2200" b="1" dirty="0">
                <a:solidFill>
                  <a:schemeClr val="bg2"/>
                </a:solidFill>
                <a:latin typeface="Helvetica" pitchFamily="34" charset="0"/>
                <a:cs typeface="Helvetica" pitchFamily="34" charset="-120"/>
              </a:rPr>
              <a:t>Hybrid foundations – from racks to cloud</a:t>
            </a:r>
            <a:endParaRPr lang="en-US" sz="2200" dirty="0">
              <a:solidFill>
                <a:schemeClr val="bg2"/>
              </a:solidFill>
            </a:endParaRPr>
          </a:p>
        </p:txBody>
      </p:sp>
      <p:sp>
        <p:nvSpPr>
          <p:cNvPr id="22" name="Title 4">
            <a:extLst>
              <a:ext uri="{FF2B5EF4-FFF2-40B4-BE49-F238E27FC236}">
                <a16:creationId xmlns:a16="http://schemas.microsoft.com/office/drawing/2014/main" id="{676C3B4F-80C1-47A6-3F2A-A5E910E20C91}"/>
              </a:ext>
            </a:extLst>
          </p:cNvPr>
          <p:cNvSpPr txBox="1">
            <a:spLocks/>
          </p:cNvSpPr>
          <p:nvPr/>
        </p:nvSpPr>
        <p:spPr>
          <a:xfrm>
            <a:off x="3110412" y="105446"/>
            <a:ext cx="8966200" cy="749300"/>
          </a:xfrm>
          <a:prstGeom prst="rect">
            <a:avLst/>
          </a:prstGeom>
          <a:ln>
            <a:noFill/>
          </a:ln>
        </p:spPr>
        <p:txBody>
          <a:bodyPr vert="horz" lIns="91440" tIns="45720" rIns="91440" bIns="45720" anchor="ctr"/>
          <a:lstStyle>
            <a:lvl1pPr marL="0" algn="r" defTabSz="609585" rtl="0" eaLnBrk="1" latinLnBrk="0" hangingPunct="1">
              <a:spcBef>
                <a:spcPct val="0"/>
              </a:spcBef>
              <a:buNone/>
              <a:defRPr lang="en-US" sz="2800" kern="1200" dirty="0">
                <a:solidFill>
                  <a:schemeClr val="bg1"/>
                </a:solidFill>
                <a:latin typeface="Helvetica" pitchFamily="2" charset="0"/>
                <a:ea typeface="+mj-ea"/>
                <a:cs typeface="Helvetica" pitchFamily="2" charset="0"/>
              </a:defRPr>
            </a:lvl1pPr>
          </a:lstStyle>
          <a:p>
            <a:r>
              <a:rPr lang="en-GB" dirty="0">
                <a:latin typeface="Helvetica"/>
                <a:cs typeface="Helvetica"/>
              </a:rPr>
              <a:t>Data Centre &amp; Cloud Solutions </a:t>
            </a:r>
            <a:br>
              <a:rPr lang="en-GB" dirty="0">
                <a:latin typeface="Helvetica"/>
                <a:cs typeface="Helvetica"/>
              </a:rPr>
            </a:br>
            <a:r>
              <a:rPr lang="en-GB" sz="2000" dirty="0">
                <a:latin typeface="Helvetica"/>
                <a:cs typeface="Helvetica"/>
              </a:rPr>
              <a:t>Colocation + cloud platforms, delivered with EXPO.e’s service assurance</a:t>
            </a:r>
            <a:endParaRPr lang="en-GB" sz="2000" b="1" dirty="0">
              <a:latin typeface="Helvetica"/>
              <a:cs typeface="Helvetica"/>
            </a:endParaRPr>
          </a:p>
        </p:txBody>
      </p:sp>
      <p:grpSp>
        <p:nvGrpSpPr>
          <p:cNvPr id="23" name="Group 22">
            <a:extLst>
              <a:ext uri="{FF2B5EF4-FFF2-40B4-BE49-F238E27FC236}">
                <a16:creationId xmlns:a16="http://schemas.microsoft.com/office/drawing/2014/main" id="{13F6F3FA-0D0C-9D2A-B72C-9BA91D277951}"/>
              </a:ext>
            </a:extLst>
          </p:cNvPr>
          <p:cNvGrpSpPr/>
          <p:nvPr/>
        </p:nvGrpSpPr>
        <p:grpSpPr>
          <a:xfrm>
            <a:off x="426720" y="4866785"/>
            <a:ext cx="11338560" cy="1325383"/>
            <a:chOff x="426720" y="4910327"/>
            <a:chExt cx="11338560" cy="1325383"/>
          </a:xfrm>
        </p:grpSpPr>
        <p:sp>
          <p:nvSpPr>
            <p:cNvPr id="14" name="Shape 13">
              <a:extLst>
                <a:ext uri="{FF2B5EF4-FFF2-40B4-BE49-F238E27FC236}">
                  <a16:creationId xmlns:a16="http://schemas.microsoft.com/office/drawing/2014/main" id="{758AAE20-321B-116E-203D-3C8610908CA2}"/>
                </a:ext>
              </a:extLst>
            </p:cNvPr>
            <p:cNvSpPr/>
            <p:nvPr/>
          </p:nvSpPr>
          <p:spPr>
            <a:xfrm>
              <a:off x="426720" y="4910327"/>
              <a:ext cx="11338560" cy="1325383"/>
            </a:xfrm>
            <a:prstGeom prst="roundRect">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108000" rIns="0" bIns="0" numCol="1" spcCol="0" rtlCol="0" fromWordArt="0" anchor="t" anchorCtr="0" forceAA="0" compatLnSpc="1">
              <a:prstTxWarp prst="textNoShape">
                <a:avLst/>
              </a:prstTxWarp>
              <a:noAutofit/>
            </a:bodyPr>
            <a:lstStyle/>
            <a:p>
              <a:pPr algn="ctr"/>
              <a:r>
                <a:rPr lang="en-US" sz="1400" b="1" dirty="0" err="1">
                  <a:solidFill>
                    <a:schemeClr val="accent5"/>
                  </a:solidFill>
                  <a:latin typeface="+mj-lt"/>
                </a:rPr>
                <a:t>EXPO</a:t>
              </a:r>
              <a:r>
                <a:rPr lang="en-US" sz="1400" b="1" err="1">
                  <a:solidFill>
                    <a:schemeClr val="accent5"/>
                  </a:solidFill>
                  <a:latin typeface="+mj-lt"/>
                </a:rPr>
                <a:t>.</a:t>
              </a:r>
              <a:r>
                <a:rPr lang="en-US" sz="1400" b="1">
                  <a:solidFill>
                    <a:schemeClr val="accent5"/>
                  </a:solidFill>
                  <a:latin typeface="+mj-lt"/>
                </a:rPr>
                <a:t>e</a:t>
              </a:r>
              <a:r>
                <a:rPr lang="en-US" sz="1400" b="1" dirty="0">
                  <a:solidFill>
                    <a:schemeClr val="accent5"/>
                  </a:solidFill>
                  <a:latin typeface="+mj-lt"/>
                </a:rPr>
                <a:t> value wrap (applies </a:t>
              </a:r>
              <a:r>
                <a:rPr lang="en-US" sz="1400" b="1">
                  <a:solidFill>
                    <a:schemeClr val="accent5"/>
                  </a:solidFill>
                  <a:latin typeface="+mj-lt"/>
                </a:rPr>
                <a:t>to both)</a:t>
              </a:r>
              <a:endParaRPr lang="en-US" sz="1400" b="1" dirty="0">
                <a:solidFill>
                  <a:schemeClr val="accent5"/>
                </a:solidFill>
                <a:latin typeface="+mj-lt"/>
              </a:endParaRPr>
            </a:p>
          </p:txBody>
        </p:sp>
        <p:grpSp>
          <p:nvGrpSpPr>
            <p:cNvPr id="53" name="Group 52">
              <a:extLst>
                <a:ext uri="{FF2B5EF4-FFF2-40B4-BE49-F238E27FC236}">
                  <a16:creationId xmlns:a16="http://schemas.microsoft.com/office/drawing/2014/main" id="{36DC75ED-17F8-5881-5989-A5C70E8022C9}"/>
                </a:ext>
              </a:extLst>
            </p:cNvPr>
            <p:cNvGrpSpPr/>
            <p:nvPr/>
          </p:nvGrpSpPr>
          <p:grpSpPr>
            <a:xfrm>
              <a:off x="781700" y="5445002"/>
              <a:ext cx="10595891" cy="603754"/>
              <a:chOff x="1173824" y="5915918"/>
              <a:chExt cx="10009448" cy="603754"/>
            </a:xfrm>
          </p:grpSpPr>
          <p:sp>
            <p:nvSpPr>
              <p:cNvPr id="48" name="Text 40">
                <a:extLst>
                  <a:ext uri="{FF2B5EF4-FFF2-40B4-BE49-F238E27FC236}">
                    <a16:creationId xmlns:a16="http://schemas.microsoft.com/office/drawing/2014/main" id="{460F5F53-3303-3A75-1B7C-B61F4B6046E4}"/>
                  </a:ext>
                </a:extLst>
              </p:cNvPr>
              <p:cNvSpPr/>
              <p:nvPr/>
            </p:nvSpPr>
            <p:spPr>
              <a:xfrm>
                <a:off x="1173824" y="5915918"/>
                <a:ext cx="2050374" cy="256032"/>
              </a:xfrm>
              <a:prstGeom prst="rect">
                <a:avLst/>
              </a:prstGeom>
              <a:noFill/>
              <a:ln/>
            </p:spPr>
            <p:txBody>
              <a:bodyPr wrap="square" rtlCol="0" anchor="ctr"/>
              <a:lstStyle/>
              <a:p>
                <a:pPr marL="0" indent="0">
                  <a:buNone/>
                </a:pPr>
                <a:r>
                  <a:rPr lang="en-US" sz="1400" b="1" dirty="0">
                    <a:solidFill>
                      <a:schemeClr val="bg1"/>
                    </a:solidFill>
                    <a:latin typeface="Helvetica" pitchFamily="34" charset="0"/>
                    <a:cs typeface="Helvetica" pitchFamily="34" charset="-120"/>
                  </a:rPr>
                  <a:t>Assured outcomes</a:t>
                </a:r>
                <a:endParaRPr lang="en-US" sz="1400" b="1" dirty="0">
                  <a:solidFill>
                    <a:schemeClr val="bg1"/>
                  </a:solidFill>
                </a:endParaRPr>
              </a:p>
            </p:txBody>
          </p:sp>
          <p:sp>
            <p:nvSpPr>
              <p:cNvPr id="49" name="Text 43">
                <a:extLst>
                  <a:ext uri="{FF2B5EF4-FFF2-40B4-BE49-F238E27FC236}">
                    <a16:creationId xmlns:a16="http://schemas.microsoft.com/office/drawing/2014/main" id="{EB5179A1-A2DA-4460-4449-AFDAEBFBF3F6}"/>
                  </a:ext>
                </a:extLst>
              </p:cNvPr>
              <p:cNvSpPr/>
              <p:nvPr/>
            </p:nvSpPr>
            <p:spPr>
              <a:xfrm>
                <a:off x="3483864" y="6263640"/>
                <a:ext cx="1572768" cy="256032"/>
              </a:xfrm>
              <a:prstGeom prst="rect">
                <a:avLst/>
              </a:prstGeom>
              <a:noFill/>
              <a:ln/>
            </p:spPr>
            <p:txBody>
              <a:bodyPr wrap="square" rtlCol="0" anchor="t"/>
              <a:lstStyle/>
              <a:p>
                <a:pPr marL="0" indent="0" algn="ctr">
                  <a:buNone/>
                </a:pPr>
                <a:r>
                  <a:rPr lang="en-US" sz="1150" dirty="0">
                    <a:solidFill>
                      <a:schemeClr val="bg1"/>
                    </a:solidFill>
                    <a:latin typeface="Helvetica" pitchFamily="34" charset="0"/>
                    <a:cs typeface="Helvetica" pitchFamily="34" charset="-120"/>
                  </a:rPr>
                  <a:t>Private connectivity</a:t>
                </a:r>
                <a:endParaRPr lang="en-US" sz="1150" dirty="0">
                  <a:solidFill>
                    <a:schemeClr val="bg1"/>
                  </a:solidFill>
                </a:endParaRPr>
              </a:p>
            </p:txBody>
          </p:sp>
          <p:sp>
            <p:nvSpPr>
              <p:cNvPr id="50" name="Text 46">
                <a:extLst>
                  <a:ext uri="{FF2B5EF4-FFF2-40B4-BE49-F238E27FC236}">
                    <a16:creationId xmlns:a16="http://schemas.microsoft.com/office/drawing/2014/main" id="{00DA156B-C5FA-797A-C9E0-B7C135946C17}"/>
                  </a:ext>
                </a:extLst>
              </p:cNvPr>
              <p:cNvSpPr/>
              <p:nvPr/>
            </p:nvSpPr>
            <p:spPr>
              <a:xfrm>
                <a:off x="5623560" y="6263640"/>
                <a:ext cx="1572768" cy="256032"/>
              </a:xfrm>
              <a:prstGeom prst="rect">
                <a:avLst/>
              </a:prstGeom>
              <a:noFill/>
              <a:ln/>
            </p:spPr>
            <p:txBody>
              <a:bodyPr wrap="square" rtlCol="0" anchor="t"/>
              <a:lstStyle/>
              <a:p>
                <a:pPr marL="0" indent="0" algn="ctr">
                  <a:buNone/>
                </a:pPr>
                <a:r>
                  <a:rPr lang="en-US" sz="1150" dirty="0">
                    <a:solidFill>
                      <a:schemeClr val="bg1"/>
                    </a:solidFill>
                    <a:latin typeface="Helvetica" pitchFamily="34" charset="0"/>
                    <a:cs typeface="Helvetica" pitchFamily="34" charset="-120"/>
                  </a:rPr>
                  <a:t>Secure by design</a:t>
                </a:r>
                <a:endParaRPr lang="en-US" sz="1150" dirty="0">
                  <a:solidFill>
                    <a:schemeClr val="bg1"/>
                  </a:solidFill>
                </a:endParaRPr>
              </a:p>
            </p:txBody>
          </p:sp>
          <p:sp>
            <p:nvSpPr>
              <p:cNvPr id="51" name="Text 49">
                <a:extLst>
                  <a:ext uri="{FF2B5EF4-FFF2-40B4-BE49-F238E27FC236}">
                    <a16:creationId xmlns:a16="http://schemas.microsoft.com/office/drawing/2014/main" id="{F4480978-26DA-57FF-AFC2-3572A482185B}"/>
                  </a:ext>
                </a:extLst>
              </p:cNvPr>
              <p:cNvSpPr/>
              <p:nvPr/>
            </p:nvSpPr>
            <p:spPr>
              <a:xfrm>
                <a:off x="7721606" y="6263640"/>
                <a:ext cx="1572768" cy="256032"/>
              </a:xfrm>
              <a:prstGeom prst="rect">
                <a:avLst/>
              </a:prstGeom>
              <a:noFill/>
              <a:ln/>
            </p:spPr>
            <p:txBody>
              <a:bodyPr wrap="square" rtlCol="0" anchor="t"/>
              <a:lstStyle/>
              <a:p>
                <a:pPr marL="0" indent="0" algn="ctr">
                  <a:buNone/>
                </a:pPr>
                <a:r>
                  <a:rPr lang="en-US" sz="1150" dirty="0">
                    <a:solidFill>
                      <a:schemeClr val="bg1"/>
                    </a:solidFill>
                    <a:latin typeface="Helvetica" pitchFamily="34" charset="0"/>
                    <a:ea typeface="Helvetica" pitchFamily="34" charset="-122"/>
                    <a:cs typeface="Helvetica" pitchFamily="34" charset="-120"/>
                  </a:rPr>
                  <a:t>24/7 Managed service</a:t>
                </a:r>
                <a:endParaRPr lang="en-US" sz="1150" dirty="0">
                  <a:solidFill>
                    <a:schemeClr val="bg1"/>
                  </a:solidFill>
                </a:endParaRPr>
              </a:p>
            </p:txBody>
          </p:sp>
          <p:sp>
            <p:nvSpPr>
              <p:cNvPr id="52" name="Text 52">
                <a:extLst>
                  <a:ext uri="{FF2B5EF4-FFF2-40B4-BE49-F238E27FC236}">
                    <a16:creationId xmlns:a16="http://schemas.microsoft.com/office/drawing/2014/main" id="{888F618B-8B9D-BDFE-ABBC-293BE11D6DAD}"/>
                  </a:ext>
                </a:extLst>
              </p:cNvPr>
              <p:cNvSpPr/>
              <p:nvPr/>
            </p:nvSpPr>
            <p:spPr>
              <a:xfrm>
                <a:off x="9610504" y="6263640"/>
                <a:ext cx="1572768" cy="256032"/>
              </a:xfrm>
              <a:prstGeom prst="rect">
                <a:avLst/>
              </a:prstGeom>
              <a:noFill/>
              <a:ln/>
            </p:spPr>
            <p:txBody>
              <a:bodyPr wrap="square" rtlCol="0" anchor="t"/>
              <a:lstStyle/>
              <a:p>
                <a:pPr marL="0" indent="0" algn="ctr">
                  <a:buNone/>
                </a:pPr>
                <a:r>
                  <a:rPr lang="en-US" sz="1150" dirty="0">
                    <a:solidFill>
                      <a:schemeClr val="bg1"/>
                    </a:solidFill>
                    <a:latin typeface="Helvetica" pitchFamily="34" charset="0"/>
                    <a:cs typeface="Helvetica" pitchFamily="34" charset="-120"/>
                  </a:rPr>
                  <a:t>Backup &amp; DR options</a:t>
                </a:r>
                <a:endParaRPr lang="en-US" sz="1150" dirty="0">
                  <a:solidFill>
                    <a:schemeClr val="bg1"/>
                  </a:solidFill>
                </a:endParaRPr>
              </a:p>
            </p:txBody>
          </p:sp>
        </p:grpSp>
        <p:pic>
          <p:nvPicPr>
            <p:cNvPr id="60" name="Graphic 59">
              <a:extLst>
                <a:ext uri="{FF2B5EF4-FFF2-40B4-BE49-F238E27FC236}">
                  <a16:creationId xmlns:a16="http://schemas.microsoft.com/office/drawing/2014/main" id="{0003EE95-CCF0-ADF2-F725-5E23FAB4F8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6957" y="5426563"/>
              <a:ext cx="312420" cy="378890"/>
            </a:xfrm>
            <a:prstGeom prst="rect">
              <a:avLst/>
            </a:prstGeom>
          </p:spPr>
        </p:pic>
        <p:pic>
          <p:nvPicPr>
            <p:cNvPr id="73" name="Graphic 72">
              <a:extLst>
                <a:ext uri="{FF2B5EF4-FFF2-40B4-BE49-F238E27FC236}">
                  <a16:creationId xmlns:a16="http://schemas.microsoft.com/office/drawing/2014/main" id="{24E39E06-BD43-B818-0638-094066800E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56136" y="5453386"/>
              <a:ext cx="325244" cy="325244"/>
            </a:xfrm>
            <a:prstGeom prst="rect">
              <a:avLst/>
            </a:prstGeom>
          </p:spPr>
        </p:pic>
        <p:pic>
          <p:nvPicPr>
            <p:cNvPr id="74" name="Graphic 73">
              <a:extLst>
                <a:ext uri="{FF2B5EF4-FFF2-40B4-BE49-F238E27FC236}">
                  <a16:creationId xmlns:a16="http://schemas.microsoft.com/office/drawing/2014/main" id="{86C6CE36-135F-037A-3C11-F2913B00D7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57644" y="5430788"/>
              <a:ext cx="312420" cy="370440"/>
            </a:xfrm>
            <a:prstGeom prst="rect">
              <a:avLst/>
            </a:prstGeom>
          </p:spPr>
        </p:pic>
        <p:pic>
          <p:nvPicPr>
            <p:cNvPr id="75" name="Graphic 74">
              <a:extLst>
                <a:ext uri="{FF2B5EF4-FFF2-40B4-BE49-F238E27FC236}">
                  <a16:creationId xmlns:a16="http://schemas.microsoft.com/office/drawing/2014/main" id="{7147D973-CA27-FE54-0762-97C4CB5F08A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46792" y="5443862"/>
              <a:ext cx="396685" cy="344293"/>
            </a:xfrm>
            <a:prstGeom prst="rect">
              <a:avLst/>
            </a:prstGeom>
          </p:spPr>
        </p:pic>
      </p:grpSp>
      <p:sp>
        <p:nvSpPr>
          <p:cNvPr id="79" name="Text 4">
            <a:extLst>
              <a:ext uri="{FF2B5EF4-FFF2-40B4-BE49-F238E27FC236}">
                <a16:creationId xmlns:a16="http://schemas.microsoft.com/office/drawing/2014/main" id="{6BFA429D-2430-D8F0-48C4-18B774D9673A}"/>
              </a:ext>
            </a:extLst>
          </p:cNvPr>
          <p:cNvSpPr/>
          <p:nvPr/>
        </p:nvSpPr>
        <p:spPr>
          <a:xfrm>
            <a:off x="5392154" y="2944368"/>
            <a:ext cx="1400254" cy="365760"/>
          </a:xfrm>
          <a:prstGeom prst="rect">
            <a:avLst/>
          </a:prstGeom>
          <a:noFill/>
          <a:ln/>
        </p:spPr>
        <p:txBody>
          <a:bodyPr wrap="square" rtlCol="0" anchor="ctr"/>
          <a:lstStyle/>
          <a:p>
            <a:pPr marL="0" indent="0" algn="ctr">
              <a:buNone/>
            </a:pPr>
            <a:r>
              <a:rPr lang="en-US" sz="2200" b="1" dirty="0">
                <a:solidFill>
                  <a:schemeClr val="bg2"/>
                </a:solidFill>
                <a:latin typeface="Helvetica" pitchFamily="34" charset="0"/>
                <a:cs typeface="Helvetica" pitchFamily="34" charset="-120"/>
              </a:rPr>
              <a:t>Hybrid</a:t>
            </a:r>
          </a:p>
          <a:p>
            <a:pPr marL="0" indent="0" algn="ctr">
              <a:buNone/>
            </a:pPr>
            <a:r>
              <a:rPr lang="en-US" sz="2200" b="1" dirty="0">
                <a:solidFill>
                  <a:schemeClr val="bg2"/>
                </a:solidFill>
                <a:latin typeface="Helvetica" pitchFamily="34" charset="0"/>
                <a:cs typeface="Helvetica" pitchFamily="34" charset="-120"/>
              </a:rPr>
              <a:t>Platform</a:t>
            </a:r>
            <a:endParaRPr lang="en-US" sz="2200" dirty="0">
              <a:solidFill>
                <a:schemeClr val="bg2"/>
              </a:solidFill>
            </a:endParaRPr>
          </a:p>
        </p:txBody>
      </p:sp>
      <p:grpSp>
        <p:nvGrpSpPr>
          <p:cNvPr id="24" name="Group 23">
            <a:extLst>
              <a:ext uri="{FF2B5EF4-FFF2-40B4-BE49-F238E27FC236}">
                <a16:creationId xmlns:a16="http://schemas.microsoft.com/office/drawing/2014/main" id="{491FC4AA-F71B-D318-EECB-1579FA95A880}"/>
              </a:ext>
            </a:extLst>
          </p:cNvPr>
          <p:cNvGrpSpPr/>
          <p:nvPr/>
        </p:nvGrpSpPr>
        <p:grpSpPr>
          <a:xfrm>
            <a:off x="426720" y="1531620"/>
            <a:ext cx="4164330" cy="3138044"/>
            <a:chOff x="426720" y="1531620"/>
            <a:chExt cx="4164330" cy="3138044"/>
          </a:xfrm>
        </p:grpSpPr>
        <p:sp>
          <p:nvSpPr>
            <p:cNvPr id="8" name="Shape 5">
              <a:extLst>
                <a:ext uri="{FF2B5EF4-FFF2-40B4-BE49-F238E27FC236}">
                  <a16:creationId xmlns:a16="http://schemas.microsoft.com/office/drawing/2014/main" id="{9C4E5B73-C112-3DF2-9338-B73DBC34A2F7}"/>
                </a:ext>
              </a:extLst>
            </p:cNvPr>
            <p:cNvSpPr/>
            <p:nvPr/>
          </p:nvSpPr>
          <p:spPr>
            <a:xfrm>
              <a:off x="426720" y="1531620"/>
              <a:ext cx="4164330" cy="3138044"/>
            </a:xfrm>
            <a:prstGeom prst="roundRect">
              <a:avLst>
                <a:gd name="adj" fmla="val 4623"/>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108000" rIns="0" bIns="0" numCol="1" spcCol="0" rtlCol="0" fromWordArt="0" anchor="t" anchorCtr="0" forceAA="0" compatLnSpc="1">
              <a:prstTxWarp prst="textNoShape">
                <a:avLst/>
              </a:prstTxWarp>
              <a:noAutofit/>
            </a:bodyPr>
            <a:lstStyle/>
            <a:p>
              <a:pPr algn="ctr"/>
              <a:r>
                <a:rPr lang="en-US" sz="1400" b="1" dirty="0">
                  <a:solidFill>
                    <a:schemeClr val="accent5"/>
                  </a:solidFill>
                  <a:latin typeface="+mj-lt"/>
                </a:rPr>
                <a:t>Data Centre Services</a:t>
              </a:r>
            </a:p>
          </p:txBody>
        </p:sp>
        <p:pic>
          <p:nvPicPr>
            <p:cNvPr id="30" name="Graphic 29">
              <a:extLst>
                <a:ext uri="{FF2B5EF4-FFF2-40B4-BE49-F238E27FC236}">
                  <a16:creationId xmlns:a16="http://schemas.microsoft.com/office/drawing/2014/main" id="{782EC921-303C-592D-6DDC-53CB6643CA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02103" y="2303829"/>
              <a:ext cx="426256" cy="426256"/>
            </a:xfrm>
            <a:prstGeom prst="rect">
              <a:avLst/>
            </a:prstGeom>
          </p:spPr>
        </p:pic>
        <p:pic>
          <p:nvPicPr>
            <p:cNvPr id="32" name="Graphic 31">
              <a:extLst>
                <a:ext uri="{FF2B5EF4-FFF2-40B4-BE49-F238E27FC236}">
                  <a16:creationId xmlns:a16="http://schemas.microsoft.com/office/drawing/2014/main" id="{18CF1E6D-B294-457C-D4C2-EBD7E6E4D8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68475" y="3468832"/>
              <a:ext cx="293512" cy="348022"/>
            </a:xfrm>
            <a:prstGeom prst="rect">
              <a:avLst/>
            </a:prstGeom>
          </p:spPr>
        </p:pic>
        <p:pic>
          <p:nvPicPr>
            <p:cNvPr id="54" name="Graphic 53">
              <a:extLst>
                <a:ext uri="{FF2B5EF4-FFF2-40B4-BE49-F238E27FC236}">
                  <a16:creationId xmlns:a16="http://schemas.microsoft.com/office/drawing/2014/main" id="{22F3D66C-E9B7-50B2-3240-1794AE2BE4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19648" y="2304726"/>
              <a:ext cx="424462" cy="424462"/>
            </a:xfrm>
            <a:prstGeom prst="rect">
              <a:avLst/>
            </a:prstGeom>
          </p:spPr>
        </p:pic>
        <p:sp>
          <p:nvSpPr>
            <p:cNvPr id="64" name="Text 10">
              <a:extLst>
                <a:ext uri="{FF2B5EF4-FFF2-40B4-BE49-F238E27FC236}">
                  <a16:creationId xmlns:a16="http://schemas.microsoft.com/office/drawing/2014/main" id="{071102B7-AD5C-091B-52AC-2327AEE7524D}"/>
                </a:ext>
              </a:extLst>
            </p:cNvPr>
            <p:cNvSpPr/>
            <p:nvPr/>
          </p:nvSpPr>
          <p:spPr>
            <a:xfrm>
              <a:off x="574386" y="2806967"/>
              <a:ext cx="1714987" cy="299846"/>
            </a:xfrm>
            <a:prstGeom prst="rect">
              <a:avLst/>
            </a:prstGeom>
            <a:noFill/>
            <a:ln/>
          </p:spPr>
          <p:txBody>
            <a:bodyPr wrap="square" rtlCol="0" anchor="t"/>
            <a:lstStyle/>
            <a:p>
              <a:pPr marL="0" indent="0" algn="ctr">
                <a:buNone/>
              </a:pPr>
              <a:r>
                <a:rPr lang="en-US" sz="1300" dirty="0">
                  <a:solidFill>
                    <a:schemeClr val="bg1"/>
                  </a:solidFill>
                  <a:latin typeface="Helvetica" pitchFamily="34" charset="0"/>
                  <a:cs typeface="Helvetica" pitchFamily="34" charset="-120"/>
                </a:rPr>
                <a:t>Colocation </a:t>
              </a:r>
            </a:p>
            <a:p>
              <a:pPr marL="0" indent="0" algn="ctr">
                <a:buNone/>
              </a:pPr>
              <a:r>
                <a:rPr lang="en-US" sz="1300" dirty="0">
                  <a:solidFill>
                    <a:schemeClr val="bg1"/>
                  </a:solidFill>
                  <a:latin typeface="Helvetica" pitchFamily="34" charset="0"/>
                  <a:cs typeface="Helvetica" pitchFamily="34" charset="-120"/>
                </a:rPr>
                <a:t>(space + power)</a:t>
              </a:r>
              <a:endParaRPr lang="en-US" sz="1300" dirty="0">
                <a:solidFill>
                  <a:schemeClr val="bg1"/>
                </a:solidFill>
              </a:endParaRPr>
            </a:p>
          </p:txBody>
        </p:sp>
        <p:sp>
          <p:nvSpPr>
            <p:cNvPr id="65" name="Text 13">
              <a:extLst>
                <a:ext uri="{FF2B5EF4-FFF2-40B4-BE49-F238E27FC236}">
                  <a16:creationId xmlns:a16="http://schemas.microsoft.com/office/drawing/2014/main" id="{728CD5DA-D941-86A5-16DB-71D3E7C77AAD}"/>
                </a:ext>
              </a:extLst>
            </p:cNvPr>
            <p:cNvSpPr/>
            <p:nvPr/>
          </p:nvSpPr>
          <p:spPr>
            <a:xfrm>
              <a:off x="2715127" y="2798390"/>
              <a:ext cx="1600209" cy="299846"/>
            </a:xfrm>
            <a:prstGeom prst="rect">
              <a:avLst/>
            </a:prstGeom>
            <a:noFill/>
            <a:ln/>
          </p:spPr>
          <p:txBody>
            <a:bodyPr wrap="square" rtlCol="0" anchor="t"/>
            <a:lstStyle/>
            <a:p>
              <a:pPr marL="0" indent="0" algn="ctr">
                <a:buNone/>
              </a:pPr>
              <a:r>
                <a:rPr lang="en-US" sz="1300" dirty="0">
                  <a:solidFill>
                    <a:schemeClr val="bg1"/>
                  </a:solidFill>
                  <a:latin typeface="Helvetica" pitchFamily="34" charset="0"/>
                  <a:cs typeface="Helvetica" pitchFamily="34" charset="-120"/>
                </a:rPr>
                <a:t>Cross connects</a:t>
              </a:r>
              <a:endParaRPr lang="en-US" sz="1300" dirty="0">
                <a:solidFill>
                  <a:schemeClr val="bg1"/>
                </a:solidFill>
              </a:endParaRPr>
            </a:p>
          </p:txBody>
        </p:sp>
        <p:sp>
          <p:nvSpPr>
            <p:cNvPr id="66" name="Text 16">
              <a:extLst>
                <a:ext uri="{FF2B5EF4-FFF2-40B4-BE49-F238E27FC236}">
                  <a16:creationId xmlns:a16="http://schemas.microsoft.com/office/drawing/2014/main" id="{82C61F35-6110-E3EA-F818-B67E6CB36702}"/>
                </a:ext>
              </a:extLst>
            </p:cNvPr>
            <p:cNvSpPr/>
            <p:nvPr/>
          </p:nvSpPr>
          <p:spPr>
            <a:xfrm>
              <a:off x="755245" y="3959877"/>
              <a:ext cx="1353268" cy="299846"/>
            </a:xfrm>
            <a:prstGeom prst="rect">
              <a:avLst/>
            </a:prstGeom>
            <a:noFill/>
            <a:ln/>
          </p:spPr>
          <p:txBody>
            <a:bodyPr wrap="square" rtlCol="0" anchor="t"/>
            <a:lstStyle/>
            <a:p>
              <a:pPr marL="0" indent="0" algn="ctr">
                <a:buNone/>
              </a:pPr>
              <a:r>
                <a:rPr lang="en-US" sz="1300" dirty="0">
                  <a:solidFill>
                    <a:schemeClr val="bg1"/>
                  </a:solidFill>
                  <a:latin typeface="Helvetica" pitchFamily="34" charset="0"/>
                  <a:cs typeface="Helvetica" pitchFamily="34" charset="-120"/>
                </a:rPr>
                <a:t>Remote / Smart Hands</a:t>
              </a:r>
              <a:endParaRPr lang="en-US" sz="1300" dirty="0">
                <a:solidFill>
                  <a:schemeClr val="bg1"/>
                </a:solidFill>
              </a:endParaRPr>
            </a:p>
          </p:txBody>
        </p:sp>
        <p:sp>
          <p:nvSpPr>
            <p:cNvPr id="67" name="Text 19">
              <a:extLst>
                <a:ext uri="{FF2B5EF4-FFF2-40B4-BE49-F238E27FC236}">
                  <a16:creationId xmlns:a16="http://schemas.microsoft.com/office/drawing/2014/main" id="{8E94B332-3F7E-0775-6854-286D70078537}"/>
                </a:ext>
              </a:extLst>
            </p:cNvPr>
            <p:cNvSpPr/>
            <p:nvPr/>
          </p:nvSpPr>
          <p:spPr>
            <a:xfrm>
              <a:off x="2562506" y="3950476"/>
              <a:ext cx="1905451" cy="330767"/>
            </a:xfrm>
            <a:prstGeom prst="rect">
              <a:avLst/>
            </a:prstGeom>
            <a:noFill/>
            <a:ln/>
          </p:spPr>
          <p:txBody>
            <a:bodyPr wrap="square" rtlCol="0" anchor="t"/>
            <a:lstStyle/>
            <a:p>
              <a:pPr marL="0" indent="0" algn="ctr">
                <a:buNone/>
              </a:pPr>
              <a:r>
                <a:rPr lang="en-US" sz="1300" dirty="0">
                  <a:solidFill>
                    <a:schemeClr val="bg1"/>
                  </a:solidFill>
                  <a:latin typeface="Helvetica" pitchFamily="34" charset="0"/>
                  <a:cs typeface="Helvetica" pitchFamily="34" charset="-120"/>
                </a:rPr>
                <a:t>Secure access &amp; compliance</a:t>
              </a:r>
              <a:endParaRPr lang="en-US" sz="1300" dirty="0">
                <a:solidFill>
                  <a:schemeClr val="bg1"/>
                </a:solidFill>
              </a:endParaRPr>
            </a:p>
          </p:txBody>
        </p:sp>
        <p:pic>
          <p:nvPicPr>
            <p:cNvPr id="68" name="Graphic 67">
              <a:extLst>
                <a:ext uri="{FF2B5EF4-FFF2-40B4-BE49-F238E27FC236}">
                  <a16:creationId xmlns:a16="http://schemas.microsoft.com/office/drawing/2014/main" id="{DF08868E-DEBE-76C9-3E09-38515BD6D6A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35646" y="3431515"/>
              <a:ext cx="392466" cy="422656"/>
            </a:xfrm>
            <a:prstGeom prst="rect">
              <a:avLst/>
            </a:prstGeom>
          </p:spPr>
        </p:pic>
        <p:cxnSp>
          <p:nvCxnSpPr>
            <p:cNvPr id="16" name="Straight Connector 15">
              <a:extLst>
                <a:ext uri="{FF2B5EF4-FFF2-40B4-BE49-F238E27FC236}">
                  <a16:creationId xmlns:a16="http://schemas.microsoft.com/office/drawing/2014/main" id="{1345A9D6-8100-83CF-05FB-79F44192B692}"/>
                </a:ext>
              </a:extLst>
            </p:cNvPr>
            <p:cNvCxnSpPr>
              <a:cxnSpLocks/>
            </p:cNvCxnSpPr>
            <p:nvPr/>
          </p:nvCxnSpPr>
          <p:spPr>
            <a:xfrm>
              <a:off x="836390" y="2060796"/>
              <a:ext cx="3344990" cy="0"/>
            </a:xfrm>
            <a:prstGeom prst="line">
              <a:avLst/>
            </a:prstGeom>
            <a:ln w="19050">
              <a:gradFill flip="none" rotWithShape="1">
                <a:gsLst>
                  <a:gs pos="0">
                    <a:schemeClr val="accent4">
                      <a:alpha val="0"/>
                    </a:schemeClr>
                  </a:gs>
                  <a:gs pos="53000">
                    <a:schemeClr val="accent5"/>
                  </a:gs>
                  <a:gs pos="100000">
                    <a:schemeClr val="accent4">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grpSp>
        <p:nvGrpSpPr>
          <p:cNvPr id="25" name="Group 24">
            <a:extLst>
              <a:ext uri="{FF2B5EF4-FFF2-40B4-BE49-F238E27FC236}">
                <a16:creationId xmlns:a16="http://schemas.microsoft.com/office/drawing/2014/main" id="{7F5BBCF3-9A55-5856-4388-1AABC37C55FB}"/>
              </a:ext>
            </a:extLst>
          </p:cNvPr>
          <p:cNvGrpSpPr/>
          <p:nvPr/>
        </p:nvGrpSpPr>
        <p:grpSpPr>
          <a:xfrm>
            <a:off x="7593512" y="1516251"/>
            <a:ext cx="4164330" cy="3138044"/>
            <a:chOff x="7593512" y="1516251"/>
            <a:chExt cx="4164330" cy="3138044"/>
          </a:xfrm>
        </p:grpSpPr>
        <p:sp>
          <p:nvSpPr>
            <p:cNvPr id="10" name="Shape 9">
              <a:extLst>
                <a:ext uri="{FF2B5EF4-FFF2-40B4-BE49-F238E27FC236}">
                  <a16:creationId xmlns:a16="http://schemas.microsoft.com/office/drawing/2014/main" id="{6F6A2A85-D3AE-DD93-4FD7-5089DA6CE7E0}"/>
                </a:ext>
              </a:extLst>
            </p:cNvPr>
            <p:cNvSpPr/>
            <p:nvPr/>
          </p:nvSpPr>
          <p:spPr>
            <a:xfrm>
              <a:off x="7593512" y="1516251"/>
              <a:ext cx="4164330" cy="3138044"/>
            </a:xfrm>
            <a:prstGeom prst="roundRect">
              <a:avLst>
                <a:gd name="adj" fmla="val 4595"/>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108000" rIns="0" bIns="0" numCol="1" spcCol="0" rtlCol="0" fromWordArt="0" anchor="t" anchorCtr="0" forceAA="0" compatLnSpc="1">
              <a:prstTxWarp prst="textNoShape">
                <a:avLst/>
              </a:prstTxWarp>
              <a:noAutofit/>
            </a:bodyPr>
            <a:lstStyle/>
            <a:p>
              <a:pPr algn="ctr"/>
              <a:r>
                <a:rPr lang="en-US" sz="1400" b="1" dirty="0">
                  <a:solidFill>
                    <a:schemeClr val="accent5"/>
                  </a:solidFill>
                  <a:latin typeface="+mj-lt"/>
                </a:rPr>
                <a:t>Cloud Solutions</a:t>
              </a:r>
            </a:p>
          </p:txBody>
        </p:sp>
        <p:pic>
          <p:nvPicPr>
            <p:cNvPr id="38" name="Graphic 37">
              <a:extLst>
                <a:ext uri="{FF2B5EF4-FFF2-40B4-BE49-F238E27FC236}">
                  <a16:creationId xmlns:a16="http://schemas.microsoft.com/office/drawing/2014/main" id="{87270BBB-FDAC-BCD7-8343-BF5DC7BBB5F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541339" y="2303971"/>
              <a:ext cx="529990" cy="425972"/>
            </a:xfrm>
            <a:prstGeom prst="rect">
              <a:avLst/>
            </a:prstGeom>
          </p:spPr>
        </p:pic>
        <p:sp>
          <p:nvSpPr>
            <p:cNvPr id="44" name="Text 10">
              <a:extLst>
                <a:ext uri="{FF2B5EF4-FFF2-40B4-BE49-F238E27FC236}">
                  <a16:creationId xmlns:a16="http://schemas.microsoft.com/office/drawing/2014/main" id="{C982CC13-5671-1B2E-2243-963E55FD76D6}"/>
                </a:ext>
              </a:extLst>
            </p:cNvPr>
            <p:cNvSpPr/>
            <p:nvPr/>
          </p:nvSpPr>
          <p:spPr>
            <a:xfrm>
              <a:off x="7786857" y="2799971"/>
              <a:ext cx="1714987" cy="299846"/>
            </a:xfrm>
            <a:prstGeom prst="rect">
              <a:avLst/>
            </a:prstGeom>
            <a:noFill/>
            <a:ln/>
          </p:spPr>
          <p:txBody>
            <a:bodyPr wrap="square" rtlCol="0" anchor="t"/>
            <a:lstStyle/>
            <a:p>
              <a:pPr marL="0" indent="0" algn="ctr">
                <a:buNone/>
              </a:pPr>
              <a:r>
                <a:rPr lang="en-US" sz="1300" dirty="0">
                  <a:solidFill>
                    <a:schemeClr val="bg1"/>
                  </a:solidFill>
                  <a:latin typeface="Helvetica" pitchFamily="34" charset="0"/>
                  <a:cs typeface="Helvetica" pitchFamily="34" charset="-120"/>
                </a:rPr>
                <a:t>Public cloud enablement</a:t>
              </a:r>
              <a:endParaRPr lang="en-US" sz="1300" dirty="0">
                <a:solidFill>
                  <a:schemeClr val="bg1"/>
                </a:solidFill>
              </a:endParaRPr>
            </a:p>
          </p:txBody>
        </p:sp>
        <p:sp>
          <p:nvSpPr>
            <p:cNvPr id="45" name="Text 13">
              <a:extLst>
                <a:ext uri="{FF2B5EF4-FFF2-40B4-BE49-F238E27FC236}">
                  <a16:creationId xmlns:a16="http://schemas.microsoft.com/office/drawing/2014/main" id="{9083112F-F49C-A7DB-C45E-E158F6A4A07A}"/>
                </a:ext>
              </a:extLst>
            </p:cNvPr>
            <p:cNvSpPr/>
            <p:nvPr/>
          </p:nvSpPr>
          <p:spPr>
            <a:xfrm>
              <a:off x="10006230" y="2808548"/>
              <a:ext cx="1600209" cy="299846"/>
            </a:xfrm>
            <a:prstGeom prst="rect">
              <a:avLst/>
            </a:prstGeom>
            <a:noFill/>
            <a:ln/>
          </p:spPr>
          <p:txBody>
            <a:bodyPr wrap="square" rtlCol="0" anchor="t"/>
            <a:lstStyle/>
            <a:p>
              <a:pPr marL="0" indent="0" algn="ctr">
                <a:buNone/>
              </a:pPr>
              <a:r>
                <a:rPr lang="en-US" sz="1300" dirty="0">
                  <a:solidFill>
                    <a:schemeClr val="bg1"/>
                  </a:solidFill>
                  <a:latin typeface="Helvetica" pitchFamily="34" charset="0"/>
                  <a:cs typeface="Helvetica" pitchFamily="34" charset="-120"/>
                </a:rPr>
                <a:t>Managed private cloud</a:t>
              </a:r>
              <a:endParaRPr lang="en-US" sz="1300" dirty="0">
                <a:solidFill>
                  <a:schemeClr val="bg1"/>
                </a:solidFill>
              </a:endParaRPr>
            </a:p>
          </p:txBody>
        </p:sp>
        <p:sp>
          <p:nvSpPr>
            <p:cNvPr id="46" name="Text 16">
              <a:extLst>
                <a:ext uri="{FF2B5EF4-FFF2-40B4-BE49-F238E27FC236}">
                  <a16:creationId xmlns:a16="http://schemas.microsoft.com/office/drawing/2014/main" id="{A58E0539-3296-E1D1-1B24-8A4BEAE08769}"/>
                </a:ext>
              </a:extLst>
            </p:cNvPr>
            <p:cNvSpPr/>
            <p:nvPr/>
          </p:nvSpPr>
          <p:spPr>
            <a:xfrm>
              <a:off x="7835699" y="3969213"/>
              <a:ext cx="1617303" cy="299846"/>
            </a:xfrm>
            <a:prstGeom prst="rect">
              <a:avLst/>
            </a:prstGeom>
            <a:noFill/>
            <a:ln/>
          </p:spPr>
          <p:txBody>
            <a:bodyPr wrap="square" rtlCol="0" anchor="t"/>
            <a:lstStyle/>
            <a:p>
              <a:pPr marL="0" indent="0" algn="ctr">
                <a:buNone/>
              </a:pPr>
              <a:r>
                <a:rPr lang="en-US" sz="1300" dirty="0">
                  <a:solidFill>
                    <a:schemeClr val="bg1"/>
                  </a:solidFill>
                  <a:latin typeface="Helvetica" pitchFamily="34" charset="0"/>
                  <a:cs typeface="Helvetica" pitchFamily="34" charset="-120"/>
                </a:rPr>
                <a:t>Backup &amp; disaster recovery</a:t>
              </a:r>
              <a:endParaRPr lang="en-US" sz="1300" dirty="0">
                <a:solidFill>
                  <a:schemeClr val="bg1"/>
                </a:solidFill>
              </a:endParaRPr>
            </a:p>
          </p:txBody>
        </p:sp>
        <p:sp>
          <p:nvSpPr>
            <p:cNvPr id="47" name="Text 19">
              <a:extLst>
                <a:ext uri="{FF2B5EF4-FFF2-40B4-BE49-F238E27FC236}">
                  <a16:creationId xmlns:a16="http://schemas.microsoft.com/office/drawing/2014/main" id="{98A3E9A8-9774-E028-9337-EAFB5D8F1296}"/>
                </a:ext>
              </a:extLst>
            </p:cNvPr>
            <p:cNvSpPr/>
            <p:nvPr/>
          </p:nvSpPr>
          <p:spPr>
            <a:xfrm>
              <a:off x="10023047" y="3969213"/>
              <a:ext cx="1566574" cy="330767"/>
            </a:xfrm>
            <a:prstGeom prst="rect">
              <a:avLst/>
            </a:prstGeom>
            <a:noFill/>
            <a:ln/>
          </p:spPr>
          <p:txBody>
            <a:bodyPr wrap="square" rtlCol="0" anchor="t"/>
            <a:lstStyle/>
            <a:p>
              <a:pPr marL="0" indent="0" algn="ctr">
                <a:buNone/>
              </a:pPr>
              <a:r>
                <a:rPr lang="en-US" sz="1300" dirty="0">
                  <a:solidFill>
                    <a:schemeClr val="bg1"/>
                  </a:solidFill>
                  <a:latin typeface="Helvetica" pitchFamily="34" charset="0"/>
                  <a:cs typeface="Helvetica" pitchFamily="34" charset="-120"/>
                </a:rPr>
                <a:t>Cloud connectivity</a:t>
              </a:r>
              <a:endParaRPr lang="en-US" sz="1300" dirty="0">
                <a:solidFill>
                  <a:schemeClr val="bg1"/>
                </a:solidFill>
              </a:endParaRPr>
            </a:p>
          </p:txBody>
        </p:sp>
        <p:pic>
          <p:nvPicPr>
            <p:cNvPr id="56" name="Graphic 55">
              <a:extLst>
                <a:ext uri="{FF2B5EF4-FFF2-40B4-BE49-F238E27FC236}">
                  <a16:creationId xmlns:a16="http://schemas.microsoft.com/office/drawing/2014/main" id="{E4506153-7787-FC0F-EFA7-0BFD3E3F378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426176" y="2321509"/>
              <a:ext cx="436348" cy="390896"/>
            </a:xfrm>
            <a:prstGeom prst="rect">
              <a:avLst/>
            </a:prstGeom>
          </p:spPr>
        </p:pic>
        <p:pic>
          <p:nvPicPr>
            <p:cNvPr id="70" name="Graphic 69">
              <a:extLst>
                <a:ext uri="{FF2B5EF4-FFF2-40B4-BE49-F238E27FC236}">
                  <a16:creationId xmlns:a16="http://schemas.microsoft.com/office/drawing/2014/main" id="{EF2191CA-1D21-C201-93B4-1321BD4C221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09946" y="3439398"/>
              <a:ext cx="468808" cy="406890"/>
            </a:xfrm>
            <a:prstGeom prst="rect">
              <a:avLst/>
            </a:prstGeom>
          </p:spPr>
        </p:pic>
        <p:pic>
          <p:nvPicPr>
            <p:cNvPr id="72" name="Graphic 71">
              <a:extLst>
                <a:ext uri="{FF2B5EF4-FFF2-40B4-BE49-F238E27FC236}">
                  <a16:creationId xmlns:a16="http://schemas.microsoft.com/office/drawing/2014/main" id="{E245B3E8-20B2-2A9D-A514-3025CF80E76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592828" y="3450688"/>
              <a:ext cx="427012" cy="384310"/>
            </a:xfrm>
            <a:prstGeom prst="rect">
              <a:avLst/>
            </a:prstGeom>
          </p:spPr>
        </p:pic>
        <p:cxnSp>
          <p:nvCxnSpPr>
            <p:cNvPr id="18" name="Straight Connector 17">
              <a:extLst>
                <a:ext uri="{FF2B5EF4-FFF2-40B4-BE49-F238E27FC236}">
                  <a16:creationId xmlns:a16="http://schemas.microsoft.com/office/drawing/2014/main" id="{6B24684D-5D16-CF8C-91AD-B568B4CBA81E}"/>
                </a:ext>
              </a:extLst>
            </p:cNvPr>
            <p:cNvCxnSpPr>
              <a:cxnSpLocks/>
            </p:cNvCxnSpPr>
            <p:nvPr/>
          </p:nvCxnSpPr>
          <p:spPr>
            <a:xfrm>
              <a:off x="8003182" y="2060796"/>
              <a:ext cx="3344990" cy="0"/>
            </a:xfrm>
            <a:prstGeom prst="line">
              <a:avLst/>
            </a:prstGeom>
            <a:ln w="19050">
              <a:gradFill flip="none" rotWithShape="1">
                <a:gsLst>
                  <a:gs pos="0">
                    <a:schemeClr val="accent4">
                      <a:alpha val="0"/>
                    </a:schemeClr>
                  </a:gs>
                  <a:gs pos="53000">
                    <a:schemeClr val="accent5"/>
                  </a:gs>
                  <a:gs pos="100000">
                    <a:schemeClr val="accent4">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7181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25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25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78"/>
                                        </p:tgtEl>
                                        <p:attrNameLst>
                                          <p:attrName>style.visibility</p:attrName>
                                        </p:attrNameLst>
                                      </p:cBhvr>
                                      <p:to>
                                        <p:strVal val="visible"/>
                                      </p:to>
                                    </p:set>
                                    <p:animEffect transition="in" filter="wipe(right)">
                                      <p:cBhvr>
                                        <p:cTn id="18" dur="500"/>
                                        <p:tgtEl>
                                          <p:spTgt spid="78"/>
                                        </p:tgtEl>
                                      </p:cBhvr>
                                    </p:animEffect>
                                  </p:childTnLst>
                                </p:cTn>
                              </p:par>
                              <p:par>
                                <p:cTn id="19" presetID="22" presetClass="entr" presetSubtype="8" fill="hold" grpId="0" nodeType="withEffect">
                                  <p:stCondLst>
                                    <p:cond delay="500"/>
                                  </p:stCondLst>
                                  <p:childTnLst>
                                    <p:set>
                                      <p:cBhvr>
                                        <p:cTn id="20" dur="1" fill="hold">
                                          <p:stCondLst>
                                            <p:cond delay="0"/>
                                          </p:stCondLst>
                                        </p:cTn>
                                        <p:tgtEl>
                                          <p:spTgt spid="77"/>
                                        </p:tgtEl>
                                        <p:attrNameLst>
                                          <p:attrName>style.visibility</p:attrName>
                                        </p:attrNameLst>
                                      </p:cBhvr>
                                      <p:to>
                                        <p:strVal val="visible"/>
                                      </p:to>
                                    </p:set>
                                    <p:animEffect transition="in" filter="wipe(left)">
                                      <p:cBhvr>
                                        <p:cTn id="21" dur="500"/>
                                        <p:tgtEl>
                                          <p:spTgt spid="77"/>
                                        </p:tgtEl>
                                      </p:cBhvr>
                                    </p:animEffect>
                                  </p:childTnLst>
                                </p:cTn>
                              </p:par>
                              <p:par>
                                <p:cTn id="22" presetID="10" presetClass="entr" presetSubtype="0" fill="hold" grpId="0" nodeType="withEffect">
                                  <p:stCondLst>
                                    <p:cond delay="75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500"/>
                                        <p:tgtEl>
                                          <p:spTgt spid="79"/>
                                        </p:tgtEl>
                                      </p:cBhvr>
                                    </p:animEffect>
                                  </p:childTnLst>
                                </p:cTn>
                              </p:par>
                              <p:par>
                                <p:cTn id="25" presetID="10" presetClass="entr" presetSubtype="0" fill="hold" nodeType="withEffect">
                                  <p:stCondLst>
                                    <p:cond delay="1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7" grpId="0" animBg="1"/>
      <p:bldP spid="7" grpId="0" animBg="1"/>
      <p:bldP spid="79" grpId="0" animBg="1"/>
    </p:bldLst>
  </p:timing>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2768A-0416-7BA8-5E72-EC9180A2C5EC}"/>
            </a:ext>
          </a:extLst>
        </p:cNvPr>
        <p:cNvGrpSpPr/>
        <p:nvPr/>
      </p:nvGrpSpPr>
      <p:grpSpPr>
        <a:xfrm>
          <a:off x="0" y="0"/>
          <a:ext cx="0" cy="0"/>
          <a:chOff x="0" y="0"/>
          <a:chExt cx="0" cy="0"/>
        </a:xfrm>
      </p:grpSpPr>
      <p:sp>
        <p:nvSpPr>
          <p:cNvPr id="7" name="Text 4">
            <a:extLst>
              <a:ext uri="{FF2B5EF4-FFF2-40B4-BE49-F238E27FC236}">
                <a16:creationId xmlns:a16="http://schemas.microsoft.com/office/drawing/2014/main" id="{236BE1A1-F162-1E8C-D4D5-F648A881F6D2}"/>
              </a:ext>
            </a:extLst>
          </p:cNvPr>
          <p:cNvSpPr/>
          <p:nvPr/>
        </p:nvSpPr>
        <p:spPr>
          <a:xfrm>
            <a:off x="518160" y="937260"/>
            <a:ext cx="11155680" cy="365760"/>
          </a:xfrm>
          <a:prstGeom prst="rect">
            <a:avLst/>
          </a:prstGeom>
          <a:noFill/>
          <a:ln/>
        </p:spPr>
        <p:txBody>
          <a:bodyPr wrap="square" rtlCol="0" anchor="ctr"/>
          <a:lstStyle/>
          <a:p>
            <a:pPr marL="0" indent="0" algn="ctr">
              <a:buNone/>
            </a:pPr>
            <a:r>
              <a:rPr lang="en-US" sz="2200" b="1" dirty="0">
                <a:solidFill>
                  <a:schemeClr val="bg2"/>
                </a:solidFill>
                <a:latin typeface="Helvetica" pitchFamily="34" charset="0"/>
                <a:cs typeface="Helvetica" pitchFamily="34" charset="-120"/>
              </a:rPr>
              <a:t>Core cloud building blocks, delivered with EXPO.e’s peace of mind as a service</a:t>
            </a:r>
            <a:endParaRPr lang="en-US" sz="2200" dirty="0">
              <a:solidFill>
                <a:schemeClr val="bg2"/>
              </a:solidFill>
            </a:endParaRPr>
          </a:p>
        </p:txBody>
      </p:sp>
      <p:sp>
        <p:nvSpPr>
          <p:cNvPr id="22" name="Title 4">
            <a:extLst>
              <a:ext uri="{FF2B5EF4-FFF2-40B4-BE49-F238E27FC236}">
                <a16:creationId xmlns:a16="http://schemas.microsoft.com/office/drawing/2014/main" id="{676C3B4F-80C1-47A6-3F2A-A5E910E20C91}"/>
              </a:ext>
            </a:extLst>
          </p:cNvPr>
          <p:cNvSpPr txBox="1">
            <a:spLocks/>
          </p:cNvSpPr>
          <p:nvPr/>
        </p:nvSpPr>
        <p:spPr>
          <a:xfrm>
            <a:off x="3110412" y="105446"/>
            <a:ext cx="8966200" cy="749300"/>
          </a:xfrm>
          <a:prstGeom prst="rect">
            <a:avLst/>
          </a:prstGeom>
          <a:ln>
            <a:noFill/>
          </a:ln>
        </p:spPr>
        <p:txBody>
          <a:bodyPr vert="horz" lIns="91440" tIns="45720" rIns="91440" bIns="45720" anchor="ctr"/>
          <a:lstStyle>
            <a:lvl1pPr marL="0" algn="r" defTabSz="609585" rtl="0" eaLnBrk="1" latinLnBrk="0" hangingPunct="1">
              <a:spcBef>
                <a:spcPct val="0"/>
              </a:spcBef>
              <a:buNone/>
              <a:defRPr lang="en-US" sz="2800" kern="1200" dirty="0">
                <a:solidFill>
                  <a:schemeClr val="bg1"/>
                </a:solidFill>
                <a:latin typeface="Helvetica" pitchFamily="2" charset="0"/>
                <a:ea typeface="+mj-ea"/>
                <a:cs typeface="Helvetica" pitchFamily="2" charset="0"/>
              </a:defRPr>
            </a:lvl1pPr>
          </a:lstStyle>
          <a:p>
            <a:r>
              <a:rPr lang="en-GB" dirty="0">
                <a:latin typeface="Helvetica"/>
                <a:cs typeface="Helvetica"/>
              </a:rPr>
              <a:t>IaaS with EXPO.e </a:t>
            </a:r>
            <a:br>
              <a:rPr lang="en-GB" dirty="0">
                <a:latin typeface="Helvetica"/>
                <a:cs typeface="Helvetica"/>
              </a:rPr>
            </a:br>
            <a:r>
              <a:rPr lang="en-GB" sz="2000" dirty="0">
                <a:latin typeface="Helvetica"/>
                <a:cs typeface="Helvetica"/>
              </a:rPr>
              <a:t>Public Cloud + Managed Private Cloud</a:t>
            </a:r>
            <a:endParaRPr lang="en-GB" sz="2000" b="1" dirty="0">
              <a:latin typeface="Helvetica"/>
              <a:cs typeface="Helvetica"/>
            </a:endParaRPr>
          </a:p>
        </p:txBody>
      </p:sp>
      <p:grpSp>
        <p:nvGrpSpPr>
          <p:cNvPr id="71" name="Group 70">
            <a:extLst>
              <a:ext uri="{FF2B5EF4-FFF2-40B4-BE49-F238E27FC236}">
                <a16:creationId xmlns:a16="http://schemas.microsoft.com/office/drawing/2014/main" id="{CBF59405-35BB-BE2F-1E58-4A16AF3A8886}"/>
              </a:ext>
            </a:extLst>
          </p:cNvPr>
          <p:cNvGrpSpPr/>
          <p:nvPr/>
        </p:nvGrpSpPr>
        <p:grpSpPr>
          <a:xfrm>
            <a:off x="426720" y="4778821"/>
            <a:ext cx="11338560" cy="1218429"/>
            <a:chOff x="426720" y="4910327"/>
            <a:chExt cx="11338560" cy="1218429"/>
          </a:xfrm>
        </p:grpSpPr>
        <p:sp>
          <p:nvSpPr>
            <p:cNvPr id="14" name="Shape 13">
              <a:extLst>
                <a:ext uri="{FF2B5EF4-FFF2-40B4-BE49-F238E27FC236}">
                  <a16:creationId xmlns:a16="http://schemas.microsoft.com/office/drawing/2014/main" id="{758AAE20-321B-116E-203D-3C8610908CA2}"/>
                </a:ext>
              </a:extLst>
            </p:cNvPr>
            <p:cNvSpPr/>
            <p:nvPr/>
          </p:nvSpPr>
          <p:spPr>
            <a:xfrm>
              <a:off x="426720" y="4910327"/>
              <a:ext cx="11338560" cy="1218429"/>
            </a:xfrm>
            <a:prstGeom prst="roundRect">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108000" rIns="0" bIns="0" numCol="1" spcCol="0" rtlCol="0" fromWordArt="0" anchor="t" anchorCtr="0" forceAA="0" compatLnSpc="1">
              <a:prstTxWarp prst="textNoShape">
                <a:avLst/>
              </a:prstTxWarp>
              <a:noAutofit/>
            </a:bodyPr>
            <a:lstStyle/>
            <a:p>
              <a:pPr algn="ctr"/>
              <a:r>
                <a:rPr lang="en-US" sz="1400" b="1" dirty="0" err="1">
                  <a:solidFill>
                    <a:schemeClr val="bg2"/>
                  </a:solidFill>
                  <a:latin typeface="+mj-lt"/>
                </a:rPr>
                <a:t>EXPO.e</a:t>
              </a:r>
              <a:r>
                <a:rPr lang="en-US" sz="1400" b="1" dirty="0">
                  <a:solidFill>
                    <a:schemeClr val="bg2"/>
                  </a:solidFill>
                  <a:latin typeface="+mj-lt"/>
                </a:rPr>
                <a:t> value wrap (applies to both)</a:t>
              </a:r>
            </a:p>
            <a:p>
              <a:pPr algn="ctr"/>
              <a:endParaRPr lang="en-GB" sz="1400" b="1" dirty="0">
                <a:solidFill>
                  <a:schemeClr val="bg1"/>
                </a:solidFill>
                <a:latin typeface="+mj-lt"/>
              </a:endParaRPr>
            </a:p>
          </p:txBody>
        </p:sp>
        <p:grpSp>
          <p:nvGrpSpPr>
            <p:cNvPr id="70" name="Group 69">
              <a:extLst>
                <a:ext uri="{FF2B5EF4-FFF2-40B4-BE49-F238E27FC236}">
                  <a16:creationId xmlns:a16="http://schemas.microsoft.com/office/drawing/2014/main" id="{91416C4A-4F59-D9A2-28C9-25F5021EBE6C}"/>
                </a:ext>
              </a:extLst>
            </p:cNvPr>
            <p:cNvGrpSpPr/>
            <p:nvPr/>
          </p:nvGrpSpPr>
          <p:grpSpPr>
            <a:xfrm>
              <a:off x="962025" y="5347983"/>
              <a:ext cx="10383520" cy="700773"/>
              <a:chOff x="962025" y="5347983"/>
              <a:chExt cx="10383520" cy="700773"/>
            </a:xfrm>
          </p:grpSpPr>
          <p:grpSp>
            <p:nvGrpSpPr>
              <p:cNvPr id="64" name="Group 63">
                <a:extLst>
                  <a:ext uri="{FF2B5EF4-FFF2-40B4-BE49-F238E27FC236}">
                    <a16:creationId xmlns:a16="http://schemas.microsoft.com/office/drawing/2014/main" id="{CABA48D7-6389-C5B4-744B-A76D7FA31182}"/>
                  </a:ext>
                </a:extLst>
              </p:cNvPr>
              <p:cNvGrpSpPr/>
              <p:nvPr/>
            </p:nvGrpSpPr>
            <p:grpSpPr>
              <a:xfrm>
                <a:off x="5321327" y="5435613"/>
                <a:ext cx="1664915" cy="613143"/>
                <a:chOff x="5492143" y="5435613"/>
                <a:chExt cx="1664915" cy="613143"/>
              </a:xfrm>
            </p:grpSpPr>
            <p:sp>
              <p:nvSpPr>
                <p:cNvPr id="50" name="Text 46">
                  <a:extLst>
                    <a:ext uri="{FF2B5EF4-FFF2-40B4-BE49-F238E27FC236}">
                      <a16:creationId xmlns:a16="http://schemas.microsoft.com/office/drawing/2014/main" id="{00DA156B-C5FA-797A-C9E0-B7C135946C17}"/>
                    </a:ext>
                  </a:extLst>
                </p:cNvPr>
                <p:cNvSpPr/>
                <p:nvPr/>
              </p:nvSpPr>
              <p:spPr>
                <a:xfrm>
                  <a:off x="5492143" y="5792724"/>
                  <a:ext cx="1664915" cy="256032"/>
                </a:xfrm>
                <a:prstGeom prst="rect">
                  <a:avLst/>
                </a:prstGeom>
                <a:noFill/>
                <a:ln/>
              </p:spPr>
              <p:txBody>
                <a:bodyPr wrap="square" rtlCol="0" anchor="t"/>
                <a:lstStyle/>
                <a:p>
                  <a:pPr marL="0" indent="0" algn="ctr">
                    <a:buNone/>
                  </a:pPr>
                  <a:r>
                    <a:rPr lang="en-US" sz="1150" dirty="0">
                      <a:solidFill>
                        <a:schemeClr val="bg1"/>
                      </a:solidFill>
                      <a:latin typeface="Helvetica" pitchFamily="34" charset="0"/>
                      <a:ea typeface="Helvetica" pitchFamily="34" charset="-122"/>
                      <a:cs typeface="Helvetica" pitchFamily="34" charset="-120"/>
                    </a:rPr>
                    <a:t>Resilience options</a:t>
                  </a:r>
                  <a:endParaRPr lang="en-US" sz="1150" dirty="0">
                    <a:solidFill>
                      <a:schemeClr val="bg1"/>
                    </a:solidFill>
                  </a:endParaRPr>
                </a:p>
              </p:txBody>
            </p:sp>
            <p:pic>
              <p:nvPicPr>
                <p:cNvPr id="59" name="Graphic 58">
                  <a:extLst>
                    <a:ext uri="{FF2B5EF4-FFF2-40B4-BE49-F238E27FC236}">
                      <a16:creationId xmlns:a16="http://schemas.microsoft.com/office/drawing/2014/main" id="{75173B50-03BA-DAAD-71A6-0539399719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68390" y="5435613"/>
                  <a:ext cx="312420" cy="312420"/>
                </a:xfrm>
                <a:prstGeom prst="rect">
                  <a:avLst/>
                </a:prstGeom>
              </p:spPr>
            </p:pic>
          </p:grpSp>
          <p:grpSp>
            <p:nvGrpSpPr>
              <p:cNvPr id="63" name="Group 62">
                <a:extLst>
                  <a:ext uri="{FF2B5EF4-FFF2-40B4-BE49-F238E27FC236}">
                    <a16:creationId xmlns:a16="http://schemas.microsoft.com/office/drawing/2014/main" id="{2D617101-3568-F9C8-D653-478568E01B5F}"/>
                  </a:ext>
                </a:extLst>
              </p:cNvPr>
              <p:cNvGrpSpPr/>
              <p:nvPr/>
            </p:nvGrpSpPr>
            <p:grpSpPr>
              <a:xfrm>
                <a:off x="7500978" y="5413834"/>
                <a:ext cx="1664915" cy="634922"/>
                <a:chOff x="7757201" y="5413834"/>
                <a:chExt cx="1664915" cy="634922"/>
              </a:xfrm>
            </p:grpSpPr>
            <p:sp>
              <p:nvSpPr>
                <p:cNvPr id="51" name="Text 49">
                  <a:extLst>
                    <a:ext uri="{FF2B5EF4-FFF2-40B4-BE49-F238E27FC236}">
                      <a16:creationId xmlns:a16="http://schemas.microsoft.com/office/drawing/2014/main" id="{F4480978-26DA-57FF-AFC2-3572A482185B}"/>
                    </a:ext>
                  </a:extLst>
                </p:cNvPr>
                <p:cNvSpPr/>
                <p:nvPr/>
              </p:nvSpPr>
              <p:spPr>
                <a:xfrm>
                  <a:off x="7757201" y="5792724"/>
                  <a:ext cx="1664915" cy="256032"/>
                </a:xfrm>
                <a:prstGeom prst="rect">
                  <a:avLst/>
                </a:prstGeom>
                <a:noFill/>
                <a:ln/>
              </p:spPr>
              <p:txBody>
                <a:bodyPr wrap="square" rtlCol="0" anchor="t"/>
                <a:lstStyle/>
                <a:p>
                  <a:pPr marL="0" indent="0" algn="ctr">
                    <a:buNone/>
                  </a:pPr>
                  <a:r>
                    <a:rPr lang="en-US" sz="1150" dirty="0">
                      <a:solidFill>
                        <a:schemeClr val="bg1"/>
                      </a:solidFill>
                      <a:latin typeface="Helvetica" pitchFamily="34" charset="0"/>
                      <a:ea typeface="Helvetica" pitchFamily="34" charset="-122"/>
                      <a:cs typeface="Helvetica" pitchFamily="34" charset="-120"/>
                    </a:rPr>
                    <a:t>Managed service</a:t>
                  </a:r>
                  <a:endParaRPr lang="en-US" sz="1150" dirty="0">
                    <a:solidFill>
                      <a:schemeClr val="bg1"/>
                    </a:solidFill>
                  </a:endParaRPr>
                </a:p>
              </p:txBody>
            </p:sp>
            <p:pic>
              <p:nvPicPr>
                <p:cNvPr id="60" name="Graphic 59">
                  <a:extLst>
                    <a:ext uri="{FF2B5EF4-FFF2-40B4-BE49-F238E27FC236}">
                      <a16:creationId xmlns:a16="http://schemas.microsoft.com/office/drawing/2014/main" id="{0003EE95-CCF0-ADF2-F725-5E23FAB4F8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33448" y="5413834"/>
                  <a:ext cx="312420" cy="378890"/>
                </a:xfrm>
                <a:prstGeom prst="rect">
                  <a:avLst/>
                </a:prstGeom>
              </p:spPr>
            </p:pic>
          </p:grpSp>
          <p:grpSp>
            <p:nvGrpSpPr>
              <p:cNvPr id="42" name="Group 41">
                <a:extLst>
                  <a:ext uri="{FF2B5EF4-FFF2-40B4-BE49-F238E27FC236}">
                    <a16:creationId xmlns:a16="http://schemas.microsoft.com/office/drawing/2014/main" id="{AB2708EA-C721-8FBD-50E7-49CB56F17840}"/>
                  </a:ext>
                </a:extLst>
              </p:cNvPr>
              <p:cNvGrpSpPr/>
              <p:nvPr/>
            </p:nvGrpSpPr>
            <p:grpSpPr>
              <a:xfrm>
                <a:off x="9680630" y="5433534"/>
                <a:ext cx="1664915" cy="615222"/>
                <a:chOff x="10022260" y="5433534"/>
                <a:chExt cx="1664915" cy="615222"/>
              </a:xfrm>
            </p:grpSpPr>
            <p:sp>
              <p:nvSpPr>
                <p:cNvPr id="52" name="Text 52">
                  <a:extLst>
                    <a:ext uri="{FF2B5EF4-FFF2-40B4-BE49-F238E27FC236}">
                      <a16:creationId xmlns:a16="http://schemas.microsoft.com/office/drawing/2014/main" id="{888F618B-8B9D-BDFE-ABBC-293BE11D6DAD}"/>
                    </a:ext>
                  </a:extLst>
                </p:cNvPr>
                <p:cNvSpPr/>
                <p:nvPr/>
              </p:nvSpPr>
              <p:spPr>
                <a:xfrm>
                  <a:off x="10022260" y="5792724"/>
                  <a:ext cx="1664915" cy="256032"/>
                </a:xfrm>
                <a:prstGeom prst="rect">
                  <a:avLst/>
                </a:prstGeom>
                <a:noFill/>
                <a:ln/>
              </p:spPr>
              <p:txBody>
                <a:bodyPr wrap="square" rtlCol="0" anchor="t"/>
                <a:lstStyle/>
                <a:p>
                  <a:pPr marL="0" indent="0" algn="ctr">
                    <a:buNone/>
                  </a:pPr>
                  <a:r>
                    <a:rPr lang="en-US" sz="1150" dirty="0">
                      <a:solidFill>
                        <a:schemeClr val="bg1"/>
                      </a:solidFill>
                      <a:latin typeface="Helvetica" pitchFamily="34" charset="0"/>
                      <a:ea typeface="Helvetica" pitchFamily="34" charset="-122"/>
                      <a:cs typeface="Helvetica" pitchFamily="34" charset="-120"/>
                    </a:rPr>
                    <a:t>Optimisation</a:t>
                  </a:r>
                  <a:endParaRPr lang="en-US" sz="1150" dirty="0">
                    <a:solidFill>
                      <a:schemeClr val="bg1"/>
                    </a:solidFill>
                  </a:endParaRPr>
                </a:p>
              </p:txBody>
            </p:sp>
            <p:pic>
              <p:nvPicPr>
                <p:cNvPr id="61" name="Graphic 60">
                  <a:extLst>
                    <a:ext uri="{FF2B5EF4-FFF2-40B4-BE49-F238E27FC236}">
                      <a16:creationId xmlns:a16="http://schemas.microsoft.com/office/drawing/2014/main" id="{2C37C775-0E78-3B9A-F9D1-8991C7C937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66641" y="5433534"/>
                  <a:ext cx="376152" cy="376152"/>
                </a:xfrm>
                <a:prstGeom prst="rect">
                  <a:avLst/>
                </a:prstGeom>
              </p:spPr>
            </p:pic>
          </p:grpSp>
          <p:grpSp>
            <p:nvGrpSpPr>
              <p:cNvPr id="69" name="Group 68">
                <a:extLst>
                  <a:ext uri="{FF2B5EF4-FFF2-40B4-BE49-F238E27FC236}">
                    <a16:creationId xmlns:a16="http://schemas.microsoft.com/office/drawing/2014/main" id="{70C065E7-2347-6D7A-20F1-A26C55F3ABDB}"/>
                  </a:ext>
                </a:extLst>
              </p:cNvPr>
              <p:cNvGrpSpPr/>
              <p:nvPr/>
            </p:nvGrpSpPr>
            <p:grpSpPr>
              <a:xfrm>
                <a:off x="962025" y="5347983"/>
                <a:ext cx="1664915" cy="700773"/>
                <a:chOff x="962025" y="5347983"/>
                <a:chExt cx="1664915" cy="700773"/>
              </a:xfrm>
            </p:grpSpPr>
            <p:sp>
              <p:nvSpPr>
                <p:cNvPr id="48" name="Text 40">
                  <a:extLst>
                    <a:ext uri="{FF2B5EF4-FFF2-40B4-BE49-F238E27FC236}">
                      <a16:creationId xmlns:a16="http://schemas.microsoft.com/office/drawing/2014/main" id="{460F5F53-3303-3A75-1B7C-B61F4B6046E4}"/>
                    </a:ext>
                  </a:extLst>
                </p:cNvPr>
                <p:cNvSpPr/>
                <p:nvPr/>
              </p:nvSpPr>
              <p:spPr>
                <a:xfrm>
                  <a:off x="962025" y="5792724"/>
                  <a:ext cx="1664915" cy="256032"/>
                </a:xfrm>
                <a:prstGeom prst="rect">
                  <a:avLst/>
                </a:prstGeom>
                <a:noFill/>
                <a:ln/>
              </p:spPr>
              <p:txBody>
                <a:bodyPr wrap="square" rtlCol="0" anchor="t"/>
                <a:lstStyle/>
                <a:p>
                  <a:pPr marL="0" indent="0" algn="ctr">
                    <a:buNone/>
                  </a:pPr>
                  <a:r>
                    <a:rPr lang="en-US" sz="1150" dirty="0">
                      <a:solidFill>
                        <a:schemeClr val="bg1"/>
                      </a:solidFill>
                      <a:latin typeface="Helvetica" pitchFamily="34" charset="0"/>
                      <a:ea typeface="Helvetica" pitchFamily="34" charset="-122"/>
                      <a:cs typeface="Helvetica" pitchFamily="34" charset="-120"/>
                    </a:rPr>
                    <a:t>Secure connectivity</a:t>
                  </a:r>
                  <a:endParaRPr lang="en-US" sz="1150" dirty="0">
                    <a:solidFill>
                      <a:schemeClr val="bg1"/>
                    </a:solidFill>
                  </a:endParaRPr>
                </a:p>
              </p:txBody>
            </p:sp>
            <p:pic>
              <p:nvPicPr>
                <p:cNvPr id="41" name="Graphic 40">
                  <a:extLst>
                    <a:ext uri="{FF2B5EF4-FFF2-40B4-BE49-F238E27FC236}">
                      <a16:creationId xmlns:a16="http://schemas.microsoft.com/office/drawing/2014/main" id="{3F2648BC-1C73-4842-75E3-9FEE9618D92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23032" y="5347983"/>
                  <a:ext cx="342900" cy="400050"/>
                </a:xfrm>
                <a:prstGeom prst="rect">
                  <a:avLst/>
                </a:prstGeom>
              </p:spPr>
            </p:pic>
          </p:grpSp>
          <p:grpSp>
            <p:nvGrpSpPr>
              <p:cNvPr id="68" name="Group 67">
                <a:extLst>
                  <a:ext uri="{FF2B5EF4-FFF2-40B4-BE49-F238E27FC236}">
                    <a16:creationId xmlns:a16="http://schemas.microsoft.com/office/drawing/2014/main" id="{16658BCF-8802-4A13-0BA5-BAA00627E5BD}"/>
                  </a:ext>
                </a:extLst>
              </p:cNvPr>
              <p:cNvGrpSpPr/>
              <p:nvPr/>
            </p:nvGrpSpPr>
            <p:grpSpPr>
              <a:xfrm>
                <a:off x="3141676" y="5378463"/>
                <a:ext cx="1664915" cy="670293"/>
                <a:chOff x="3227084" y="5378463"/>
                <a:chExt cx="1664915" cy="670293"/>
              </a:xfrm>
            </p:grpSpPr>
            <p:sp>
              <p:nvSpPr>
                <p:cNvPr id="49" name="Text 43">
                  <a:extLst>
                    <a:ext uri="{FF2B5EF4-FFF2-40B4-BE49-F238E27FC236}">
                      <a16:creationId xmlns:a16="http://schemas.microsoft.com/office/drawing/2014/main" id="{EB5179A1-A2DA-4460-4449-AFDAEBFBF3F6}"/>
                    </a:ext>
                  </a:extLst>
                </p:cNvPr>
                <p:cNvSpPr/>
                <p:nvPr/>
              </p:nvSpPr>
              <p:spPr>
                <a:xfrm>
                  <a:off x="3227084" y="5792724"/>
                  <a:ext cx="1664915" cy="256032"/>
                </a:xfrm>
                <a:prstGeom prst="rect">
                  <a:avLst/>
                </a:prstGeom>
                <a:noFill/>
                <a:ln/>
              </p:spPr>
              <p:txBody>
                <a:bodyPr wrap="square" rtlCol="0" anchor="t"/>
                <a:lstStyle/>
                <a:p>
                  <a:pPr marL="0" indent="0" algn="ctr">
                    <a:buNone/>
                  </a:pPr>
                  <a:r>
                    <a:rPr lang="en-US" sz="1150" dirty="0">
                      <a:solidFill>
                        <a:schemeClr val="bg1"/>
                      </a:solidFill>
                      <a:latin typeface="Helvetica" pitchFamily="34" charset="0"/>
                      <a:ea typeface="Helvetica" pitchFamily="34" charset="-122"/>
                      <a:cs typeface="Helvetica" pitchFamily="34" charset="-120"/>
                    </a:rPr>
                    <a:t>Governance + control</a:t>
                  </a:r>
                  <a:endParaRPr lang="en-US" sz="1150" dirty="0">
                    <a:solidFill>
                      <a:schemeClr val="bg1"/>
                    </a:solidFill>
                  </a:endParaRPr>
                </a:p>
              </p:txBody>
            </p:sp>
            <p:pic>
              <p:nvPicPr>
                <p:cNvPr id="67" name="Graphic 66">
                  <a:extLst>
                    <a:ext uri="{FF2B5EF4-FFF2-40B4-BE49-F238E27FC236}">
                      <a16:creationId xmlns:a16="http://schemas.microsoft.com/office/drawing/2014/main" id="{70CEBBC8-B2EA-6D50-724D-581B852BE64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99521" y="5378463"/>
                  <a:ext cx="320040" cy="426720"/>
                </a:xfrm>
                <a:prstGeom prst="rect">
                  <a:avLst/>
                </a:prstGeom>
              </p:spPr>
            </p:pic>
          </p:grpSp>
        </p:grpSp>
      </p:grpSp>
      <p:grpSp>
        <p:nvGrpSpPr>
          <p:cNvPr id="98" name="Group 97">
            <a:extLst>
              <a:ext uri="{FF2B5EF4-FFF2-40B4-BE49-F238E27FC236}">
                <a16:creationId xmlns:a16="http://schemas.microsoft.com/office/drawing/2014/main" id="{6F77BF83-9A04-DA9F-1913-7D043E5D82C5}"/>
              </a:ext>
            </a:extLst>
          </p:cNvPr>
          <p:cNvGrpSpPr/>
          <p:nvPr/>
        </p:nvGrpSpPr>
        <p:grpSpPr>
          <a:xfrm>
            <a:off x="426720" y="1531620"/>
            <a:ext cx="5577840" cy="3122675"/>
            <a:chOff x="426720" y="1531620"/>
            <a:chExt cx="5577840" cy="3122675"/>
          </a:xfrm>
        </p:grpSpPr>
        <p:grpSp>
          <p:nvGrpSpPr>
            <p:cNvPr id="94" name="Group 93">
              <a:extLst>
                <a:ext uri="{FF2B5EF4-FFF2-40B4-BE49-F238E27FC236}">
                  <a16:creationId xmlns:a16="http://schemas.microsoft.com/office/drawing/2014/main" id="{413AFC83-F04A-E2E1-E3C3-50478EF4F390}"/>
                </a:ext>
              </a:extLst>
            </p:cNvPr>
            <p:cNvGrpSpPr/>
            <p:nvPr/>
          </p:nvGrpSpPr>
          <p:grpSpPr>
            <a:xfrm>
              <a:off x="426720" y="1531620"/>
              <a:ext cx="5577840" cy="3122675"/>
              <a:chOff x="426720" y="1531620"/>
              <a:chExt cx="5577840" cy="3122675"/>
            </a:xfrm>
          </p:grpSpPr>
          <p:grpSp>
            <p:nvGrpSpPr>
              <p:cNvPr id="92" name="Group 91">
                <a:extLst>
                  <a:ext uri="{FF2B5EF4-FFF2-40B4-BE49-F238E27FC236}">
                    <a16:creationId xmlns:a16="http://schemas.microsoft.com/office/drawing/2014/main" id="{E81FF3BC-1B75-4957-0090-92C686CF4775}"/>
                  </a:ext>
                </a:extLst>
              </p:cNvPr>
              <p:cNvGrpSpPr/>
              <p:nvPr/>
            </p:nvGrpSpPr>
            <p:grpSpPr>
              <a:xfrm>
                <a:off x="426720" y="1531620"/>
                <a:ext cx="5577840" cy="3122675"/>
                <a:chOff x="426720" y="1531620"/>
                <a:chExt cx="5577840" cy="3122675"/>
              </a:xfrm>
            </p:grpSpPr>
            <p:sp>
              <p:nvSpPr>
                <p:cNvPr id="8" name="Shape 5">
                  <a:extLst>
                    <a:ext uri="{FF2B5EF4-FFF2-40B4-BE49-F238E27FC236}">
                      <a16:creationId xmlns:a16="http://schemas.microsoft.com/office/drawing/2014/main" id="{9C4E5B73-C112-3DF2-9338-B73DBC34A2F7}"/>
                    </a:ext>
                  </a:extLst>
                </p:cNvPr>
                <p:cNvSpPr/>
                <p:nvPr/>
              </p:nvSpPr>
              <p:spPr>
                <a:xfrm>
                  <a:off x="426720" y="1531620"/>
                  <a:ext cx="5577840" cy="3122675"/>
                </a:xfrm>
                <a:prstGeom prst="roundRect">
                  <a:avLst>
                    <a:gd name="adj" fmla="val 5012"/>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108000" rIns="0" bIns="0" numCol="1" spcCol="0" rtlCol="0" fromWordArt="0" anchor="t" anchorCtr="0" forceAA="0" compatLnSpc="1">
                  <a:prstTxWarp prst="textNoShape">
                    <a:avLst/>
                  </a:prstTxWarp>
                  <a:noAutofit/>
                </a:bodyPr>
                <a:lstStyle/>
                <a:p>
                  <a:pPr algn="ctr"/>
                  <a:r>
                    <a:rPr lang="en-US" sz="1400" b="1" dirty="0">
                      <a:solidFill>
                        <a:schemeClr val="bg2"/>
                      </a:solidFill>
                      <a:latin typeface="+mj-lt"/>
                    </a:rPr>
                    <a:t>Public Cloud IaaS</a:t>
                  </a:r>
                </a:p>
              </p:txBody>
            </p:sp>
            <p:sp>
              <p:nvSpPr>
                <p:cNvPr id="3" name="Text 10">
                  <a:extLst>
                    <a:ext uri="{FF2B5EF4-FFF2-40B4-BE49-F238E27FC236}">
                      <a16:creationId xmlns:a16="http://schemas.microsoft.com/office/drawing/2014/main" id="{06FC1852-DC6D-7213-B2F2-0A8C7928BE2A}"/>
                    </a:ext>
                  </a:extLst>
                </p:cNvPr>
                <p:cNvSpPr/>
                <p:nvPr/>
              </p:nvSpPr>
              <p:spPr>
                <a:xfrm>
                  <a:off x="1253566" y="2187586"/>
                  <a:ext cx="3924148" cy="493776"/>
                </a:xfrm>
                <a:prstGeom prst="rect">
                  <a:avLst/>
                </a:prstGeom>
                <a:noFill/>
                <a:ln/>
              </p:spPr>
              <p:txBody>
                <a:bodyPr wrap="square" rtlCol="0" anchor="t"/>
                <a:lstStyle/>
                <a:p>
                  <a:pPr marL="0" indent="0">
                    <a:buNone/>
                  </a:pPr>
                  <a:r>
                    <a:rPr lang="en-US" sz="1300" b="1" dirty="0">
                      <a:solidFill>
                        <a:schemeClr val="bg1"/>
                      </a:solidFill>
                      <a:latin typeface="Helvetica" pitchFamily="34" charset="0"/>
                      <a:ea typeface="Helvetica" pitchFamily="34" charset="-122"/>
                      <a:cs typeface="Helvetica" pitchFamily="34" charset="-120"/>
                    </a:rPr>
                    <a:t>Compute</a:t>
                  </a:r>
                  <a:endParaRPr lang="en-US" sz="1300" dirty="0">
                    <a:solidFill>
                      <a:schemeClr val="bg1"/>
                    </a:solidFill>
                  </a:endParaRPr>
                </a:p>
                <a:p>
                  <a:pPr marL="0" indent="0">
                    <a:buNone/>
                  </a:pPr>
                  <a:r>
                    <a:rPr lang="en-US" sz="1300" dirty="0">
                      <a:solidFill>
                        <a:schemeClr val="bg1"/>
                      </a:solidFill>
                      <a:latin typeface="Helvetica" pitchFamily="34" charset="0"/>
                      <a:ea typeface="Helvetica" pitchFamily="34" charset="-122"/>
                      <a:cs typeface="Helvetica" pitchFamily="34" charset="-120"/>
                    </a:rPr>
                    <a:t>Virtual machines + scale-ready designs</a:t>
                  </a:r>
                  <a:endParaRPr lang="en-US" sz="1300" dirty="0">
                    <a:solidFill>
                      <a:schemeClr val="bg1"/>
                    </a:solidFill>
                  </a:endParaRPr>
                </a:p>
              </p:txBody>
            </p:sp>
            <p:pic>
              <p:nvPicPr>
                <p:cNvPr id="54" name="Graphic 53">
                  <a:extLst>
                    <a:ext uri="{FF2B5EF4-FFF2-40B4-BE49-F238E27FC236}">
                      <a16:creationId xmlns:a16="http://schemas.microsoft.com/office/drawing/2014/main" id="{22F3D66C-E9B7-50B2-3240-1794AE2BE46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9794" y="2222243"/>
                  <a:ext cx="424462" cy="424462"/>
                </a:xfrm>
                <a:prstGeom prst="rect">
                  <a:avLst/>
                </a:prstGeom>
              </p:spPr>
            </p:pic>
          </p:grpSp>
          <p:sp>
            <p:nvSpPr>
              <p:cNvPr id="5" name="Text 13">
                <a:extLst>
                  <a:ext uri="{FF2B5EF4-FFF2-40B4-BE49-F238E27FC236}">
                    <a16:creationId xmlns:a16="http://schemas.microsoft.com/office/drawing/2014/main" id="{8E5E74F4-5287-1EC9-4EF7-97169176FAF2}"/>
                  </a:ext>
                </a:extLst>
              </p:cNvPr>
              <p:cNvSpPr/>
              <p:nvPr/>
            </p:nvSpPr>
            <p:spPr>
              <a:xfrm>
                <a:off x="1253566" y="2784327"/>
                <a:ext cx="3924148" cy="493776"/>
              </a:xfrm>
              <a:prstGeom prst="rect">
                <a:avLst/>
              </a:prstGeom>
              <a:noFill/>
              <a:ln/>
            </p:spPr>
            <p:txBody>
              <a:bodyPr wrap="square" rtlCol="0" anchor="t"/>
              <a:lstStyle/>
              <a:p>
                <a:pPr marL="0" indent="0">
                  <a:buNone/>
                </a:pPr>
                <a:r>
                  <a:rPr lang="en-US" sz="1300" b="1" dirty="0">
                    <a:solidFill>
                      <a:schemeClr val="bg1"/>
                    </a:solidFill>
                    <a:latin typeface="Helvetica" pitchFamily="34" charset="0"/>
                    <a:ea typeface="Helvetica" pitchFamily="34" charset="-122"/>
                    <a:cs typeface="Helvetica" pitchFamily="34" charset="-120"/>
                  </a:rPr>
                  <a:t>Networking</a:t>
                </a:r>
                <a:endParaRPr lang="en-US" sz="1300" dirty="0">
                  <a:solidFill>
                    <a:schemeClr val="bg1"/>
                  </a:solidFill>
                </a:endParaRPr>
              </a:p>
              <a:p>
                <a:pPr marL="0" indent="0">
                  <a:buNone/>
                </a:pPr>
                <a:r>
                  <a:rPr lang="en-US" sz="1300" dirty="0">
                    <a:solidFill>
                      <a:schemeClr val="bg1"/>
                    </a:solidFill>
                    <a:latin typeface="Helvetica" pitchFamily="34" charset="0"/>
                    <a:ea typeface="Helvetica" pitchFamily="34" charset="-122"/>
                    <a:cs typeface="Helvetica" pitchFamily="34" charset="-120"/>
                  </a:rPr>
                  <a:t>VPC/VNet, VPN, private connectivity</a:t>
                </a:r>
                <a:endParaRPr lang="en-US" sz="1300" dirty="0">
                  <a:solidFill>
                    <a:schemeClr val="bg1"/>
                  </a:solidFill>
                </a:endParaRPr>
              </a:p>
            </p:txBody>
          </p:sp>
          <p:pic>
            <p:nvPicPr>
              <p:cNvPr id="30" name="Graphic 29">
                <a:extLst>
                  <a:ext uri="{FF2B5EF4-FFF2-40B4-BE49-F238E27FC236}">
                    <a16:creationId xmlns:a16="http://schemas.microsoft.com/office/drawing/2014/main" id="{782EC921-303C-592D-6DDC-53CB6643CA4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99036" y="2818087"/>
                <a:ext cx="426256" cy="426256"/>
              </a:xfrm>
              <a:prstGeom prst="rect">
                <a:avLst/>
              </a:prstGeom>
            </p:spPr>
          </p:pic>
          <p:sp>
            <p:nvSpPr>
              <p:cNvPr id="24" name="Text 16">
                <a:extLst>
                  <a:ext uri="{FF2B5EF4-FFF2-40B4-BE49-F238E27FC236}">
                    <a16:creationId xmlns:a16="http://schemas.microsoft.com/office/drawing/2014/main" id="{506888FC-BCE0-C9FD-DC5B-671C32CE0DEF}"/>
                  </a:ext>
                </a:extLst>
              </p:cNvPr>
              <p:cNvSpPr/>
              <p:nvPr/>
            </p:nvSpPr>
            <p:spPr>
              <a:xfrm>
                <a:off x="1283392" y="3381068"/>
                <a:ext cx="3924148" cy="493776"/>
              </a:xfrm>
              <a:prstGeom prst="rect">
                <a:avLst/>
              </a:prstGeom>
              <a:noFill/>
              <a:ln/>
            </p:spPr>
            <p:txBody>
              <a:bodyPr wrap="square" rtlCol="0" anchor="t"/>
              <a:lstStyle/>
              <a:p>
                <a:pPr marL="0" indent="0">
                  <a:buNone/>
                </a:pPr>
                <a:r>
                  <a:rPr lang="en-US" sz="1300" b="1" dirty="0">
                    <a:solidFill>
                      <a:schemeClr val="bg1"/>
                    </a:solidFill>
                    <a:latin typeface="Helvetica" pitchFamily="34" charset="0"/>
                    <a:ea typeface="Helvetica" pitchFamily="34" charset="-122"/>
                    <a:cs typeface="Helvetica" pitchFamily="34" charset="-120"/>
                  </a:rPr>
                  <a:t>Resilience</a:t>
                </a:r>
                <a:endParaRPr lang="en-US" sz="1300" dirty="0">
                  <a:solidFill>
                    <a:schemeClr val="bg1"/>
                  </a:solidFill>
                </a:endParaRPr>
              </a:p>
              <a:p>
                <a:pPr marL="0" indent="0">
                  <a:buNone/>
                </a:pPr>
                <a:r>
                  <a:rPr lang="en-US" sz="1300" dirty="0">
                    <a:solidFill>
                      <a:schemeClr val="bg1"/>
                    </a:solidFill>
                    <a:latin typeface="Helvetica" pitchFamily="34" charset="0"/>
                    <a:ea typeface="Helvetica" pitchFamily="34" charset="-122"/>
                    <a:cs typeface="Helvetica" pitchFamily="34" charset="-120"/>
                  </a:rPr>
                  <a:t>Multi-zone/region design options</a:t>
                </a:r>
                <a:endParaRPr lang="en-US" sz="1300" dirty="0">
                  <a:solidFill>
                    <a:schemeClr val="bg1"/>
                  </a:solidFill>
                </a:endParaRPr>
              </a:p>
            </p:txBody>
          </p:sp>
          <p:pic>
            <p:nvPicPr>
              <p:cNvPr id="31" name="Graphic 30">
                <a:extLst>
                  <a:ext uri="{FF2B5EF4-FFF2-40B4-BE49-F238E27FC236}">
                    <a16:creationId xmlns:a16="http://schemas.microsoft.com/office/drawing/2014/main" id="{85D07F15-B184-C414-5644-97FC668C19B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73748" y="3479487"/>
                <a:ext cx="296938" cy="296938"/>
              </a:xfrm>
              <a:prstGeom prst="rect">
                <a:avLst/>
              </a:prstGeom>
            </p:spPr>
          </p:pic>
          <p:sp>
            <p:nvSpPr>
              <p:cNvPr id="26" name="Text 19">
                <a:extLst>
                  <a:ext uri="{FF2B5EF4-FFF2-40B4-BE49-F238E27FC236}">
                    <a16:creationId xmlns:a16="http://schemas.microsoft.com/office/drawing/2014/main" id="{33FA4C1A-22CE-42DF-B492-51847C1DE8F5}"/>
                  </a:ext>
                </a:extLst>
              </p:cNvPr>
              <p:cNvSpPr/>
              <p:nvPr/>
            </p:nvSpPr>
            <p:spPr>
              <a:xfrm>
                <a:off x="1253566" y="3977808"/>
                <a:ext cx="3924148" cy="493776"/>
              </a:xfrm>
              <a:prstGeom prst="rect">
                <a:avLst/>
              </a:prstGeom>
              <a:noFill/>
              <a:ln/>
            </p:spPr>
            <p:txBody>
              <a:bodyPr wrap="square" rtlCol="0" anchor="t"/>
              <a:lstStyle/>
              <a:p>
                <a:pPr marL="0" indent="0">
                  <a:buNone/>
                </a:pPr>
                <a:r>
                  <a:rPr lang="en-US" sz="1300" b="1" dirty="0">
                    <a:solidFill>
                      <a:schemeClr val="bg1"/>
                    </a:solidFill>
                    <a:latin typeface="Helvetica" pitchFamily="34" charset="0"/>
                    <a:ea typeface="Helvetica" pitchFamily="34" charset="-122"/>
                    <a:cs typeface="Helvetica" pitchFamily="34" charset="-120"/>
                  </a:rPr>
                  <a:t>Security + Ops</a:t>
                </a:r>
                <a:endParaRPr lang="en-US" sz="1300" dirty="0">
                  <a:solidFill>
                    <a:schemeClr val="bg1"/>
                  </a:solidFill>
                </a:endParaRPr>
              </a:p>
              <a:p>
                <a:pPr marL="0" indent="0">
                  <a:buNone/>
                </a:pPr>
                <a:r>
                  <a:rPr lang="en-US" sz="1300" dirty="0">
                    <a:solidFill>
                      <a:schemeClr val="bg1"/>
                    </a:solidFill>
                    <a:latin typeface="Helvetica" pitchFamily="34" charset="0"/>
                    <a:ea typeface="Helvetica" pitchFamily="34" charset="-122"/>
                    <a:cs typeface="Helvetica" pitchFamily="34" charset="-120"/>
                  </a:rPr>
                  <a:t>IAM, encryption, monitoring + automation</a:t>
                </a:r>
                <a:endParaRPr lang="en-US" sz="1300" dirty="0">
                  <a:solidFill>
                    <a:schemeClr val="bg1"/>
                  </a:solidFill>
                </a:endParaRPr>
              </a:p>
            </p:txBody>
          </p:sp>
          <p:pic>
            <p:nvPicPr>
              <p:cNvPr id="32" name="Graphic 31">
                <a:extLst>
                  <a:ext uri="{FF2B5EF4-FFF2-40B4-BE49-F238E27FC236}">
                    <a16:creationId xmlns:a16="http://schemas.microsoft.com/office/drawing/2014/main" id="{18CF1E6D-B294-457C-D4C2-EBD7E6E4D81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73748" y="4048654"/>
                <a:ext cx="296938" cy="352084"/>
              </a:xfrm>
              <a:prstGeom prst="rect">
                <a:avLst/>
              </a:prstGeom>
            </p:spPr>
          </p:pic>
        </p:grpSp>
        <p:cxnSp>
          <p:nvCxnSpPr>
            <p:cNvPr id="96" name="Straight Connector 95">
              <a:extLst>
                <a:ext uri="{FF2B5EF4-FFF2-40B4-BE49-F238E27FC236}">
                  <a16:creationId xmlns:a16="http://schemas.microsoft.com/office/drawing/2014/main" id="{BBBB6037-EA1D-ADA2-C390-EAE20CCD9DC7}"/>
                </a:ext>
              </a:extLst>
            </p:cNvPr>
            <p:cNvCxnSpPr>
              <a:cxnSpLocks/>
            </p:cNvCxnSpPr>
            <p:nvPr/>
          </p:nvCxnSpPr>
          <p:spPr>
            <a:xfrm>
              <a:off x="1543145" y="2060796"/>
              <a:ext cx="3344990" cy="0"/>
            </a:xfrm>
            <a:prstGeom prst="line">
              <a:avLst/>
            </a:prstGeom>
            <a:ln w="19050">
              <a:gradFill flip="none" rotWithShape="1">
                <a:gsLst>
                  <a:gs pos="0">
                    <a:schemeClr val="accent4">
                      <a:alpha val="0"/>
                    </a:schemeClr>
                  </a:gs>
                  <a:gs pos="53000">
                    <a:schemeClr val="accent5"/>
                  </a:gs>
                  <a:gs pos="100000">
                    <a:schemeClr val="accent4">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grpSp>
        <p:nvGrpSpPr>
          <p:cNvPr id="99" name="Group 98">
            <a:extLst>
              <a:ext uri="{FF2B5EF4-FFF2-40B4-BE49-F238E27FC236}">
                <a16:creationId xmlns:a16="http://schemas.microsoft.com/office/drawing/2014/main" id="{AA1D956D-5A0A-891F-D514-5C1CD04E9C2D}"/>
              </a:ext>
            </a:extLst>
          </p:cNvPr>
          <p:cNvGrpSpPr/>
          <p:nvPr/>
        </p:nvGrpSpPr>
        <p:grpSpPr>
          <a:xfrm>
            <a:off x="6187440" y="1531620"/>
            <a:ext cx="5577840" cy="3122675"/>
            <a:chOff x="6187440" y="1531620"/>
            <a:chExt cx="5577840" cy="3122675"/>
          </a:xfrm>
        </p:grpSpPr>
        <p:grpSp>
          <p:nvGrpSpPr>
            <p:cNvPr id="95" name="Group 94">
              <a:extLst>
                <a:ext uri="{FF2B5EF4-FFF2-40B4-BE49-F238E27FC236}">
                  <a16:creationId xmlns:a16="http://schemas.microsoft.com/office/drawing/2014/main" id="{3CC030F7-15D3-F587-18C4-AA48A77F995B}"/>
                </a:ext>
              </a:extLst>
            </p:cNvPr>
            <p:cNvGrpSpPr/>
            <p:nvPr/>
          </p:nvGrpSpPr>
          <p:grpSpPr>
            <a:xfrm>
              <a:off x="6187440" y="1531620"/>
              <a:ext cx="5577840" cy="3122675"/>
              <a:chOff x="6187440" y="1531620"/>
              <a:chExt cx="5577840" cy="3122675"/>
            </a:xfrm>
          </p:grpSpPr>
          <p:grpSp>
            <p:nvGrpSpPr>
              <p:cNvPr id="93" name="Group 92">
                <a:extLst>
                  <a:ext uri="{FF2B5EF4-FFF2-40B4-BE49-F238E27FC236}">
                    <a16:creationId xmlns:a16="http://schemas.microsoft.com/office/drawing/2014/main" id="{30A985ED-D51F-66A3-2003-3CE4DBD04931}"/>
                  </a:ext>
                </a:extLst>
              </p:cNvPr>
              <p:cNvGrpSpPr/>
              <p:nvPr/>
            </p:nvGrpSpPr>
            <p:grpSpPr>
              <a:xfrm>
                <a:off x="6187440" y="1531620"/>
                <a:ext cx="5577840" cy="3122675"/>
                <a:chOff x="6187440" y="1531620"/>
                <a:chExt cx="5577840" cy="3122675"/>
              </a:xfrm>
            </p:grpSpPr>
            <p:sp>
              <p:nvSpPr>
                <p:cNvPr id="10" name="Shape 9">
                  <a:extLst>
                    <a:ext uri="{FF2B5EF4-FFF2-40B4-BE49-F238E27FC236}">
                      <a16:creationId xmlns:a16="http://schemas.microsoft.com/office/drawing/2014/main" id="{6F6A2A85-D3AE-DD93-4FD7-5089DA6CE7E0}"/>
                    </a:ext>
                  </a:extLst>
                </p:cNvPr>
                <p:cNvSpPr/>
                <p:nvPr/>
              </p:nvSpPr>
              <p:spPr>
                <a:xfrm>
                  <a:off x="6187440" y="1531620"/>
                  <a:ext cx="5577840" cy="3122675"/>
                </a:xfrm>
                <a:prstGeom prst="roundRect">
                  <a:avLst>
                    <a:gd name="adj" fmla="val 3846"/>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0" tIns="108000" rIns="0" bIns="0" numCol="1" spcCol="0" rtlCol="0" fromWordArt="0" anchor="t" anchorCtr="0" forceAA="0" compatLnSpc="1">
                  <a:prstTxWarp prst="textNoShape">
                    <a:avLst/>
                  </a:prstTxWarp>
                  <a:noAutofit/>
                </a:bodyPr>
                <a:lstStyle/>
                <a:p>
                  <a:pPr algn="ctr"/>
                  <a:r>
                    <a:rPr lang="en-US" sz="1400" b="1" dirty="0">
                      <a:solidFill>
                        <a:schemeClr val="bg2"/>
                      </a:solidFill>
                      <a:latin typeface="+mj-lt"/>
                    </a:rPr>
                    <a:t>Connectivity+ approach</a:t>
                  </a:r>
                </a:p>
              </p:txBody>
            </p:sp>
            <p:pic>
              <p:nvPicPr>
                <p:cNvPr id="38" name="Graphic 37">
                  <a:extLst>
                    <a:ext uri="{FF2B5EF4-FFF2-40B4-BE49-F238E27FC236}">
                      <a16:creationId xmlns:a16="http://schemas.microsoft.com/office/drawing/2014/main" id="{87270BBB-FDAC-BCD7-8343-BF5DC7BBB5F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416040" y="2221488"/>
                  <a:ext cx="529990" cy="425972"/>
                </a:xfrm>
                <a:prstGeom prst="rect">
                  <a:avLst/>
                </a:prstGeom>
              </p:spPr>
            </p:pic>
            <p:sp>
              <p:nvSpPr>
                <p:cNvPr id="44" name="Text 10">
                  <a:extLst>
                    <a:ext uri="{FF2B5EF4-FFF2-40B4-BE49-F238E27FC236}">
                      <a16:creationId xmlns:a16="http://schemas.microsoft.com/office/drawing/2014/main" id="{C982CC13-5671-1B2E-2243-963E55FD76D6}"/>
                    </a:ext>
                  </a:extLst>
                </p:cNvPr>
                <p:cNvSpPr/>
                <p:nvPr/>
              </p:nvSpPr>
              <p:spPr>
                <a:xfrm>
                  <a:off x="7069405" y="2187586"/>
                  <a:ext cx="3924148" cy="493776"/>
                </a:xfrm>
                <a:prstGeom prst="rect">
                  <a:avLst/>
                </a:prstGeom>
                <a:noFill/>
                <a:ln/>
              </p:spPr>
              <p:txBody>
                <a:bodyPr wrap="square" rtlCol="0" anchor="t"/>
                <a:lstStyle/>
                <a:p>
                  <a:pPr marL="0" indent="0">
                    <a:buNone/>
                  </a:pPr>
                  <a:r>
                    <a:rPr lang="en-US" sz="1300" b="1" dirty="0">
                      <a:solidFill>
                        <a:schemeClr val="bg1"/>
                      </a:solidFill>
                      <a:latin typeface="Helvetica" pitchFamily="34" charset="0"/>
                      <a:cs typeface="Helvetica" pitchFamily="34" charset="-120"/>
                    </a:rPr>
                    <a:t>Virtual Data Centre</a:t>
                  </a:r>
                  <a:endParaRPr lang="en-US" sz="1300" dirty="0">
                    <a:solidFill>
                      <a:schemeClr val="bg1"/>
                    </a:solidFill>
                  </a:endParaRPr>
                </a:p>
                <a:p>
                  <a:pPr marL="0" indent="0">
                    <a:buNone/>
                  </a:pPr>
                  <a:r>
                    <a:rPr lang="en-US" sz="1300" dirty="0">
                      <a:solidFill>
                        <a:schemeClr val="bg1"/>
                      </a:solidFill>
                      <a:latin typeface="Helvetica" pitchFamily="34" charset="0"/>
                      <a:cs typeface="Helvetica" pitchFamily="34" charset="-120"/>
                    </a:rPr>
                    <a:t>Dedicated Resource Pools + self-service</a:t>
                  </a:r>
                  <a:endParaRPr lang="en-US" sz="1300" dirty="0">
                    <a:solidFill>
                      <a:schemeClr val="bg1"/>
                    </a:solidFill>
                  </a:endParaRPr>
                </a:p>
              </p:txBody>
            </p:sp>
          </p:grpSp>
          <p:sp>
            <p:nvSpPr>
              <p:cNvPr id="45" name="Text 13">
                <a:extLst>
                  <a:ext uri="{FF2B5EF4-FFF2-40B4-BE49-F238E27FC236}">
                    <a16:creationId xmlns:a16="http://schemas.microsoft.com/office/drawing/2014/main" id="{9083112F-F49C-A7DB-C45E-E158F6A4A07A}"/>
                  </a:ext>
                </a:extLst>
              </p:cNvPr>
              <p:cNvSpPr/>
              <p:nvPr/>
            </p:nvSpPr>
            <p:spPr>
              <a:xfrm>
                <a:off x="7069405" y="2784327"/>
                <a:ext cx="3924148" cy="493776"/>
              </a:xfrm>
              <a:prstGeom prst="rect">
                <a:avLst/>
              </a:prstGeom>
              <a:noFill/>
              <a:ln/>
            </p:spPr>
            <p:txBody>
              <a:bodyPr wrap="square" rtlCol="0" anchor="t"/>
              <a:lstStyle/>
              <a:p>
                <a:pPr marL="0" indent="0">
                  <a:buNone/>
                </a:pPr>
                <a:r>
                  <a:rPr lang="en-US" sz="1300" b="1" dirty="0">
                    <a:solidFill>
                      <a:schemeClr val="bg1"/>
                    </a:solidFill>
                    <a:latin typeface="Helvetica" pitchFamily="34" charset="0"/>
                    <a:cs typeface="Helvetica" pitchFamily="34" charset="-120"/>
                  </a:rPr>
                  <a:t>Backup and DR</a:t>
                </a:r>
                <a:endParaRPr lang="en-US" sz="1300" dirty="0">
                  <a:solidFill>
                    <a:schemeClr val="bg1"/>
                  </a:solidFill>
                </a:endParaRPr>
              </a:p>
              <a:p>
                <a:pPr marL="0" indent="0">
                  <a:buNone/>
                </a:pPr>
                <a:r>
                  <a:rPr lang="en-US" sz="1300" dirty="0">
                    <a:solidFill>
                      <a:schemeClr val="bg1"/>
                    </a:solidFill>
                  </a:rPr>
                  <a:t>Managed backup, replication, RPO/RTO options</a:t>
                </a:r>
              </a:p>
            </p:txBody>
          </p:sp>
          <p:pic>
            <p:nvPicPr>
              <p:cNvPr id="56" name="Graphic 55">
                <a:extLst>
                  <a:ext uri="{FF2B5EF4-FFF2-40B4-BE49-F238E27FC236}">
                    <a16:creationId xmlns:a16="http://schemas.microsoft.com/office/drawing/2014/main" id="{E4506153-7787-FC0F-EFA7-0BFD3E3F378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480003" y="2835767"/>
                <a:ext cx="436348" cy="390896"/>
              </a:xfrm>
              <a:prstGeom prst="rect">
                <a:avLst/>
              </a:prstGeom>
            </p:spPr>
          </p:pic>
          <p:sp>
            <p:nvSpPr>
              <p:cNvPr id="46" name="Text 16">
                <a:extLst>
                  <a:ext uri="{FF2B5EF4-FFF2-40B4-BE49-F238E27FC236}">
                    <a16:creationId xmlns:a16="http://schemas.microsoft.com/office/drawing/2014/main" id="{A58E0539-3296-E1D1-1B24-8A4BEAE08769}"/>
                  </a:ext>
                </a:extLst>
              </p:cNvPr>
              <p:cNvSpPr/>
              <p:nvPr/>
            </p:nvSpPr>
            <p:spPr>
              <a:xfrm>
                <a:off x="7099231" y="3381068"/>
                <a:ext cx="3924148" cy="493776"/>
              </a:xfrm>
              <a:prstGeom prst="rect">
                <a:avLst/>
              </a:prstGeom>
              <a:noFill/>
              <a:ln/>
            </p:spPr>
            <p:txBody>
              <a:bodyPr wrap="square" rtlCol="0" anchor="t"/>
              <a:lstStyle/>
              <a:p>
                <a:pPr marL="0" indent="0">
                  <a:buNone/>
                </a:pPr>
                <a:r>
                  <a:rPr lang="en-US" sz="1300" b="1" dirty="0">
                    <a:solidFill>
                      <a:schemeClr val="bg1"/>
                    </a:solidFill>
                    <a:latin typeface="Helvetica" pitchFamily="34" charset="0"/>
                    <a:cs typeface="Helvetica" pitchFamily="34" charset="-120"/>
                  </a:rPr>
                  <a:t>Security Edge</a:t>
                </a:r>
                <a:endParaRPr lang="en-US" sz="1300" dirty="0">
                  <a:solidFill>
                    <a:schemeClr val="bg1"/>
                  </a:solidFill>
                </a:endParaRPr>
              </a:p>
              <a:p>
                <a:pPr marL="0" indent="0">
                  <a:buNone/>
                </a:pPr>
                <a:r>
                  <a:rPr lang="en-US" sz="1300" dirty="0">
                    <a:solidFill>
                      <a:schemeClr val="bg1"/>
                    </a:solidFill>
                    <a:latin typeface="Helvetica" pitchFamily="34" charset="0"/>
                    <a:cs typeface="Helvetica" pitchFamily="34" charset="-120"/>
                  </a:rPr>
                  <a:t>Segmentation, firewalls, load balancing</a:t>
                </a:r>
                <a:endParaRPr lang="en-US" sz="1300" dirty="0">
                  <a:solidFill>
                    <a:schemeClr val="bg1"/>
                  </a:solidFill>
                </a:endParaRPr>
              </a:p>
            </p:txBody>
          </p:sp>
          <p:grpSp>
            <p:nvGrpSpPr>
              <p:cNvPr id="88" name="Group 87">
                <a:extLst>
                  <a:ext uri="{FF2B5EF4-FFF2-40B4-BE49-F238E27FC236}">
                    <a16:creationId xmlns:a16="http://schemas.microsoft.com/office/drawing/2014/main" id="{59A5A8EC-4F4A-6A37-509E-3307E807F609}"/>
                  </a:ext>
                </a:extLst>
              </p:cNvPr>
              <p:cNvGrpSpPr/>
              <p:nvPr/>
            </p:nvGrpSpPr>
            <p:grpSpPr>
              <a:xfrm>
                <a:off x="6575523" y="3487950"/>
                <a:ext cx="311002" cy="280012"/>
                <a:chOff x="6545103" y="3422246"/>
                <a:chExt cx="371841" cy="334789"/>
              </a:xfrm>
            </p:grpSpPr>
            <p:grpSp>
              <p:nvGrpSpPr>
                <p:cNvPr id="73" name="Graphic 3">
                  <a:extLst>
                    <a:ext uri="{FF2B5EF4-FFF2-40B4-BE49-F238E27FC236}">
                      <a16:creationId xmlns:a16="http://schemas.microsoft.com/office/drawing/2014/main" id="{AFE3B246-AA68-4674-0603-15E301A0475A}"/>
                    </a:ext>
                  </a:extLst>
                </p:cNvPr>
                <p:cNvGrpSpPr/>
                <p:nvPr/>
              </p:nvGrpSpPr>
              <p:grpSpPr>
                <a:xfrm>
                  <a:off x="6623065" y="3474204"/>
                  <a:ext cx="215843" cy="282831"/>
                  <a:chOff x="6623065" y="3474204"/>
                  <a:chExt cx="215843" cy="282831"/>
                </a:xfrm>
                <a:solidFill>
                  <a:schemeClr val="bg1"/>
                </a:solidFill>
              </p:grpSpPr>
              <p:sp>
                <p:nvSpPr>
                  <p:cNvPr id="74" name="Free-form: Shape 73">
                    <a:extLst>
                      <a:ext uri="{FF2B5EF4-FFF2-40B4-BE49-F238E27FC236}">
                        <a16:creationId xmlns:a16="http://schemas.microsoft.com/office/drawing/2014/main" id="{6BE2ECDE-04D4-65D8-E39D-82451C46B88C}"/>
                      </a:ext>
                    </a:extLst>
                  </p:cNvPr>
                  <p:cNvSpPr/>
                  <p:nvPr/>
                </p:nvSpPr>
                <p:spPr>
                  <a:xfrm>
                    <a:off x="6623065" y="3474204"/>
                    <a:ext cx="215843" cy="282757"/>
                  </a:xfrm>
                  <a:custGeom>
                    <a:avLst/>
                    <a:gdLst>
                      <a:gd name="csX0" fmla="*/ 107959 w 215843"/>
                      <a:gd name="csY0" fmla="*/ 282758 h 282757"/>
                      <a:gd name="csX1" fmla="*/ 0 w 215843"/>
                      <a:gd name="csY1" fmla="*/ 180368 h 282757"/>
                      <a:gd name="csX2" fmla="*/ 46629 w 215843"/>
                      <a:gd name="csY2" fmla="*/ 88224 h 282757"/>
                      <a:gd name="csX3" fmla="*/ 89100 w 215843"/>
                      <a:gd name="csY3" fmla="*/ 7738 h 282757"/>
                      <a:gd name="csX4" fmla="*/ 93629 w 215843"/>
                      <a:gd name="csY4" fmla="*/ 684 h 282757"/>
                      <a:gd name="csX5" fmla="*/ 101945 w 215843"/>
                      <a:gd name="csY5" fmla="*/ 1947 h 282757"/>
                      <a:gd name="csX6" fmla="*/ 157261 w 215843"/>
                      <a:gd name="csY6" fmla="*/ 114063 h 282757"/>
                      <a:gd name="csX7" fmla="*/ 160528 w 215843"/>
                      <a:gd name="csY7" fmla="*/ 111316 h 282757"/>
                      <a:gd name="csX8" fmla="*/ 177754 w 215843"/>
                      <a:gd name="csY8" fmla="*/ 91491 h 282757"/>
                      <a:gd name="csX9" fmla="*/ 184362 w 215843"/>
                      <a:gd name="csY9" fmla="*/ 88373 h 282757"/>
                      <a:gd name="csX10" fmla="*/ 190599 w 215843"/>
                      <a:gd name="csY10" fmla="*/ 92234 h 282757"/>
                      <a:gd name="csX11" fmla="*/ 215844 w 215843"/>
                      <a:gd name="csY11" fmla="*/ 174799 h 282757"/>
                      <a:gd name="csX12" fmla="*/ 107885 w 215843"/>
                      <a:gd name="csY12" fmla="*/ 282758 h 282757"/>
                      <a:gd name="csX13" fmla="*/ 102687 w 215843"/>
                      <a:gd name="csY13" fmla="*/ 24593 h 282757"/>
                      <a:gd name="csX14" fmla="*/ 58657 w 215843"/>
                      <a:gd name="csY14" fmla="*/ 97951 h 282757"/>
                      <a:gd name="csX15" fmla="*/ 15444 w 215843"/>
                      <a:gd name="csY15" fmla="*/ 180368 h 282757"/>
                      <a:gd name="csX16" fmla="*/ 107959 w 215843"/>
                      <a:gd name="csY16" fmla="*/ 267314 h 282757"/>
                      <a:gd name="csX17" fmla="*/ 200474 w 215843"/>
                      <a:gd name="csY17" fmla="*/ 174799 h 282757"/>
                      <a:gd name="csX18" fmla="*/ 182803 w 215843"/>
                      <a:gd name="csY18" fmla="*/ 110054 h 282757"/>
                      <a:gd name="csX19" fmla="*/ 170997 w 215843"/>
                      <a:gd name="csY19" fmla="*/ 122750 h 282757"/>
                      <a:gd name="csX20" fmla="*/ 148870 w 215843"/>
                      <a:gd name="csY20" fmla="*/ 137303 h 282757"/>
                      <a:gd name="csX21" fmla="*/ 140332 w 215843"/>
                      <a:gd name="csY21" fmla="*/ 135967 h 282757"/>
                      <a:gd name="csX22" fmla="*/ 138327 w 215843"/>
                      <a:gd name="csY22" fmla="*/ 127576 h 282757"/>
                      <a:gd name="csX23" fmla="*/ 102687 w 215843"/>
                      <a:gd name="csY23" fmla="*/ 24593 h 2827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215843" h="282757">
                        <a:moveTo>
                          <a:pt x="107959" y="282758"/>
                        </a:moveTo>
                        <a:cubicBezTo>
                          <a:pt x="46406" y="282758"/>
                          <a:pt x="0" y="238728"/>
                          <a:pt x="0" y="180368"/>
                        </a:cubicBezTo>
                        <a:cubicBezTo>
                          <a:pt x="0" y="145396"/>
                          <a:pt x="23686" y="116365"/>
                          <a:pt x="46629" y="88224"/>
                        </a:cubicBezTo>
                        <a:cubicBezTo>
                          <a:pt x="68458" y="61420"/>
                          <a:pt x="89100" y="36176"/>
                          <a:pt x="89100" y="7738"/>
                        </a:cubicBezTo>
                        <a:cubicBezTo>
                          <a:pt x="89100" y="4694"/>
                          <a:pt x="90882" y="1947"/>
                          <a:pt x="93629" y="684"/>
                        </a:cubicBezTo>
                        <a:cubicBezTo>
                          <a:pt x="96376" y="-578"/>
                          <a:pt x="99643" y="-58"/>
                          <a:pt x="101945" y="1947"/>
                        </a:cubicBezTo>
                        <a:cubicBezTo>
                          <a:pt x="104692" y="4397"/>
                          <a:pt x="163201" y="56817"/>
                          <a:pt x="157261" y="114063"/>
                        </a:cubicBezTo>
                        <a:cubicBezTo>
                          <a:pt x="158374" y="113172"/>
                          <a:pt x="159488" y="112281"/>
                          <a:pt x="160528" y="111316"/>
                        </a:cubicBezTo>
                        <a:cubicBezTo>
                          <a:pt x="168250" y="104262"/>
                          <a:pt x="177679" y="91566"/>
                          <a:pt x="177754" y="91491"/>
                        </a:cubicBezTo>
                        <a:cubicBezTo>
                          <a:pt x="179313" y="89412"/>
                          <a:pt x="181837" y="88299"/>
                          <a:pt x="184362" y="88373"/>
                        </a:cubicBezTo>
                        <a:cubicBezTo>
                          <a:pt x="186961" y="88521"/>
                          <a:pt x="189336" y="89932"/>
                          <a:pt x="190599" y="92234"/>
                        </a:cubicBezTo>
                        <a:cubicBezTo>
                          <a:pt x="207379" y="121117"/>
                          <a:pt x="215844" y="148886"/>
                          <a:pt x="215844" y="174799"/>
                        </a:cubicBezTo>
                        <a:cubicBezTo>
                          <a:pt x="215844" y="234347"/>
                          <a:pt x="167433" y="282758"/>
                          <a:pt x="107885" y="282758"/>
                        </a:cubicBezTo>
                        <a:close/>
                        <a:moveTo>
                          <a:pt x="102687" y="24593"/>
                        </a:moveTo>
                        <a:cubicBezTo>
                          <a:pt x="96673" y="51322"/>
                          <a:pt x="77442" y="75008"/>
                          <a:pt x="58657" y="97951"/>
                        </a:cubicBezTo>
                        <a:cubicBezTo>
                          <a:pt x="36457" y="125201"/>
                          <a:pt x="15444" y="150891"/>
                          <a:pt x="15444" y="180368"/>
                        </a:cubicBezTo>
                        <a:cubicBezTo>
                          <a:pt x="15444" y="229892"/>
                          <a:pt x="55242" y="267314"/>
                          <a:pt x="107959" y="267314"/>
                        </a:cubicBezTo>
                        <a:cubicBezTo>
                          <a:pt x="160676" y="267314"/>
                          <a:pt x="200474" y="225808"/>
                          <a:pt x="200474" y="174799"/>
                        </a:cubicBezTo>
                        <a:cubicBezTo>
                          <a:pt x="200474" y="154603"/>
                          <a:pt x="194534" y="132848"/>
                          <a:pt x="182803" y="110054"/>
                        </a:cubicBezTo>
                        <a:cubicBezTo>
                          <a:pt x="179313" y="114212"/>
                          <a:pt x="175006" y="119038"/>
                          <a:pt x="170997" y="122750"/>
                        </a:cubicBezTo>
                        <a:cubicBezTo>
                          <a:pt x="161864" y="131140"/>
                          <a:pt x="149390" y="137006"/>
                          <a:pt x="148870" y="137303"/>
                        </a:cubicBezTo>
                        <a:cubicBezTo>
                          <a:pt x="146049" y="138640"/>
                          <a:pt x="142633" y="138120"/>
                          <a:pt x="140332" y="135967"/>
                        </a:cubicBezTo>
                        <a:cubicBezTo>
                          <a:pt x="138030" y="133813"/>
                          <a:pt x="137213" y="130546"/>
                          <a:pt x="138327" y="127576"/>
                        </a:cubicBezTo>
                        <a:cubicBezTo>
                          <a:pt x="153251" y="87408"/>
                          <a:pt x="120730" y="44343"/>
                          <a:pt x="102687" y="24593"/>
                        </a:cubicBezTo>
                        <a:close/>
                      </a:path>
                    </a:pathLst>
                  </a:custGeom>
                  <a:solidFill>
                    <a:schemeClr val="bg1"/>
                  </a:solidFill>
                  <a:ln w="7239" cap="flat">
                    <a:noFill/>
                    <a:prstDash val="solid"/>
                    <a:miter/>
                  </a:ln>
                </p:spPr>
                <p:txBody>
                  <a:bodyPr/>
                  <a:lstStyle/>
                  <a:p>
                    <a:endParaRPr lang="en-GB"/>
                  </a:p>
                </p:txBody>
              </p:sp>
              <p:sp>
                <p:nvSpPr>
                  <p:cNvPr id="75" name="Free-form: Shape 74">
                    <a:extLst>
                      <a:ext uri="{FF2B5EF4-FFF2-40B4-BE49-F238E27FC236}">
                        <a16:creationId xmlns:a16="http://schemas.microsoft.com/office/drawing/2014/main" id="{79AA06C0-D05B-7622-4617-A503B02BDF39}"/>
                      </a:ext>
                    </a:extLst>
                  </p:cNvPr>
                  <p:cNvSpPr/>
                  <p:nvPr/>
                </p:nvSpPr>
                <p:spPr>
                  <a:xfrm>
                    <a:off x="6673183" y="3607906"/>
                    <a:ext cx="115680" cy="149129"/>
                  </a:xfrm>
                  <a:custGeom>
                    <a:avLst/>
                    <a:gdLst>
                      <a:gd name="csX0" fmla="*/ 57840 w 115680"/>
                      <a:gd name="csY0" fmla="*/ 149056 h 149129"/>
                      <a:gd name="csX1" fmla="*/ 0 w 115680"/>
                      <a:gd name="csY1" fmla="*/ 91215 h 149129"/>
                      <a:gd name="csX2" fmla="*/ 59177 w 115680"/>
                      <a:gd name="csY2" fmla="*/ 1225 h 149129"/>
                      <a:gd name="csX3" fmla="*/ 67567 w 115680"/>
                      <a:gd name="csY3" fmla="*/ 1225 h 149129"/>
                      <a:gd name="csX4" fmla="*/ 71057 w 115680"/>
                      <a:gd name="csY4" fmla="*/ 8873 h 149129"/>
                      <a:gd name="csX5" fmla="*/ 92441 w 115680"/>
                      <a:gd name="csY5" fmla="*/ 51715 h 149129"/>
                      <a:gd name="csX6" fmla="*/ 115681 w 115680"/>
                      <a:gd name="csY6" fmla="*/ 94037 h 149129"/>
                      <a:gd name="csX7" fmla="*/ 57840 w 115680"/>
                      <a:gd name="csY7" fmla="*/ 149130 h 149129"/>
                      <a:gd name="csX8" fmla="*/ 56207 w 115680"/>
                      <a:gd name="csY8" fmla="*/ 22906 h 149129"/>
                      <a:gd name="csX9" fmla="*/ 15518 w 115680"/>
                      <a:gd name="csY9" fmla="*/ 91215 h 149129"/>
                      <a:gd name="csX10" fmla="*/ 57915 w 115680"/>
                      <a:gd name="csY10" fmla="*/ 133612 h 149129"/>
                      <a:gd name="csX11" fmla="*/ 100311 w 115680"/>
                      <a:gd name="csY11" fmla="*/ 94037 h 149129"/>
                      <a:gd name="csX12" fmla="*/ 81155 w 115680"/>
                      <a:gd name="csY12" fmla="*/ 62184 h 149129"/>
                      <a:gd name="csX13" fmla="*/ 56281 w 115680"/>
                      <a:gd name="csY13" fmla="*/ 22906 h 1491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15680" h="149129">
                        <a:moveTo>
                          <a:pt x="57840" y="149056"/>
                        </a:moveTo>
                        <a:cubicBezTo>
                          <a:pt x="26507" y="149056"/>
                          <a:pt x="0" y="122549"/>
                          <a:pt x="0" y="91215"/>
                        </a:cubicBezTo>
                        <a:cubicBezTo>
                          <a:pt x="0" y="40280"/>
                          <a:pt x="56801" y="2784"/>
                          <a:pt x="59177" y="1225"/>
                        </a:cubicBezTo>
                        <a:cubicBezTo>
                          <a:pt x="61701" y="-408"/>
                          <a:pt x="65043" y="-408"/>
                          <a:pt x="67567" y="1225"/>
                        </a:cubicBezTo>
                        <a:cubicBezTo>
                          <a:pt x="70092" y="2859"/>
                          <a:pt x="71502" y="5829"/>
                          <a:pt x="71057" y="8873"/>
                        </a:cubicBezTo>
                        <a:cubicBezTo>
                          <a:pt x="68532" y="25876"/>
                          <a:pt x="80115" y="38424"/>
                          <a:pt x="92441" y="51715"/>
                        </a:cubicBezTo>
                        <a:cubicBezTo>
                          <a:pt x="103875" y="64114"/>
                          <a:pt x="115681" y="76959"/>
                          <a:pt x="115681" y="94037"/>
                        </a:cubicBezTo>
                        <a:cubicBezTo>
                          <a:pt x="115681" y="125444"/>
                          <a:pt x="90807" y="149130"/>
                          <a:pt x="57840" y="149130"/>
                        </a:cubicBezTo>
                        <a:close/>
                        <a:moveTo>
                          <a:pt x="56207" y="22906"/>
                        </a:moveTo>
                        <a:cubicBezTo>
                          <a:pt x="40837" y="35751"/>
                          <a:pt x="15518" y="61441"/>
                          <a:pt x="15518" y="91215"/>
                        </a:cubicBezTo>
                        <a:cubicBezTo>
                          <a:pt x="15518" y="114158"/>
                          <a:pt x="34897" y="133612"/>
                          <a:pt x="57915" y="133612"/>
                        </a:cubicBezTo>
                        <a:cubicBezTo>
                          <a:pt x="82046" y="133612"/>
                          <a:pt x="100311" y="116609"/>
                          <a:pt x="100311" y="94037"/>
                        </a:cubicBezTo>
                        <a:cubicBezTo>
                          <a:pt x="100311" y="82974"/>
                          <a:pt x="91030" y="72876"/>
                          <a:pt x="81155" y="62184"/>
                        </a:cubicBezTo>
                        <a:cubicBezTo>
                          <a:pt x="70908" y="51046"/>
                          <a:pt x="59548" y="38795"/>
                          <a:pt x="56281" y="22906"/>
                        </a:cubicBezTo>
                        <a:close/>
                      </a:path>
                    </a:pathLst>
                  </a:custGeom>
                  <a:solidFill>
                    <a:schemeClr val="bg1"/>
                  </a:solidFill>
                  <a:ln w="7239" cap="flat">
                    <a:noFill/>
                    <a:prstDash val="solid"/>
                    <a:miter/>
                  </a:ln>
                </p:spPr>
                <p:txBody>
                  <a:bodyPr/>
                  <a:lstStyle/>
                  <a:p>
                    <a:endParaRPr lang="en-GB"/>
                  </a:p>
                </p:txBody>
              </p:sp>
            </p:grpSp>
            <p:sp>
              <p:nvSpPr>
                <p:cNvPr id="87" name="Free-form: Shape 86">
                  <a:extLst>
                    <a:ext uri="{FF2B5EF4-FFF2-40B4-BE49-F238E27FC236}">
                      <a16:creationId xmlns:a16="http://schemas.microsoft.com/office/drawing/2014/main" id="{3EB89C7A-8185-172C-6E42-E246357FC704}"/>
                    </a:ext>
                  </a:extLst>
                </p:cNvPr>
                <p:cNvSpPr/>
                <p:nvPr/>
              </p:nvSpPr>
              <p:spPr>
                <a:xfrm>
                  <a:off x="6545103" y="3422246"/>
                  <a:ext cx="371841" cy="260466"/>
                </a:xfrm>
                <a:custGeom>
                  <a:avLst/>
                  <a:gdLst>
                    <a:gd name="csX0" fmla="*/ 284969 w 371841"/>
                    <a:gd name="csY0" fmla="*/ 178792 h 260466"/>
                    <a:gd name="csX1" fmla="*/ 293954 w 371841"/>
                    <a:gd name="csY1" fmla="*/ 226757 h 260466"/>
                    <a:gd name="csX2" fmla="*/ 292320 w 371841"/>
                    <a:gd name="csY2" fmla="*/ 245022 h 260466"/>
                    <a:gd name="csX3" fmla="*/ 356769 w 371841"/>
                    <a:gd name="csY3" fmla="*/ 245022 h 260466"/>
                    <a:gd name="csX4" fmla="*/ 356472 w 371841"/>
                    <a:gd name="csY4" fmla="*/ 178792 h 260466"/>
                    <a:gd name="csX5" fmla="*/ 15444 w 371841"/>
                    <a:gd name="csY5" fmla="*/ 178792 h 260466"/>
                    <a:gd name="csX6" fmla="*/ 15444 w 371841"/>
                    <a:gd name="csY6" fmla="*/ 245319 h 260466"/>
                    <a:gd name="csX7" fmla="*/ 78705 w 371841"/>
                    <a:gd name="csY7" fmla="*/ 245022 h 260466"/>
                    <a:gd name="csX8" fmla="*/ 77962 w 371841"/>
                    <a:gd name="csY8" fmla="*/ 232326 h 260466"/>
                    <a:gd name="csX9" fmla="*/ 89099 w 371841"/>
                    <a:gd name="csY9" fmla="*/ 190230 h 260466"/>
                    <a:gd name="csX10" fmla="*/ 89099 w 371841"/>
                    <a:gd name="csY10" fmla="*/ 178792 h 260466"/>
                    <a:gd name="csX11" fmla="*/ 215768 w 371841"/>
                    <a:gd name="csY11" fmla="*/ 97118 h 260466"/>
                    <a:gd name="csX12" fmla="*/ 230442 w 371841"/>
                    <a:gd name="csY12" fmla="*/ 127923 h 260466"/>
                    <a:gd name="csX13" fmla="*/ 235370 w 371841"/>
                    <a:gd name="csY13" fmla="*/ 163348 h 260466"/>
                    <a:gd name="csX14" fmla="*/ 238416 w 371841"/>
                    <a:gd name="csY14" fmla="*/ 163348 h 260466"/>
                    <a:gd name="csX15" fmla="*/ 249896 w 371841"/>
                    <a:gd name="csY15" fmla="*/ 150819 h 260466"/>
                    <a:gd name="csX16" fmla="*/ 255640 w 371841"/>
                    <a:gd name="csY16" fmla="*/ 143524 h 260466"/>
                    <a:gd name="csX17" fmla="*/ 262249 w 371841"/>
                    <a:gd name="csY17" fmla="*/ 140405 h 260466"/>
                    <a:gd name="csX18" fmla="*/ 268486 w 371841"/>
                    <a:gd name="csY18" fmla="*/ 144266 h 260466"/>
                    <a:gd name="csX19" fmla="*/ 278396 w 371841"/>
                    <a:gd name="csY19" fmla="*/ 163348 h 260466"/>
                    <a:gd name="csX20" fmla="*/ 356397 w 371841"/>
                    <a:gd name="csY20" fmla="*/ 163348 h 260466"/>
                    <a:gd name="csX21" fmla="*/ 356397 w 371841"/>
                    <a:gd name="csY21" fmla="*/ 97118 h 260466"/>
                    <a:gd name="csX22" fmla="*/ 275020 w 371841"/>
                    <a:gd name="csY22" fmla="*/ 97118 h 260466"/>
                    <a:gd name="csX23" fmla="*/ 15444 w 371841"/>
                    <a:gd name="csY23" fmla="*/ 97118 h 260466"/>
                    <a:gd name="csX24" fmla="*/ 15444 w 371841"/>
                    <a:gd name="csY24" fmla="*/ 163348 h 260466"/>
                    <a:gd name="csX25" fmla="*/ 96821 w 371841"/>
                    <a:gd name="csY25" fmla="*/ 163348 h 260466"/>
                    <a:gd name="csX26" fmla="*/ 106251 w 371841"/>
                    <a:gd name="csY26" fmla="*/ 163348 h 260466"/>
                    <a:gd name="csX27" fmla="*/ 124517 w 371841"/>
                    <a:gd name="csY27" fmla="*/ 140182 h 260466"/>
                    <a:gd name="csX28" fmla="*/ 155850 w 371841"/>
                    <a:gd name="csY28" fmla="*/ 97118 h 260466"/>
                    <a:gd name="csX29" fmla="*/ 96821 w 371841"/>
                    <a:gd name="csY29" fmla="*/ 97118 h 260466"/>
                    <a:gd name="csX30" fmla="*/ 282742 w 371841"/>
                    <a:gd name="csY30" fmla="*/ 15444 h 260466"/>
                    <a:gd name="csX31" fmla="*/ 282742 w 371841"/>
                    <a:gd name="csY31" fmla="*/ 81600 h 260466"/>
                    <a:gd name="csX32" fmla="*/ 356398 w 371841"/>
                    <a:gd name="csY32" fmla="*/ 81600 h 260466"/>
                    <a:gd name="csX33" fmla="*/ 356398 w 371841"/>
                    <a:gd name="csY33" fmla="*/ 15444 h 260466"/>
                    <a:gd name="csX34" fmla="*/ 104543 w 371841"/>
                    <a:gd name="csY34" fmla="*/ 15444 h 260466"/>
                    <a:gd name="csX35" fmla="*/ 104543 w 371841"/>
                    <a:gd name="csY35" fmla="*/ 81674 h 260466"/>
                    <a:gd name="csX36" fmla="*/ 162977 w 371841"/>
                    <a:gd name="csY36" fmla="*/ 81674 h 260466"/>
                    <a:gd name="csX37" fmla="*/ 166987 w 371841"/>
                    <a:gd name="csY37" fmla="*/ 59696 h 260466"/>
                    <a:gd name="csX38" fmla="*/ 171516 w 371841"/>
                    <a:gd name="csY38" fmla="*/ 52643 h 260466"/>
                    <a:gd name="csX39" fmla="*/ 179832 w 371841"/>
                    <a:gd name="csY39" fmla="*/ 53905 h 260466"/>
                    <a:gd name="csX40" fmla="*/ 187851 w 371841"/>
                    <a:gd name="csY40" fmla="*/ 61692 h 260466"/>
                    <a:gd name="csX41" fmla="*/ 204940 w 371841"/>
                    <a:gd name="csY41" fmla="*/ 81600 h 260466"/>
                    <a:gd name="csX42" fmla="*/ 267298 w 371841"/>
                    <a:gd name="csY42" fmla="*/ 81600 h 260466"/>
                    <a:gd name="csX43" fmla="*/ 267298 w 371841"/>
                    <a:gd name="csY43" fmla="*/ 15444 h 260466"/>
                    <a:gd name="csX44" fmla="*/ 15147 w 371841"/>
                    <a:gd name="csY44" fmla="*/ 15444 h 260466"/>
                    <a:gd name="csX45" fmla="*/ 15444 w 371841"/>
                    <a:gd name="csY45" fmla="*/ 81674 h 260466"/>
                    <a:gd name="csX46" fmla="*/ 89099 w 371841"/>
                    <a:gd name="csY46" fmla="*/ 81674 h 260466"/>
                    <a:gd name="csX47" fmla="*/ 89099 w 371841"/>
                    <a:gd name="csY47" fmla="*/ 15444 h 260466"/>
                    <a:gd name="csX48" fmla="*/ 15147 w 371841"/>
                    <a:gd name="csY48" fmla="*/ 0 h 260466"/>
                    <a:gd name="csX49" fmla="*/ 96821 w 371841"/>
                    <a:gd name="csY49" fmla="*/ 0 h 260466"/>
                    <a:gd name="csX50" fmla="*/ 275020 w 371841"/>
                    <a:gd name="csY50" fmla="*/ 0 h 260466"/>
                    <a:gd name="csX51" fmla="*/ 356695 w 371841"/>
                    <a:gd name="csY51" fmla="*/ 0 h 260466"/>
                    <a:gd name="csX52" fmla="*/ 371841 w 371841"/>
                    <a:gd name="csY52" fmla="*/ 15147 h 260466"/>
                    <a:gd name="csX53" fmla="*/ 371841 w 371841"/>
                    <a:gd name="csY53" fmla="*/ 89396 h 260466"/>
                    <a:gd name="csX54" fmla="*/ 371767 w 371841"/>
                    <a:gd name="csY54" fmla="*/ 89470 h 260466"/>
                    <a:gd name="csX55" fmla="*/ 371767 w 371841"/>
                    <a:gd name="csY55" fmla="*/ 170996 h 260466"/>
                    <a:gd name="csX56" fmla="*/ 371767 w 371841"/>
                    <a:gd name="csY56" fmla="*/ 170996 h 260466"/>
                    <a:gd name="csX57" fmla="*/ 371841 w 371841"/>
                    <a:gd name="csY57" fmla="*/ 171070 h 260466"/>
                    <a:gd name="csX58" fmla="*/ 371841 w 371841"/>
                    <a:gd name="csY58" fmla="*/ 245319 h 260466"/>
                    <a:gd name="csX59" fmla="*/ 356695 w 371841"/>
                    <a:gd name="csY59" fmla="*/ 260466 h 260466"/>
                    <a:gd name="csX60" fmla="*/ 282668 w 371841"/>
                    <a:gd name="csY60" fmla="*/ 260466 h 260466"/>
                    <a:gd name="csX61" fmla="*/ 276505 w 371841"/>
                    <a:gd name="csY61" fmla="*/ 257422 h 260466"/>
                    <a:gd name="csX62" fmla="*/ 275168 w 371841"/>
                    <a:gd name="csY62" fmla="*/ 250739 h 260466"/>
                    <a:gd name="csX63" fmla="*/ 278435 w 371841"/>
                    <a:gd name="csY63" fmla="*/ 226757 h 260466"/>
                    <a:gd name="csX64" fmla="*/ 267911 w 371841"/>
                    <a:gd name="csY64" fmla="*/ 177542 h 260466"/>
                    <a:gd name="csX65" fmla="*/ 267892 w 371841"/>
                    <a:gd name="csY65" fmla="*/ 177529 h 260466"/>
                    <a:gd name="csX66" fmla="*/ 266481 w 371841"/>
                    <a:gd name="csY66" fmla="*/ 174188 h 260466"/>
                    <a:gd name="csX67" fmla="*/ 266483 w 371841"/>
                    <a:gd name="csY67" fmla="*/ 174165 h 260466"/>
                    <a:gd name="csX68" fmla="*/ 266407 w 371841"/>
                    <a:gd name="csY68" fmla="*/ 174115 h 260466"/>
                    <a:gd name="csX69" fmla="*/ 260689 w 371841"/>
                    <a:gd name="csY69" fmla="*/ 162012 h 260466"/>
                    <a:gd name="csX70" fmla="*/ 248884 w 371841"/>
                    <a:gd name="csY70" fmla="*/ 174709 h 260466"/>
                    <a:gd name="csX71" fmla="*/ 246211 w 371841"/>
                    <a:gd name="csY71" fmla="*/ 176936 h 260466"/>
                    <a:gd name="csX72" fmla="*/ 246174 w 371841"/>
                    <a:gd name="csY72" fmla="*/ 176950 h 260466"/>
                    <a:gd name="csX73" fmla="*/ 246137 w 371841"/>
                    <a:gd name="csY73" fmla="*/ 177084 h 260466"/>
                    <a:gd name="csX74" fmla="*/ 226832 w 371841"/>
                    <a:gd name="csY74" fmla="*/ 189187 h 260466"/>
                    <a:gd name="csX75" fmla="*/ 223490 w 371841"/>
                    <a:gd name="csY75" fmla="*/ 189929 h 260466"/>
                    <a:gd name="csX76" fmla="*/ 218293 w 371841"/>
                    <a:gd name="csY76" fmla="*/ 187925 h 260466"/>
                    <a:gd name="csX77" fmla="*/ 216288 w 371841"/>
                    <a:gd name="csY77" fmla="*/ 179534 h 260466"/>
                    <a:gd name="csX78" fmla="*/ 219007 w 371841"/>
                    <a:gd name="csY78" fmla="*/ 169762 h 260466"/>
                    <a:gd name="csX79" fmla="*/ 218961 w 371841"/>
                    <a:gd name="csY79" fmla="*/ 169585 h 260466"/>
                    <a:gd name="csX80" fmla="*/ 194904 w 371841"/>
                    <a:gd name="csY80" fmla="*/ 93925 h 260466"/>
                    <a:gd name="csX81" fmla="*/ 194896 w 371841"/>
                    <a:gd name="csY81" fmla="*/ 93824 h 260466"/>
                    <a:gd name="csX82" fmla="*/ 180649 w 371841"/>
                    <a:gd name="csY82" fmla="*/ 76477 h 260466"/>
                    <a:gd name="csX83" fmla="*/ 175451 w 371841"/>
                    <a:gd name="csY83" fmla="*/ 92366 h 260466"/>
                    <a:gd name="csX84" fmla="*/ 175446 w 371841"/>
                    <a:gd name="csY84" fmla="*/ 92370 h 260466"/>
                    <a:gd name="csX85" fmla="*/ 175452 w 371841"/>
                    <a:gd name="csY85" fmla="*/ 92440 h 260466"/>
                    <a:gd name="csX86" fmla="*/ 136545 w 371841"/>
                    <a:gd name="csY86" fmla="*/ 149983 h 260466"/>
                    <a:gd name="csX87" fmla="*/ 116505 w 371841"/>
                    <a:gd name="csY87" fmla="*/ 175495 h 260466"/>
                    <a:gd name="csX88" fmla="*/ 116497 w 371841"/>
                    <a:gd name="csY88" fmla="*/ 175599 h 260466"/>
                    <a:gd name="csX89" fmla="*/ 103726 w 371841"/>
                    <a:gd name="csY89" fmla="*/ 195795 h 260466"/>
                    <a:gd name="csX90" fmla="*/ 103637 w 371841"/>
                    <a:gd name="csY90" fmla="*/ 195848 h 260466"/>
                    <a:gd name="csX91" fmla="*/ 93406 w 371841"/>
                    <a:gd name="csY91" fmla="*/ 232326 h 260466"/>
                    <a:gd name="csX92" fmla="*/ 95411 w 371841"/>
                    <a:gd name="csY92" fmla="*/ 251111 h 260466"/>
                    <a:gd name="csX93" fmla="*/ 93852 w 371841"/>
                    <a:gd name="csY93" fmla="*/ 257570 h 260466"/>
                    <a:gd name="csX94" fmla="*/ 87837 w 371841"/>
                    <a:gd name="csY94" fmla="*/ 260466 h 260466"/>
                    <a:gd name="csX95" fmla="*/ 15147 w 371841"/>
                    <a:gd name="csY95" fmla="*/ 260466 h 260466"/>
                    <a:gd name="csX96" fmla="*/ 0 w 371841"/>
                    <a:gd name="csY96" fmla="*/ 245319 h 260466"/>
                    <a:gd name="csX97" fmla="*/ 0 w 371841"/>
                    <a:gd name="csY97" fmla="*/ 171070 h 260466"/>
                    <a:gd name="csX98" fmla="*/ 0 w 371841"/>
                    <a:gd name="csY98" fmla="*/ 89396 h 260466"/>
                    <a:gd name="csX99" fmla="*/ 0 w 371841"/>
                    <a:gd name="csY99" fmla="*/ 15147 h 260466"/>
                    <a:gd name="csX100" fmla="*/ 15147 w 371841"/>
                    <a:gd name="csY100" fmla="*/ 0 h 2604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Lst>
                  <a:rect l="l" t="t" r="r" b="b"/>
                  <a:pathLst>
                    <a:path w="371841" h="260466">
                      <a:moveTo>
                        <a:pt x="284969" y="178792"/>
                      </a:moveTo>
                      <a:cubicBezTo>
                        <a:pt x="290909" y="195349"/>
                        <a:pt x="293954" y="211462"/>
                        <a:pt x="293954" y="226757"/>
                      </a:cubicBezTo>
                      <a:cubicBezTo>
                        <a:pt x="293954" y="232771"/>
                        <a:pt x="293434" y="238934"/>
                        <a:pt x="292320" y="245022"/>
                      </a:cubicBezTo>
                      <a:lnTo>
                        <a:pt x="356769" y="245022"/>
                      </a:lnTo>
                      <a:lnTo>
                        <a:pt x="356472" y="178792"/>
                      </a:lnTo>
                      <a:close/>
                      <a:moveTo>
                        <a:pt x="15444" y="178792"/>
                      </a:moveTo>
                      <a:lnTo>
                        <a:pt x="15444" y="245319"/>
                      </a:lnTo>
                      <a:lnTo>
                        <a:pt x="78705" y="245022"/>
                      </a:lnTo>
                      <a:cubicBezTo>
                        <a:pt x="78185" y="240790"/>
                        <a:pt x="77962" y="236558"/>
                        <a:pt x="77962" y="232326"/>
                      </a:cubicBezTo>
                      <a:lnTo>
                        <a:pt x="89099" y="190230"/>
                      </a:lnTo>
                      <a:lnTo>
                        <a:pt x="89099" y="178792"/>
                      </a:lnTo>
                      <a:close/>
                      <a:moveTo>
                        <a:pt x="215768" y="97118"/>
                      </a:moveTo>
                      <a:cubicBezTo>
                        <a:pt x="221449" y="106288"/>
                        <a:pt x="226758" y="116720"/>
                        <a:pt x="230442" y="127923"/>
                      </a:cubicBezTo>
                      <a:lnTo>
                        <a:pt x="235370" y="163348"/>
                      </a:lnTo>
                      <a:lnTo>
                        <a:pt x="238416" y="163348"/>
                      </a:lnTo>
                      <a:lnTo>
                        <a:pt x="249896" y="150819"/>
                      </a:lnTo>
                      <a:cubicBezTo>
                        <a:pt x="253228" y="146754"/>
                        <a:pt x="255603" y="143561"/>
                        <a:pt x="255640" y="143524"/>
                      </a:cubicBezTo>
                      <a:cubicBezTo>
                        <a:pt x="257200" y="141445"/>
                        <a:pt x="259724" y="140331"/>
                        <a:pt x="262249" y="140405"/>
                      </a:cubicBezTo>
                      <a:cubicBezTo>
                        <a:pt x="264847" y="140554"/>
                        <a:pt x="267223" y="141965"/>
                        <a:pt x="268486" y="144266"/>
                      </a:cubicBezTo>
                      <a:lnTo>
                        <a:pt x="278396" y="163348"/>
                      </a:lnTo>
                      <a:lnTo>
                        <a:pt x="356397" y="163348"/>
                      </a:lnTo>
                      <a:lnTo>
                        <a:pt x="356397" y="97118"/>
                      </a:lnTo>
                      <a:lnTo>
                        <a:pt x="275020" y="97118"/>
                      </a:lnTo>
                      <a:close/>
                      <a:moveTo>
                        <a:pt x="15444" y="97118"/>
                      </a:moveTo>
                      <a:lnTo>
                        <a:pt x="15444" y="163348"/>
                      </a:lnTo>
                      <a:lnTo>
                        <a:pt x="96821" y="163348"/>
                      </a:lnTo>
                      <a:lnTo>
                        <a:pt x="106251" y="163348"/>
                      </a:lnTo>
                      <a:cubicBezTo>
                        <a:pt x="112117" y="155478"/>
                        <a:pt x="118428" y="147756"/>
                        <a:pt x="124517" y="140182"/>
                      </a:cubicBezTo>
                      <a:cubicBezTo>
                        <a:pt x="136471" y="125555"/>
                        <a:pt x="147831" y="111522"/>
                        <a:pt x="155850" y="97118"/>
                      </a:cubicBezTo>
                      <a:lnTo>
                        <a:pt x="96821" y="97118"/>
                      </a:lnTo>
                      <a:close/>
                      <a:moveTo>
                        <a:pt x="282742" y="15444"/>
                      </a:moveTo>
                      <a:lnTo>
                        <a:pt x="282742" y="81600"/>
                      </a:lnTo>
                      <a:lnTo>
                        <a:pt x="356398" y="81600"/>
                      </a:lnTo>
                      <a:lnTo>
                        <a:pt x="356398" y="15444"/>
                      </a:lnTo>
                      <a:close/>
                      <a:moveTo>
                        <a:pt x="104543" y="15444"/>
                      </a:moveTo>
                      <a:lnTo>
                        <a:pt x="104543" y="81674"/>
                      </a:lnTo>
                      <a:lnTo>
                        <a:pt x="162977" y="81674"/>
                      </a:lnTo>
                      <a:cubicBezTo>
                        <a:pt x="165650" y="74101"/>
                        <a:pt x="166987" y="66824"/>
                        <a:pt x="166987" y="59696"/>
                      </a:cubicBezTo>
                      <a:cubicBezTo>
                        <a:pt x="166987" y="56652"/>
                        <a:pt x="168769" y="53905"/>
                        <a:pt x="171516" y="52643"/>
                      </a:cubicBezTo>
                      <a:cubicBezTo>
                        <a:pt x="174263" y="51381"/>
                        <a:pt x="177530" y="51900"/>
                        <a:pt x="179832" y="53905"/>
                      </a:cubicBezTo>
                      <a:cubicBezTo>
                        <a:pt x="180092" y="54128"/>
                        <a:pt x="183211" y="56894"/>
                        <a:pt x="187851" y="61692"/>
                      </a:cubicBezTo>
                      <a:lnTo>
                        <a:pt x="204940" y="81600"/>
                      </a:lnTo>
                      <a:lnTo>
                        <a:pt x="267298" y="81600"/>
                      </a:lnTo>
                      <a:lnTo>
                        <a:pt x="267298" y="15444"/>
                      </a:lnTo>
                      <a:close/>
                      <a:moveTo>
                        <a:pt x="15147" y="15444"/>
                      </a:moveTo>
                      <a:lnTo>
                        <a:pt x="15444" y="81674"/>
                      </a:lnTo>
                      <a:lnTo>
                        <a:pt x="89099" y="81674"/>
                      </a:lnTo>
                      <a:lnTo>
                        <a:pt x="89099" y="15444"/>
                      </a:lnTo>
                      <a:close/>
                      <a:moveTo>
                        <a:pt x="15147" y="0"/>
                      </a:moveTo>
                      <a:lnTo>
                        <a:pt x="96821" y="0"/>
                      </a:lnTo>
                      <a:lnTo>
                        <a:pt x="275020" y="0"/>
                      </a:lnTo>
                      <a:lnTo>
                        <a:pt x="356695" y="0"/>
                      </a:lnTo>
                      <a:cubicBezTo>
                        <a:pt x="365085" y="0"/>
                        <a:pt x="371841" y="6831"/>
                        <a:pt x="371841" y="15147"/>
                      </a:cubicBezTo>
                      <a:lnTo>
                        <a:pt x="371841" y="89396"/>
                      </a:lnTo>
                      <a:lnTo>
                        <a:pt x="371767" y="89470"/>
                      </a:lnTo>
                      <a:lnTo>
                        <a:pt x="371767" y="170996"/>
                      </a:lnTo>
                      <a:lnTo>
                        <a:pt x="371767" y="170996"/>
                      </a:lnTo>
                      <a:lnTo>
                        <a:pt x="371841" y="171070"/>
                      </a:lnTo>
                      <a:lnTo>
                        <a:pt x="371841" y="245319"/>
                      </a:lnTo>
                      <a:cubicBezTo>
                        <a:pt x="371841" y="253709"/>
                        <a:pt x="365010" y="260466"/>
                        <a:pt x="356695" y="260466"/>
                      </a:cubicBezTo>
                      <a:lnTo>
                        <a:pt x="282668" y="260466"/>
                      </a:lnTo>
                      <a:cubicBezTo>
                        <a:pt x="280292" y="260466"/>
                        <a:pt x="277990" y="259352"/>
                        <a:pt x="276505" y="257422"/>
                      </a:cubicBezTo>
                      <a:cubicBezTo>
                        <a:pt x="275020" y="255491"/>
                        <a:pt x="274574" y="253041"/>
                        <a:pt x="275168" y="250739"/>
                      </a:cubicBezTo>
                      <a:cubicBezTo>
                        <a:pt x="277322" y="242721"/>
                        <a:pt x="278435" y="234627"/>
                        <a:pt x="278435" y="226757"/>
                      </a:cubicBezTo>
                      <a:lnTo>
                        <a:pt x="267911" y="177542"/>
                      </a:lnTo>
                      <a:lnTo>
                        <a:pt x="267892" y="177529"/>
                      </a:lnTo>
                      <a:lnTo>
                        <a:pt x="266481" y="174188"/>
                      </a:lnTo>
                      <a:lnTo>
                        <a:pt x="266483" y="174165"/>
                      </a:lnTo>
                      <a:lnTo>
                        <a:pt x="266407" y="174115"/>
                      </a:lnTo>
                      <a:cubicBezTo>
                        <a:pt x="264625" y="170031"/>
                        <a:pt x="262768" y="165947"/>
                        <a:pt x="260689" y="162012"/>
                      </a:cubicBezTo>
                      <a:cubicBezTo>
                        <a:pt x="257200" y="166170"/>
                        <a:pt x="252893" y="170996"/>
                        <a:pt x="248884" y="174709"/>
                      </a:cubicBezTo>
                      <a:cubicBezTo>
                        <a:pt x="248067" y="175451"/>
                        <a:pt x="247102" y="176194"/>
                        <a:pt x="246211" y="176936"/>
                      </a:cubicBezTo>
                      <a:lnTo>
                        <a:pt x="246174" y="176950"/>
                      </a:lnTo>
                      <a:lnTo>
                        <a:pt x="246137" y="177084"/>
                      </a:lnTo>
                      <a:cubicBezTo>
                        <a:pt x="237449" y="184138"/>
                        <a:pt x="227277" y="189038"/>
                        <a:pt x="226832" y="189187"/>
                      </a:cubicBezTo>
                      <a:cubicBezTo>
                        <a:pt x="225792" y="189707"/>
                        <a:pt x="224678" y="189929"/>
                        <a:pt x="223490" y="189929"/>
                      </a:cubicBezTo>
                      <a:cubicBezTo>
                        <a:pt x="221560" y="189929"/>
                        <a:pt x="219704" y="189261"/>
                        <a:pt x="218293" y="187925"/>
                      </a:cubicBezTo>
                      <a:cubicBezTo>
                        <a:pt x="215991" y="185771"/>
                        <a:pt x="215174" y="182504"/>
                        <a:pt x="216288" y="179534"/>
                      </a:cubicBezTo>
                      <a:lnTo>
                        <a:pt x="219007" y="169762"/>
                      </a:lnTo>
                      <a:lnTo>
                        <a:pt x="218961" y="169585"/>
                      </a:lnTo>
                      <a:cubicBezTo>
                        <a:pt x="224307" y="141445"/>
                        <a:pt x="208863" y="112859"/>
                        <a:pt x="194904" y="93925"/>
                      </a:cubicBezTo>
                      <a:lnTo>
                        <a:pt x="194896" y="93824"/>
                      </a:lnTo>
                      <a:lnTo>
                        <a:pt x="180649" y="76477"/>
                      </a:lnTo>
                      <a:cubicBezTo>
                        <a:pt x="179461" y="81674"/>
                        <a:pt x="177753" y="86946"/>
                        <a:pt x="175451" y="92366"/>
                      </a:cubicBezTo>
                      <a:lnTo>
                        <a:pt x="175446" y="92370"/>
                      </a:lnTo>
                      <a:lnTo>
                        <a:pt x="175452" y="92440"/>
                      </a:lnTo>
                      <a:cubicBezTo>
                        <a:pt x="166839" y="112784"/>
                        <a:pt x="151469" y="131718"/>
                        <a:pt x="136545" y="149983"/>
                      </a:cubicBezTo>
                      <a:lnTo>
                        <a:pt x="116505" y="175495"/>
                      </a:lnTo>
                      <a:lnTo>
                        <a:pt x="116497" y="175599"/>
                      </a:lnTo>
                      <a:cubicBezTo>
                        <a:pt x="111225" y="182950"/>
                        <a:pt x="106993" y="189484"/>
                        <a:pt x="103726" y="195795"/>
                      </a:cubicBezTo>
                      <a:lnTo>
                        <a:pt x="103637" y="195848"/>
                      </a:lnTo>
                      <a:lnTo>
                        <a:pt x="93406" y="232326"/>
                      </a:lnTo>
                      <a:cubicBezTo>
                        <a:pt x="93406" y="238637"/>
                        <a:pt x="94074" y="245022"/>
                        <a:pt x="95411" y="251111"/>
                      </a:cubicBezTo>
                      <a:cubicBezTo>
                        <a:pt x="95930" y="253412"/>
                        <a:pt x="95336" y="255788"/>
                        <a:pt x="93852" y="257570"/>
                      </a:cubicBezTo>
                      <a:cubicBezTo>
                        <a:pt x="92367" y="259352"/>
                        <a:pt x="90139" y="260466"/>
                        <a:pt x="87837" y="260466"/>
                      </a:cubicBezTo>
                      <a:lnTo>
                        <a:pt x="15147" y="260466"/>
                      </a:lnTo>
                      <a:cubicBezTo>
                        <a:pt x="6757" y="260466"/>
                        <a:pt x="0" y="253635"/>
                        <a:pt x="0" y="245319"/>
                      </a:cubicBezTo>
                      <a:lnTo>
                        <a:pt x="0" y="171070"/>
                      </a:lnTo>
                      <a:lnTo>
                        <a:pt x="0" y="89396"/>
                      </a:lnTo>
                      <a:lnTo>
                        <a:pt x="0" y="15147"/>
                      </a:lnTo>
                      <a:cubicBezTo>
                        <a:pt x="0" y="6831"/>
                        <a:pt x="6831" y="0"/>
                        <a:pt x="15147" y="0"/>
                      </a:cubicBezTo>
                      <a:close/>
                    </a:path>
                  </a:pathLst>
                </a:custGeom>
                <a:solidFill>
                  <a:schemeClr val="bg1"/>
                </a:solidFill>
                <a:ln w="7239" cap="flat">
                  <a:noFill/>
                  <a:prstDash val="solid"/>
                  <a:miter/>
                </a:ln>
              </p:spPr>
              <p:txBody>
                <a:bodyPr wrap="square">
                  <a:noAutofit/>
                </a:bodyPr>
                <a:lstStyle/>
                <a:p>
                  <a:endParaRPr lang="en-GB"/>
                </a:p>
              </p:txBody>
            </p:sp>
          </p:grpSp>
          <p:sp>
            <p:nvSpPr>
              <p:cNvPr id="47" name="Text 19">
                <a:extLst>
                  <a:ext uri="{FF2B5EF4-FFF2-40B4-BE49-F238E27FC236}">
                    <a16:creationId xmlns:a16="http://schemas.microsoft.com/office/drawing/2014/main" id="{98A3E9A8-9774-E028-9337-EAFB5D8F1296}"/>
                  </a:ext>
                </a:extLst>
              </p:cNvPr>
              <p:cNvSpPr/>
              <p:nvPr/>
            </p:nvSpPr>
            <p:spPr>
              <a:xfrm>
                <a:off x="7069405" y="3977808"/>
                <a:ext cx="3924148" cy="493776"/>
              </a:xfrm>
              <a:prstGeom prst="rect">
                <a:avLst/>
              </a:prstGeom>
              <a:noFill/>
              <a:ln/>
            </p:spPr>
            <p:txBody>
              <a:bodyPr wrap="square" rtlCol="0" anchor="t"/>
              <a:lstStyle/>
              <a:p>
                <a:pPr marL="0" indent="0">
                  <a:buNone/>
                </a:pPr>
                <a:r>
                  <a:rPr lang="en-US" sz="1300" b="1" dirty="0">
                    <a:solidFill>
                      <a:schemeClr val="bg1"/>
                    </a:solidFill>
                    <a:latin typeface="Helvetica" pitchFamily="34" charset="0"/>
                    <a:cs typeface="Helvetica" pitchFamily="34" charset="-120"/>
                  </a:rPr>
                  <a:t>Managed Operations</a:t>
                </a:r>
                <a:endParaRPr lang="en-US" sz="1300" dirty="0">
                  <a:solidFill>
                    <a:schemeClr val="bg1"/>
                  </a:solidFill>
                </a:endParaRPr>
              </a:p>
              <a:p>
                <a:pPr marL="0" indent="0">
                  <a:buNone/>
                </a:pPr>
                <a:r>
                  <a:rPr lang="en-US" sz="1300" dirty="0">
                    <a:solidFill>
                      <a:schemeClr val="bg1"/>
                    </a:solidFill>
                    <a:latin typeface="Helvetica" pitchFamily="34" charset="0"/>
                    <a:cs typeface="Helvetica" pitchFamily="34" charset="-120"/>
                  </a:rPr>
                  <a:t>24x7 monitoring, patching, ITIL processes</a:t>
                </a:r>
                <a:endParaRPr lang="en-US" sz="1300" dirty="0">
                  <a:solidFill>
                    <a:schemeClr val="bg1"/>
                  </a:solidFill>
                </a:endParaRPr>
              </a:p>
            </p:txBody>
          </p:sp>
          <p:pic>
            <p:nvPicPr>
              <p:cNvPr id="16" name="Graphic 15">
                <a:extLst>
                  <a:ext uri="{FF2B5EF4-FFF2-40B4-BE49-F238E27FC236}">
                    <a16:creationId xmlns:a16="http://schemas.microsoft.com/office/drawing/2014/main" id="{3F783398-C3CB-DAB7-E5AB-B09B66A2ED3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517359" y="4043296"/>
                <a:ext cx="369166" cy="362800"/>
              </a:xfrm>
              <a:prstGeom prst="rect">
                <a:avLst/>
              </a:prstGeom>
            </p:spPr>
          </p:pic>
        </p:grpSp>
        <p:cxnSp>
          <p:nvCxnSpPr>
            <p:cNvPr id="97" name="Straight Connector 96">
              <a:extLst>
                <a:ext uri="{FF2B5EF4-FFF2-40B4-BE49-F238E27FC236}">
                  <a16:creationId xmlns:a16="http://schemas.microsoft.com/office/drawing/2014/main" id="{BB0A47C8-4674-4166-41A0-99D39C87EAF8}"/>
                </a:ext>
              </a:extLst>
            </p:cNvPr>
            <p:cNvCxnSpPr>
              <a:cxnSpLocks/>
            </p:cNvCxnSpPr>
            <p:nvPr/>
          </p:nvCxnSpPr>
          <p:spPr>
            <a:xfrm>
              <a:off x="7303865" y="2060796"/>
              <a:ext cx="3344990" cy="0"/>
            </a:xfrm>
            <a:prstGeom prst="line">
              <a:avLst/>
            </a:prstGeom>
            <a:ln w="19050">
              <a:gradFill flip="none" rotWithShape="1">
                <a:gsLst>
                  <a:gs pos="0">
                    <a:schemeClr val="accent4">
                      <a:alpha val="0"/>
                    </a:schemeClr>
                  </a:gs>
                  <a:gs pos="53000">
                    <a:schemeClr val="accent5"/>
                  </a:gs>
                  <a:gs pos="100000">
                    <a:schemeClr val="accent4">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0561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entr" presetSubtype="0" fill="hold" nodeType="withEffect">
                                  <p:stCondLst>
                                    <p:cond delay="25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1000"/>
                                        <p:tgtEl>
                                          <p:spTgt spid="98"/>
                                        </p:tgtEl>
                                      </p:cBhvr>
                                    </p:animEffect>
                                    <p:anim calcmode="lin" valueType="num">
                                      <p:cBhvr>
                                        <p:cTn id="11" dur="1000" fill="hold"/>
                                        <p:tgtEl>
                                          <p:spTgt spid="98"/>
                                        </p:tgtEl>
                                        <p:attrNameLst>
                                          <p:attrName>ppt_x</p:attrName>
                                        </p:attrNameLst>
                                      </p:cBhvr>
                                      <p:tavLst>
                                        <p:tav tm="0">
                                          <p:val>
                                            <p:strVal val="#ppt_x"/>
                                          </p:val>
                                        </p:tav>
                                        <p:tav tm="100000">
                                          <p:val>
                                            <p:strVal val="#ppt_x"/>
                                          </p:val>
                                        </p:tav>
                                      </p:tavLst>
                                    </p:anim>
                                    <p:anim calcmode="lin" valueType="num">
                                      <p:cBhvr>
                                        <p:cTn id="12" dur="1000" fill="hold"/>
                                        <p:tgtEl>
                                          <p:spTgt spid="9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500"/>
                                  </p:stCondLst>
                                  <p:childTnLst>
                                    <p:set>
                                      <p:cBhvr>
                                        <p:cTn id="14" dur="1" fill="hold">
                                          <p:stCondLst>
                                            <p:cond delay="0"/>
                                          </p:stCondLst>
                                        </p:cTn>
                                        <p:tgtEl>
                                          <p:spTgt spid="99"/>
                                        </p:tgtEl>
                                        <p:attrNameLst>
                                          <p:attrName>style.visibility</p:attrName>
                                        </p:attrNameLst>
                                      </p:cBhvr>
                                      <p:to>
                                        <p:strVal val="visible"/>
                                      </p:to>
                                    </p:set>
                                    <p:animEffect transition="in" filter="fade">
                                      <p:cBhvr>
                                        <p:cTn id="15" dur="1000"/>
                                        <p:tgtEl>
                                          <p:spTgt spid="99"/>
                                        </p:tgtEl>
                                      </p:cBhvr>
                                    </p:animEffect>
                                    <p:anim calcmode="lin" valueType="num">
                                      <p:cBhvr>
                                        <p:cTn id="16" dur="1000" fill="hold"/>
                                        <p:tgtEl>
                                          <p:spTgt spid="99"/>
                                        </p:tgtEl>
                                        <p:attrNameLst>
                                          <p:attrName>ppt_x</p:attrName>
                                        </p:attrNameLst>
                                      </p:cBhvr>
                                      <p:tavLst>
                                        <p:tav tm="0">
                                          <p:val>
                                            <p:strVal val="#ppt_x"/>
                                          </p:val>
                                        </p:tav>
                                        <p:tav tm="100000">
                                          <p:val>
                                            <p:strVal val="#ppt_x"/>
                                          </p:val>
                                        </p:tav>
                                      </p:tavLst>
                                    </p:anim>
                                    <p:anim calcmode="lin" valueType="num">
                                      <p:cBhvr>
                                        <p:cTn id="17" dur="1000" fill="hold"/>
                                        <p:tgtEl>
                                          <p:spTgt spid="9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750"/>
                                  </p:stCondLst>
                                  <p:childTnLst>
                                    <p:set>
                                      <p:cBhvr>
                                        <p:cTn id="19" dur="1" fill="hold">
                                          <p:stCondLst>
                                            <p:cond delay="0"/>
                                          </p:stCondLst>
                                        </p:cTn>
                                        <p:tgtEl>
                                          <p:spTgt spid="71"/>
                                        </p:tgtEl>
                                        <p:attrNameLst>
                                          <p:attrName>style.visibility</p:attrName>
                                        </p:attrNameLst>
                                      </p:cBhvr>
                                      <p:to>
                                        <p:strVal val="visible"/>
                                      </p:to>
                                    </p:set>
                                    <p:animEffect transition="in" filter="fade">
                                      <p:cBhvr>
                                        <p:cTn id="20" dur="1000"/>
                                        <p:tgtEl>
                                          <p:spTgt spid="71"/>
                                        </p:tgtEl>
                                      </p:cBhvr>
                                    </p:animEffect>
                                    <p:anim calcmode="lin" valueType="num">
                                      <p:cBhvr>
                                        <p:cTn id="21" dur="1000" fill="hold"/>
                                        <p:tgtEl>
                                          <p:spTgt spid="71"/>
                                        </p:tgtEl>
                                        <p:attrNameLst>
                                          <p:attrName>ppt_x</p:attrName>
                                        </p:attrNameLst>
                                      </p:cBhvr>
                                      <p:tavLst>
                                        <p:tav tm="0">
                                          <p:val>
                                            <p:strVal val="#ppt_x"/>
                                          </p:val>
                                        </p:tav>
                                        <p:tav tm="100000">
                                          <p:val>
                                            <p:strVal val="#ppt_x"/>
                                          </p:val>
                                        </p:tav>
                                      </p:tavLst>
                                    </p:anim>
                                    <p:anim calcmode="lin" valueType="num">
                                      <p:cBhvr>
                                        <p:cTn id="22"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extLst>
    <p:ext uri="{6950BFC3-D8DA-4A85-94F7-54DA5524770B}">
      <p188:commentRel xmlns:p188="http://schemas.microsoft.com/office/powerpoint/2018/8/main" r:id="rId2"/>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Expo.e Logo">
            <a:extLst>
              <a:ext uri="{FF2B5EF4-FFF2-40B4-BE49-F238E27FC236}">
                <a16:creationId xmlns:a16="http://schemas.microsoft.com/office/drawing/2014/main" id="{AD9B198B-7F01-689B-A963-BEB6EA1BE4E1}"/>
              </a:ext>
            </a:extLst>
          </p:cNvPr>
          <p:cNvGrpSpPr/>
          <p:nvPr/>
        </p:nvGrpSpPr>
        <p:grpSpPr>
          <a:xfrm>
            <a:off x="368300" y="241303"/>
            <a:ext cx="2057353" cy="324928"/>
            <a:chOff x="368300" y="241303"/>
            <a:chExt cx="2057353" cy="324928"/>
          </a:xfrm>
          <a:solidFill>
            <a:schemeClr val="bg2"/>
          </a:solidFill>
        </p:grpSpPr>
        <p:sp>
          <p:nvSpPr>
            <p:cNvPr id="13" name="Free-form: Shape 12">
              <a:extLst>
                <a:ext uri="{FF2B5EF4-FFF2-40B4-BE49-F238E27FC236}">
                  <a16:creationId xmlns:a16="http://schemas.microsoft.com/office/drawing/2014/main" id="{13979F3B-53A3-30C1-1F9F-54B709CF3295}"/>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4" name="Free-form: Shape 13">
              <a:extLst>
                <a:ext uri="{FF2B5EF4-FFF2-40B4-BE49-F238E27FC236}">
                  <a16:creationId xmlns:a16="http://schemas.microsoft.com/office/drawing/2014/main" id="{23C68C32-6F91-7858-257A-85BE7D10414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5" name="Free-form: Shape 14">
              <a:extLst>
                <a:ext uri="{FF2B5EF4-FFF2-40B4-BE49-F238E27FC236}">
                  <a16:creationId xmlns:a16="http://schemas.microsoft.com/office/drawing/2014/main" id="{BA231C99-30C4-7239-F41F-36196CA9954A}"/>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6" name="Free-form: Shape 15">
              <a:extLst>
                <a:ext uri="{FF2B5EF4-FFF2-40B4-BE49-F238E27FC236}">
                  <a16:creationId xmlns:a16="http://schemas.microsoft.com/office/drawing/2014/main" id="{5DAAA27F-268A-091F-BCB7-F41332789F97}"/>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7" name="Free-form: Shape 16">
              <a:extLst>
                <a:ext uri="{FF2B5EF4-FFF2-40B4-BE49-F238E27FC236}">
                  <a16:creationId xmlns:a16="http://schemas.microsoft.com/office/drawing/2014/main" id="{C47B8A9F-01BE-34F1-FDEC-5C27AB6E280A}"/>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8" name="Free-form: Shape 17">
              <a:extLst>
                <a:ext uri="{FF2B5EF4-FFF2-40B4-BE49-F238E27FC236}">
                  <a16:creationId xmlns:a16="http://schemas.microsoft.com/office/drawing/2014/main" id="{30627603-0F6A-6AAE-601C-44419882D430}"/>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grpSp>
      <p:sp>
        <p:nvSpPr>
          <p:cNvPr id="5" name="Content Placeholder 2">
            <a:extLst>
              <a:ext uri="{FF2B5EF4-FFF2-40B4-BE49-F238E27FC236}">
                <a16:creationId xmlns:a16="http://schemas.microsoft.com/office/drawing/2014/main" id="{22CE2314-D9CE-8494-1E1F-95B1CCAEC3D6}"/>
              </a:ext>
            </a:extLst>
          </p:cNvPr>
          <p:cNvSpPr txBox="1">
            <a:spLocks/>
          </p:cNvSpPr>
          <p:nvPr/>
        </p:nvSpPr>
        <p:spPr>
          <a:xfrm>
            <a:off x="411572" y="1633868"/>
            <a:ext cx="6548028" cy="4881563"/>
          </a:xfr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ct val="20000"/>
              </a:spcBef>
              <a:spcAft>
                <a:spcPts val="0"/>
              </a:spcAft>
              <a:buClrTx/>
              <a:buSzTx/>
              <a:buFont typeface="Arial"/>
              <a:buNone/>
              <a:tabLst/>
              <a:defRPr/>
            </a:pPr>
            <a:endParaRPr kumimoji="0" lang="en-GB" sz="20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grpSp>
        <p:nvGrpSpPr>
          <p:cNvPr id="4" name="Group 3" hidden="1">
            <a:extLst>
              <a:ext uri="{FF2B5EF4-FFF2-40B4-BE49-F238E27FC236}">
                <a16:creationId xmlns:a16="http://schemas.microsoft.com/office/drawing/2014/main" id="{B59A5702-624E-47F2-DF57-73BAE89480AA}"/>
              </a:ext>
            </a:extLst>
          </p:cNvPr>
          <p:cNvGrpSpPr/>
          <p:nvPr/>
        </p:nvGrpSpPr>
        <p:grpSpPr>
          <a:xfrm>
            <a:off x="126954" y="-7093105"/>
            <a:ext cx="11975298" cy="6266771"/>
            <a:chOff x="126954" y="186418"/>
            <a:chExt cx="11975298" cy="6266771"/>
          </a:xfrm>
        </p:grpSpPr>
        <p:grpSp>
          <p:nvGrpSpPr>
            <p:cNvPr id="6" name="Group 5">
              <a:extLst>
                <a:ext uri="{FF2B5EF4-FFF2-40B4-BE49-F238E27FC236}">
                  <a16:creationId xmlns:a16="http://schemas.microsoft.com/office/drawing/2014/main" id="{88E112D0-7FAF-9088-06E2-8C819F440372}"/>
                </a:ext>
              </a:extLst>
            </p:cNvPr>
            <p:cNvGrpSpPr/>
            <p:nvPr/>
          </p:nvGrpSpPr>
          <p:grpSpPr>
            <a:xfrm>
              <a:off x="4699938" y="2207435"/>
              <a:ext cx="2736613" cy="2634557"/>
              <a:chOff x="2998798" y="1765891"/>
              <a:chExt cx="2736613" cy="2634557"/>
            </a:xfrm>
            <a:solidFill>
              <a:schemeClr val="tx2">
                <a:lumMod val="50000"/>
              </a:schemeClr>
            </a:solidFill>
          </p:grpSpPr>
          <p:sp>
            <p:nvSpPr>
              <p:cNvPr id="100" name="Oval 99">
                <a:extLst>
                  <a:ext uri="{FF2B5EF4-FFF2-40B4-BE49-F238E27FC236}">
                    <a16:creationId xmlns:a16="http://schemas.microsoft.com/office/drawing/2014/main" id="{CF7C2839-D246-CA4B-F779-3C3C43745C44}"/>
                  </a:ext>
                </a:extLst>
              </p:cNvPr>
              <p:cNvSpPr/>
              <p:nvPr/>
            </p:nvSpPr>
            <p:spPr>
              <a:xfrm>
                <a:off x="2998798" y="1765891"/>
                <a:ext cx="2736613" cy="2634557"/>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101" name="Oval 4">
                <a:extLst>
                  <a:ext uri="{FF2B5EF4-FFF2-40B4-BE49-F238E27FC236}">
                    <a16:creationId xmlns:a16="http://schemas.microsoft.com/office/drawing/2014/main" id="{B24115C9-6EAF-8B79-73F6-7FEE2E660325}"/>
                  </a:ext>
                </a:extLst>
              </p:cNvPr>
              <p:cNvSpPr txBox="1"/>
              <p:nvPr/>
            </p:nvSpPr>
            <p:spPr>
              <a:xfrm>
                <a:off x="3399566" y="2151713"/>
                <a:ext cx="1935077" cy="1862913"/>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33020" tIns="33020" rIns="33020" bIns="33020" numCol="1" spcCol="1270" anchor="ctr" anchorCtr="0">
                <a:noAutofit/>
              </a:bodyPr>
              <a:lstStyle/>
              <a:p>
                <a:pPr marL="0" marR="0" lvl="0" indent="0" algn="ctr" defTabSz="1155758" rtl="0" eaLnBrk="1" fontAlgn="auto" latinLnBrk="0" hangingPunct="1">
                  <a:lnSpc>
                    <a:spcPct val="90000"/>
                  </a:lnSpc>
                  <a:spcBef>
                    <a:spcPct val="0"/>
                  </a:spcBef>
                  <a:spcAft>
                    <a:spcPct val="3500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NIST Cybersecurity Framework</a:t>
                </a:r>
              </a:p>
            </p:txBody>
          </p:sp>
        </p:grpSp>
        <p:grpSp>
          <p:nvGrpSpPr>
            <p:cNvPr id="7" name="Group 6">
              <a:extLst>
                <a:ext uri="{FF2B5EF4-FFF2-40B4-BE49-F238E27FC236}">
                  <a16:creationId xmlns:a16="http://schemas.microsoft.com/office/drawing/2014/main" id="{DC07E07F-FE29-53F4-9EFD-170BA2C6360E}"/>
                </a:ext>
              </a:extLst>
            </p:cNvPr>
            <p:cNvGrpSpPr/>
            <p:nvPr/>
          </p:nvGrpSpPr>
          <p:grpSpPr>
            <a:xfrm>
              <a:off x="4819808" y="186418"/>
              <a:ext cx="2350534" cy="2344013"/>
              <a:chOff x="3191837" y="-242305"/>
              <a:chExt cx="2350534" cy="2344013"/>
            </a:xfrm>
            <a:solidFill>
              <a:schemeClr val="accent1">
                <a:lumMod val="75000"/>
              </a:schemeClr>
            </a:solidFill>
          </p:grpSpPr>
          <p:sp>
            <p:nvSpPr>
              <p:cNvPr id="98" name="Oval 97">
                <a:extLst>
                  <a:ext uri="{FF2B5EF4-FFF2-40B4-BE49-F238E27FC236}">
                    <a16:creationId xmlns:a16="http://schemas.microsoft.com/office/drawing/2014/main" id="{C7B0DD97-B55B-BF8F-5904-34BDDFFF81C6}"/>
                  </a:ext>
                </a:extLst>
              </p:cNvPr>
              <p:cNvSpPr/>
              <p:nvPr/>
            </p:nvSpPr>
            <p:spPr>
              <a:xfrm>
                <a:off x="3191837" y="-242305"/>
                <a:ext cx="2350534" cy="2344013"/>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99" name="Oval 6">
                <a:extLst>
                  <a:ext uri="{FF2B5EF4-FFF2-40B4-BE49-F238E27FC236}">
                    <a16:creationId xmlns:a16="http://schemas.microsoft.com/office/drawing/2014/main" id="{546896D6-A969-55F0-8942-0DD8BC36E181}"/>
                  </a:ext>
                </a:extLst>
              </p:cNvPr>
              <p:cNvSpPr txBox="1"/>
              <p:nvPr/>
            </p:nvSpPr>
            <p:spPr>
              <a:xfrm>
                <a:off x="3536065" y="100968"/>
                <a:ext cx="1662078" cy="1657467"/>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5240" tIns="15240" rIns="15240" bIns="15240" numCol="1" spcCol="1270" anchor="ctr" anchorCtr="0">
                <a:noAutofit/>
              </a:bodyPr>
              <a:lstStyle/>
              <a:p>
                <a:pPr marL="0" marR="0" lvl="0" indent="0" algn="ctr" defTabSz="533427"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a:ln>
                      <a:noFill/>
                    </a:ln>
                    <a:solidFill>
                      <a:srgbClr val="1A1C2B"/>
                    </a:solidFill>
                    <a:effectLst/>
                    <a:uLnTx/>
                    <a:uFillTx/>
                    <a:latin typeface="Helvetica" panose="020B0604020202020204" pitchFamily="34" charset="0"/>
                    <a:ea typeface="+mn-ea"/>
                    <a:cs typeface="Helvetica" panose="020B0604020202020204" pitchFamily="34" charset="0"/>
                  </a:rPr>
                  <a:t>Identify</a:t>
                </a:r>
              </a:p>
              <a:p>
                <a:pPr marL="0" marR="0" lvl="1" indent="0" algn="ctr" defTabSz="400070" rtl="0" eaLnBrk="1" fontAlgn="auto" latinLnBrk="0" hangingPunct="1">
                  <a:lnSpc>
                    <a:spcPct val="90000"/>
                  </a:lnSpc>
                  <a:spcBef>
                    <a:spcPct val="0"/>
                  </a:spcBef>
                  <a:spcAft>
                    <a:spcPct val="15000"/>
                  </a:spcAft>
                  <a:buClrTx/>
                  <a:buSzTx/>
                  <a:buFontTx/>
                  <a:buNone/>
                  <a:tabLst/>
                  <a:defRPr/>
                </a:pPr>
                <a:r>
                  <a:rPr kumimoji="0" lang="en-US" sz="900" b="0" i="0" u="none" strike="noStrike" kern="1200" cap="none" spc="0" normalizeH="0" baseline="0" noProof="0" dirty="0">
                    <a:ln>
                      <a:noFill/>
                    </a:ln>
                    <a:solidFill>
                      <a:srgbClr val="1A1C2B"/>
                    </a:solidFill>
                    <a:effectLst/>
                    <a:uLnTx/>
                    <a:uFillTx/>
                    <a:latin typeface="Helvetica" panose="020B0604020202020204" pitchFamily="34" charset="0"/>
                    <a:ea typeface="+mn-ea"/>
                    <a:cs typeface="Helvetica" panose="020B0604020202020204" pitchFamily="34" charset="0"/>
                  </a:rPr>
                  <a:t>Assists in developing an organisational understanding to managing cybersecurity risk. Enables an organization to focus and prioritize its efforts, consistent with its risk management strategy and business needs.</a:t>
                </a:r>
                <a:endParaRPr kumimoji="0" lang="en-GB" sz="900" b="0" i="0" u="none" strike="noStrike" kern="1200" cap="none" spc="0" normalizeH="0" baseline="0" noProof="0" dirty="0">
                  <a:ln>
                    <a:noFill/>
                  </a:ln>
                  <a:solidFill>
                    <a:srgbClr val="1A1C2B"/>
                  </a:solidFill>
                  <a:effectLst/>
                  <a:uLnTx/>
                  <a:uFillTx/>
                  <a:latin typeface="Helvetica" panose="020B0604020202020204" pitchFamily="34" charset="0"/>
                  <a:ea typeface="+mn-ea"/>
                  <a:cs typeface="Helvetica" panose="020B0604020202020204" pitchFamily="34" charset="0"/>
                </a:endParaRPr>
              </a:p>
            </p:txBody>
          </p:sp>
        </p:grpSp>
        <p:grpSp>
          <p:nvGrpSpPr>
            <p:cNvPr id="21" name="Group 20">
              <a:extLst>
                <a:ext uri="{FF2B5EF4-FFF2-40B4-BE49-F238E27FC236}">
                  <a16:creationId xmlns:a16="http://schemas.microsoft.com/office/drawing/2014/main" id="{8101B284-37C2-1B55-4373-1F42D8628780}"/>
                </a:ext>
              </a:extLst>
            </p:cNvPr>
            <p:cNvGrpSpPr/>
            <p:nvPr/>
          </p:nvGrpSpPr>
          <p:grpSpPr>
            <a:xfrm>
              <a:off x="6860060" y="1738510"/>
              <a:ext cx="2350534" cy="2344013"/>
              <a:chOff x="5239907" y="1245704"/>
              <a:chExt cx="2350534" cy="2344013"/>
            </a:xfrm>
            <a:solidFill>
              <a:schemeClr val="accent6">
                <a:lumMod val="75000"/>
              </a:schemeClr>
            </a:solidFill>
          </p:grpSpPr>
          <p:sp>
            <p:nvSpPr>
              <p:cNvPr id="96" name="Oval 95">
                <a:extLst>
                  <a:ext uri="{FF2B5EF4-FFF2-40B4-BE49-F238E27FC236}">
                    <a16:creationId xmlns:a16="http://schemas.microsoft.com/office/drawing/2014/main" id="{4E5E6EA6-187B-4648-AACF-0ED2343B8D8D}"/>
                  </a:ext>
                </a:extLst>
              </p:cNvPr>
              <p:cNvSpPr/>
              <p:nvPr/>
            </p:nvSpPr>
            <p:spPr>
              <a:xfrm>
                <a:off x="5239907" y="1245704"/>
                <a:ext cx="2350534" cy="2344013"/>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97" name="Oval 8">
                <a:extLst>
                  <a:ext uri="{FF2B5EF4-FFF2-40B4-BE49-F238E27FC236}">
                    <a16:creationId xmlns:a16="http://schemas.microsoft.com/office/drawing/2014/main" id="{E7E14020-A5DC-37F5-75F2-1F21B84603FF}"/>
                  </a:ext>
                </a:extLst>
              </p:cNvPr>
              <p:cNvSpPr txBox="1"/>
              <p:nvPr/>
            </p:nvSpPr>
            <p:spPr>
              <a:xfrm>
                <a:off x="5584135" y="1588977"/>
                <a:ext cx="1662078" cy="1657467"/>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5240" tIns="15240" rIns="15240" bIns="15240" numCol="1" spcCol="1270" anchor="ctr" anchorCtr="0">
                <a:noAutofit/>
              </a:bodyPr>
              <a:lstStyle/>
              <a:p>
                <a:pPr marL="0" marR="0" lvl="0" indent="0" algn="ctr" defTabSz="533427"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Protect</a:t>
                </a:r>
              </a:p>
              <a:p>
                <a:pPr marL="0" marR="0" lvl="1" indent="0" algn="ctr" defTabSz="400070" rtl="0" eaLnBrk="1" fontAlgn="auto" latinLnBrk="0" hangingPunct="1">
                  <a:lnSpc>
                    <a:spcPct val="90000"/>
                  </a:lnSpc>
                  <a:spcBef>
                    <a:spcPct val="0"/>
                  </a:spcBef>
                  <a:spcAft>
                    <a:spcPct val="1500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Appropriate safeguards to ensure delivery of critical infrastructure services. Supports the ability to limit or contain the impact of a potential cybersecurity event.</a:t>
                </a:r>
                <a:endParaRPr kumimoji="0" lang="en-GB" sz="9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grpSp>
        <p:grpSp>
          <p:nvGrpSpPr>
            <p:cNvPr id="22" name="Group 21">
              <a:extLst>
                <a:ext uri="{FF2B5EF4-FFF2-40B4-BE49-F238E27FC236}">
                  <a16:creationId xmlns:a16="http://schemas.microsoft.com/office/drawing/2014/main" id="{19E4683C-AFC2-5029-E6E7-708B1C25E55A}"/>
                </a:ext>
              </a:extLst>
            </p:cNvPr>
            <p:cNvGrpSpPr/>
            <p:nvPr/>
          </p:nvGrpSpPr>
          <p:grpSpPr>
            <a:xfrm>
              <a:off x="3925438" y="4081266"/>
              <a:ext cx="2350534" cy="2344013"/>
              <a:chOff x="1926060" y="3653355"/>
              <a:chExt cx="2350534" cy="2344013"/>
            </a:xfrm>
            <a:solidFill>
              <a:schemeClr val="accent3">
                <a:lumMod val="75000"/>
              </a:schemeClr>
            </a:solidFill>
          </p:grpSpPr>
          <p:sp>
            <p:nvSpPr>
              <p:cNvPr id="94" name="Oval 93">
                <a:extLst>
                  <a:ext uri="{FF2B5EF4-FFF2-40B4-BE49-F238E27FC236}">
                    <a16:creationId xmlns:a16="http://schemas.microsoft.com/office/drawing/2014/main" id="{18619448-04D6-E1A3-C0DD-81C1A3656B5C}"/>
                  </a:ext>
                </a:extLst>
              </p:cNvPr>
              <p:cNvSpPr/>
              <p:nvPr/>
            </p:nvSpPr>
            <p:spPr>
              <a:xfrm>
                <a:off x="1926060" y="3653355"/>
                <a:ext cx="2350534" cy="2344013"/>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95" name="Oval 12">
                <a:extLst>
                  <a:ext uri="{FF2B5EF4-FFF2-40B4-BE49-F238E27FC236}">
                    <a16:creationId xmlns:a16="http://schemas.microsoft.com/office/drawing/2014/main" id="{EA7D903D-4A22-6046-F7F2-4C8345B37EC7}"/>
                  </a:ext>
                </a:extLst>
              </p:cNvPr>
              <p:cNvSpPr txBox="1"/>
              <p:nvPr/>
            </p:nvSpPr>
            <p:spPr>
              <a:xfrm>
                <a:off x="2270288" y="3996628"/>
                <a:ext cx="1662078" cy="1657467"/>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5240" tIns="15240" rIns="15240" bIns="15240" numCol="1" spcCol="1270" anchor="ctr" anchorCtr="0">
                <a:noAutofit/>
              </a:bodyPr>
              <a:lstStyle/>
              <a:p>
                <a:pPr marL="0" marR="0" lvl="0" indent="0" algn="ctr" defTabSz="533427"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a:ln>
                      <a:noFill/>
                    </a:ln>
                    <a:solidFill>
                      <a:srgbClr val="1A1C2B"/>
                    </a:solidFill>
                    <a:effectLst/>
                    <a:uLnTx/>
                    <a:uFillTx/>
                    <a:latin typeface="Helvetica" panose="020B0604020202020204" pitchFamily="34" charset="0"/>
                    <a:ea typeface="+mn-ea"/>
                    <a:cs typeface="Helvetica" panose="020B0604020202020204" pitchFamily="34" charset="0"/>
                  </a:rPr>
                  <a:t>Respond</a:t>
                </a:r>
              </a:p>
              <a:p>
                <a:pPr marL="0" marR="0" lvl="1" indent="0" algn="ctr" defTabSz="400070" rtl="0" eaLnBrk="1" fontAlgn="auto" latinLnBrk="0" hangingPunct="1">
                  <a:lnSpc>
                    <a:spcPct val="90000"/>
                  </a:lnSpc>
                  <a:spcBef>
                    <a:spcPct val="0"/>
                  </a:spcBef>
                  <a:spcAft>
                    <a:spcPct val="15000"/>
                  </a:spcAft>
                  <a:buClrTx/>
                  <a:buSzTx/>
                  <a:buFontTx/>
                  <a:buNone/>
                  <a:tabLst/>
                  <a:defRPr/>
                </a:pPr>
                <a:r>
                  <a:rPr kumimoji="0" lang="en-US" sz="900" b="0" i="0" u="none" strike="noStrike" kern="1200" cap="none" spc="0" normalizeH="0" baseline="0" noProof="0" dirty="0">
                    <a:ln>
                      <a:noFill/>
                    </a:ln>
                    <a:solidFill>
                      <a:srgbClr val="1A1C2B"/>
                    </a:solidFill>
                    <a:effectLst/>
                    <a:uLnTx/>
                    <a:uFillTx/>
                    <a:latin typeface="Helvetica" panose="020B0604020202020204" pitchFamily="34" charset="0"/>
                    <a:ea typeface="+mn-ea"/>
                    <a:cs typeface="Helvetica" panose="020B0604020202020204" pitchFamily="34" charset="0"/>
                  </a:rPr>
                  <a:t>Appropriate activities to take action regarding a detected cybersecurity incident. Supports the ability to contain the impact of a potential cybersecurity incident.</a:t>
                </a:r>
                <a:endParaRPr kumimoji="0" lang="en-GB" sz="900" b="0" i="0" u="none" strike="noStrike" kern="1200" cap="none" spc="0" normalizeH="0" baseline="0" noProof="0" dirty="0">
                  <a:ln>
                    <a:noFill/>
                  </a:ln>
                  <a:solidFill>
                    <a:srgbClr val="1A1C2B"/>
                  </a:solidFill>
                  <a:effectLst/>
                  <a:uLnTx/>
                  <a:uFillTx/>
                  <a:latin typeface="Helvetica" panose="020B0604020202020204" pitchFamily="34" charset="0"/>
                  <a:ea typeface="+mn-ea"/>
                  <a:cs typeface="Helvetica" panose="020B0604020202020204" pitchFamily="34" charset="0"/>
                </a:endParaRPr>
              </a:p>
            </p:txBody>
          </p:sp>
        </p:grpSp>
        <p:grpSp>
          <p:nvGrpSpPr>
            <p:cNvPr id="23" name="Group 22">
              <a:extLst>
                <a:ext uri="{FF2B5EF4-FFF2-40B4-BE49-F238E27FC236}">
                  <a16:creationId xmlns:a16="http://schemas.microsoft.com/office/drawing/2014/main" id="{09F7CE13-D373-FD76-05CA-F800FBF39CD8}"/>
                </a:ext>
              </a:extLst>
            </p:cNvPr>
            <p:cNvGrpSpPr/>
            <p:nvPr/>
          </p:nvGrpSpPr>
          <p:grpSpPr>
            <a:xfrm>
              <a:off x="2813502" y="1824557"/>
              <a:ext cx="2350534" cy="2344013"/>
              <a:chOff x="1143767" y="1245704"/>
              <a:chExt cx="2350534" cy="2344013"/>
            </a:xfrm>
            <a:solidFill>
              <a:schemeClr val="tx2">
                <a:lumMod val="75000"/>
              </a:schemeClr>
            </a:solidFill>
          </p:grpSpPr>
          <p:sp>
            <p:nvSpPr>
              <p:cNvPr id="92" name="Oval 91">
                <a:extLst>
                  <a:ext uri="{FF2B5EF4-FFF2-40B4-BE49-F238E27FC236}">
                    <a16:creationId xmlns:a16="http://schemas.microsoft.com/office/drawing/2014/main" id="{70823E1E-EB02-D2DC-EBE3-728E9C9E0200}"/>
                  </a:ext>
                </a:extLst>
              </p:cNvPr>
              <p:cNvSpPr/>
              <p:nvPr/>
            </p:nvSpPr>
            <p:spPr>
              <a:xfrm>
                <a:off x="1143767" y="1245704"/>
                <a:ext cx="2350534" cy="2344013"/>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93" name="Oval 14">
                <a:extLst>
                  <a:ext uri="{FF2B5EF4-FFF2-40B4-BE49-F238E27FC236}">
                    <a16:creationId xmlns:a16="http://schemas.microsoft.com/office/drawing/2014/main" id="{3E8FD09B-A0B7-E76A-8696-CB224B221789}"/>
                  </a:ext>
                </a:extLst>
              </p:cNvPr>
              <p:cNvSpPr txBox="1"/>
              <p:nvPr/>
            </p:nvSpPr>
            <p:spPr>
              <a:xfrm>
                <a:off x="1487995" y="1588977"/>
                <a:ext cx="1662078" cy="1657467"/>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5240" tIns="15240" rIns="15240" bIns="15240" numCol="1" spcCol="1270" anchor="ctr" anchorCtr="0">
                <a:noAutofit/>
              </a:bodyPr>
              <a:lstStyle/>
              <a:p>
                <a:pPr marL="0" marR="0" lvl="0" indent="0" algn="ctr" defTabSz="533427"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Recover</a:t>
                </a:r>
              </a:p>
              <a:p>
                <a:pPr marL="0" marR="0" lvl="1" indent="0" algn="ctr" defTabSz="400070" rtl="0" eaLnBrk="1" fontAlgn="auto" latinLnBrk="0" hangingPunct="1">
                  <a:lnSpc>
                    <a:spcPct val="90000"/>
                  </a:lnSpc>
                  <a:spcBef>
                    <a:spcPct val="0"/>
                  </a:spcBef>
                  <a:spcAft>
                    <a:spcPct val="1500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Identifies appropriate activities to maintain plans for resilience and to restore any capabilities or services that were impaired due to a cybersecurity Incident. Supports timely recovery to normal operations to reduce the impact from a cybersecurity incident.</a:t>
                </a:r>
                <a:endParaRPr kumimoji="0" lang="en-GB" sz="9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grpSp>
        <p:graphicFrame>
          <p:nvGraphicFramePr>
            <p:cNvPr id="24" name="Diagram 23">
              <a:extLst>
                <a:ext uri="{FF2B5EF4-FFF2-40B4-BE49-F238E27FC236}">
                  <a16:creationId xmlns:a16="http://schemas.microsoft.com/office/drawing/2014/main" id="{EBAE953A-B30E-C3DC-80D5-8B55A1BC572C}"/>
                </a:ext>
              </a:extLst>
            </p:cNvPr>
            <p:cNvGraphicFramePr/>
            <p:nvPr/>
          </p:nvGraphicFramePr>
          <p:xfrm>
            <a:off x="126954" y="1079319"/>
            <a:ext cx="1182573" cy="28768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5" name="Diagram 24">
              <a:extLst>
                <a:ext uri="{FF2B5EF4-FFF2-40B4-BE49-F238E27FC236}">
                  <a16:creationId xmlns:a16="http://schemas.microsoft.com/office/drawing/2014/main" id="{2A7EE6D4-759E-454C-AEE9-3E4CFB0B16E2}"/>
                </a:ext>
              </a:extLst>
            </p:cNvPr>
            <p:cNvGraphicFramePr/>
            <p:nvPr/>
          </p:nvGraphicFramePr>
          <p:xfrm>
            <a:off x="1464090" y="3462247"/>
            <a:ext cx="1182573" cy="287687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26" name="Connector: Elbow 25">
              <a:extLst>
                <a:ext uri="{FF2B5EF4-FFF2-40B4-BE49-F238E27FC236}">
                  <a16:creationId xmlns:a16="http://schemas.microsoft.com/office/drawing/2014/main" id="{236432D0-F6EE-6852-1A63-B3E43E2D1EE2}"/>
                </a:ext>
              </a:extLst>
            </p:cNvPr>
            <p:cNvCxnSpPr>
              <a:cxnSpLocks/>
              <a:endCxn id="94" idx="2"/>
            </p:cNvCxnSpPr>
            <p:nvPr/>
          </p:nvCxnSpPr>
          <p:spPr>
            <a:xfrm>
              <a:off x="2642094" y="4607760"/>
              <a:ext cx="1283345" cy="645512"/>
            </a:xfrm>
            <a:prstGeom prst="bentConnector3">
              <a:avLst>
                <a:gd name="adj1" fmla="val 50000"/>
              </a:avLst>
            </a:prstGeom>
            <a:ln>
              <a:solidFill>
                <a:schemeClr val="bg1">
                  <a:lumMod val="95000"/>
                </a:schemeClr>
              </a:solidFill>
              <a:headEnd type="triangle"/>
              <a:tailEnd type="triangle"/>
            </a:ln>
          </p:spPr>
          <p:style>
            <a:lnRef idx="3">
              <a:schemeClr val="dk1"/>
            </a:lnRef>
            <a:fillRef idx="0">
              <a:schemeClr val="dk1"/>
            </a:fillRef>
            <a:effectRef idx="2">
              <a:schemeClr val="dk1"/>
            </a:effectRef>
            <a:fontRef idx="minor">
              <a:schemeClr val="tx1"/>
            </a:fontRef>
          </p:style>
        </p:cxnSp>
        <p:cxnSp>
          <p:nvCxnSpPr>
            <p:cNvPr id="27" name="Connector: Elbow 26">
              <a:extLst>
                <a:ext uri="{FF2B5EF4-FFF2-40B4-BE49-F238E27FC236}">
                  <a16:creationId xmlns:a16="http://schemas.microsoft.com/office/drawing/2014/main" id="{B8B8E575-E1FB-CA35-7729-5F8DB0963109}"/>
                </a:ext>
              </a:extLst>
            </p:cNvPr>
            <p:cNvCxnSpPr>
              <a:cxnSpLocks/>
              <a:endCxn id="92" idx="2"/>
            </p:cNvCxnSpPr>
            <p:nvPr/>
          </p:nvCxnSpPr>
          <p:spPr>
            <a:xfrm>
              <a:off x="1343473" y="2530431"/>
              <a:ext cx="1470029" cy="466133"/>
            </a:xfrm>
            <a:prstGeom prst="bentConnector3">
              <a:avLst>
                <a:gd name="adj1" fmla="val 50000"/>
              </a:avLst>
            </a:prstGeom>
            <a:ln>
              <a:solidFill>
                <a:schemeClr val="bg1">
                  <a:lumMod val="95000"/>
                </a:schemeClr>
              </a:solidFill>
              <a:headEnd type="triangle"/>
              <a:tailEnd type="triangle"/>
            </a:ln>
          </p:spPr>
          <p:style>
            <a:lnRef idx="3">
              <a:schemeClr val="dk1"/>
            </a:lnRef>
            <a:fillRef idx="0">
              <a:schemeClr val="dk1"/>
            </a:fillRef>
            <a:effectRef idx="2">
              <a:schemeClr val="dk1"/>
            </a:effectRef>
            <a:fontRef idx="minor">
              <a:schemeClr val="tx1"/>
            </a:fontRef>
          </p:style>
        </p:cxnSp>
        <p:grpSp>
          <p:nvGrpSpPr>
            <p:cNvPr id="28" name="Group 27">
              <a:extLst>
                <a:ext uri="{FF2B5EF4-FFF2-40B4-BE49-F238E27FC236}">
                  <a16:creationId xmlns:a16="http://schemas.microsoft.com/office/drawing/2014/main" id="{7C81A883-713B-2B10-9C90-0A66EF583793}"/>
                </a:ext>
              </a:extLst>
            </p:cNvPr>
            <p:cNvGrpSpPr/>
            <p:nvPr/>
          </p:nvGrpSpPr>
          <p:grpSpPr>
            <a:xfrm>
              <a:off x="9646458" y="4153860"/>
              <a:ext cx="1146736" cy="453900"/>
              <a:chOff x="35836" y="331674"/>
              <a:chExt cx="1146736" cy="453900"/>
            </a:xfrm>
          </p:grpSpPr>
          <p:sp>
            <p:nvSpPr>
              <p:cNvPr id="90" name="Rectangle 89">
                <a:extLst>
                  <a:ext uri="{FF2B5EF4-FFF2-40B4-BE49-F238E27FC236}">
                    <a16:creationId xmlns:a16="http://schemas.microsoft.com/office/drawing/2014/main" id="{97B5718F-6238-5ABB-3C5B-A691A53C92CF}"/>
                  </a:ext>
                </a:extLst>
              </p:cNvPr>
              <p:cNvSpPr/>
              <p:nvPr/>
            </p:nvSpPr>
            <p:spPr>
              <a:xfrm flipH="1">
                <a:off x="35836" y="331674"/>
                <a:ext cx="1146736" cy="453900"/>
              </a:xfrm>
              <a:prstGeom prst="rect">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91" name="TextBox 90">
                <a:extLst>
                  <a:ext uri="{FF2B5EF4-FFF2-40B4-BE49-F238E27FC236}">
                    <a16:creationId xmlns:a16="http://schemas.microsoft.com/office/drawing/2014/main" id="{3F3DFF5D-E961-2501-F3BA-CBFAA718D857}"/>
                  </a:ext>
                </a:extLst>
              </p:cNvPr>
              <p:cNvSpPr txBox="1"/>
              <p:nvPr/>
            </p:nvSpPr>
            <p:spPr>
              <a:xfrm>
                <a:off x="35836" y="331674"/>
                <a:ext cx="1146736" cy="453900"/>
              </a:xfrm>
              <a:prstGeom prst="rect">
                <a:avLst/>
              </a:prstGeom>
              <a:solidFill>
                <a:schemeClr val="accent3">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400070" rtl="0" eaLnBrk="1" fontAlgn="auto" latinLnBrk="0" hangingPunct="1">
                  <a:lnSpc>
                    <a:spcPct val="90000"/>
                  </a:lnSpc>
                  <a:spcBef>
                    <a:spcPct val="0"/>
                  </a:spcBef>
                  <a:spcAft>
                    <a:spcPct val="35000"/>
                  </a:spcAft>
                  <a:buClrTx/>
                  <a:buSzTx/>
                  <a:buFontTx/>
                  <a:buNone/>
                  <a:tabLst/>
                  <a:defRPr/>
                </a:pPr>
                <a:r>
                  <a:rPr kumimoji="0" lang="en-GB" sz="900" b="0" i="0" u="none" strike="noStrike" kern="1200" cap="none" spc="0" normalizeH="0" baseline="0" noProof="0" dirty="0">
                    <a:ln>
                      <a:noFill/>
                    </a:ln>
                    <a:solidFill>
                      <a:srgbClr val="1A1C2B"/>
                    </a:solidFill>
                    <a:effectLst/>
                    <a:uLnTx/>
                    <a:uFillTx/>
                    <a:latin typeface="Helvetica" panose="020B0604020202020204" pitchFamily="34" charset="0"/>
                    <a:ea typeface="+mn-ea"/>
                    <a:cs typeface="Helvetica" panose="020B0604020202020204" pitchFamily="34" charset="0"/>
                  </a:rPr>
                  <a:t>Cyber security operations centre </a:t>
                </a:r>
              </a:p>
            </p:txBody>
          </p:sp>
        </p:grpSp>
        <p:grpSp>
          <p:nvGrpSpPr>
            <p:cNvPr id="29" name="Group 28">
              <a:extLst>
                <a:ext uri="{FF2B5EF4-FFF2-40B4-BE49-F238E27FC236}">
                  <a16:creationId xmlns:a16="http://schemas.microsoft.com/office/drawing/2014/main" id="{DE25CE66-0EC5-1A66-FEFA-6E2860542A52}"/>
                </a:ext>
              </a:extLst>
            </p:cNvPr>
            <p:cNvGrpSpPr/>
            <p:nvPr/>
          </p:nvGrpSpPr>
          <p:grpSpPr>
            <a:xfrm>
              <a:off x="9646458" y="4665454"/>
              <a:ext cx="1146737" cy="463980"/>
              <a:chOff x="35835" y="929278"/>
              <a:chExt cx="1146737" cy="463980"/>
            </a:xfrm>
          </p:grpSpPr>
          <p:sp>
            <p:nvSpPr>
              <p:cNvPr id="88" name="Rectangle 87">
                <a:extLst>
                  <a:ext uri="{FF2B5EF4-FFF2-40B4-BE49-F238E27FC236}">
                    <a16:creationId xmlns:a16="http://schemas.microsoft.com/office/drawing/2014/main" id="{02043380-2E87-C97C-F37F-5C78C9878CE3}"/>
                  </a:ext>
                </a:extLst>
              </p:cNvPr>
              <p:cNvSpPr/>
              <p:nvPr/>
            </p:nvSpPr>
            <p:spPr>
              <a:xfrm flipH="1">
                <a:off x="35836" y="929278"/>
                <a:ext cx="1146736" cy="453900"/>
              </a:xfrm>
              <a:prstGeom prst="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89" name="TextBox 88">
                <a:extLst>
                  <a:ext uri="{FF2B5EF4-FFF2-40B4-BE49-F238E27FC236}">
                    <a16:creationId xmlns:a16="http://schemas.microsoft.com/office/drawing/2014/main" id="{DA49A4A6-6689-C944-7C60-4B0F13E5F039}"/>
                  </a:ext>
                </a:extLst>
              </p:cNvPr>
              <p:cNvSpPr txBox="1"/>
              <p:nvPr/>
            </p:nvSpPr>
            <p:spPr>
              <a:xfrm>
                <a:off x="35835" y="939358"/>
                <a:ext cx="1146736" cy="4539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400070" rtl="0" eaLnBrk="1" fontAlgn="auto" latinLnBrk="0" hangingPunct="1">
                  <a:lnSpc>
                    <a:spcPct val="90000"/>
                  </a:lnSpc>
                  <a:spcBef>
                    <a:spcPct val="0"/>
                  </a:spcBef>
                  <a:spcAft>
                    <a:spcPct val="35000"/>
                  </a:spcAft>
                  <a:buClrTx/>
                  <a:buSzTx/>
                  <a:buFontTx/>
                  <a:buNone/>
                  <a:tabLst/>
                  <a:defRPr/>
                </a:pPr>
                <a:r>
                  <a:rPr kumimoji="0" lang="en-GB" sz="900" b="0" i="0" u="none" strike="noStrike" kern="1200" cap="none" spc="0" normalizeH="0" baseline="0" noProof="0" dirty="0">
                    <a:ln>
                      <a:noFill/>
                    </a:ln>
                    <a:solidFill>
                      <a:srgbClr val="1A1C2B"/>
                    </a:solidFill>
                    <a:effectLst/>
                    <a:uLnTx/>
                    <a:uFillTx/>
                    <a:latin typeface="Helvetica" panose="020B0604020202020204" pitchFamily="34" charset="0"/>
                    <a:ea typeface="+mn-ea"/>
                    <a:cs typeface="Helvetica" panose="020B0604020202020204" pitchFamily="34" charset="0"/>
                  </a:rPr>
                  <a:t>NIDS/HIDS </a:t>
                </a:r>
              </a:p>
            </p:txBody>
          </p:sp>
        </p:grpSp>
        <p:grpSp>
          <p:nvGrpSpPr>
            <p:cNvPr id="30" name="Group 29">
              <a:extLst>
                <a:ext uri="{FF2B5EF4-FFF2-40B4-BE49-F238E27FC236}">
                  <a16:creationId xmlns:a16="http://schemas.microsoft.com/office/drawing/2014/main" id="{F034EAC1-060A-7071-CB94-C8FCF8CFC337}"/>
                </a:ext>
              </a:extLst>
            </p:cNvPr>
            <p:cNvGrpSpPr/>
            <p:nvPr/>
          </p:nvGrpSpPr>
          <p:grpSpPr>
            <a:xfrm>
              <a:off x="9646457" y="5197208"/>
              <a:ext cx="1146736" cy="453900"/>
              <a:chOff x="35836" y="1526881"/>
              <a:chExt cx="1146736" cy="453900"/>
            </a:xfrm>
            <a:solidFill>
              <a:schemeClr val="accent3">
                <a:lumMod val="75000"/>
              </a:schemeClr>
            </a:solidFill>
          </p:grpSpPr>
          <p:sp>
            <p:nvSpPr>
              <p:cNvPr id="86" name="Rectangle 85">
                <a:extLst>
                  <a:ext uri="{FF2B5EF4-FFF2-40B4-BE49-F238E27FC236}">
                    <a16:creationId xmlns:a16="http://schemas.microsoft.com/office/drawing/2014/main" id="{BE4E9E30-C59E-E83A-DED9-911267F21B49}"/>
                  </a:ext>
                </a:extLst>
              </p:cNvPr>
              <p:cNvSpPr/>
              <p:nvPr/>
            </p:nvSpPr>
            <p:spPr>
              <a:xfrm flipH="1">
                <a:off x="35836" y="1526881"/>
                <a:ext cx="1146736" cy="45390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87" name="TextBox 86">
                <a:extLst>
                  <a:ext uri="{FF2B5EF4-FFF2-40B4-BE49-F238E27FC236}">
                    <a16:creationId xmlns:a16="http://schemas.microsoft.com/office/drawing/2014/main" id="{AB2F78B9-761D-971E-FF38-2F2065BD9F3B}"/>
                  </a:ext>
                </a:extLst>
              </p:cNvPr>
              <p:cNvSpPr txBox="1"/>
              <p:nvPr/>
            </p:nvSpPr>
            <p:spPr>
              <a:xfrm>
                <a:off x="35836" y="1526881"/>
                <a:ext cx="1146736" cy="4539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400070" rtl="0" eaLnBrk="1" fontAlgn="auto" latinLnBrk="0" hangingPunct="1">
                  <a:lnSpc>
                    <a:spcPct val="90000"/>
                  </a:lnSpc>
                  <a:spcBef>
                    <a:spcPct val="0"/>
                  </a:spcBef>
                  <a:spcAft>
                    <a:spcPct val="35000"/>
                  </a:spcAft>
                  <a:buClrTx/>
                  <a:buSzTx/>
                  <a:buFontTx/>
                  <a:buNone/>
                  <a:tabLst/>
                  <a:defRPr/>
                </a:pPr>
                <a:r>
                  <a:rPr kumimoji="0" lang="en-GB" sz="900" b="0" i="0" u="none" strike="noStrike" kern="1200" cap="none" spc="0" normalizeH="0" baseline="0" noProof="0" dirty="0">
                    <a:ln>
                      <a:noFill/>
                    </a:ln>
                    <a:solidFill>
                      <a:srgbClr val="1A1C2B"/>
                    </a:solidFill>
                    <a:effectLst/>
                    <a:uLnTx/>
                    <a:uFillTx/>
                    <a:latin typeface="Helvetica" panose="020B0604020202020204" pitchFamily="34" charset="0"/>
                    <a:ea typeface="+mn-ea"/>
                    <a:cs typeface="Helvetica" panose="020B0604020202020204" pitchFamily="34" charset="0"/>
                  </a:rPr>
                  <a:t>SIEM</a:t>
                </a:r>
              </a:p>
            </p:txBody>
          </p:sp>
        </p:grpSp>
        <p:grpSp>
          <p:nvGrpSpPr>
            <p:cNvPr id="31" name="Group 30">
              <a:extLst>
                <a:ext uri="{FF2B5EF4-FFF2-40B4-BE49-F238E27FC236}">
                  <a16:creationId xmlns:a16="http://schemas.microsoft.com/office/drawing/2014/main" id="{96C47FB7-907D-691E-17D0-4A0229A7E8E6}"/>
                </a:ext>
              </a:extLst>
            </p:cNvPr>
            <p:cNvGrpSpPr/>
            <p:nvPr/>
          </p:nvGrpSpPr>
          <p:grpSpPr>
            <a:xfrm>
              <a:off x="10919677" y="5744750"/>
              <a:ext cx="1182573" cy="453900"/>
              <a:chOff x="0" y="2111569"/>
              <a:chExt cx="1182573" cy="453900"/>
            </a:xfrm>
          </p:grpSpPr>
          <p:sp>
            <p:nvSpPr>
              <p:cNvPr id="84" name="Rectangle 83">
                <a:extLst>
                  <a:ext uri="{FF2B5EF4-FFF2-40B4-BE49-F238E27FC236}">
                    <a16:creationId xmlns:a16="http://schemas.microsoft.com/office/drawing/2014/main" id="{1AD4DF9B-BF52-500C-DBF5-AC8C5162CF84}"/>
                  </a:ext>
                </a:extLst>
              </p:cNvPr>
              <p:cNvSpPr/>
              <p:nvPr/>
            </p:nvSpPr>
            <p:spPr>
              <a:xfrm flipH="1">
                <a:off x="0" y="2111569"/>
                <a:ext cx="1182573" cy="453900"/>
              </a:xfrm>
              <a:prstGeom prst="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85" name="TextBox 84">
                <a:extLst>
                  <a:ext uri="{FF2B5EF4-FFF2-40B4-BE49-F238E27FC236}">
                    <a16:creationId xmlns:a16="http://schemas.microsoft.com/office/drawing/2014/main" id="{37BCACB7-2180-5B8C-176D-5044CD21BA98}"/>
                  </a:ext>
                </a:extLst>
              </p:cNvPr>
              <p:cNvSpPr txBox="1"/>
              <p:nvPr/>
            </p:nvSpPr>
            <p:spPr>
              <a:xfrm>
                <a:off x="0" y="2111569"/>
                <a:ext cx="1182573" cy="4539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400070" rtl="0" eaLnBrk="1" fontAlgn="auto" latinLnBrk="0" hangingPunct="1">
                  <a:lnSpc>
                    <a:spcPct val="90000"/>
                  </a:lnSpc>
                  <a:spcBef>
                    <a:spcPct val="0"/>
                  </a:spcBef>
                  <a:spcAft>
                    <a:spcPct val="35000"/>
                  </a:spcAft>
                  <a:buClrTx/>
                  <a:buSzTx/>
                  <a:buFontTx/>
                  <a:buNone/>
                  <a:tabLst/>
                  <a:defRPr/>
                </a:pPr>
                <a:r>
                  <a:rPr kumimoji="0" lang="en-GB" sz="900" b="0" i="0" u="none" strike="noStrike" kern="1200" cap="none" spc="0" normalizeH="0" baseline="0" noProof="0" dirty="0">
                    <a:ln>
                      <a:noFill/>
                    </a:ln>
                    <a:solidFill>
                      <a:srgbClr val="1A1C2B"/>
                    </a:solidFill>
                    <a:effectLst/>
                    <a:uLnTx/>
                    <a:uFillTx/>
                    <a:latin typeface="Helvetica" panose="020B0604020202020204" pitchFamily="34" charset="0"/>
                    <a:ea typeface="+mn-ea"/>
                    <a:cs typeface="Helvetica" panose="020B0604020202020204" pitchFamily="34" charset="0"/>
                  </a:rPr>
                  <a:t>Penetration Testing</a:t>
                </a:r>
              </a:p>
            </p:txBody>
          </p:sp>
        </p:grpSp>
        <p:grpSp>
          <p:nvGrpSpPr>
            <p:cNvPr id="32" name="Group 31">
              <a:extLst>
                <a:ext uri="{FF2B5EF4-FFF2-40B4-BE49-F238E27FC236}">
                  <a16:creationId xmlns:a16="http://schemas.microsoft.com/office/drawing/2014/main" id="{959BBE51-EBCF-E576-65BF-90F888F04C11}"/>
                </a:ext>
              </a:extLst>
            </p:cNvPr>
            <p:cNvGrpSpPr/>
            <p:nvPr/>
          </p:nvGrpSpPr>
          <p:grpSpPr>
            <a:xfrm>
              <a:off x="10919679" y="4140331"/>
              <a:ext cx="1182573" cy="453900"/>
              <a:chOff x="0" y="2111569"/>
              <a:chExt cx="1182573" cy="453900"/>
            </a:xfrm>
            <a:solidFill>
              <a:srgbClr val="FF0000"/>
            </a:solidFill>
          </p:grpSpPr>
          <p:sp>
            <p:nvSpPr>
              <p:cNvPr id="82" name="Rectangle 81">
                <a:extLst>
                  <a:ext uri="{FF2B5EF4-FFF2-40B4-BE49-F238E27FC236}">
                    <a16:creationId xmlns:a16="http://schemas.microsoft.com/office/drawing/2014/main" id="{3F31C298-2C53-C33D-DE54-466AD5ACC12A}"/>
                  </a:ext>
                </a:extLst>
              </p:cNvPr>
              <p:cNvSpPr/>
              <p:nvPr/>
            </p:nvSpPr>
            <p:spPr>
              <a:xfrm flipH="1">
                <a:off x="0" y="2111569"/>
                <a:ext cx="1182573" cy="45390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83" name="TextBox 82">
                <a:extLst>
                  <a:ext uri="{FF2B5EF4-FFF2-40B4-BE49-F238E27FC236}">
                    <a16:creationId xmlns:a16="http://schemas.microsoft.com/office/drawing/2014/main" id="{5D19EFA1-361E-BEF5-20AF-3B52B1BDE460}"/>
                  </a:ext>
                </a:extLst>
              </p:cNvPr>
              <p:cNvSpPr txBox="1"/>
              <p:nvPr/>
            </p:nvSpPr>
            <p:spPr>
              <a:xfrm>
                <a:off x="0" y="2111569"/>
                <a:ext cx="1182573" cy="453900"/>
              </a:xfrm>
              <a:prstGeom prst="rect">
                <a:avLst/>
              </a:prstGeom>
              <a:solidFill>
                <a:schemeClr val="accent3">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400070" rtl="0" eaLnBrk="1" fontAlgn="auto" latinLnBrk="0" hangingPunct="1">
                  <a:lnSpc>
                    <a:spcPct val="90000"/>
                  </a:lnSpc>
                  <a:spcBef>
                    <a:spcPct val="0"/>
                  </a:spcBef>
                  <a:spcAft>
                    <a:spcPct val="35000"/>
                  </a:spcAft>
                  <a:buClrTx/>
                  <a:buSzTx/>
                  <a:buFontTx/>
                  <a:buNone/>
                  <a:tabLst/>
                  <a:defRPr/>
                </a:pPr>
                <a:r>
                  <a:rPr kumimoji="0" lang="en-GB" sz="900" b="0" i="0" u="none" strike="noStrike" kern="1200" cap="none" spc="0" normalizeH="0" baseline="0" noProof="0" dirty="0">
                    <a:ln>
                      <a:noFill/>
                    </a:ln>
                    <a:solidFill>
                      <a:srgbClr val="1A1C2B"/>
                    </a:solidFill>
                    <a:effectLst/>
                    <a:uLnTx/>
                    <a:uFillTx/>
                    <a:latin typeface="Helvetica" panose="020B0604020202020204" pitchFamily="34" charset="0"/>
                    <a:ea typeface="+mn-ea"/>
                    <a:cs typeface="Helvetica" panose="020B0604020202020204" pitchFamily="34" charset="0"/>
                  </a:rPr>
                  <a:t>Vulnerability Management Solution </a:t>
                </a:r>
              </a:p>
            </p:txBody>
          </p:sp>
        </p:grpSp>
        <p:grpSp>
          <p:nvGrpSpPr>
            <p:cNvPr id="33" name="Group 32">
              <a:extLst>
                <a:ext uri="{FF2B5EF4-FFF2-40B4-BE49-F238E27FC236}">
                  <a16:creationId xmlns:a16="http://schemas.microsoft.com/office/drawing/2014/main" id="{D65C52E3-18FB-3F2E-1B98-0B334EEF0035}"/>
                </a:ext>
              </a:extLst>
            </p:cNvPr>
            <p:cNvGrpSpPr/>
            <p:nvPr/>
          </p:nvGrpSpPr>
          <p:grpSpPr>
            <a:xfrm>
              <a:off x="10919678" y="4670388"/>
              <a:ext cx="1182573" cy="453900"/>
              <a:chOff x="0" y="2111569"/>
              <a:chExt cx="1182573" cy="453900"/>
            </a:xfrm>
          </p:grpSpPr>
          <p:sp>
            <p:nvSpPr>
              <p:cNvPr id="80" name="Rectangle 79">
                <a:extLst>
                  <a:ext uri="{FF2B5EF4-FFF2-40B4-BE49-F238E27FC236}">
                    <a16:creationId xmlns:a16="http://schemas.microsoft.com/office/drawing/2014/main" id="{B8F44BA3-15C7-5137-8591-2C8D66A27845}"/>
                  </a:ext>
                </a:extLst>
              </p:cNvPr>
              <p:cNvSpPr/>
              <p:nvPr/>
            </p:nvSpPr>
            <p:spPr>
              <a:xfrm flipH="1">
                <a:off x="0" y="2111569"/>
                <a:ext cx="1182573" cy="453900"/>
              </a:xfrm>
              <a:prstGeom prst="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81" name="TextBox 80">
                <a:extLst>
                  <a:ext uri="{FF2B5EF4-FFF2-40B4-BE49-F238E27FC236}">
                    <a16:creationId xmlns:a16="http://schemas.microsoft.com/office/drawing/2014/main" id="{DAE18338-7FBD-D8EE-5359-9403372459A6}"/>
                  </a:ext>
                </a:extLst>
              </p:cNvPr>
              <p:cNvSpPr txBox="1"/>
              <p:nvPr/>
            </p:nvSpPr>
            <p:spPr>
              <a:xfrm>
                <a:off x="0" y="2111569"/>
                <a:ext cx="1182573" cy="4539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400070" rtl="0" eaLnBrk="1" fontAlgn="auto" latinLnBrk="0" hangingPunct="1">
                  <a:lnSpc>
                    <a:spcPct val="90000"/>
                  </a:lnSpc>
                  <a:spcBef>
                    <a:spcPct val="0"/>
                  </a:spcBef>
                  <a:spcAft>
                    <a:spcPct val="35000"/>
                  </a:spcAft>
                  <a:buClrTx/>
                  <a:buSzTx/>
                  <a:buFontTx/>
                  <a:buNone/>
                  <a:tabLst/>
                  <a:defRPr/>
                </a:pPr>
                <a:r>
                  <a:rPr kumimoji="0" lang="en-GB" sz="900" b="0" i="0" u="none" strike="noStrike" kern="1200" cap="none" spc="0" normalizeH="0" baseline="0" noProof="0" dirty="0">
                    <a:ln>
                      <a:noFill/>
                    </a:ln>
                    <a:solidFill>
                      <a:srgbClr val="1A1C2B"/>
                    </a:solidFill>
                    <a:effectLst/>
                    <a:uLnTx/>
                    <a:uFillTx/>
                    <a:latin typeface="Helvetica" panose="020B0604020202020204" pitchFamily="34" charset="0"/>
                    <a:ea typeface="+mn-ea"/>
                    <a:cs typeface="Helvetica" panose="020B0604020202020204" pitchFamily="34" charset="0"/>
                  </a:rPr>
                  <a:t>Exposure Management System</a:t>
                </a:r>
              </a:p>
            </p:txBody>
          </p:sp>
        </p:grpSp>
        <p:grpSp>
          <p:nvGrpSpPr>
            <p:cNvPr id="34" name="Group 33">
              <a:extLst>
                <a:ext uri="{FF2B5EF4-FFF2-40B4-BE49-F238E27FC236}">
                  <a16:creationId xmlns:a16="http://schemas.microsoft.com/office/drawing/2014/main" id="{043089BF-12BF-4CF3-71CA-819F741D6E35}"/>
                </a:ext>
              </a:extLst>
            </p:cNvPr>
            <p:cNvGrpSpPr/>
            <p:nvPr/>
          </p:nvGrpSpPr>
          <p:grpSpPr>
            <a:xfrm>
              <a:off x="10919678" y="5207569"/>
              <a:ext cx="1182573" cy="453900"/>
              <a:chOff x="0" y="2111569"/>
              <a:chExt cx="1182573" cy="453900"/>
            </a:xfrm>
            <a:solidFill>
              <a:srgbClr val="FF0000"/>
            </a:solidFill>
          </p:grpSpPr>
          <p:sp>
            <p:nvSpPr>
              <p:cNvPr id="78" name="Rectangle 77">
                <a:extLst>
                  <a:ext uri="{FF2B5EF4-FFF2-40B4-BE49-F238E27FC236}">
                    <a16:creationId xmlns:a16="http://schemas.microsoft.com/office/drawing/2014/main" id="{BEE55BE2-26A1-B491-1131-E163FBE51003}"/>
                  </a:ext>
                </a:extLst>
              </p:cNvPr>
              <p:cNvSpPr/>
              <p:nvPr/>
            </p:nvSpPr>
            <p:spPr>
              <a:xfrm flipH="1">
                <a:off x="0" y="2111569"/>
                <a:ext cx="1182573" cy="45390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79" name="TextBox 78">
                <a:extLst>
                  <a:ext uri="{FF2B5EF4-FFF2-40B4-BE49-F238E27FC236}">
                    <a16:creationId xmlns:a16="http://schemas.microsoft.com/office/drawing/2014/main" id="{E2B2D8E1-9ABD-A06D-E4CE-0E94E1D84F7C}"/>
                  </a:ext>
                </a:extLst>
              </p:cNvPr>
              <p:cNvSpPr txBox="1"/>
              <p:nvPr/>
            </p:nvSpPr>
            <p:spPr>
              <a:xfrm>
                <a:off x="0" y="2111569"/>
                <a:ext cx="1182573" cy="453900"/>
              </a:xfrm>
              <a:prstGeom prst="rect">
                <a:avLst/>
              </a:prstGeom>
              <a:solidFill>
                <a:schemeClr val="accent3">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400070" rtl="0" eaLnBrk="1" fontAlgn="auto" latinLnBrk="0" hangingPunct="1">
                  <a:lnSpc>
                    <a:spcPct val="90000"/>
                  </a:lnSpc>
                  <a:spcBef>
                    <a:spcPct val="0"/>
                  </a:spcBef>
                  <a:spcAft>
                    <a:spcPct val="35000"/>
                  </a:spcAft>
                  <a:buClrTx/>
                  <a:buSzTx/>
                  <a:buFontTx/>
                  <a:buNone/>
                  <a:tabLst/>
                  <a:defRPr/>
                </a:pPr>
                <a:r>
                  <a:rPr kumimoji="0" lang="en-GB" sz="900" b="0" i="0" u="none" strike="noStrike" kern="1200" cap="none" spc="0" normalizeH="0" baseline="0" noProof="0" dirty="0">
                    <a:ln>
                      <a:noFill/>
                    </a:ln>
                    <a:solidFill>
                      <a:srgbClr val="1A1C2B"/>
                    </a:solidFill>
                    <a:effectLst/>
                    <a:uLnTx/>
                    <a:uFillTx/>
                    <a:latin typeface="Helvetica" panose="020B0604020202020204" pitchFamily="34" charset="0"/>
                    <a:ea typeface="+mn-ea"/>
                    <a:cs typeface="Helvetica" panose="020B0604020202020204" pitchFamily="34" charset="0"/>
                  </a:rPr>
                  <a:t>Threat Intelligence Solutions  </a:t>
                </a:r>
              </a:p>
            </p:txBody>
          </p:sp>
        </p:grpSp>
        <p:grpSp>
          <p:nvGrpSpPr>
            <p:cNvPr id="35" name="Group 34">
              <a:extLst>
                <a:ext uri="{FF2B5EF4-FFF2-40B4-BE49-F238E27FC236}">
                  <a16:creationId xmlns:a16="http://schemas.microsoft.com/office/drawing/2014/main" id="{18356B02-38DA-E576-F9A5-D97908C1EC8D}"/>
                </a:ext>
              </a:extLst>
            </p:cNvPr>
            <p:cNvGrpSpPr/>
            <p:nvPr/>
          </p:nvGrpSpPr>
          <p:grpSpPr>
            <a:xfrm>
              <a:off x="9656384" y="5759335"/>
              <a:ext cx="1182573" cy="453900"/>
              <a:chOff x="0" y="2111569"/>
              <a:chExt cx="1182573" cy="453900"/>
            </a:xfrm>
          </p:grpSpPr>
          <p:sp>
            <p:nvSpPr>
              <p:cNvPr id="76" name="Rectangle 75">
                <a:extLst>
                  <a:ext uri="{FF2B5EF4-FFF2-40B4-BE49-F238E27FC236}">
                    <a16:creationId xmlns:a16="http://schemas.microsoft.com/office/drawing/2014/main" id="{0FADEB30-3140-EE59-D8A6-FF4C0A205CBC}"/>
                  </a:ext>
                </a:extLst>
              </p:cNvPr>
              <p:cNvSpPr/>
              <p:nvPr/>
            </p:nvSpPr>
            <p:spPr>
              <a:xfrm flipH="1">
                <a:off x="0" y="2111569"/>
                <a:ext cx="1182573" cy="453900"/>
              </a:xfrm>
              <a:prstGeom prst="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77" name="TextBox 76">
                <a:extLst>
                  <a:ext uri="{FF2B5EF4-FFF2-40B4-BE49-F238E27FC236}">
                    <a16:creationId xmlns:a16="http://schemas.microsoft.com/office/drawing/2014/main" id="{BFF9F87E-8FA8-151D-1E14-4B6BAC607021}"/>
                  </a:ext>
                </a:extLst>
              </p:cNvPr>
              <p:cNvSpPr txBox="1"/>
              <p:nvPr/>
            </p:nvSpPr>
            <p:spPr>
              <a:xfrm>
                <a:off x="0" y="2111569"/>
                <a:ext cx="1182573" cy="4539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400070" rtl="0" eaLnBrk="1" fontAlgn="auto" latinLnBrk="0" hangingPunct="1">
                  <a:lnSpc>
                    <a:spcPct val="90000"/>
                  </a:lnSpc>
                  <a:spcBef>
                    <a:spcPct val="0"/>
                  </a:spcBef>
                  <a:spcAft>
                    <a:spcPct val="35000"/>
                  </a:spcAft>
                  <a:buClrTx/>
                  <a:buSzTx/>
                  <a:buFontTx/>
                  <a:buNone/>
                  <a:tabLst/>
                  <a:defRPr/>
                </a:pPr>
                <a:r>
                  <a:rPr kumimoji="0" lang="en-GB" sz="900" b="0" i="0" u="none" strike="noStrike" kern="1200" cap="none" spc="0" normalizeH="0" baseline="0" noProof="0" dirty="0">
                    <a:ln>
                      <a:noFill/>
                    </a:ln>
                    <a:solidFill>
                      <a:srgbClr val="1A1C2B"/>
                    </a:solidFill>
                    <a:effectLst/>
                    <a:uLnTx/>
                    <a:uFillTx/>
                    <a:latin typeface="Helvetica" panose="020B0604020202020204" pitchFamily="34" charset="0"/>
                    <a:ea typeface="+mn-ea"/>
                    <a:cs typeface="Helvetica" panose="020B0604020202020204" pitchFamily="34" charset="0"/>
                  </a:rPr>
                  <a:t>End Point Detection and Response Solution</a:t>
                </a:r>
              </a:p>
            </p:txBody>
          </p:sp>
        </p:grpSp>
        <p:cxnSp>
          <p:nvCxnSpPr>
            <p:cNvPr id="36" name="Connector: Elbow 35">
              <a:extLst>
                <a:ext uri="{FF2B5EF4-FFF2-40B4-BE49-F238E27FC236}">
                  <a16:creationId xmlns:a16="http://schemas.microsoft.com/office/drawing/2014/main" id="{825A4528-AF35-B3E1-D77B-9626399F1FF6}"/>
                </a:ext>
              </a:extLst>
            </p:cNvPr>
            <p:cNvCxnSpPr>
              <a:cxnSpLocks/>
              <a:stCxn id="74" idx="6"/>
              <a:endCxn id="89" idx="1"/>
            </p:cNvCxnSpPr>
            <p:nvPr/>
          </p:nvCxnSpPr>
          <p:spPr>
            <a:xfrm flipV="1">
              <a:off x="8407949" y="4902484"/>
              <a:ext cx="1238509" cy="378698"/>
            </a:xfrm>
            <a:prstGeom prst="bentConnector3">
              <a:avLst>
                <a:gd name="adj1" fmla="val 50000"/>
              </a:avLst>
            </a:prstGeom>
            <a:ln>
              <a:solidFill>
                <a:schemeClr val="bg1">
                  <a:lumMod val="95000"/>
                </a:schemeClr>
              </a:solidFill>
              <a:headEnd type="triangle"/>
              <a:tailEnd type="triangle"/>
            </a:ln>
          </p:spPr>
          <p:style>
            <a:lnRef idx="3">
              <a:schemeClr val="dk1"/>
            </a:lnRef>
            <a:fillRef idx="0">
              <a:schemeClr val="dk1"/>
            </a:fillRef>
            <a:effectRef idx="2">
              <a:schemeClr val="dk1"/>
            </a:effectRef>
            <a:fontRef idx="minor">
              <a:schemeClr val="tx1"/>
            </a:fontRef>
          </p:style>
        </p:cxnSp>
        <p:grpSp>
          <p:nvGrpSpPr>
            <p:cNvPr id="37" name="Group 36">
              <a:extLst>
                <a:ext uri="{FF2B5EF4-FFF2-40B4-BE49-F238E27FC236}">
                  <a16:creationId xmlns:a16="http://schemas.microsoft.com/office/drawing/2014/main" id="{A3D60ADB-584F-A05F-8832-F494AF7C3FC9}"/>
                </a:ext>
              </a:extLst>
            </p:cNvPr>
            <p:cNvGrpSpPr/>
            <p:nvPr/>
          </p:nvGrpSpPr>
          <p:grpSpPr>
            <a:xfrm>
              <a:off x="6057414" y="4109176"/>
              <a:ext cx="2350534" cy="2344013"/>
              <a:chOff x="4457614" y="3653355"/>
              <a:chExt cx="2350534" cy="2344013"/>
            </a:xfrm>
            <a:solidFill>
              <a:schemeClr val="accent2">
                <a:lumMod val="75000"/>
              </a:schemeClr>
            </a:solidFill>
          </p:grpSpPr>
          <p:sp>
            <p:nvSpPr>
              <p:cNvPr id="74" name="Oval 73">
                <a:extLst>
                  <a:ext uri="{FF2B5EF4-FFF2-40B4-BE49-F238E27FC236}">
                    <a16:creationId xmlns:a16="http://schemas.microsoft.com/office/drawing/2014/main" id="{F4B2240C-04AE-71BF-F521-DBCC546052AB}"/>
                  </a:ext>
                </a:extLst>
              </p:cNvPr>
              <p:cNvSpPr/>
              <p:nvPr/>
            </p:nvSpPr>
            <p:spPr>
              <a:xfrm>
                <a:off x="4457614" y="3653355"/>
                <a:ext cx="2350534" cy="2344013"/>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75" name="Oval 10">
                <a:extLst>
                  <a:ext uri="{FF2B5EF4-FFF2-40B4-BE49-F238E27FC236}">
                    <a16:creationId xmlns:a16="http://schemas.microsoft.com/office/drawing/2014/main" id="{BE75A64B-3156-9230-43BA-5F54DF6848A2}"/>
                  </a:ext>
                </a:extLst>
              </p:cNvPr>
              <p:cNvSpPr txBox="1"/>
              <p:nvPr/>
            </p:nvSpPr>
            <p:spPr>
              <a:xfrm>
                <a:off x="4801842" y="3996628"/>
                <a:ext cx="1662078" cy="1657467"/>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5240" tIns="15240" rIns="15240" bIns="15240" numCol="1" spcCol="1270" anchor="ctr" anchorCtr="0">
                <a:noAutofit/>
              </a:bodyPr>
              <a:lstStyle/>
              <a:p>
                <a:pPr marL="0" marR="0" lvl="0" indent="0" algn="ctr" defTabSz="533427"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a:ln>
                      <a:noFill/>
                    </a:ln>
                    <a:solidFill>
                      <a:srgbClr val="1A1C2B"/>
                    </a:solidFill>
                    <a:effectLst/>
                    <a:uLnTx/>
                    <a:uFillTx/>
                    <a:latin typeface="Helvetica" panose="020B0604020202020204" pitchFamily="34" charset="0"/>
                    <a:ea typeface="+mn-ea"/>
                    <a:cs typeface="Helvetica" panose="020B0604020202020204" pitchFamily="34" charset="0"/>
                  </a:rPr>
                  <a:t>Detect</a:t>
                </a:r>
              </a:p>
              <a:p>
                <a:pPr marL="0" marR="0" lvl="1" indent="0" algn="ctr" defTabSz="400070" rtl="0" eaLnBrk="1" fontAlgn="auto" latinLnBrk="0" hangingPunct="1">
                  <a:lnSpc>
                    <a:spcPct val="90000"/>
                  </a:lnSpc>
                  <a:spcBef>
                    <a:spcPct val="0"/>
                  </a:spcBef>
                  <a:spcAft>
                    <a:spcPct val="15000"/>
                  </a:spcAft>
                  <a:buClrTx/>
                  <a:buSzTx/>
                  <a:buFontTx/>
                  <a:buNone/>
                  <a:tabLst/>
                  <a:defRPr/>
                </a:pPr>
                <a:r>
                  <a:rPr kumimoji="0" lang="en-US" sz="900" b="0" i="0" u="none" strike="noStrike" kern="1200" cap="none" spc="0" normalizeH="0" baseline="0" noProof="0" dirty="0">
                    <a:ln>
                      <a:noFill/>
                    </a:ln>
                    <a:solidFill>
                      <a:srgbClr val="1A1C2B"/>
                    </a:solidFill>
                    <a:effectLst/>
                    <a:uLnTx/>
                    <a:uFillTx/>
                    <a:latin typeface="Helvetica" panose="020B0604020202020204" pitchFamily="34" charset="0"/>
                    <a:ea typeface="+mn-ea"/>
                    <a:cs typeface="Helvetica" panose="020B0604020202020204" pitchFamily="34" charset="0"/>
                  </a:rPr>
                  <a:t>Defines the appropriate activities to identify the occurrence of a cybersecurity event. Enables timely discovery of cybersecurity events.</a:t>
                </a:r>
                <a:endParaRPr kumimoji="0" lang="en-GB" sz="900" b="0" i="0" u="none" strike="noStrike" kern="1200" cap="none" spc="0" normalizeH="0" baseline="0" noProof="0" dirty="0">
                  <a:ln>
                    <a:noFill/>
                  </a:ln>
                  <a:solidFill>
                    <a:srgbClr val="1A1C2B"/>
                  </a:solidFill>
                  <a:effectLst/>
                  <a:uLnTx/>
                  <a:uFillTx/>
                  <a:latin typeface="Helvetica" panose="020B0604020202020204" pitchFamily="34" charset="0"/>
                  <a:ea typeface="+mn-ea"/>
                  <a:cs typeface="Helvetica" panose="020B0604020202020204" pitchFamily="34" charset="0"/>
                </a:endParaRPr>
              </a:p>
            </p:txBody>
          </p:sp>
        </p:grpSp>
        <p:grpSp>
          <p:nvGrpSpPr>
            <p:cNvPr id="38" name="Group 37">
              <a:extLst>
                <a:ext uri="{FF2B5EF4-FFF2-40B4-BE49-F238E27FC236}">
                  <a16:creationId xmlns:a16="http://schemas.microsoft.com/office/drawing/2014/main" id="{CD19D990-4B38-73A3-1A64-C9BDCDBBB0BF}"/>
                </a:ext>
              </a:extLst>
            </p:cNvPr>
            <p:cNvGrpSpPr/>
            <p:nvPr/>
          </p:nvGrpSpPr>
          <p:grpSpPr>
            <a:xfrm>
              <a:off x="9635809" y="1605368"/>
              <a:ext cx="1146736" cy="453900"/>
              <a:chOff x="35836" y="331674"/>
              <a:chExt cx="1146736" cy="453900"/>
            </a:xfrm>
          </p:grpSpPr>
          <p:sp>
            <p:nvSpPr>
              <p:cNvPr id="72" name="Rectangle 71">
                <a:extLst>
                  <a:ext uri="{FF2B5EF4-FFF2-40B4-BE49-F238E27FC236}">
                    <a16:creationId xmlns:a16="http://schemas.microsoft.com/office/drawing/2014/main" id="{20D49118-AFC5-E843-BDE9-930A0C08B399}"/>
                  </a:ext>
                </a:extLst>
              </p:cNvPr>
              <p:cNvSpPr/>
              <p:nvPr/>
            </p:nvSpPr>
            <p:spPr>
              <a:xfrm flipH="1">
                <a:off x="35836" y="331674"/>
                <a:ext cx="1146736" cy="453900"/>
              </a:xfrm>
              <a:prstGeom prst="rect">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73" name="TextBox 72">
                <a:extLst>
                  <a:ext uri="{FF2B5EF4-FFF2-40B4-BE49-F238E27FC236}">
                    <a16:creationId xmlns:a16="http://schemas.microsoft.com/office/drawing/2014/main" id="{DA932781-9D96-E048-F4BA-0EAA1E101ABF}"/>
                  </a:ext>
                </a:extLst>
              </p:cNvPr>
              <p:cNvSpPr txBox="1"/>
              <p:nvPr/>
            </p:nvSpPr>
            <p:spPr>
              <a:xfrm>
                <a:off x="35836" y="331674"/>
                <a:ext cx="1146736" cy="453900"/>
              </a:xfrm>
              <a:prstGeom prst="rect">
                <a:avLst/>
              </a:prstGeom>
              <a:solidFill>
                <a:schemeClr val="accent3">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400070" rtl="0" eaLnBrk="1" fontAlgn="auto" latinLnBrk="0" hangingPunct="1">
                  <a:lnSpc>
                    <a:spcPct val="90000"/>
                  </a:lnSpc>
                  <a:spcBef>
                    <a:spcPct val="0"/>
                  </a:spcBef>
                  <a:spcAft>
                    <a:spcPct val="35000"/>
                  </a:spcAft>
                  <a:buClrTx/>
                  <a:buSzTx/>
                  <a:buFontTx/>
                  <a:buNone/>
                  <a:tabLst/>
                  <a:defRPr/>
                </a:pPr>
                <a:r>
                  <a:rPr kumimoji="0" lang="en-GB" sz="900" b="0" i="0" u="none" strike="noStrike" kern="1200" cap="none" spc="0" normalizeH="0" baseline="0" noProof="0" dirty="0">
                    <a:ln>
                      <a:noFill/>
                    </a:ln>
                    <a:solidFill>
                      <a:srgbClr val="1A1C2B"/>
                    </a:solidFill>
                    <a:effectLst/>
                    <a:uLnTx/>
                    <a:uFillTx/>
                    <a:latin typeface="Helvetica" panose="020B0604020202020204" pitchFamily="34" charset="0"/>
                    <a:ea typeface="+mn-ea"/>
                    <a:cs typeface="Helvetica" panose="020B0604020202020204" pitchFamily="34" charset="0"/>
                  </a:rPr>
                  <a:t>Endpoint Protection/NGAV</a:t>
                </a:r>
              </a:p>
            </p:txBody>
          </p:sp>
        </p:grpSp>
        <p:grpSp>
          <p:nvGrpSpPr>
            <p:cNvPr id="39" name="Group 38">
              <a:extLst>
                <a:ext uri="{FF2B5EF4-FFF2-40B4-BE49-F238E27FC236}">
                  <a16:creationId xmlns:a16="http://schemas.microsoft.com/office/drawing/2014/main" id="{07B13CF8-8132-E16C-9683-D6E7F27736E2}"/>
                </a:ext>
              </a:extLst>
            </p:cNvPr>
            <p:cNvGrpSpPr/>
            <p:nvPr/>
          </p:nvGrpSpPr>
          <p:grpSpPr>
            <a:xfrm>
              <a:off x="9635809" y="2116962"/>
              <a:ext cx="1146737" cy="463980"/>
              <a:chOff x="35835" y="929278"/>
              <a:chExt cx="1146737" cy="463980"/>
            </a:xfrm>
          </p:grpSpPr>
          <p:sp>
            <p:nvSpPr>
              <p:cNvPr id="70" name="Rectangle 69">
                <a:extLst>
                  <a:ext uri="{FF2B5EF4-FFF2-40B4-BE49-F238E27FC236}">
                    <a16:creationId xmlns:a16="http://schemas.microsoft.com/office/drawing/2014/main" id="{1FAD3334-F9CE-3B92-75C9-FA3F8EF66CA7}"/>
                  </a:ext>
                </a:extLst>
              </p:cNvPr>
              <p:cNvSpPr/>
              <p:nvPr/>
            </p:nvSpPr>
            <p:spPr>
              <a:xfrm flipH="1">
                <a:off x="35836" y="929278"/>
                <a:ext cx="1146736" cy="453900"/>
              </a:xfrm>
              <a:prstGeom prst="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71" name="TextBox 70">
                <a:extLst>
                  <a:ext uri="{FF2B5EF4-FFF2-40B4-BE49-F238E27FC236}">
                    <a16:creationId xmlns:a16="http://schemas.microsoft.com/office/drawing/2014/main" id="{99657400-07B5-0E64-1DA5-E0053E0527CD}"/>
                  </a:ext>
                </a:extLst>
              </p:cNvPr>
              <p:cNvSpPr txBox="1"/>
              <p:nvPr/>
            </p:nvSpPr>
            <p:spPr>
              <a:xfrm>
                <a:off x="35835" y="939358"/>
                <a:ext cx="1146736" cy="4539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400070" rtl="0" eaLnBrk="1" fontAlgn="auto" latinLnBrk="0" hangingPunct="1">
                  <a:lnSpc>
                    <a:spcPct val="90000"/>
                  </a:lnSpc>
                  <a:spcBef>
                    <a:spcPct val="0"/>
                  </a:spcBef>
                  <a:spcAft>
                    <a:spcPct val="35000"/>
                  </a:spcAft>
                  <a:buClrTx/>
                  <a:buSzTx/>
                  <a:buFontTx/>
                  <a:buNone/>
                  <a:tabLst/>
                  <a:defRPr/>
                </a:pPr>
                <a:r>
                  <a:rPr kumimoji="0" lang="en-GB" sz="900" b="0" i="0" u="none" strike="noStrike" kern="1200" cap="none" spc="0" normalizeH="0" baseline="0" noProof="0" dirty="0">
                    <a:ln>
                      <a:noFill/>
                    </a:ln>
                    <a:solidFill>
                      <a:srgbClr val="1A1C2B"/>
                    </a:solidFill>
                    <a:effectLst/>
                    <a:uLnTx/>
                    <a:uFillTx/>
                    <a:latin typeface="Helvetica" panose="020B0604020202020204" pitchFamily="34" charset="0"/>
                    <a:ea typeface="+mn-ea"/>
                    <a:cs typeface="Helvetica" panose="020B0604020202020204" pitchFamily="34" charset="0"/>
                  </a:rPr>
                  <a:t>Email Security Solution  </a:t>
                </a:r>
              </a:p>
            </p:txBody>
          </p:sp>
        </p:grpSp>
        <p:grpSp>
          <p:nvGrpSpPr>
            <p:cNvPr id="40" name="Group 39">
              <a:extLst>
                <a:ext uri="{FF2B5EF4-FFF2-40B4-BE49-F238E27FC236}">
                  <a16:creationId xmlns:a16="http://schemas.microsoft.com/office/drawing/2014/main" id="{38D4172F-EBEB-33EE-DB91-22C59FF24AEB}"/>
                </a:ext>
              </a:extLst>
            </p:cNvPr>
            <p:cNvGrpSpPr/>
            <p:nvPr/>
          </p:nvGrpSpPr>
          <p:grpSpPr>
            <a:xfrm>
              <a:off x="9635808" y="2648716"/>
              <a:ext cx="1146736" cy="453900"/>
              <a:chOff x="35836" y="1526881"/>
              <a:chExt cx="1146736" cy="453900"/>
            </a:xfrm>
          </p:grpSpPr>
          <p:sp>
            <p:nvSpPr>
              <p:cNvPr id="68" name="Rectangle 67">
                <a:extLst>
                  <a:ext uri="{FF2B5EF4-FFF2-40B4-BE49-F238E27FC236}">
                    <a16:creationId xmlns:a16="http://schemas.microsoft.com/office/drawing/2014/main" id="{0D16DB69-BD03-B43F-AE8E-524BC9EFC256}"/>
                  </a:ext>
                </a:extLst>
              </p:cNvPr>
              <p:cNvSpPr/>
              <p:nvPr/>
            </p:nvSpPr>
            <p:spPr>
              <a:xfrm flipH="1">
                <a:off x="35836" y="1526881"/>
                <a:ext cx="1146736" cy="453900"/>
              </a:xfrm>
              <a:prstGeom prst="rect">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69" name="TextBox 68">
                <a:extLst>
                  <a:ext uri="{FF2B5EF4-FFF2-40B4-BE49-F238E27FC236}">
                    <a16:creationId xmlns:a16="http://schemas.microsoft.com/office/drawing/2014/main" id="{9C170CD9-9BAE-7FE6-F591-20840336F094}"/>
                  </a:ext>
                </a:extLst>
              </p:cNvPr>
              <p:cNvSpPr txBox="1"/>
              <p:nvPr/>
            </p:nvSpPr>
            <p:spPr>
              <a:xfrm>
                <a:off x="35836" y="1526881"/>
                <a:ext cx="1146736" cy="453900"/>
              </a:xfrm>
              <a:prstGeom prst="rect">
                <a:avLst/>
              </a:prstGeom>
              <a:solidFill>
                <a:schemeClr val="accent3">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400070" rtl="0" eaLnBrk="1" fontAlgn="auto" latinLnBrk="0" hangingPunct="1">
                  <a:lnSpc>
                    <a:spcPct val="90000"/>
                  </a:lnSpc>
                  <a:spcBef>
                    <a:spcPct val="0"/>
                  </a:spcBef>
                  <a:spcAft>
                    <a:spcPct val="35000"/>
                  </a:spcAft>
                  <a:buClrTx/>
                  <a:buSzTx/>
                  <a:buFontTx/>
                  <a:buNone/>
                  <a:tabLst/>
                  <a:defRPr/>
                </a:pPr>
                <a:r>
                  <a:rPr kumimoji="0" lang="en-GB" sz="900" b="0" i="0" u="none" strike="noStrike" kern="1200" cap="none" spc="0" normalizeH="0" baseline="0" noProof="0" dirty="0">
                    <a:ln>
                      <a:noFill/>
                    </a:ln>
                    <a:solidFill>
                      <a:srgbClr val="1A1C2B"/>
                    </a:solidFill>
                    <a:effectLst/>
                    <a:uLnTx/>
                    <a:uFillTx/>
                    <a:latin typeface="Helvetica" panose="020B0604020202020204" pitchFamily="34" charset="0"/>
                    <a:ea typeface="+mn-ea"/>
                    <a:cs typeface="Helvetica" panose="020B0604020202020204" pitchFamily="34" charset="0"/>
                  </a:rPr>
                  <a:t>Privileged Access Management(PAM) </a:t>
                </a:r>
              </a:p>
            </p:txBody>
          </p:sp>
        </p:grpSp>
        <p:grpSp>
          <p:nvGrpSpPr>
            <p:cNvPr id="41" name="Group 40">
              <a:extLst>
                <a:ext uri="{FF2B5EF4-FFF2-40B4-BE49-F238E27FC236}">
                  <a16:creationId xmlns:a16="http://schemas.microsoft.com/office/drawing/2014/main" id="{2C0F95A1-1AF7-61CF-C78A-6EC8BD224CC6}"/>
                </a:ext>
              </a:extLst>
            </p:cNvPr>
            <p:cNvGrpSpPr/>
            <p:nvPr/>
          </p:nvGrpSpPr>
          <p:grpSpPr>
            <a:xfrm>
              <a:off x="10909028" y="3196258"/>
              <a:ext cx="1182573" cy="453900"/>
              <a:chOff x="0" y="2111569"/>
              <a:chExt cx="1182573" cy="453900"/>
            </a:xfrm>
          </p:grpSpPr>
          <p:sp>
            <p:nvSpPr>
              <p:cNvPr id="66" name="Rectangle 65">
                <a:extLst>
                  <a:ext uri="{FF2B5EF4-FFF2-40B4-BE49-F238E27FC236}">
                    <a16:creationId xmlns:a16="http://schemas.microsoft.com/office/drawing/2014/main" id="{5F3BF0DA-E409-E63E-8BC9-85E2B954A30A}"/>
                  </a:ext>
                </a:extLst>
              </p:cNvPr>
              <p:cNvSpPr/>
              <p:nvPr/>
            </p:nvSpPr>
            <p:spPr>
              <a:xfrm flipH="1">
                <a:off x="0" y="2111569"/>
                <a:ext cx="1182573" cy="453900"/>
              </a:xfrm>
              <a:prstGeom prst="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67" name="TextBox 66">
                <a:extLst>
                  <a:ext uri="{FF2B5EF4-FFF2-40B4-BE49-F238E27FC236}">
                    <a16:creationId xmlns:a16="http://schemas.microsoft.com/office/drawing/2014/main" id="{D39BB508-65A7-789D-E3B3-8834D6867E46}"/>
                  </a:ext>
                </a:extLst>
              </p:cNvPr>
              <p:cNvSpPr txBox="1"/>
              <p:nvPr/>
            </p:nvSpPr>
            <p:spPr>
              <a:xfrm>
                <a:off x="0" y="2111569"/>
                <a:ext cx="1182573" cy="4539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400070" rtl="0" eaLnBrk="1" fontAlgn="auto" latinLnBrk="0" hangingPunct="1">
                  <a:lnSpc>
                    <a:spcPct val="90000"/>
                  </a:lnSpc>
                  <a:spcBef>
                    <a:spcPct val="0"/>
                  </a:spcBef>
                  <a:spcAft>
                    <a:spcPct val="35000"/>
                  </a:spcAft>
                  <a:buClrTx/>
                  <a:buSzTx/>
                  <a:buFontTx/>
                  <a:buNone/>
                  <a:tabLst/>
                  <a:defRPr/>
                </a:pPr>
                <a:r>
                  <a:rPr kumimoji="0" lang="en-GB" sz="900" b="0" i="0" u="none" strike="noStrike" kern="1200" cap="none" spc="0" normalizeH="0" baseline="0" noProof="0" dirty="0">
                    <a:ln>
                      <a:noFill/>
                    </a:ln>
                    <a:solidFill>
                      <a:srgbClr val="1A1C2B"/>
                    </a:solidFill>
                    <a:effectLst/>
                    <a:uLnTx/>
                    <a:uFillTx/>
                    <a:latin typeface="Helvetica" panose="020B0604020202020204" pitchFamily="34" charset="0"/>
                    <a:ea typeface="+mn-ea"/>
                    <a:cs typeface="Helvetica" panose="020B0604020202020204" pitchFamily="34" charset="0"/>
                  </a:rPr>
                  <a:t> Awareness Training including Phishing investigation service</a:t>
                </a:r>
              </a:p>
            </p:txBody>
          </p:sp>
        </p:grpSp>
        <p:grpSp>
          <p:nvGrpSpPr>
            <p:cNvPr id="42" name="Group 41">
              <a:extLst>
                <a:ext uri="{FF2B5EF4-FFF2-40B4-BE49-F238E27FC236}">
                  <a16:creationId xmlns:a16="http://schemas.microsoft.com/office/drawing/2014/main" id="{B7A29781-2657-2185-CA5C-8CDF4A49E707}"/>
                </a:ext>
              </a:extLst>
            </p:cNvPr>
            <p:cNvGrpSpPr/>
            <p:nvPr/>
          </p:nvGrpSpPr>
          <p:grpSpPr>
            <a:xfrm>
              <a:off x="10909030" y="1591839"/>
              <a:ext cx="1182573" cy="453900"/>
              <a:chOff x="0" y="2111569"/>
              <a:chExt cx="1182573" cy="453900"/>
            </a:xfrm>
            <a:solidFill>
              <a:srgbClr val="FF0000"/>
            </a:solidFill>
          </p:grpSpPr>
          <p:sp>
            <p:nvSpPr>
              <p:cNvPr id="64" name="Rectangle 63">
                <a:extLst>
                  <a:ext uri="{FF2B5EF4-FFF2-40B4-BE49-F238E27FC236}">
                    <a16:creationId xmlns:a16="http://schemas.microsoft.com/office/drawing/2014/main" id="{E5D00C31-170E-9EC7-B30C-095C47D9F841}"/>
                  </a:ext>
                </a:extLst>
              </p:cNvPr>
              <p:cNvSpPr/>
              <p:nvPr/>
            </p:nvSpPr>
            <p:spPr>
              <a:xfrm flipH="1">
                <a:off x="0" y="2111569"/>
                <a:ext cx="1182573" cy="45390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65" name="TextBox 64">
                <a:extLst>
                  <a:ext uri="{FF2B5EF4-FFF2-40B4-BE49-F238E27FC236}">
                    <a16:creationId xmlns:a16="http://schemas.microsoft.com/office/drawing/2014/main" id="{B2922EA6-2CF0-AD64-7B41-92D3AB7901E6}"/>
                  </a:ext>
                </a:extLst>
              </p:cNvPr>
              <p:cNvSpPr txBox="1"/>
              <p:nvPr/>
            </p:nvSpPr>
            <p:spPr>
              <a:xfrm>
                <a:off x="0" y="2111569"/>
                <a:ext cx="1182573" cy="453900"/>
              </a:xfrm>
              <a:prstGeom prst="rect">
                <a:avLst/>
              </a:prstGeom>
              <a:solidFill>
                <a:schemeClr val="accent3">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400070" rtl="0" eaLnBrk="1" fontAlgn="auto" latinLnBrk="0" hangingPunct="1">
                  <a:lnSpc>
                    <a:spcPct val="90000"/>
                  </a:lnSpc>
                  <a:spcBef>
                    <a:spcPct val="0"/>
                  </a:spcBef>
                  <a:spcAft>
                    <a:spcPct val="35000"/>
                  </a:spcAft>
                  <a:buClrTx/>
                  <a:buSzTx/>
                  <a:buFontTx/>
                  <a:buNone/>
                  <a:tabLst/>
                  <a:defRPr/>
                </a:pPr>
                <a:r>
                  <a:rPr kumimoji="0" lang="en-GB" sz="900" b="0" i="0" u="none" strike="noStrike" kern="1200" cap="none" spc="0" normalizeH="0" baseline="0" noProof="0" dirty="0">
                    <a:ln>
                      <a:noFill/>
                    </a:ln>
                    <a:solidFill>
                      <a:srgbClr val="1A1C2B"/>
                    </a:solidFill>
                    <a:effectLst/>
                    <a:uLnTx/>
                    <a:uFillTx/>
                    <a:latin typeface="Helvetica" panose="020B0604020202020204" pitchFamily="34" charset="0"/>
                    <a:ea typeface="+mn-ea"/>
                    <a:cs typeface="Helvetica" panose="020B0604020202020204" pitchFamily="34" charset="0"/>
                  </a:rPr>
                  <a:t>NGFWs/WAFs/Layer 7 Load Balancers </a:t>
                </a:r>
              </a:p>
            </p:txBody>
          </p:sp>
        </p:grpSp>
        <p:grpSp>
          <p:nvGrpSpPr>
            <p:cNvPr id="43" name="Group 42">
              <a:extLst>
                <a:ext uri="{FF2B5EF4-FFF2-40B4-BE49-F238E27FC236}">
                  <a16:creationId xmlns:a16="http://schemas.microsoft.com/office/drawing/2014/main" id="{591A9228-6FC4-A343-4B4C-C3F08545FF45}"/>
                </a:ext>
              </a:extLst>
            </p:cNvPr>
            <p:cNvGrpSpPr/>
            <p:nvPr/>
          </p:nvGrpSpPr>
          <p:grpSpPr>
            <a:xfrm>
              <a:off x="10906618" y="2134911"/>
              <a:ext cx="1182573" cy="453900"/>
              <a:chOff x="0" y="2111569"/>
              <a:chExt cx="1182573" cy="453900"/>
            </a:xfrm>
            <a:solidFill>
              <a:schemeClr val="accent1"/>
            </a:solidFill>
          </p:grpSpPr>
          <p:sp>
            <p:nvSpPr>
              <p:cNvPr id="62" name="Rectangle 61">
                <a:extLst>
                  <a:ext uri="{FF2B5EF4-FFF2-40B4-BE49-F238E27FC236}">
                    <a16:creationId xmlns:a16="http://schemas.microsoft.com/office/drawing/2014/main" id="{FDC8D755-0C3C-9D5B-668D-7486E5D59164}"/>
                  </a:ext>
                </a:extLst>
              </p:cNvPr>
              <p:cNvSpPr/>
              <p:nvPr/>
            </p:nvSpPr>
            <p:spPr>
              <a:xfrm flipH="1">
                <a:off x="0" y="2111569"/>
                <a:ext cx="1182573" cy="45390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63" name="TextBox 62">
                <a:extLst>
                  <a:ext uri="{FF2B5EF4-FFF2-40B4-BE49-F238E27FC236}">
                    <a16:creationId xmlns:a16="http://schemas.microsoft.com/office/drawing/2014/main" id="{724CAE78-5731-E365-D330-11B484D78068}"/>
                  </a:ext>
                </a:extLst>
              </p:cNvPr>
              <p:cNvSpPr txBox="1"/>
              <p:nvPr/>
            </p:nvSpPr>
            <p:spPr>
              <a:xfrm>
                <a:off x="0" y="2111569"/>
                <a:ext cx="1182573" cy="4539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400070" rtl="0" eaLnBrk="1" fontAlgn="auto" latinLnBrk="0" hangingPunct="1">
                  <a:lnSpc>
                    <a:spcPct val="90000"/>
                  </a:lnSpc>
                  <a:spcBef>
                    <a:spcPct val="0"/>
                  </a:spcBef>
                  <a:spcAft>
                    <a:spcPct val="35000"/>
                  </a:spcAft>
                  <a:buClrTx/>
                  <a:buSzTx/>
                  <a:buFontTx/>
                  <a:buNone/>
                  <a:tabLst/>
                  <a:defRPr/>
                </a:pPr>
                <a:r>
                  <a:rPr kumimoji="0" lang="en-GB" sz="900" b="0" i="0" u="none" strike="noStrike" kern="1200" cap="none" spc="0" normalizeH="0" baseline="0" noProof="0" dirty="0">
                    <a:ln>
                      <a:noFill/>
                    </a:ln>
                    <a:solidFill>
                      <a:srgbClr val="1A1C2B"/>
                    </a:solidFill>
                    <a:effectLst/>
                    <a:uLnTx/>
                    <a:uFillTx/>
                    <a:latin typeface="Helvetica" panose="020B0604020202020204" pitchFamily="34" charset="0"/>
                    <a:ea typeface="+mn-ea"/>
                    <a:cs typeface="Helvetica" panose="020B0604020202020204" pitchFamily="34" charset="0"/>
                  </a:rPr>
                  <a:t>Data Loss Prevention </a:t>
                </a:r>
              </a:p>
            </p:txBody>
          </p:sp>
        </p:grpSp>
        <p:grpSp>
          <p:nvGrpSpPr>
            <p:cNvPr id="44" name="Group 43">
              <a:extLst>
                <a:ext uri="{FF2B5EF4-FFF2-40B4-BE49-F238E27FC236}">
                  <a16:creationId xmlns:a16="http://schemas.microsoft.com/office/drawing/2014/main" id="{1C20A993-2D12-735B-5BF2-07C750AC89BB}"/>
                </a:ext>
              </a:extLst>
            </p:cNvPr>
            <p:cNvGrpSpPr/>
            <p:nvPr/>
          </p:nvGrpSpPr>
          <p:grpSpPr>
            <a:xfrm>
              <a:off x="10909029" y="2659077"/>
              <a:ext cx="1182573" cy="453900"/>
              <a:chOff x="0" y="2111569"/>
              <a:chExt cx="1182573" cy="453900"/>
            </a:xfrm>
            <a:solidFill>
              <a:srgbClr val="FF0000"/>
            </a:solidFill>
          </p:grpSpPr>
          <p:sp>
            <p:nvSpPr>
              <p:cNvPr id="60" name="Rectangle 59">
                <a:extLst>
                  <a:ext uri="{FF2B5EF4-FFF2-40B4-BE49-F238E27FC236}">
                    <a16:creationId xmlns:a16="http://schemas.microsoft.com/office/drawing/2014/main" id="{1612452B-DB67-6CDC-7CF2-3AB7C7FFA407}"/>
                  </a:ext>
                </a:extLst>
              </p:cNvPr>
              <p:cNvSpPr/>
              <p:nvPr/>
            </p:nvSpPr>
            <p:spPr>
              <a:xfrm flipH="1">
                <a:off x="0" y="2111569"/>
                <a:ext cx="1182573" cy="45390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61" name="TextBox 60">
                <a:extLst>
                  <a:ext uri="{FF2B5EF4-FFF2-40B4-BE49-F238E27FC236}">
                    <a16:creationId xmlns:a16="http://schemas.microsoft.com/office/drawing/2014/main" id="{B882B357-D784-5348-59AC-993D18EE975F}"/>
                  </a:ext>
                </a:extLst>
              </p:cNvPr>
              <p:cNvSpPr txBox="1"/>
              <p:nvPr/>
            </p:nvSpPr>
            <p:spPr>
              <a:xfrm>
                <a:off x="0" y="2111569"/>
                <a:ext cx="1182573" cy="453900"/>
              </a:xfrm>
              <a:prstGeom prst="rect">
                <a:avLst/>
              </a:prstGeom>
              <a:solidFill>
                <a:schemeClr val="accent3">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400070" rtl="0" eaLnBrk="1" fontAlgn="auto" latinLnBrk="0" hangingPunct="1">
                  <a:lnSpc>
                    <a:spcPct val="90000"/>
                  </a:lnSpc>
                  <a:spcBef>
                    <a:spcPct val="0"/>
                  </a:spcBef>
                  <a:spcAft>
                    <a:spcPct val="35000"/>
                  </a:spcAft>
                  <a:buClrTx/>
                  <a:buSzTx/>
                  <a:buFontTx/>
                  <a:buNone/>
                  <a:tabLst/>
                  <a:defRPr/>
                </a:pPr>
                <a:r>
                  <a:rPr kumimoji="0" lang="en-GB" sz="900" b="0" i="0" u="none" strike="noStrike" kern="1200" cap="none" spc="0" normalizeH="0" baseline="0" noProof="0" dirty="0">
                    <a:ln>
                      <a:noFill/>
                    </a:ln>
                    <a:solidFill>
                      <a:srgbClr val="1A1C2B"/>
                    </a:solidFill>
                    <a:effectLst/>
                    <a:uLnTx/>
                    <a:uFillTx/>
                    <a:latin typeface="Helvetica" panose="020B0604020202020204" pitchFamily="34" charset="0"/>
                    <a:ea typeface="+mn-ea"/>
                    <a:cs typeface="Helvetica" panose="020B0604020202020204" pitchFamily="34" charset="0"/>
                  </a:rPr>
                  <a:t>Security Service Edge/Secure Access Service Edge (SASE)</a:t>
                </a:r>
              </a:p>
            </p:txBody>
          </p:sp>
        </p:grpSp>
        <p:grpSp>
          <p:nvGrpSpPr>
            <p:cNvPr id="45" name="Group 44">
              <a:extLst>
                <a:ext uri="{FF2B5EF4-FFF2-40B4-BE49-F238E27FC236}">
                  <a16:creationId xmlns:a16="http://schemas.microsoft.com/office/drawing/2014/main" id="{83CD4F29-8644-AEA1-6196-5DBBDA22F99A}"/>
                </a:ext>
              </a:extLst>
            </p:cNvPr>
            <p:cNvGrpSpPr/>
            <p:nvPr/>
          </p:nvGrpSpPr>
          <p:grpSpPr>
            <a:xfrm>
              <a:off x="9645735" y="3210843"/>
              <a:ext cx="1182573" cy="453900"/>
              <a:chOff x="0" y="2111569"/>
              <a:chExt cx="1182573" cy="453900"/>
            </a:xfrm>
          </p:grpSpPr>
          <p:sp>
            <p:nvSpPr>
              <p:cNvPr id="58" name="Rectangle 57">
                <a:extLst>
                  <a:ext uri="{FF2B5EF4-FFF2-40B4-BE49-F238E27FC236}">
                    <a16:creationId xmlns:a16="http://schemas.microsoft.com/office/drawing/2014/main" id="{9CAB559D-AEDF-CADF-58C6-9E742B17B467}"/>
                  </a:ext>
                </a:extLst>
              </p:cNvPr>
              <p:cNvSpPr/>
              <p:nvPr/>
            </p:nvSpPr>
            <p:spPr>
              <a:xfrm flipH="1">
                <a:off x="0" y="2111569"/>
                <a:ext cx="1182573" cy="453900"/>
              </a:xfrm>
              <a:prstGeom prst="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59" name="TextBox 58">
                <a:extLst>
                  <a:ext uri="{FF2B5EF4-FFF2-40B4-BE49-F238E27FC236}">
                    <a16:creationId xmlns:a16="http://schemas.microsoft.com/office/drawing/2014/main" id="{0DE6671F-A68A-C086-71F6-74BB919CD9EE}"/>
                  </a:ext>
                </a:extLst>
              </p:cNvPr>
              <p:cNvSpPr txBox="1"/>
              <p:nvPr/>
            </p:nvSpPr>
            <p:spPr>
              <a:xfrm>
                <a:off x="0" y="2111569"/>
                <a:ext cx="1182573" cy="4539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400070" rtl="0" eaLnBrk="1" fontAlgn="auto" latinLnBrk="0" hangingPunct="1">
                  <a:lnSpc>
                    <a:spcPct val="90000"/>
                  </a:lnSpc>
                  <a:spcBef>
                    <a:spcPct val="0"/>
                  </a:spcBef>
                  <a:spcAft>
                    <a:spcPct val="35000"/>
                  </a:spcAft>
                  <a:buClrTx/>
                  <a:buSzTx/>
                  <a:buFontTx/>
                  <a:buNone/>
                  <a:tabLst/>
                  <a:defRPr/>
                </a:pPr>
                <a:r>
                  <a:rPr kumimoji="0" lang="en-GB" sz="900" b="0" i="0" u="none" strike="noStrike" kern="1200" cap="none" spc="0" normalizeH="0" baseline="0" noProof="0" dirty="0">
                    <a:ln>
                      <a:noFill/>
                    </a:ln>
                    <a:solidFill>
                      <a:srgbClr val="1A1C2B"/>
                    </a:solidFill>
                    <a:effectLst/>
                    <a:uLnTx/>
                    <a:uFillTx/>
                    <a:latin typeface="Helvetica" panose="020B0604020202020204" pitchFamily="34" charset="0"/>
                    <a:ea typeface="+mn-ea"/>
                    <a:cs typeface="Helvetica" panose="020B0604020202020204" pitchFamily="34" charset="0"/>
                  </a:rPr>
                  <a:t>Key Management Solution (KMS)</a:t>
                </a:r>
              </a:p>
            </p:txBody>
          </p:sp>
        </p:grpSp>
        <p:cxnSp>
          <p:nvCxnSpPr>
            <p:cNvPr id="46" name="Connector: Elbow 45">
              <a:extLst>
                <a:ext uri="{FF2B5EF4-FFF2-40B4-BE49-F238E27FC236}">
                  <a16:creationId xmlns:a16="http://schemas.microsoft.com/office/drawing/2014/main" id="{F6D9069A-A6E6-D093-7B48-8244C17E12DC}"/>
                </a:ext>
              </a:extLst>
            </p:cNvPr>
            <p:cNvCxnSpPr>
              <a:cxnSpLocks/>
              <a:stCxn id="96" idx="6"/>
              <a:endCxn id="73" idx="1"/>
            </p:cNvCxnSpPr>
            <p:nvPr/>
          </p:nvCxnSpPr>
          <p:spPr>
            <a:xfrm flipV="1">
              <a:off x="9210593" y="1832318"/>
              <a:ext cx="425216" cy="1078198"/>
            </a:xfrm>
            <a:prstGeom prst="bentConnector3">
              <a:avLst>
                <a:gd name="adj1" fmla="val 50000"/>
              </a:avLst>
            </a:prstGeom>
            <a:ln>
              <a:solidFill>
                <a:schemeClr val="bg1">
                  <a:lumMod val="95000"/>
                </a:schemeClr>
              </a:solidFill>
              <a:headEnd type="triangle"/>
              <a:tailEnd type="triangle"/>
            </a:ln>
          </p:spPr>
          <p:style>
            <a:lnRef idx="3">
              <a:schemeClr val="dk1"/>
            </a:lnRef>
            <a:fillRef idx="0">
              <a:schemeClr val="dk1"/>
            </a:fillRef>
            <a:effectRef idx="2">
              <a:schemeClr val="dk1"/>
            </a:effectRef>
            <a:fontRef idx="minor">
              <a:schemeClr val="tx1"/>
            </a:fontRef>
          </p:style>
        </p:cxnSp>
        <p:grpSp>
          <p:nvGrpSpPr>
            <p:cNvPr id="47" name="Group 46">
              <a:extLst>
                <a:ext uri="{FF2B5EF4-FFF2-40B4-BE49-F238E27FC236}">
                  <a16:creationId xmlns:a16="http://schemas.microsoft.com/office/drawing/2014/main" id="{4AA0B6E8-161A-5F33-B28F-484E6F3E38EB}"/>
                </a:ext>
              </a:extLst>
            </p:cNvPr>
            <p:cNvGrpSpPr/>
            <p:nvPr/>
          </p:nvGrpSpPr>
          <p:grpSpPr>
            <a:xfrm>
              <a:off x="2692477" y="1131645"/>
              <a:ext cx="1182573" cy="490575"/>
              <a:chOff x="35836" y="1228080"/>
              <a:chExt cx="1146736" cy="453900"/>
            </a:xfrm>
          </p:grpSpPr>
          <p:sp>
            <p:nvSpPr>
              <p:cNvPr id="56" name="Rectangle 55">
                <a:extLst>
                  <a:ext uri="{FF2B5EF4-FFF2-40B4-BE49-F238E27FC236}">
                    <a16:creationId xmlns:a16="http://schemas.microsoft.com/office/drawing/2014/main" id="{D8BC8171-CBD5-8009-FAB0-34741571A222}"/>
                  </a:ext>
                </a:extLst>
              </p:cNvPr>
              <p:cNvSpPr/>
              <p:nvPr/>
            </p:nvSpPr>
            <p:spPr>
              <a:xfrm flipH="1">
                <a:off x="35836" y="1228080"/>
                <a:ext cx="1146736" cy="453900"/>
              </a:xfrm>
              <a:prstGeom prst="rec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57" name="TextBox 56">
                <a:extLst>
                  <a:ext uri="{FF2B5EF4-FFF2-40B4-BE49-F238E27FC236}">
                    <a16:creationId xmlns:a16="http://schemas.microsoft.com/office/drawing/2014/main" id="{FD9950D3-F7FE-F01F-01DA-9E54744F2D43}"/>
                  </a:ext>
                </a:extLst>
              </p:cNvPr>
              <p:cNvSpPr txBox="1"/>
              <p:nvPr/>
            </p:nvSpPr>
            <p:spPr>
              <a:xfrm>
                <a:off x="35836" y="1228080"/>
                <a:ext cx="1146736" cy="4539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marR="0" lvl="0" indent="0" algn="ctr" defTabSz="444522" rtl="0" eaLnBrk="1" fontAlgn="auto" latinLnBrk="0" hangingPunct="1">
                  <a:lnSpc>
                    <a:spcPct val="90000"/>
                  </a:lnSpc>
                  <a:spcBef>
                    <a:spcPct val="0"/>
                  </a:spcBef>
                  <a:spcAft>
                    <a:spcPct val="35000"/>
                  </a:spcAft>
                  <a:buClrTx/>
                  <a:buSzTx/>
                  <a:buFontTx/>
                  <a:buNone/>
                  <a:tabLst/>
                  <a:defRPr/>
                </a:pPr>
                <a:r>
                  <a:rPr kumimoji="0" lang="en-GB" sz="1000" b="0" i="0" u="none" strike="noStrike" kern="1200" cap="none" spc="0" normalizeH="0" baseline="0" noProof="0" dirty="0">
                    <a:ln>
                      <a:noFill/>
                    </a:ln>
                    <a:solidFill>
                      <a:srgbClr val="1A1C2B"/>
                    </a:solidFill>
                    <a:effectLst/>
                    <a:uLnTx/>
                    <a:uFillTx/>
                    <a:latin typeface="Helvetica" panose="020B0604020202020204" pitchFamily="34" charset="0"/>
                    <a:ea typeface="+mn-ea"/>
                    <a:cs typeface="Helvetica" panose="020B0604020202020204" pitchFamily="34" charset="0"/>
                  </a:rPr>
                  <a:t>Risk Management </a:t>
                </a:r>
              </a:p>
            </p:txBody>
          </p:sp>
        </p:grpSp>
        <p:grpSp>
          <p:nvGrpSpPr>
            <p:cNvPr id="48" name="Group 47">
              <a:extLst>
                <a:ext uri="{FF2B5EF4-FFF2-40B4-BE49-F238E27FC236}">
                  <a16:creationId xmlns:a16="http://schemas.microsoft.com/office/drawing/2014/main" id="{A06146F0-569C-50BA-EDF6-17F97DB81B78}"/>
                </a:ext>
              </a:extLst>
            </p:cNvPr>
            <p:cNvGrpSpPr/>
            <p:nvPr/>
          </p:nvGrpSpPr>
          <p:grpSpPr>
            <a:xfrm>
              <a:off x="2692480" y="625419"/>
              <a:ext cx="1182571" cy="453900"/>
              <a:chOff x="1" y="1825683"/>
              <a:chExt cx="1182571" cy="453900"/>
            </a:xfrm>
          </p:grpSpPr>
          <p:sp>
            <p:nvSpPr>
              <p:cNvPr id="54" name="Rectangle 53">
                <a:extLst>
                  <a:ext uri="{FF2B5EF4-FFF2-40B4-BE49-F238E27FC236}">
                    <a16:creationId xmlns:a16="http://schemas.microsoft.com/office/drawing/2014/main" id="{9999B9FC-D153-A2E1-34CF-28ABA0513224}"/>
                  </a:ext>
                </a:extLst>
              </p:cNvPr>
              <p:cNvSpPr/>
              <p:nvPr/>
            </p:nvSpPr>
            <p:spPr>
              <a:xfrm flipH="1">
                <a:off x="1" y="1825683"/>
                <a:ext cx="1182571" cy="453900"/>
              </a:xfrm>
              <a:prstGeom prst="rect">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55" name="TextBox 54">
                <a:extLst>
                  <a:ext uri="{FF2B5EF4-FFF2-40B4-BE49-F238E27FC236}">
                    <a16:creationId xmlns:a16="http://schemas.microsoft.com/office/drawing/2014/main" id="{229C53E9-AE13-2298-56DC-6AD94993CB48}"/>
                  </a:ext>
                </a:extLst>
              </p:cNvPr>
              <p:cNvSpPr txBox="1"/>
              <p:nvPr/>
            </p:nvSpPr>
            <p:spPr>
              <a:xfrm>
                <a:off x="1" y="1825683"/>
                <a:ext cx="1182571" cy="453900"/>
              </a:xfrm>
              <a:prstGeom prst="rect">
                <a:avLst/>
              </a:prstGeom>
              <a:solidFill>
                <a:schemeClr val="accent3">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marR="0" lvl="0" indent="0" algn="ctr" defTabSz="444522" rtl="0" eaLnBrk="1" fontAlgn="auto" latinLnBrk="0" hangingPunct="1">
                  <a:lnSpc>
                    <a:spcPct val="90000"/>
                  </a:lnSpc>
                  <a:spcBef>
                    <a:spcPct val="0"/>
                  </a:spcBef>
                  <a:spcAft>
                    <a:spcPct val="35000"/>
                  </a:spcAft>
                  <a:buClrTx/>
                  <a:buSzTx/>
                  <a:buFontTx/>
                  <a:buNone/>
                  <a:tabLst/>
                  <a:defRPr/>
                </a:pPr>
                <a:r>
                  <a:rPr kumimoji="0" lang="en-GB" sz="1000" b="0" i="0" u="none" strike="noStrike" kern="1200" cap="none" spc="0" normalizeH="0" baseline="0" noProof="0" dirty="0">
                    <a:ln>
                      <a:noFill/>
                    </a:ln>
                    <a:solidFill>
                      <a:srgbClr val="1A1C2B"/>
                    </a:solidFill>
                    <a:effectLst/>
                    <a:uLnTx/>
                    <a:uFillTx/>
                    <a:latin typeface="Helvetica" panose="020B0604020202020204" pitchFamily="34" charset="0"/>
                    <a:ea typeface="+mn-ea"/>
                    <a:cs typeface="Helvetica" panose="020B0604020202020204" pitchFamily="34" charset="0"/>
                  </a:rPr>
                  <a:t>Data Discovery and Classification </a:t>
                </a:r>
              </a:p>
            </p:txBody>
          </p:sp>
        </p:grpSp>
        <p:grpSp>
          <p:nvGrpSpPr>
            <p:cNvPr id="49" name="Group 48">
              <a:extLst>
                <a:ext uri="{FF2B5EF4-FFF2-40B4-BE49-F238E27FC236}">
                  <a16:creationId xmlns:a16="http://schemas.microsoft.com/office/drawing/2014/main" id="{C7C6A78C-0039-658F-712C-E07C31B18639}"/>
                </a:ext>
              </a:extLst>
            </p:cNvPr>
            <p:cNvGrpSpPr/>
            <p:nvPr/>
          </p:nvGrpSpPr>
          <p:grpSpPr>
            <a:xfrm>
              <a:off x="7916191" y="640010"/>
              <a:ext cx="1146736" cy="460926"/>
              <a:chOff x="35836" y="630476"/>
              <a:chExt cx="1146736" cy="460926"/>
            </a:xfrm>
          </p:grpSpPr>
          <p:sp>
            <p:nvSpPr>
              <p:cNvPr id="52" name="Rectangle 51">
                <a:extLst>
                  <a:ext uri="{FF2B5EF4-FFF2-40B4-BE49-F238E27FC236}">
                    <a16:creationId xmlns:a16="http://schemas.microsoft.com/office/drawing/2014/main" id="{53FCCF5A-1B95-CF04-B25F-220B08FDFED0}"/>
                  </a:ext>
                </a:extLst>
              </p:cNvPr>
              <p:cNvSpPr/>
              <p:nvPr/>
            </p:nvSpPr>
            <p:spPr>
              <a:xfrm flipH="1">
                <a:off x="35836" y="630476"/>
                <a:ext cx="1146736" cy="453900"/>
              </a:xfrm>
              <a:prstGeom prst="rect">
                <a:avLst/>
              </a:prstGeom>
              <a:solidFill>
                <a:schemeClr val="accent3">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anose="020B0604020202020204" pitchFamily="34" charset="0"/>
                  <a:ea typeface="+mn-ea"/>
                  <a:cs typeface="Helvetica" panose="020B0604020202020204" pitchFamily="34" charset="0"/>
                </a:endParaRPr>
              </a:p>
            </p:txBody>
          </p:sp>
          <p:sp>
            <p:nvSpPr>
              <p:cNvPr id="53" name="TextBox 52">
                <a:extLst>
                  <a:ext uri="{FF2B5EF4-FFF2-40B4-BE49-F238E27FC236}">
                    <a16:creationId xmlns:a16="http://schemas.microsoft.com/office/drawing/2014/main" id="{DD0B45CA-C657-254F-FCE4-D1DB55A760E5}"/>
                  </a:ext>
                </a:extLst>
              </p:cNvPr>
              <p:cNvSpPr txBox="1"/>
              <p:nvPr/>
            </p:nvSpPr>
            <p:spPr>
              <a:xfrm>
                <a:off x="35836" y="637502"/>
                <a:ext cx="1146736" cy="453900"/>
              </a:xfrm>
              <a:prstGeom prst="rect">
                <a:avLst/>
              </a:prstGeom>
              <a:solidFill>
                <a:schemeClr val="accent3">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marR="0" lvl="0" indent="0" algn="ctr" defTabSz="444522" rtl="0" eaLnBrk="1" fontAlgn="auto" latinLnBrk="0" hangingPunct="1">
                  <a:lnSpc>
                    <a:spcPct val="90000"/>
                  </a:lnSpc>
                  <a:spcBef>
                    <a:spcPct val="0"/>
                  </a:spcBef>
                  <a:spcAft>
                    <a:spcPct val="35000"/>
                  </a:spcAft>
                  <a:buClrTx/>
                  <a:buSzTx/>
                  <a:buFontTx/>
                  <a:buNone/>
                  <a:tabLst/>
                  <a:defRPr/>
                </a:pPr>
                <a:r>
                  <a:rPr kumimoji="0" lang="en-GB" sz="1000" b="0" i="0" u="none" strike="noStrike" kern="1200" cap="none" spc="0" normalizeH="0" baseline="0" noProof="0" dirty="0">
                    <a:ln>
                      <a:noFill/>
                    </a:ln>
                    <a:solidFill>
                      <a:srgbClr val="1A1C2B"/>
                    </a:solidFill>
                    <a:effectLst/>
                    <a:uLnTx/>
                    <a:uFillTx/>
                    <a:latin typeface="Helvetica" panose="020B0604020202020204" pitchFamily="34" charset="0"/>
                    <a:ea typeface="+mn-ea"/>
                    <a:cs typeface="Helvetica" panose="020B0604020202020204" pitchFamily="34" charset="0"/>
                  </a:rPr>
                  <a:t>Governance Risk And Compliance </a:t>
                </a:r>
              </a:p>
            </p:txBody>
          </p:sp>
        </p:grpSp>
        <p:sp>
          <p:nvSpPr>
            <p:cNvPr id="50" name="TextBox 49">
              <a:extLst>
                <a:ext uri="{FF2B5EF4-FFF2-40B4-BE49-F238E27FC236}">
                  <a16:creationId xmlns:a16="http://schemas.microsoft.com/office/drawing/2014/main" id="{78D10194-5A58-DA92-18C2-F0EC90A59917}"/>
                </a:ext>
              </a:extLst>
            </p:cNvPr>
            <p:cNvSpPr txBox="1"/>
            <p:nvPr/>
          </p:nvSpPr>
          <p:spPr>
            <a:xfrm>
              <a:off x="7916191" y="1168320"/>
              <a:ext cx="1146736" cy="453900"/>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marR="0" lvl="0" indent="0" algn="ctr" defTabSz="444522" rtl="0" eaLnBrk="1" fontAlgn="auto" latinLnBrk="0" hangingPunct="1">
                <a:lnSpc>
                  <a:spcPct val="90000"/>
                </a:lnSpc>
                <a:spcBef>
                  <a:spcPct val="0"/>
                </a:spcBef>
                <a:spcAft>
                  <a:spcPct val="35000"/>
                </a:spcAft>
                <a:buClrTx/>
                <a:buSzTx/>
                <a:buFontTx/>
                <a:buNone/>
                <a:tabLst/>
                <a:defRPr/>
              </a:pPr>
              <a:r>
                <a:rPr kumimoji="0" lang="en-GB" sz="1000" b="0" i="0" u="none" strike="noStrike" kern="1200" cap="none" spc="0" normalizeH="0" baseline="0" noProof="0" dirty="0">
                  <a:ln>
                    <a:noFill/>
                  </a:ln>
                  <a:solidFill>
                    <a:srgbClr val="1A1C2B"/>
                  </a:solidFill>
                  <a:effectLst/>
                  <a:uLnTx/>
                  <a:uFillTx/>
                  <a:latin typeface="Helvetica" panose="020B0604020202020204" pitchFamily="34" charset="0"/>
                  <a:ea typeface="+mn-ea"/>
                  <a:cs typeface="Helvetica" panose="020B0604020202020204" pitchFamily="34" charset="0"/>
                </a:rPr>
                <a:t>Asset Management</a:t>
              </a:r>
            </a:p>
          </p:txBody>
        </p:sp>
        <p:cxnSp>
          <p:nvCxnSpPr>
            <p:cNvPr id="51" name="Connector: Elbow 50">
              <a:extLst>
                <a:ext uri="{FF2B5EF4-FFF2-40B4-BE49-F238E27FC236}">
                  <a16:creationId xmlns:a16="http://schemas.microsoft.com/office/drawing/2014/main" id="{C3DDC202-C7F0-AA90-F4DC-A72416310F93}"/>
                </a:ext>
              </a:extLst>
            </p:cNvPr>
            <p:cNvCxnSpPr>
              <a:cxnSpLocks/>
              <a:stCxn id="55" idx="3"/>
              <a:endCxn id="98" idx="2"/>
            </p:cNvCxnSpPr>
            <p:nvPr/>
          </p:nvCxnSpPr>
          <p:spPr>
            <a:xfrm>
              <a:off x="3875050" y="852370"/>
              <a:ext cx="944758" cy="506055"/>
            </a:xfrm>
            <a:prstGeom prst="bentConnector3">
              <a:avLst>
                <a:gd name="adj1" fmla="val 50000"/>
              </a:avLst>
            </a:prstGeom>
            <a:ln>
              <a:solidFill>
                <a:schemeClr val="bg1">
                  <a:lumMod val="95000"/>
                </a:schemeClr>
              </a:solidFill>
              <a:headEnd type="triangle"/>
              <a:tailEnd type="triangle"/>
            </a:ln>
          </p:spPr>
          <p:style>
            <a:lnRef idx="3">
              <a:schemeClr val="dk1"/>
            </a:lnRef>
            <a:fillRef idx="0">
              <a:schemeClr val="dk1"/>
            </a:fillRef>
            <a:effectRef idx="2">
              <a:schemeClr val="dk1"/>
            </a:effectRef>
            <a:fontRef idx="minor">
              <a:schemeClr val="tx1"/>
            </a:fontRef>
          </p:style>
        </p:cxnSp>
      </p:grpSp>
      <p:sp>
        <p:nvSpPr>
          <p:cNvPr id="2" name="Title 1">
            <a:extLst>
              <a:ext uri="{FF2B5EF4-FFF2-40B4-BE49-F238E27FC236}">
                <a16:creationId xmlns:a16="http://schemas.microsoft.com/office/drawing/2014/main" id="{669FCF4C-4670-C30C-9D15-D8993131A172}"/>
              </a:ext>
            </a:extLst>
          </p:cNvPr>
          <p:cNvSpPr>
            <a:spLocks noGrp="1"/>
          </p:cNvSpPr>
          <p:nvPr>
            <p:ph type="title"/>
          </p:nvPr>
        </p:nvSpPr>
        <p:spPr>
          <a:xfrm>
            <a:off x="2768600" y="6875"/>
            <a:ext cx="8966200" cy="749300"/>
          </a:xfrm>
        </p:spPr>
        <p:txBody>
          <a:bodyPr/>
          <a:lstStyle/>
          <a:p>
            <a:r>
              <a:rPr lang="en-GB" dirty="0"/>
              <a:t>NIST – Our Cyber Resiliency </a:t>
            </a:r>
            <a:br>
              <a:rPr lang="en-GB" dirty="0"/>
            </a:br>
            <a:r>
              <a:rPr lang="en-GB" dirty="0"/>
              <a:t>Capabilities</a:t>
            </a:r>
          </a:p>
        </p:txBody>
      </p:sp>
      <p:sp>
        <p:nvSpPr>
          <p:cNvPr id="106" name="Rectangle: Rounded Corners 105">
            <a:extLst>
              <a:ext uri="{FF2B5EF4-FFF2-40B4-BE49-F238E27FC236}">
                <a16:creationId xmlns:a16="http://schemas.microsoft.com/office/drawing/2014/main" id="{BAD1A310-5AB7-2C5A-C9D7-4AFBAFA1A97D}"/>
              </a:ext>
            </a:extLst>
          </p:cNvPr>
          <p:cNvSpPr/>
          <p:nvPr/>
        </p:nvSpPr>
        <p:spPr>
          <a:xfrm>
            <a:off x="7252741" y="541256"/>
            <a:ext cx="1318774" cy="613276"/>
          </a:xfrm>
          <a:prstGeom prst="roundRect">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44522">
              <a:lnSpc>
                <a:spcPct val="90000"/>
              </a:lnSpc>
              <a:spcBef>
                <a:spcPct val="0"/>
              </a:spcBef>
              <a:spcAft>
                <a:spcPct val="35000"/>
              </a:spcAft>
              <a:defRPr/>
            </a:pPr>
            <a:r>
              <a:rPr lang="en-GB" sz="900" dirty="0">
                <a:solidFill>
                  <a:srgbClr val="1A1C2B"/>
                </a:solidFill>
                <a:latin typeface="Helvetica" pitchFamily="2" charset="0"/>
                <a:cs typeface="Helvetica" panose="020B0604020202020204" pitchFamily="34" charset="0"/>
              </a:rPr>
              <a:t>Governance Risk And Compliance </a:t>
            </a:r>
          </a:p>
        </p:txBody>
      </p:sp>
      <p:sp>
        <p:nvSpPr>
          <p:cNvPr id="107" name="Rectangle: Rounded Corners 106">
            <a:extLst>
              <a:ext uri="{FF2B5EF4-FFF2-40B4-BE49-F238E27FC236}">
                <a16:creationId xmlns:a16="http://schemas.microsoft.com/office/drawing/2014/main" id="{B116FBA2-B656-09F9-E0FA-3B5559658C98}"/>
              </a:ext>
            </a:extLst>
          </p:cNvPr>
          <p:cNvSpPr/>
          <p:nvPr/>
        </p:nvSpPr>
        <p:spPr>
          <a:xfrm>
            <a:off x="7252741" y="1227857"/>
            <a:ext cx="1318774" cy="613276"/>
          </a:xfrm>
          <a:prstGeom prst="roundRect">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44522">
              <a:lnSpc>
                <a:spcPct val="90000"/>
              </a:lnSpc>
              <a:spcBef>
                <a:spcPct val="0"/>
              </a:spcBef>
              <a:spcAft>
                <a:spcPct val="35000"/>
              </a:spcAft>
              <a:defRPr/>
            </a:pPr>
            <a:r>
              <a:rPr lang="en-GB" sz="900" dirty="0">
                <a:solidFill>
                  <a:srgbClr val="1A1C2B"/>
                </a:solidFill>
                <a:latin typeface="Helvetica" pitchFamily="2" charset="0"/>
                <a:cs typeface="Helvetica" panose="020B0604020202020204" pitchFamily="34" charset="0"/>
              </a:rPr>
              <a:t>Asset Management</a:t>
            </a:r>
          </a:p>
        </p:txBody>
      </p:sp>
      <p:sp>
        <p:nvSpPr>
          <p:cNvPr id="108" name="Rectangle: Rounded Corners 107">
            <a:extLst>
              <a:ext uri="{FF2B5EF4-FFF2-40B4-BE49-F238E27FC236}">
                <a16:creationId xmlns:a16="http://schemas.microsoft.com/office/drawing/2014/main" id="{D58CF736-2E9A-99C8-B223-2D161E0C2BB2}"/>
              </a:ext>
            </a:extLst>
          </p:cNvPr>
          <p:cNvSpPr/>
          <p:nvPr/>
        </p:nvSpPr>
        <p:spPr>
          <a:xfrm>
            <a:off x="2762145" y="541256"/>
            <a:ext cx="1318774" cy="613276"/>
          </a:xfrm>
          <a:prstGeom prst="roundRect">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44522">
              <a:lnSpc>
                <a:spcPct val="90000"/>
              </a:lnSpc>
              <a:spcBef>
                <a:spcPct val="0"/>
              </a:spcBef>
              <a:spcAft>
                <a:spcPct val="35000"/>
              </a:spcAft>
              <a:defRPr/>
            </a:pPr>
            <a:r>
              <a:rPr lang="en-GB" sz="900" dirty="0">
                <a:solidFill>
                  <a:srgbClr val="1A1C2B"/>
                </a:solidFill>
                <a:latin typeface="Helvetica" pitchFamily="2" charset="0"/>
                <a:cs typeface="Helvetica" panose="020B0604020202020204" pitchFamily="34" charset="0"/>
              </a:rPr>
              <a:t>Data Discovery and Classification </a:t>
            </a:r>
          </a:p>
        </p:txBody>
      </p:sp>
      <p:sp>
        <p:nvSpPr>
          <p:cNvPr id="109" name="Rectangle: Rounded Corners 108">
            <a:extLst>
              <a:ext uri="{FF2B5EF4-FFF2-40B4-BE49-F238E27FC236}">
                <a16:creationId xmlns:a16="http://schemas.microsoft.com/office/drawing/2014/main" id="{693848DF-5EAC-7831-919A-02CEA67BEA0B}"/>
              </a:ext>
            </a:extLst>
          </p:cNvPr>
          <p:cNvSpPr/>
          <p:nvPr/>
        </p:nvSpPr>
        <p:spPr>
          <a:xfrm>
            <a:off x="2762145" y="1227857"/>
            <a:ext cx="1318774" cy="613276"/>
          </a:xfrm>
          <a:prstGeom prst="roundRect">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44522">
              <a:lnSpc>
                <a:spcPct val="90000"/>
              </a:lnSpc>
              <a:spcBef>
                <a:spcPct val="0"/>
              </a:spcBef>
              <a:spcAft>
                <a:spcPct val="35000"/>
              </a:spcAft>
              <a:defRPr/>
            </a:pPr>
            <a:r>
              <a:rPr lang="en-GB" sz="900" dirty="0">
                <a:solidFill>
                  <a:srgbClr val="1A1C2B"/>
                </a:solidFill>
                <a:latin typeface="Helvetica" pitchFamily="2" charset="0"/>
                <a:cs typeface="Helvetica" panose="020B0604020202020204" pitchFamily="34" charset="0"/>
              </a:rPr>
              <a:t>Risk Management </a:t>
            </a:r>
          </a:p>
        </p:txBody>
      </p:sp>
      <p:sp>
        <p:nvSpPr>
          <p:cNvPr id="110" name="Rectangle: Rounded Corners 109">
            <a:extLst>
              <a:ext uri="{FF2B5EF4-FFF2-40B4-BE49-F238E27FC236}">
                <a16:creationId xmlns:a16="http://schemas.microsoft.com/office/drawing/2014/main" id="{17D56253-71BE-6846-181D-C2E66EBD27B9}"/>
              </a:ext>
            </a:extLst>
          </p:cNvPr>
          <p:cNvSpPr/>
          <p:nvPr/>
        </p:nvSpPr>
        <p:spPr>
          <a:xfrm>
            <a:off x="383586" y="1640281"/>
            <a:ext cx="1318774" cy="613276"/>
          </a:xfrm>
          <a:prstGeom prst="roundRect">
            <a:avLst/>
          </a:prstGeom>
          <a:solidFill>
            <a:schemeClr val="accent3">
              <a:lumMod val="75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a:r>
              <a:rPr lang="en-GB" sz="900" dirty="0">
                <a:solidFill>
                  <a:schemeClr val="bg1"/>
                </a:solidFill>
                <a:latin typeface="Helvetica" pitchFamily="2" charset="0"/>
              </a:rPr>
              <a:t>Backup and Replication Solution </a:t>
            </a:r>
          </a:p>
        </p:txBody>
      </p:sp>
      <p:sp>
        <p:nvSpPr>
          <p:cNvPr id="111" name="Rectangle: Rounded Corners 110">
            <a:extLst>
              <a:ext uri="{FF2B5EF4-FFF2-40B4-BE49-F238E27FC236}">
                <a16:creationId xmlns:a16="http://schemas.microsoft.com/office/drawing/2014/main" id="{9B591A59-B713-7962-F9C9-8F723609D061}"/>
              </a:ext>
            </a:extLst>
          </p:cNvPr>
          <p:cNvSpPr/>
          <p:nvPr/>
        </p:nvSpPr>
        <p:spPr>
          <a:xfrm>
            <a:off x="383586" y="2335299"/>
            <a:ext cx="1318774" cy="613276"/>
          </a:xfrm>
          <a:prstGeom prst="roundRect">
            <a:avLst/>
          </a:prstGeom>
          <a:solidFill>
            <a:schemeClr val="accent3">
              <a:lumMod val="75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a:r>
              <a:rPr lang="en-GB" sz="900" dirty="0">
                <a:solidFill>
                  <a:schemeClr val="bg1"/>
                </a:solidFill>
                <a:latin typeface="Helvetica" pitchFamily="2" charset="0"/>
              </a:rPr>
              <a:t>Immutable backups</a:t>
            </a:r>
          </a:p>
        </p:txBody>
      </p:sp>
      <p:sp>
        <p:nvSpPr>
          <p:cNvPr id="112" name="Rectangle: Rounded Corners 111">
            <a:extLst>
              <a:ext uri="{FF2B5EF4-FFF2-40B4-BE49-F238E27FC236}">
                <a16:creationId xmlns:a16="http://schemas.microsoft.com/office/drawing/2014/main" id="{409546EF-FE10-DB12-EAAC-46A1679F1B87}"/>
              </a:ext>
            </a:extLst>
          </p:cNvPr>
          <p:cNvSpPr/>
          <p:nvPr/>
        </p:nvSpPr>
        <p:spPr>
          <a:xfrm>
            <a:off x="383586" y="3034606"/>
            <a:ext cx="1318774" cy="613276"/>
          </a:xfrm>
          <a:prstGeom prst="roundRect">
            <a:avLst/>
          </a:prstGeom>
          <a:solidFill>
            <a:schemeClr val="accent3">
              <a:lumMod val="75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a:r>
              <a:rPr lang="en-GB" sz="900" dirty="0">
                <a:solidFill>
                  <a:schemeClr val="bg1"/>
                </a:solidFill>
                <a:latin typeface="Helvetica" pitchFamily="2" charset="0"/>
              </a:rPr>
              <a:t>Air Gapped Backups and Clean Rooms</a:t>
            </a:r>
          </a:p>
        </p:txBody>
      </p:sp>
      <p:sp>
        <p:nvSpPr>
          <p:cNvPr id="113" name="Rectangle: Rounded Corners 112">
            <a:extLst>
              <a:ext uri="{FF2B5EF4-FFF2-40B4-BE49-F238E27FC236}">
                <a16:creationId xmlns:a16="http://schemas.microsoft.com/office/drawing/2014/main" id="{2A139672-3255-ABB5-96B3-C431B76B27E1}"/>
              </a:ext>
            </a:extLst>
          </p:cNvPr>
          <p:cNvSpPr/>
          <p:nvPr/>
        </p:nvSpPr>
        <p:spPr>
          <a:xfrm>
            <a:off x="383586" y="3712773"/>
            <a:ext cx="1318774" cy="613276"/>
          </a:xfrm>
          <a:prstGeom prst="roundRect">
            <a:avLst/>
          </a:prstGeom>
          <a:solidFill>
            <a:schemeClr val="accent3"/>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a:r>
              <a:rPr lang="en-GB" sz="900" dirty="0">
                <a:latin typeface="Helvetica" pitchFamily="2" charset="0"/>
              </a:rPr>
              <a:t>Managed </a:t>
            </a:r>
            <a:r>
              <a:rPr lang="en-GB" sz="900" dirty="0" err="1">
                <a:latin typeface="Helvetica" pitchFamily="2" charset="0"/>
              </a:rPr>
              <a:t>eXtended</a:t>
            </a:r>
            <a:r>
              <a:rPr lang="en-GB" sz="900" dirty="0">
                <a:latin typeface="Helvetica" pitchFamily="2" charset="0"/>
              </a:rPr>
              <a:t>  Detection and Response </a:t>
            </a:r>
          </a:p>
        </p:txBody>
      </p:sp>
      <p:sp>
        <p:nvSpPr>
          <p:cNvPr id="114" name="Rectangle: Rounded Corners 113">
            <a:extLst>
              <a:ext uri="{FF2B5EF4-FFF2-40B4-BE49-F238E27FC236}">
                <a16:creationId xmlns:a16="http://schemas.microsoft.com/office/drawing/2014/main" id="{A9709A2E-E8D8-A8F5-FE55-1EF8C219E9C6}"/>
              </a:ext>
            </a:extLst>
          </p:cNvPr>
          <p:cNvSpPr/>
          <p:nvPr/>
        </p:nvSpPr>
        <p:spPr>
          <a:xfrm>
            <a:off x="383586" y="4407791"/>
            <a:ext cx="1318774" cy="613276"/>
          </a:xfrm>
          <a:prstGeom prst="roundRect">
            <a:avLst/>
          </a:prstGeom>
          <a:solidFill>
            <a:schemeClr val="accent3"/>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a:r>
              <a:rPr lang="en-GB" sz="900" dirty="0">
                <a:latin typeface="Helvetica" pitchFamily="2" charset="0"/>
              </a:rPr>
              <a:t>Digital Forensic and Incident Response</a:t>
            </a:r>
          </a:p>
        </p:txBody>
      </p:sp>
      <p:sp>
        <p:nvSpPr>
          <p:cNvPr id="115" name="Rectangle: Rounded Corners 114">
            <a:extLst>
              <a:ext uri="{FF2B5EF4-FFF2-40B4-BE49-F238E27FC236}">
                <a16:creationId xmlns:a16="http://schemas.microsoft.com/office/drawing/2014/main" id="{5B866D82-DD0A-8955-7133-CA6F47F3A655}"/>
              </a:ext>
            </a:extLst>
          </p:cNvPr>
          <p:cNvSpPr/>
          <p:nvPr/>
        </p:nvSpPr>
        <p:spPr>
          <a:xfrm>
            <a:off x="383586" y="5107098"/>
            <a:ext cx="1318774" cy="613276"/>
          </a:xfrm>
          <a:prstGeom prst="roundRect">
            <a:avLst/>
          </a:prstGeom>
          <a:solidFill>
            <a:schemeClr val="accent3"/>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a:r>
              <a:rPr lang="en-GB" sz="900" dirty="0">
                <a:latin typeface="Helvetica" pitchFamily="2" charset="0"/>
              </a:rPr>
              <a:t>ICT Continuity Testing</a:t>
            </a:r>
          </a:p>
        </p:txBody>
      </p:sp>
      <p:sp>
        <p:nvSpPr>
          <p:cNvPr id="116" name="Rectangle: Rounded Corners 115">
            <a:extLst>
              <a:ext uri="{FF2B5EF4-FFF2-40B4-BE49-F238E27FC236}">
                <a16:creationId xmlns:a16="http://schemas.microsoft.com/office/drawing/2014/main" id="{751B9BCB-8C2F-D526-9AC4-F9E8545304AA}"/>
              </a:ext>
            </a:extLst>
          </p:cNvPr>
          <p:cNvSpPr/>
          <p:nvPr/>
        </p:nvSpPr>
        <p:spPr>
          <a:xfrm>
            <a:off x="383586" y="5798655"/>
            <a:ext cx="1318774" cy="613276"/>
          </a:xfrm>
          <a:prstGeom prst="roundRect">
            <a:avLst/>
          </a:prstGeom>
          <a:solidFill>
            <a:schemeClr val="accent3"/>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a:r>
              <a:rPr lang="en-GB" sz="900" dirty="0">
                <a:latin typeface="Helvetica" pitchFamily="2" charset="0"/>
              </a:rPr>
              <a:t>Red Teaming/Purple teaming </a:t>
            </a:r>
          </a:p>
        </p:txBody>
      </p:sp>
      <p:sp>
        <p:nvSpPr>
          <p:cNvPr id="117" name="Rectangle: Rounded Corners 116">
            <a:extLst>
              <a:ext uri="{FF2B5EF4-FFF2-40B4-BE49-F238E27FC236}">
                <a16:creationId xmlns:a16="http://schemas.microsoft.com/office/drawing/2014/main" id="{EAB8F001-3E00-47CF-6A3E-2C78E2FFC3CB}"/>
              </a:ext>
            </a:extLst>
          </p:cNvPr>
          <p:cNvSpPr/>
          <p:nvPr/>
        </p:nvSpPr>
        <p:spPr>
          <a:xfrm>
            <a:off x="9308920" y="1027603"/>
            <a:ext cx="1318774" cy="613276"/>
          </a:xfrm>
          <a:prstGeom prst="roundRect">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00070">
              <a:lnSpc>
                <a:spcPct val="90000"/>
              </a:lnSpc>
              <a:spcBef>
                <a:spcPct val="0"/>
              </a:spcBef>
              <a:spcAft>
                <a:spcPct val="35000"/>
              </a:spcAft>
              <a:defRPr/>
            </a:pPr>
            <a:r>
              <a:rPr lang="en-GB" sz="900" dirty="0">
                <a:solidFill>
                  <a:srgbClr val="1A1C2B"/>
                </a:solidFill>
                <a:latin typeface="Helvetica" panose="020B0604020202020204" pitchFamily="34" charset="0"/>
                <a:cs typeface="Helvetica" panose="020B0604020202020204" pitchFamily="34" charset="0"/>
              </a:rPr>
              <a:t>Endpoint Protection/NGAV</a:t>
            </a:r>
          </a:p>
        </p:txBody>
      </p:sp>
      <p:sp>
        <p:nvSpPr>
          <p:cNvPr id="118" name="Rectangle: Rounded Corners 117">
            <a:extLst>
              <a:ext uri="{FF2B5EF4-FFF2-40B4-BE49-F238E27FC236}">
                <a16:creationId xmlns:a16="http://schemas.microsoft.com/office/drawing/2014/main" id="{DBCEB10D-F059-B938-AB99-D8DAC45DF4DC}"/>
              </a:ext>
            </a:extLst>
          </p:cNvPr>
          <p:cNvSpPr/>
          <p:nvPr/>
        </p:nvSpPr>
        <p:spPr>
          <a:xfrm>
            <a:off x="9308920" y="1722621"/>
            <a:ext cx="1318774" cy="613276"/>
          </a:xfrm>
          <a:prstGeom prst="roundRect">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00070">
              <a:lnSpc>
                <a:spcPct val="90000"/>
              </a:lnSpc>
              <a:spcBef>
                <a:spcPct val="0"/>
              </a:spcBef>
              <a:spcAft>
                <a:spcPct val="35000"/>
              </a:spcAft>
              <a:defRPr/>
            </a:pPr>
            <a:r>
              <a:rPr lang="en-GB" sz="900" dirty="0">
                <a:solidFill>
                  <a:srgbClr val="1A1C2B"/>
                </a:solidFill>
                <a:latin typeface="Helvetica" panose="020B0604020202020204" pitchFamily="34" charset="0"/>
                <a:cs typeface="Helvetica" panose="020B0604020202020204" pitchFamily="34" charset="0"/>
              </a:rPr>
              <a:t>Email Security Solution  </a:t>
            </a:r>
          </a:p>
        </p:txBody>
      </p:sp>
      <p:sp>
        <p:nvSpPr>
          <p:cNvPr id="119" name="Rectangle: Rounded Corners 118">
            <a:extLst>
              <a:ext uri="{FF2B5EF4-FFF2-40B4-BE49-F238E27FC236}">
                <a16:creationId xmlns:a16="http://schemas.microsoft.com/office/drawing/2014/main" id="{BEB62AFC-27A1-45BA-9A57-56308CBB73C5}"/>
              </a:ext>
            </a:extLst>
          </p:cNvPr>
          <p:cNvSpPr/>
          <p:nvPr/>
        </p:nvSpPr>
        <p:spPr>
          <a:xfrm>
            <a:off x="9308920" y="2421928"/>
            <a:ext cx="1318774" cy="613276"/>
          </a:xfrm>
          <a:prstGeom prst="roundRect">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00070">
              <a:lnSpc>
                <a:spcPct val="90000"/>
              </a:lnSpc>
              <a:spcBef>
                <a:spcPct val="0"/>
              </a:spcBef>
              <a:spcAft>
                <a:spcPct val="35000"/>
              </a:spcAft>
              <a:defRPr/>
            </a:pPr>
            <a:r>
              <a:rPr lang="en-GB" sz="900" dirty="0">
                <a:solidFill>
                  <a:srgbClr val="1A1C2B"/>
                </a:solidFill>
                <a:latin typeface="Helvetica" panose="020B0604020202020204" pitchFamily="34" charset="0"/>
                <a:cs typeface="Helvetica" panose="020B0604020202020204" pitchFamily="34" charset="0"/>
              </a:rPr>
              <a:t>Privileged Access Management(PAM) </a:t>
            </a:r>
          </a:p>
        </p:txBody>
      </p:sp>
      <p:sp>
        <p:nvSpPr>
          <p:cNvPr id="120" name="Rectangle: Rounded Corners 119">
            <a:extLst>
              <a:ext uri="{FF2B5EF4-FFF2-40B4-BE49-F238E27FC236}">
                <a16:creationId xmlns:a16="http://schemas.microsoft.com/office/drawing/2014/main" id="{35625672-1790-98DD-A51D-AAD6EA1BFE2C}"/>
              </a:ext>
            </a:extLst>
          </p:cNvPr>
          <p:cNvSpPr/>
          <p:nvPr/>
        </p:nvSpPr>
        <p:spPr>
          <a:xfrm>
            <a:off x="9308920" y="3113485"/>
            <a:ext cx="1318774" cy="613276"/>
          </a:xfrm>
          <a:prstGeom prst="roundRect">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00070">
              <a:lnSpc>
                <a:spcPct val="90000"/>
              </a:lnSpc>
              <a:spcBef>
                <a:spcPct val="0"/>
              </a:spcBef>
              <a:spcAft>
                <a:spcPct val="35000"/>
              </a:spcAft>
              <a:defRPr/>
            </a:pPr>
            <a:r>
              <a:rPr lang="en-GB" sz="900" dirty="0">
                <a:solidFill>
                  <a:srgbClr val="1A1C2B"/>
                </a:solidFill>
                <a:latin typeface="Helvetica" panose="020B0604020202020204" pitchFamily="34" charset="0"/>
                <a:cs typeface="Helvetica" panose="020B0604020202020204" pitchFamily="34" charset="0"/>
              </a:rPr>
              <a:t>Key Management Solution (KMS)</a:t>
            </a:r>
          </a:p>
        </p:txBody>
      </p:sp>
      <p:sp>
        <p:nvSpPr>
          <p:cNvPr id="121" name="Rectangle: Rounded Corners 120">
            <a:extLst>
              <a:ext uri="{FF2B5EF4-FFF2-40B4-BE49-F238E27FC236}">
                <a16:creationId xmlns:a16="http://schemas.microsoft.com/office/drawing/2014/main" id="{BD7462A2-136D-96BB-F84A-42D1C7B60A19}"/>
              </a:ext>
            </a:extLst>
          </p:cNvPr>
          <p:cNvSpPr/>
          <p:nvPr/>
        </p:nvSpPr>
        <p:spPr>
          <a:xfrm>
            <a:off x="10685671" y="1027603"/>
            <a:ext cx="1318774" cy="613276"/>
          </a:xfrm>
          <a:prstGeom prst="roundRect">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00070">
              <a:lnSpc>
                <a:spcPct val="90000"/>
              </a:lnSpc>
              <a:spcBef>
                <a:spcPct val="0"/>
              </a:spcBef>
              <a:spcAft>
                <a:spcPct val="35000"/>
              </a:spcAft>
              <a:defRPr/>
            </a:pPr>
            <a:r>
              <a:rPr lang="en-GB" sz="900" dirty="0">
                <a:solidFill>
                  <a:srgbClr val="1A1C2B"/>
                </a:solidFill>
                <a:latin typeface="Helvetica" panose="020B0604020202020204" pitchFamily="34" charset="0"/>
                <a:cs typeface="Helvetica" panose="020B0604020202020204" pitchFamily="34" charset="0"/>
              </a:rPr>
              <a:t>NGFWs/WAFs/Layer 7 Load Balancers </a:t>
            </a:r>
          </a:p>
        </p:txBody>
      </p:sp>
      <p:sp>
        <p:nvSpPr>
          <p:cNvPr id="122" name="Rectangle: Rounded Corners 121">
            <a:extLst>
              <a:ext uri="{FF2B5EF4-FFF2-40B4-BE49-F238E27FC236}">
                <a16:creationId xmlns:a16="http://schemas.microsoft.com/office/drawing/2014/main" id="{6F7F1B3C-E436-D9D8-C8F4-FB41906A807B}"/>
              </a:ext>
            </a:extLst>
          </p:cNvPr>
          <p:cNvSpPr/>
          <p:nvPr/>
        </p:nvSpPr>
        <p:spPr>
          <a:xfrm>
            <a:off x="10685671" y="1722621"/>
            <a:ext cx="1318774" cy="613276"/>
          </a:xfrm>
          <a:prstGeom prst="roundRect">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00070">
              <a:lnSpc>
                <a:spcPct val="90000"/>
              </a:lnSpc>
              <a:spcBef>
                <a:spcPct val="0"/>
              </a:spcBef>
              <a:spcAft>
                <a:spcPct val="35000"/>
              </a:spcAft>
              <a:defRPr/>
            </a:pPr>
            <a:r>
              <a:rPr lang="en-GB" sz="900" dirty="0">
                <a:solidFill>
                  <a:srgbClr val="1A1C2B"/>
                </a:solidFill>
                <a:latin typeface="Helvetica" panose="020B0604020202020204" pitchFamily="34" charset="0"/>
                <a:cs typeface="Helvetica" panose="020B0604020202020204" pitchFamily="34" charset="0"/>
              </a:rPr>
              <a:t>Data Loss Prevention </a:t>
            </a:r>
          </a:p>
        </p:txBody>
      </p:sp>
      <p:sp>
        <p:nvSpPr>
          <p:cNvPr id="123" name="Rectangle: Rounded Corners 122">
            <a:extLst>
              <a:ext uri="{FF2B5EF4-FFF2-40B4-BE49-F238E27FC236}">
                <a16:creationId xmlns:a16="http://schemas.microsoft.com/office/drawing/2014/main" id="{AD92A92B-94EE-F405-CA8C-1D0A8F6704FC}"/>
              </a:ext>
            </a:extLst>
          </p:cNvPr>
          <p:cNvSpPr/>
          <p:nvPr/>
        </p:nvSpPr>
        <p:spPr>
          <a:xfrm>
            <a:off x="10685671" y="2421928"/>
            <a:ext cx="1318774" cy="613276"/>
          </a:xfrm>
          <a:prstGeom prst="roundRect">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00070">
              <a:lnSpc>
                <a:spcPct val="90000"/>
              </a:lnSpc>
              <a:spcBef>
                <a:spcPct val="0"/>
              </a:spcBef>
              <a:spcAft>
                <a:spcPct val="35000"/>
              </a:spcAft>
              <a:defRPr/>
            </a:pPr>
            <a:r>
              <a:rPr lang="en-GB" sz="900" dirty="0">
                <a:solidFill>
                  <a:srgbClr val="1A1C2B"/>
                </a:solidFill>
                <a:latin typeface="Helvetica" panose="020B0604020202020204" pitchFamily="34" charset="0"/>
                <a:cs typeface="Helvetica" panose="020B0604020202020204" pitchFamily="34" charset="0"/>
              </a:rPr>
              <a:t>Security Service Edge/Secure Access Service Edge (SASE)</a:t>
            </a:r>
          </a:p>
        </p:txBody>
      </p:sp>
      <p:sp>
        <p:nvSpPr>
          <p:cNvPr id="124" name="Rectangle: Rounded Corners 123">
            <a:extLst>
              <a:ext uri="{FF2B5EF4-FFF2-40B4-BE49-F238E27FC236}">
                <a16:creationId xmlns:a16="http://schemas.microsoft.com/office/drawing/2014/main" id="{0B96508F-A9A6-4C21-1F74-8A32CA20FCF4}"/>
              </a:ext>
            </a:extLst>
          </p:cNvPr>
          <p:cNvSpPr/>
          <p:nvPr/>
        </p:nvSpPr>
        <p:spPr>
          <a:xfrm>
            <a:off x="10685671" y="3113485"/>
            <a:ext cx="1318774" cy="613276"/>
          </a:xfrm>
          <a:prstGeom prst="roundRect">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00070">
              <a:lnSpc>
                <a:spcPct val="90000"/>
              </a:lnSpc>
              <a:spcBef>
                <a:spcPct val="0"/>
              </a:spcBef>
              <a:spcAft>
                <a:spcPct val="35000"/>
              </a:spcAft>
              <a:defRPr/>
            </a:pPr>
            <a:r>
              <a:rPr lang="en-GB" sz="900" dirty="0">
                <a:solidFill>
                  <a:srgbClr val="1A1C2B"/>
                </a:solidFill>
                <a:latin typeface="Helvetica" panose="020B0604020202020204" pitchFamily="34" charset="0"/>
                <a:cs typeface="Helvetica" panose="020B0604020202020204" pitchFamily="34" charset="0"/>
              </a:rPr>
              <a:t> Awareness Training including Phishing investigation service</a:t>
            </a:r>
          </a:p>
        </p:txBody>
      </p:sp>
      <p:sp>
        <p:nvSpPr>
          <p:cNvPr id="125" name="Rectangle: Rounded Corners 124">
            <a:extLst>
              <a:ext uri="{FF2B5EF4-FFF2-40B4-BE49-F238E27FC236}">
                <a16:creationId xmlns:a16="http://schemas.microsoft.com/office/drawing/2014/main" id="{F3A3E0AC-BE68-1495-E8AC-9F23AB320317}"/>
              </a:ext>
            </a:extLst>
          </p:cNvPr>
          <p:cNvSpPr/>
          <p:nvPr/>
        </p:nvSpPr>
        <p:spPr>
          <a:xfrm>
            <a:off x="9308920" y="3896445"/>
            <a:ext cx="1318774" cy="613276"/>
          </a:xfrm>
          <a:prstGeom prst="roundRect">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00070">
              <a:lnSpc>
                <a:spcPct val="90000"/>
              </a:lnSpc>
              <a:spcBef>
                <a:spcPct val="0"/>
              </a:spcBef>
              <a:spcAft>
                <a:spcPct val="35000"/>
              </a:spcAft>
              <a:defRPr/>
            </a:pPr>
            <a:r>
              <a:rPr lang="en-GB" sz="900" dirty="0">
                <a:solidFill>
                  <a:schemeClr val="bg1"/>
                </a:solidFill>
                <a:latin typeface="Helvetica" panose="020B0604020202020204" pitchFamily="34" charset="0"/>
                <a:cs typeface="Helvetica" panose="020B0604020202020204" pitchFamily="34" charset="0"/>
              </a:rPr>
              <a:t>Cyber security operations centre </a:t>
            </a:r>
          </a:p>
        </p:txBody>
      </p:sp>
      <p:sp>
        <p:nvSpPr>
          <p:cNvPr id="126" name="Rectangle: Rounded Corners 125">
            <a:extLst>
              <a:ext uri="{FF2B5EF4-FFF2-40B4-BE49-F238E27FC236}">
                <a16:creationId xmlns:a16="http://schemas.microsoft.com/office/drawing/2014/main" id="{1B241E8F-08D9-3FBA-1CA5-E6B75366B933}"/>
              </a:ext>
            </a:extLst>
          </p:cNvPr>
          <p:cNvSpPr/>
          <p:nvPr/>
        </p:nvSpPr>
        <p:spPr>
          <a:xfrm>
            <a:off x="9308920" y="4591463"/>
            <a:ext cx="1318774" cy="613276"/>
          </a:xfrm>
          <a:prstGeom prst="roundRect">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00070">
              <a:lnSpc>
                <a:spcPct val="90000"/>
              </a:lnSpc>
              <a:spcBef>
                <a:spcPct val="0"/>
              </a:spcBef>
              <a:spcAft>
                <a:spcPct val="35000"/>
              </a:spcAft>
              <a:defRPr/>
            </a:pPr>
            <a:r>
              <a:rPr lang="en-GB" sz="900" dirty="0">
                <a:solidFill>
                  <a:schemeClr val="bg1"/>
                </a:solidFill>
                <a:latin typeface="Helvetica" panose="020B0604020202020204" pitchFamily="34" charset="0"/>
                <a:cs typeface="Helvetica" panose="020B0604020202020204" pitchFamily="34" charset="0"/>
              </a:rPr>
              <a:t>NIDS/HIDS </a:t>
            </a:r>
          </a:p>
        </p:txBody>
      </p:sp>
      <p:sp>
        <p:nvSpPr>
          <p:cNvPr id="127" name="Rectangle: Rounded Corners 126">
            <a:extLst>
              <a:ext uri="{FF2B5EF4-FFF2-40B4-BE49-F238E27FC236}">
                <a16:creationId xmlns:a16="http://schemas.microsoft.com/office/drawing/2014/main" id="{483B24E9-D1C1-5106-AD2F-C06B1F43960F}"/>
              </a:ext>
            </a:extLst>
          </p:cNvPr>
          <p:cNvSpPr/>
          <p:nvPr/>
        </p:nvSpPr>
        <p:spPr>
          <a:xfrm>
            <a:off x="9308920" y="5290770"/>
            <a:ext cx="1318774" cy="613276"/>
          </a:xfrm>
          <a:prstGeom prst="roundRect">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00070">
              <a:lnSpc>
                <a:spcPct val="90000"/>
              </a:lnSpc>
              <a:spcBef>
                <a:spcPct val="0"/>
              </a:spcBef>
              <a:spcAft>
                <a:spcPct val="35000"/>
              </a:spcAft>
              <a:defRPr/>
            </a:pPr>
            <a:r>
              <a:rPr lang="en-GB" sz="900" dirty="0">
                <a:solidFill>
                  <a:schemeClr val="bg1"/>
                </a:solidFill>
                <a:latin typeface="Helvetica" panose="020B0604020202020204" pitchFamily="34" charset="0"/>
                <a:cs typeface="Helvetica" panose="020B0604020202020204" pitchFamily="34" charset="0"/>
              </a:rPr>
              <a:t>SIEM</a:t>
            </a:r>
          </a:p>
        </p:txBody>
      </p:sp>
      <p:sp>
        <p:nvSpPr>
          <p:cNvPr id="128" name="Rectangle: Rounded Corners 127">
            <a:extLst>
              <a:ext uri="{FF2B5EF4-FFF2-40B4-BE49-F238E27FC236}">
                <a16:creationId xmlns:a16="http://schemas.microsoft.com/office/drawing/2014/main" id="{D991D67A-8658-67F8-BAEA-750B202B0C3F}"/>
              </a:ext>
            </a:extLst>
          </p:cNvPr>
          <p:cNvSpPr/>
          <p:nvPr/>
        </p:nvSpPr>
        <p:spPr>
          <a:xfrm>
            <a:off x="9308920" y="5982327"/>
            <a:ext cx="1318774" cy="613276"/>
          </a:xfrm>
          <a:prstGeom prst="roundRect">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00070">
              <a:lnSpc>
                <a:spcPct val="90000"/>
              </a:lnSpc>
              <a:spcBef>
                <a:spcPct val="0"/>
              </a:spcBef>
              <a:spcAft>
                <a:spcPct val="35000"/>
              </a:spcAft>
              <a:defRPr/>
            </a:pPr>
            <a:r>
              <a:rPr lang="en-GB" sz="900" dirty="0">
                <a:solidFill>
                  <a:schemeClr val="bg1"/>
                </a:solidFill>
                <a:latin typeface="Helvetica" panose="020B0604020202020204" pitchFamily="34" charset="0"/>
                <a:cs typeface="Helvetica" panose="020B0604020202020204" pitchFamily="34" charset="0"/>
              </a:rPr>
              <a:t>End Point Detection and Response Solution</a:t>
            </a:r>
          </a:p>
        </p:txBody>
      </p:sp>
      <p:sp>
        <p:nvSpPr>
          <p:cNvPr id="129" name="Rectangle: Rounded Corners 128">
            <a:extLst>
              <a:ext uri="{FF2B5EF4-FFF2-40B4-BE49-F238E27FC236}">
                <a16:creationId xmlns:a16="http://schemas.microsoft.com/office/drawing/2014/main" id="{782F7145-0E11-DAA6-3052-A9BA0F08B8CC}"/>
              </a:ext>
            </a:extLst>
          </p:cNvPr>
          <p:cNvSpPr/>
          <p:nvPr/>
        </p:nvSpPr>
        <p:spPr>
          <a:xfrm>
            <a:off x="10685671" y="3896445"/>
            <a:ext cx="1318774" cy="613276"/>
          </a:xfrm>
          <a:prstGeom prst="roundRect">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00070">
              <a:lnSpc>
                <a:spcPct val="90000"/>
              </a:lnSpc>
              <a:spcBef>
                <a:spcPct val="0"/>
              </a:spcBef>
              <a:spcAft>
                <a:spcPct val="35000"/>
              </a:spcAft>
              <a:defRPr/>
            </a:pPr>
            <a:r>
              <a:rPr lang="en-GB" sz="900" dirty="0">
                <a:solidFill>
                  <a:schemeClr val="bg1"/>
                </a:solidFill>
                <a:latin typeface="Helvetica" panose="020B0604020202020204" pitchFamily="34" charset="0"/>
                <a:cs typeface="Helvetica" panose="020B0604020202020204" pitchFamily="34" charset="0"/>
              </a:rPr>
              <a:t>Vulnerability Management Solution </a:t>
            </a:r>
          </a:p>
        </p:txBody>
      </p:sp>
      <p:sp>
        <p:nvSpPr>
          <p:cNvPr id="130" name="Rectangle: Rounded Corners 129">
            <a:extLst>
              <a:ext uri="{FF2B5EF4-FFF2-40B4-BE49-F238E27FC236}">
                <a16:creationId xmlns:a16="http://schemas.microsoft.com/office/drawing/2014/main" id="{68946EAD-0576-0B5B-77F7-22B17B646B47}"/>
              </a:ext>
            </a:extLst>
          </p:cNvPr>
          <p:cNvSpPr/>
          <p:nvPr/>
        </p:nvSpPr>
        <p:spPr>
          <a:xfrm>
            <a:off x="10685671" y="4591463"/>
            <a:ext cx="1318774" cy="613276"/>
          </a:xfrm>
          <a:prstGeom prst="roundRect">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00070">
              <a:lnSpc>
                <a:spcPct val="90000"/>
              </a:lnSpc>
              <a:spcBef>
                <a:spcPct val="0"/>
              </a:spcBef>
              <a:spcAft>
                <a:spcPct val="35000"/>
              </a:spcAft>
              <a:defRPr/>
            </a:pPr>
            <a:r>
              <a:rPr lang="en-GB" sz="900" dirty="0">
                <a:solidFill>
                  <a:schemeClr val="bg1"/>
                </a:solidFill>
                <a:latin typeface="Helvetica" panose="020B0604020202020204" pitchFamily="34" charset="0"/>
                <a:cs typeface="Helvetica" panose="020B0604020202020204" pitchFamily="34" charset="0"/>
              </a:rPr>
              <a:t>Exposure Management System</a:t>
            </a:r>
          </a:p>
        </p:txBody>
      </p:sp>
      <p:sp>
        <p:nvSpPr>
          <p:cNvPr id="131" name="Rectangle: Rounded Corners 130">
            <a:extLst>
              <a:ext uri="{FF2B5EF4-FFF2-40B4-BE49-F238E27FC236}">
                <a16:creationId xmlns:a16="http://schemas.microsoft.com/office/drawing/2014/main" id="{7E93DC51-1E35-946D-0EA9-99DF17894133}"/>
              </a:ext>
            </a:extLst>
          </p:cNvPr>
          <p:cNvSpPr/>
          <p:nvPr/>
        </p:nvSpPr>
        <p:spPr>
          <a:xfrm>
            <a:off x="10685671" y="5290770"/>
            <a:ext cx="1318774" cy="613276"/>
          </a:xfrm>
          <a:prstGeom prst="roundRect">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00070">
              <a:lnSpc>
                <a:spcPct val="90000"/>
              </a:lnSpc>
              <a:spcBef>
                <a:spcPct val="0"/>
              </a:spcBef>
              <a:spcAft>
                <a:spcPct val="35000"/>
              </a:spcAft>
              <a:defRPr/>
            </a:pPr>
            <a:r>
              <a:rPr lang="en-GB" sz="900" dirty="0">
                <a:solidFill>
                  <a:schemeClr val="bg1"/>
                </a:solidFill>
                <a:latin typeface="Helvetica" panose="020B0604020202020204" pitchFamily="34" charset="0"/>
                <a:cs typeface="Helvetica" panose="020B0604020202020204" pitchFamily="34" charset="0"/>
              </a:rPr>
              <a:t>Threat Intelligence Solutions  </a:t>
            </a:r>
          </a:p>
        </p:txBody>
      </p:sp>
      <p:sp>
        <p:nvSpPr>
          <p:cNvPr id="132" name="Rectangle: Rounded Corners 131">
            <a:extLst>
              <a:ext uri="{FF2B5EF4-FFF2-40B4-BE49-F238E27FC236}">
                <a16:creationId xmlns:a16="http://schemas.microsoft.com/office/drawing/2014/main" id="{486F31F8-77DC-D99C-5410-E1F096CAED4E}"/>
              </a:ext>
            </a:extLst>
          </p:cNvPr>
          <p:cNvSpPr/>
          <p:nvPr/>
        </p:nvSpPr>
        <p:spPr>
          <a:xfrm>
            <a:off x="10685671" y="5982327"/>
            <a:ext cx="1318774" cy="613276"/>
          </a:xfrm>
          <a:prstGeom prst="roundRect">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defTabSz="400070">
              <a:lnSpc>
                <a:spcPct val="90000"/>
              </a:lnSpc>
              <a:spcBef>
                <a:spcPct val="0"/>
              </a:spcBef>
              <a:spcAft>
                <a:spcPct val="35000"/>
              </a:spcAft>
              <a:defRPr/>
            </a:pPr>
            <a:r>
              <a:rPr lang="en-GB" sz="900" dirty="0">
                <a:solidFill>
                  <a:schemeClr val="bg1"/>
                </a:solidFill>
                <a:latin typeface="Helvetica" panose="020B0604020202020204" pitchFamily="34" charset="0"/>
                <a:cs typeface="Helvetica" panose="020B0604020202020204" pitchFamily="34" charset="0"/>
              </a:rPr>
              <a:t>Penetration Testing</a:t>
            </a:r>
          </a:p>
        </p:txBody>
      </p:sp>
      <p:cxnSp>
        <p:nvCxnSpPr>
          <p:cNvPr id="134" name="Connector: Elbow 133">
            <a:extLst>
              <a:ext uri="{FF2B5EF4-FFF2-40B4-BE49-F238E27FC236}">
                <a16:creationId xmlns:a16="http://schemas.microsoft.com/office/drawing/2014/main" id="{60FFD3E7-F086-3E69-B0FB-D39FF033854C}"/>
              </a:ext>
            </a:extLst>
          </p:cNvPr>
          <p:cNvCxnSpPr>
            <a:stCxn id="19" idx="6"/>
            <a:endCxn id="106" idx="1"/>
          </p:cNvCxnSpPr>
          <p:nvPr/>
        </p:nvCxnSpPr>
        <p:spPr>
          <a:xfrm flipV="1">
            <a:off x="6854173" y="847894"/>
            <a:ext cx="398568" cy="686602"/>
          </a:xfrm>
          <a:prstGeom prst="bentConnector3">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6" name="Connector: Elbow 135">
            <a:extLst>
              <a:ext uri="{FF2B5EF4-FFF2-40B4-BE49-F238E27FC236}">
                <a16:creationId xmlns:a16="http://schemas.microsoft.com/office/drawing/2014/main" id="{F8A53E80-2B94-894E-46A3-062BFE0B1901}"/>
              </a:ext>
            </a:extLst>
          </p:cNvPr>
          <p:cNvCxnSpPr>
            <a:stCxn id="19" idx="6"/>
            <a:endCxn id="107" idx="1"/>
          </p:cNvCxnSpPr>
          <p:nvPr/>
        </p:nvCxnSpPr>
        <p:spPr>
          <a:xfrm flipV="1">
            <a:off x="6854173" y="1534495"/>
            <a:ext cx="398568" cy="1"/>
          </a:xfrm>
          <a:prstGeom prst="bentConnector3">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7" name="Connector: Elbow 136">
            <a:extLst>
              <a:ext uri="{FF2B5EF4-FFF2-40B4-BE49-F238E27FC236}">
                <a16:creationId xmlns:a16="http://schemas.microsoft.com/office/drawing/2014/main" id="{F8E05A42-C22E-32A1-AE8C-7DE403559E6D}"/>
              </a:ext>
            </a:extLst>
          </p:cNvPr>
          <p:cNvCxnSpPr>
            <a:cxnSpLocks/>
            <a:stCxn id="19" idx="2"/>
            <a:endCxn id="108" idx="3"/>
          </p:cNvCxnSpPr>
          <p:nvPr/>
        </p:nvCxnSpPr>
        <p:spPr>
          <a:xfrm rot="10800000">
            <a:off x="4080920" y="847894"/>
            <a:ext cx="398047" cy="686602"/>
          </a:xfrm>
          <a:prstGeom prst="bentConnector3">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0" name="Connector: Elbow 139">
            <a:extLst>
              <a:ext uri="{FF2B5EF4-FFF2-40B4-BE49-F238E27FC236}">
                <a16:creationId xmlns:a16="http://schemas.microsoft.com/office/drawing/2014/main" id="{7D9480B9-646B-51AD-2D83-B1BF8D376B7D}"/>
              </a:ext>
            </a:extLst>
          </p:cNvPr>
          <p:cNvCxnSpPr>
            <a:cxnSpLocks/>
            <a:stCxn id="19" idx="2"/>
            <a:endCxn id="109" idx="3"/>
          </p:cNvCxnSpPr>
          <p:nvPr/>
        </p:nvCxnSpPr>
        <p:spPr>
          <a:xfrm rot="10800000">
            <a:off x="4080920" y="1534496"/>
            <a:ext cx="398047" cy="1"/>
          </a:xfrm>
          <a:prstGeom prst="bentConnector3">
            <a:avLst>
              <a:gd name="adj1" fmla="val 50000"/>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Connector: Elbow 142">
            <a:extLst>
              <a:ext uri="{FF2B5EF4-FFF2-40B4-BE49-F238E27FC236}">
                <a16:creationId xmlns:a16="http://schemas.microsoft.com/office/drawing/2014/main" id="{81643D9C-0A72-3916-E0DB-6EC0146C06F1}"/>
              </a:ext>
            </a:extLst>
          </p:cNvPr>
          <p:cNvCxnSpPr>
            <a:cxnSpLocks/>
            <a:stCxn id="105" idx="2"/>
            <a:endCxn id="110" idx="3"/>
          </p:cNvCxnSpPr>
          <p:nvPr/>
        </p:nvCxnSpPr>
        <p:spPr>
          <a:xfrm rot="10800000">
            <a:off x="1702360" y="1946919"/>
            <a:ext cx="661738" cy="1166566"/>
          </a:xfrm>
          <a:prstGeom prst="bentConnector3">
            <a:avLst>
              <a:gd name="adj1" fmla="val 50000"/>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Connector: Elbow 145">
            <a:extLst>
              <a:ext uri="{FF2B5EF4-FFF2-40B4-BE49-F238E27FC236}">
                <a16:creationId xmlns:a16="http://schemas.microsoft.com/office/drawing/2014/main" id="{B0153427-F45C-937D-8081-AAE68C829D8C}"/>
              </a:ext>
            </a:extLst>
          </p:cNvPr>
          <p:cNvCxnSpPr>
            <a:cxnSpLocks/>
            <a:stCxn id="105" idx="2"/>
            <a:endCxn id="111" idx="3"/>
          </p:cNvCxnSpPr>
          <p:nvPr/>
        </p:nvCxnSpPr>
        <p:spPr>
          <a:xfrm rot="10800000">
            <a:off x="1702360" y="2641937"/>
            <a:ext cx="661738" cy="471548"/>
          </a:xfrm>
          <a:prstGeom prst="bentConnector3">
            <a:avLst>
              <a:gd name="adj1" fmla="val 50000"/>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Connector: Elbow 148">
            <a:extLst>
              <a:ext uri="{FF2B5EF4-FFF2-40B4-BE49-F238E27FC236}">
                <a16:creationId xmlns:a16="http://schemas.microsoft.com/office/drawing/2014/main" id="{4E638F0E-D566-8197-13D1-C65C390FD3BB}"/>
              </a:ext>
            </a:extLst>
          </p:cNvPr>
          <p:cNvCxnSpPr>
            <a:cxnSpLocks/>
            <a:stCxn id="105" idx="2"/>
            <a:endCxn id="112" idx="3"/>
          </p:cNvCxnSpPr>
          <p:nvPr/>
        </p:nvCxnSpPr>
        <p:spPr>
          <a:xfrm rot="10800000" flipV="1">
            <a:off x="1702360" y="3113484"/>
            <a:ext cx="661738" cy="227759"/>
          </a:xfrm>
          <a:prstGeom prst="bentConnector3">
            <a:avLst>
              <a:gd name="adj1" fmla="val 50000"/>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Connector: Elbow 151">
            <a:extLst>
              <a:ext uri="{FF2B5EF4-FFF2-40B4-BE49-F238E27FC236}">
                <a16:creationId xmlns:a16="http://schemas.microsoft.com/office/drawing/2014/main" id="{F6BFF240-9F24-E5D5-F200-D887AFB966FE}"/>
              </a:ext>
            </a:extLst>
          </p:cNvPr>
          <p:cNvCxnSpPr>
            <a:cxnSpLocks/>
            <a:stCxn id="103" idx="2"/>
            <a:endCxn id="113" idx="3"/>
          </p:cNvCxnSpPr>
          <p:nvPr/>
        </p:nvCxnSpPr>
        <p:spPr>
          <a:xfrm rot="10800000">
            <a:off x="1702360" y="4019412"/>
            <a:ext cx="1789230" cy="1436455"/>
          </a:xfrm>
          <a:prstGeom prst="bentConnector3">
            <a:avLst>
              <a:gd name="adj1" fmla="val 50000"/>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Connector: Elbow 154">
            <a:extLst>
              <a:ext uri="{FF2B5EF4-FFF2-40B4-BE49-F238E27FC236}">
                <a16:creationId xmlns:a16="http://schemas.microsoft.com/office/drawing/2014/main" id="{5CF5755E-79DB-23D5-9433-C073B82428A1}"/>
              </a:ext>
            </a:extLst>
          </p:cNvPr>
          <p:cNvCxnSpPr>
            <a:cxnSpLocks/>
            <a:stCxn id="103" idx="2"/>
            <a:endCxn id="114" idx="3"/>
          </p:cNvCxnSpPr>
          <p:nvPr/>
        </p:nvCxnSpPr>
        <p:spPr>
          <a:xfrm rot="10800000">
            <a:off x="1702360" y="4714430"/>
            <a:ext cx="1789230" cy="741437"/>
          </a:xfrm>
          <a:prstGeom prst="bentConnector3">
            <a:avLst>
              <a:gd name="adj1" fmla="val 50000"/>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Connector: Elbow 157">
            <a:extLst>
              <a:ext uri="{FF2B5EF4-FFF2-40B4-BE49-F238E27FC236}">
                <a16:creationId xmlns:a16="http://schemas.microsoft.com/office/drawing/2014/main" id="{83DC3C4B-A49B-7F8D-F2E1-5D08983DACB6}"/>
              </a:ext>
            </a:extLst>
          </p:cNvPr>
          <p:cNvCxnSpPr>
            <a:cxnSpLocks/>
            <a:stCxn id="103" idx="2"/>
            <a:endCxn id="115" idx="3"/>
          </p:cNvCxnSpPr>
          <p:nvPr/>
        </p:nvCxnSpPr>
        <p:spPr>
          <a:xfrm rot="10800000">
            <a:off x="1702360" y="5413736"/>
            <a:ext cx="1789230" cy="42130"/>
          </a:xfrm>
          <a:prstGeom prst="bentConnector3">
            <a:avLst>
              <a:gd name="adj1" fmla="val 50000"/>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Connector: Elbow 160">
            <a:extLst>
              <a:ext uri="{FF2B5EF4-FFF2-40B4-BE49-F238E27FC236}">
                <a16:creationId xmlns:a16="http://schemas.microsoft.com/office/drawing/2014/main" id="{F238EBF1-4FBE-A17A-01CF-E5A6D5B82267}"/>
              </a:ext>
            </a:extLst>
          </p:cNvPr>
          <p:cNvCxnSpPr>
            <a:cxnSpLocks/>
            <a:stCxn id="103" idx="2"/>
            <a:endCxn id="116" idx="3"/>
          </p:cNvCxnSpPr>
          <p:nvPr/>
        </p:nvCxnSpPr>
        <p:spPr>
          <a:xfrm rot="10800000" flipV="1">
            <a:off x="1702360" y="5455865"/>
            <a:ext cx="1789230" cy="649427"/>
          </a:xfrm>
          <a:prstGeom prst="bentConnector3">
            <a:avLst>
              <a:gd name="adj1" fmla="val 50000"/>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Connector: Elbow 163">
            <a:extLst>
              <a:ext uri="{FF2B5EF4-FFF2-40B4-BE49-F238E27FC236}">
                <a16:creationId xmlns:a16="http://schemas.microsoft.com/office/drawing/2014/main" id="{C42E884E-53F3-B343-3403-0C2E0CBCB437}"/>
              </a:ext>
            </a:extLst>
          </p:cNvPr>
          <p:cNvCxnSpPr>
            <a:cxnSpLocks/>
            <a:stCxn id="125" idx="1"/>
            <a:endCxn id="102" idx="6"/>
          </p:cNvCxnSpPr>
          <p:nvPr/>
        </p:nvCxnSpPr>
        <p:spPr>
          <a:xfrm rot="10800000" flipV="1">
            <a:off x="8023446" y="4203082"/>
            <a:ext cx="1285474" cy="1213147"/>
          </a:xfrm>
          <a:prstGeom prst="bentConnector3">
            <a:avLst>
              <a:gd name="adj1" fmla="val 50000"/>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Connector: Elbow 166">
            <a:extLst>
              <a:ext uri="{FF2B5EF4-FFF2-40B4-BE49-F238E27FC236}">
                <a16:creationId xmlns:a16="http://schemas.microsoft.com/office/drawing/2014/main" id="{2872B4E3-540E-8C9E-E8AE-529D8B14432B}"/>
              </a:ext>
            </a:extLst>
          </p:cNvPr>
          <p:cNvCxnSpPr>
            <a:cxnSpLocks/>
            <a:stCxn id="126" idx="1"/>
            <a:endCxn id="102" idx="6"/>
          </p:cNvCxnSpPr>
          <p:nvPr/>
        </p:nvCxnSpPr>
        <p:spPr>
          <a:xfrm rot="10800000" flipV="1">
            <a:off x="8023446" y="4898100"/>
            <a:ext cx="1285474" cy="518129"/>
          </a:xfrm>
          <a:prstGeom prst="bentConnector3">
            <a:avLst>
              <a:gd name="adj1" fmla="val 50000"/>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Connector: Elbow 169">
            <a:extLst>
              <a:ext uri="{FF2B5EF4-FFF2-40B4-BE49-F238E27FC236}">
                <a16:creationId xmlns:a16="http://schemas.microsoft.com/office/drawing/2014/main" id="{C237BB93-2BE8-6B0C-4A71-795FAE0311F4}"/>
              </a:ext>
            </a:extLst>
          </p:cNvPr>
          <p:cNvCxnSpPr>
            <a:cxnSpLocks/>
            <a:stCxn id="127" idx="1"/>
            <a:endCxn id="102" idx="6"/>
          </p:cNvCxnSpPr>
          <p:nvPr/>
        </p:nvCxnSpPr>
        <p:spPr>
          <a:xfrm rot="10800000">
            <a:off x="8023446" y="5416230"/>
            <a:ext cx="1285474" cy="181178"/>
          </a:xfrm>
          <a:prstGeom prst="bentConnector3">
            <a:avLst>
              <a:gd name="adj1" fmla="val 50000"/>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Connector: Elbow 172">
            <a:extLst>
              <a:ext uri="{FF2B5EF4-FFF2-40B4-BE49-F238E27FC236}">
                <a16:creationId xmlns:a16="http://schemas.microsoft.com/office/drawing/2014/main" id="{F42D5D58-C623-D5FD-A7C5-C1DC40DC431A}"/>
              </a:ext>
            </a:extLst>
          </p:cNvPr>
          <p:cNvCxnSpPr>
            <a:cxnSpLocks/>
            <a:stCxn id="128" idx="1"/>
            <a:endCxn id="102" idx="6"/>
          </p:cNvCxnSpPr>
          <p:nvPr/>
        </p:nvCxnSpPr>
        <p:spPr>
          <a:xfrm rot="10800000">
            <a:off x="8023446" y="5416231"/>
            <a:ext cx="1285474" cy="872735"/>
          </a:xfrm>
          <a:prstGeom prst="bentConnector3">
            <a:avLst>
              <a:gd name="adj1" fmla="val 50000"/>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5" name="Connector: Elbow 194">
            <a:extLst>
              <a:ext uri="{FF2B5EF4-FFF2-40B4-BE49-F238E27FC236}">
                <a16:creationId xmlns:a16="http://schemas.microsoft.com/office/drawing/2014/main" id="{5682FA4C-B2DD-AD35-75FE-5EF794E1DB14}"/>
              </a:ext>
            </a:extLst>
          </p:cNvPr>
          <p:cNvCxnSpPr>
            <a:cxnSpLocks/>
            <a:stCxn id="117" idx="1"/>
            <a:endCxn id="20" idx="6"/>
          </p:cNvCxnSpPr>
          <p:nvPr/>
        </p:nvCxnSpPr>
        <p:spPr>
          <a:xfrm rot="10800000" flipV="1">
            <a:off x="8781162" y="1334241"/>
            <a:ext cx="527759" cy="1779244"/>
          </a:xfrm>
          <a:prstGeom prst="bentConnector3">
            <a:avLst>
              <a:gd name="adj1" fmla="val 50000"/>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8" name="Connector: Elbow 197">
            <a:extLst>
              <a:ext uri="{FF2B5EF4-FFF2-40B4-BE49-F238E27FC236}">
                <a16:creationId xmlns:a16="http://schemas.microsoft.com/office/drawing/2014/main" id="{8E4916C7-50DA-E6D5-E5FF-AD6A7D91C6C9}"/>
              </a:ext>
            </a:extLst>
          </p:cNvPr>
          <p:cNvCxnSpPr>
            <a:cxnSpLocks/>
            <a:stCxn id="118" idx="1"/>
            <a:endCxn id="20" idx="6"/>
          </p:cNvCxnSpPr>
          <p:nvPr/>
        </p:nvCxnSpPr>
        <p:spPr>
          <a:xfrm rot="10800000" flipV="1">
            <a:off x="8781162" y="2029259"/>
            <a:ext cx="527759" cy="1084226"/>
          </a:xfrm>
          <a:prstGeom prst="bentConnector3">
            <a:avLst>
              <a:gd name="adj1" fmla="val 50000"/>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1" name="Connector: Elbow 200">
            <a:extLst>
              <a:ext uri="{FF2B5EF4-FFF2-40B4-BE49-F238E27FC236}">
                <a16:creationId xmlns:a16="http://schemas.microsoft.com/office/drawing/2014/main" id="{4F1CA78D-7BF6-AEE0-E70A-F62D81108569}"/>
              </a:ext>
            </a:extLst>
          </p:cNvPr>
          <p:cNvCxnSpPr>
            <a:cxnSpLocks/>
            <a:stCxn id="119" idx="1"/>
            <a:endCxn id="20" idx="6"/>
          </p:cNvCxnSpPr>
          <p:nvPr/>
        </p:nvCxnSpPr>
        <p:spPr>
          <a:xfrm rot="10800000" flipV="1">
            <a:off x="8781162" y="2728565"/>
            <a:ext cx="527759" cy="384919"/>
          </a:xfrm>
          <a:prstGeom prst="bentConnector3">
            <a:avLst>
              <a:gd name="adj1" fmla="val 50000"/>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4" name="Connector: Elbow 203">
            <a:extLst>
              <a:ext uri="{FF2B5EF4-FFF2-40B4-BE49-F238E27FC236}">
                <a16:creationId xmlns:a16="http://schemas.microsoft.com/office/drawing/2014/main" id="{071DF873-C341-E227-04A3-BB569534FDFC}"/>
              </a:ext>
            </a:extLst>
          </p:cNvPr>
          <p:cNvCxnSpPr>
            <a:cxnSpLocks/>
            <a:stCxn id="120" idx="1"/>
            <a:endCxn id="20" idx="6"/>
          </p:cNvCxnSpPr>
          <p:nvPr/>
        </p:nvCxnSpPr>
        <p:spPr>
          <a:xfrm rot="10800000">
            <a:off x="8781162" y="3113485"/>
            <a:ext cx="527759" cy="306638"/>
          </a:xfrm>
          <a:prstGeom prst="bentConnector3">
            <a:avLst>
              <a:gd name="adj1" fmla="val 50000"/>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15006CC2-4924-37AD-C6F3-A454B9201733}"/>
              </a:ext>
            </a:extLst>
          </p:cNvPr>
          <p:cNvGrpSpPr/>
          <p:nvPr/>
        </p:nvGrpSpPr>
        <p:grpSpPr>
          <a:xfrm>
            <a:off x="4023996" y="2087018"/>
            <a:ext cx="3097266" cy="3097262"/>
            <a:chOff x="3867216" y="1047531"/>
            <a:chExt cx="1255904" cy="1255902"/>
          </a:xfrm>
        </p:grpSpPr>
        <p:pic>
          <p:nvPicPr>
            <p:cNvPr id="3" name="Graphic 2">
              <a:extLst>
                <a:ext uri="{FF2B5EF4-FFF2-40B4-BE49-F238E27FC236}">
                  <a16:creationId xmlns:a16="http://schemas.microsoft.com/office/drawing/2014/main" id="{9DFBB29C-24DF-35DD-99DA-F4B875339A1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867216" y="1047531"/>
              <a:ext cx="1255904" cy="1255902"/>
            </a:xfrm>
            <a:prstGeom prst="rect">
              <a:avLst/>
            </a:prstGeom>
          </p:spPr>
        </p:pic>
        <p:sp>
          <p:nvSpPr>
            <p:cNvPr id="8" name="Oval 7">
              <a:extLst>
                <a:ext uri="{FF2B5EF4-FFF2-40B4-BE49-F238E27FC236}">
                  <a16:creationId xmlns:a16="http://schemas.microsoft.com/office/drawing/2014/main" id="{59D0472C-D479-3131-C486-4460CD807632}"/>
                </a:ext>
              </a:extLst>
            </p:cNvPr>
            <p:cNvSpPr/>
            <p:nvPr/>
          </p:nvSpPr>
          <p:spPr>
            <a:xfrm>
              <a:off x="3975239" y="1158437"/>
              <a:ext cx="1039857" cy="1039856"/>
            </a:xfrm>
            <a:prstGeom prst="ellipse">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r>
                <a:rPr lang="en-GB" sz="1400" b="1" dirty="0">
                  <a:solidFill>
                    <a:schemeClr val="bg1"/>
                  </a:solidFill>
                  <a:latin typeface="Helvetica" panose="020B0604020202020204" pitchFamily="34" charset="0"/>
                  <a:cs typeface="Helvetica" panose="020B0604020202020204" pitchFamily="34" charset="0"/>
                </a:rPr>
                <a:t>NIST Cybersecurity Framework</a:t>
              </a:r>
            </a:p>
          </p:txBody>
        </p:sp>
      </p:grpSp>
      <p:sp>
        <p:nvSpPr>
          <p:cNvPr id="19" name="Oval 18">
            <a:extLst>
              <a:ext uri="{FF2B5EF4-FFF2-40B4-BE49-F238E27FC236}">
                <a16:creationId xmlns:a16="http://schemas.microsoft.com/office/drawing/2014/main" id="{A8B1F36F-C196-22FF-0E00-DB0B6D12986A}"/>
              </a:ext>
            </a:extLst>
          </p:cNvPr>
          <p:cNvSpPr/>
          <p:nvPr/>
        </p:nvSpPr>
        <p:spPr>
          <a:xfrm>
            <a:off x="4478966" y="346893"/>
            <a:ext cx="2375207" cy="2375205"/>
          </a:xfrm>
          <a:prstGeom prst="ellipse">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533427">
              <a:lnSpc>
                <a:spcPct val="90000"/>
              </a:lnSpc>
              <a:spcBef>
                <a:spcPct val="0"/>
              </a:spcBef>
              <a:spcAft>
                <a:spcPct val="35000"/>
              </a:spcAft>
              <a:defRPr/>
            </a:pPr>
            <a:r>
              <a:rPr lang="en-GB" sz="1200" b="1" dirty="0">
                <a:solidFill>
                  <a:srgbClr val="1A1C2B"/>
                </a:solidFill>
                <a:latin typeface="Helvetica" panose="020B0604020202020204" pitchFamily="34" charset="0"/>
                <a:cs typeface="Helvetica" panose="020B0604020202020204" pitchFamily="34" charset="0"/>
              </a:rPr>
              <a:t>Identify</a:t>
            </a:r>
          </a:p>
          <a:p>
            <a:pPr marL="0" lvl="1" algn="ctr" defTabSz="400070">
              <a:lnSpc>
                <a:spcPct val="90000"/>
              </a:lnSpc>
              <a:spcBef>
                <a:spcPct val="0"/>
              </a:spcBef>
              <a:spcAft>
                <a:spcPct val="15000"/>
              </a:spcAft>
              <a:defRPr/>
            </a:pPr>
            <a:r>
              <a:rPr lang="en-US" sz="900" dirty="0">
                <a:solidFill>
                  <a:srgbClr val="1A1C2B"/>
                </a:solidFill>
                <a:latin typeface="Helvetica" panose="020B0604020202020204" pitchFamily="34" charset="0"/>
                <a:cs typeface="Helvetica" panose="020B0604020202020204" pitchFamily="34" charset="0"/>
              </a:rPr>
              <a:t>Assists in developing an </a:t>
            </a:r>
            <a:r>
              <a:rPr lang="en-US" sz="900" dirty="0" err="1">
                <a:solidFill>
                  <a:srgbClr val="1A1C2B"/>
                </a:solidFill>
                <a:latin typeface="Helvetica" panose="020B0604020202020204" pitchFamily="34" charset="0"/>
                <a:cs typeface="Helvetica" panose="020B0604020202020204" pitchFamily="34" charset="0"/>
              </a:rPr>
              <a:t>organisational</a:t>
            </a:r>
            <a:r>
              <a:rPr lang="en-US" sz="900" dirty="0">
                <a:solidFill>
                  <a:srgbClr val="1A1C2B"/>
                </a:solidFill>
                <a:latin typeface="Helvetica" panose="020B0604020202020204" pitchFamily="34" charset="0"/>
                <a:cs typeface="Helvetica" panose="020B0604020202020204" pitchFamily="34" charset="0"/>
              </a:rPr>
              <a:t> understanding to managing cybersecurity risk. Enables an organization to focus and prioritize its efforts, consistent with its risk management strategy and business needs.</a:t>
            </a:r>
            <a:endParaRPr lang="en-GB" sz="900" dirty="0">
              <a:solidFill>
                <a:srgbClr val="1A1C2B"/>
              </a:solidFill>
              <a:latin typeface="Helvetica" panose="020B0604020202020204" pitchFamily="34" charset="0"/>
              <a:cs typeface="Helvetica" panose="020B0604020202020204" pitchFamily="34" charset="0"/>
            </a:endParaRPr>
          </a:p>
        </p:txBody>
      </p:sp>
      <p:sp>
        <p:nvSpPr>
          <p:cNvPr id="20" name="Oval 19">
            <a:extLst>
              <a:ext uri="{FF2B5EF4-FFF2-40B4-BE49-F238E27FC236}">
                <a16:creationId xmlns:a16="http://schemas.microsoft.com/office/drawing/2014/main" id="{B85D7F0C-300F-A563-A735-7B36BA8254C4}"/>
              </a:ext>
            </a:extLst>
          </p:cNvPr>
          <p:cNvSpPr/>
          <p:nvPr/>
        </p:nvSpPr>
        <p:spPr>
          <a:xfrm>
            <a:off x="6405954" y="1925882"/>
            <a:ext cx="2375207" cy="2375205"/>
          </a:xfrm>
          <a:prstGeom prst="ellipse">
            <a:avLst/>
          </a:prstGeom>
          <a:solidFill>
            <a:schemeClr val="bg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533427">
              <a:lnSpc>
                <a:spcPct val="90000"/>
              </a:lnSpc>
              <a:spcBef>
                <a:spcPct val="0"/>
              </a:spcBef>
              <a:spcAft>
                <a:spcPct val="35000"/>
              </a:spcAft>
              <a:defRPr/>
            </a:pPr>
            <a:r>
              <a:rPr lang="en-GB" sz="1200" b="1" dirty="0">
                <a:latin typeface="Helvetica" panose="020B0604020202020204" pitchFamily="34" charset="0"/>
                <a:cs typeface="Helvetica" panose="020B0604020202020204" pitchFamily="34" charset="0"/>
              </a:rPr>
              <a:t>Protect</a:t>
            </a:r>
          </a:p>
          <a:p>
            <a:pPr marL="0" lvl="1" algn="ctr" defTabSz="400070">
              <a:lnSpc>
                <a:spcPct val="90000"/>
              </a:lnSpc>
              <a:spcBef>
                <a:spcPct val="0"/>
              </a:spcBef>
              <a:spcAft>
                <a:spcPct val="15000"/>
              </a:spcAft>
              <a:defRPr/>
            </a:pPr>
            <a:r>
              <a:rPr lang="en-US" sz="900" dirty="0">
                <a:latin typeface="Helvetica" panose="020B0604020202020204" pitchFamily="34" charset="0"/>
                <a:cs typeface="Helvetica" panose="020B0604020202020204" pitchFamily="34" charset="0"/>
              </a:rPr>
              <a:t>Appropriate safeguards to ensure delivery of critical infrastructure services. Supports the ability to limit or contain the impact of a potential cybersecurity event.</a:t>
            </a:r>
            <a:endParaRPr lang="en-GB" sz="900" dirty="0">
              <a:latin typeface="Helvetica" panose="020B0604020202020204" pitchFamily="34" charset="0"/>
              <a:cs typeface="Helvetica" panose="020B0604020202020204" pitchFamily="34" charset="0"/>
            </a:endParaRPr>
          </a:p>
        </p:txBody>
      </p:sp>
      <p:sp>
        <p:nvSpPr>
          <p:cNvPr id="102" name="Oval 101">
            <a:extLst>
              <a:ext uri="{FF2B5EF4-FFF2-40B4-BE49-F238E27FC236}">
                <a16:creationId xmlns:a16="http://schemas.microsoft.com/office/drawing/2014/main" id="{0ADDD186-B715-AE71-A385-A4327407570A}"/>
              </a:ext>
            </a:extLst>
          </p:cNvPr>
          <p:cNvSpPr/>
          <p:nvPr/>
        </p:nvSpPr>
        <p:spPr>
          <a:xfrm>
            <a:off x="5648239" y="4228627"/>
            <a:ext cx="2375207" cy="2375205"/>
          </a:xfrm>
          <a:prstGeom prst="ellipse">
            <a:avLst/>
          </a:prstGeom>
          <a:solidFill>
            <a:schemeClr val="tx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533427">
              <a:lnSpc>
                <a:spcPct val="90000"/>
              </a:lnSpc>
              <a:spcBef>
                <a:spcPct val="0"/>
              </a:spcBef>
              <a:spcAft>
                <a:spcPct val="35000"/>
              </a:spcAft>
              <a:defRPr/>
            </a:pPr>
            <a:r>
              <a:rPr lang="en-GB" sz="1200" b="1" dirty="0">
                <a:solidFill>
                  <a:schemeClr val="bg1"/>
                </a:solidFill>
                <a:latin typeface="Helvetica" panose="020B0604020202020204" pitchFamily="34" charset="0"/>
                <a:cs typeface="Helvetica" panose="020B0604020202020204" pitchFamily="34" charset="0"/>
              </a:rPr>
              <a:t>Detect</a:t>
            </a:r>
          </a:p>
          <a:p>
            <a:pPr marL="0" lvl="1" algn="ctr" defTabSz="400070">
              <a:lnSpc>
                <a:spcPct val="90000"/>
              </a:lnSpc>
              <a:spcBef>
                <a:spcPct val="0"/>
              </a:spcBef>
              <a:spcAft>
                <a:spcPct val="15000"/>
              </a:spcAft>
              <a:defRPr/>
            </a:pPr>
            <a:r>
              <a:rPr lang="en-US" sz="900" dirty="0">
                <a:solidFill>
                  <a:schemeClr val="bg1"/>
                </a:solidFill>
                <a:latin typeface="Helvetica" panose="020B0604020202020204" pitchFamily="34" charset="0"/>
                <a:cs typeface="Helvetica" panose="020B0604020202020204" pitchFamily="34" charset="0"/>
              </a:rPr>
              <a:t>Defines the appropriate activities to identify the occurrence of a cybersecurity event. Enables timely discovery of cybersecurity events.</a:t>
            </a:r>
            <a:endParaRPr lang="en-GB" sz="900" dirty="0">
              <a:solidFill>
                <a:schemeClr val="bg1"/>
              </a:solidFill>
              <a:latin typeface="Helvetica" panose="020B0604020202020204" pitchFamily="34" charset="0"/>
              <a:cs typeface="Helvetica" panose="020B0604020202020204" pitchFamily="34" charset="0"/>
            </a:endParaRPr>
          </a:p>
        </p:txBody>
      </p:sp>
      <p:sp>
        <p:nvSpPr>
          <p:cNvPr id="103" name="Oval 102">
            <a:extLst>
              <a:ext uri="{FF2B5EF4-FFF2-40B4-BE49-F238E27FC236}">
                <a16:creationId xmlns:a16="http://schemas.microsoft.com/office/drawing/2014/main" id="{A75EA70B-7137-F5F3-5E7D-5898CB585F1D}"/>
              </a:ext>
            </a:extLst>
          </p:cNvPr>
          <p:cNvSpPr/>
          <p:nvPr/>
        </p:nvSpPr>
        <p:spPr>
          <a:xfrm>
            <a:off x="3491590" y="4268263"/>
            <a:ext cx="2375207" cy="2375205"/>
          </a:xfrm>
          <a:prstGeom prst="ellipse">
            <a:avLst/>
          </a:prstGeom>
          <a:solidFill>
            <a:schemeClr val="accent3"/>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533427">
              <a:lnSpc>
                <a:spcPct val="90000"/>
              </a:lnSpc>
              <a:spcBef>
                <a:spcPct val="0"/>
              </a:spcBef>
              <a:spcAft>
                <a:spcPct val="35000"/>
              </a:spcAft>
              <a:defRPr/>
            </a:pPr>
            <a:r>
              <a:rPr lang="en-GB" sz="1200" b="1" dirty="0">
                <a:solidFill>
                  <a:srgbClr val="1A1C2B"/>
                </a:solidFill>
                <a:latin typeface="Helvetica" panose="020B0604020202020204" pitchFamily="34" charset="0"/>
                <a:cs typeface="Helvetica" panose="020B0604020202020204" pitchFamily="34" charset="0"/>
              </a:rPr>
              <a:t>Respond</a:t>
            </a:r>
          </a:p>
          <a:p>
            <a:pPr marL="0" lvl="1" algn="ctr" defTabSz="400070">
              <a:lnSpc>
                <a:spcPct val="90000"/>
              </a:lnSpc>
              <a:spcBef>
                <a:spcPct val="0"/>
              </a:spcBef>
              <a:spcAft>
                <a:spcPct val="15000"/>
              </a:spcAft>
              <a:defRPr/>
            </a:pPr>
            <a:r>
              <a:rPr lang="en-US" sz="900" dirty="0">
                <a:solidFill>
                  <a:srgbClr val="1A1C2B"/>
                </a:solidFill>
                <a:latin typeface="Helvetica" panose="020B0604020202020204" pitchFamily="34" charset="0"/>
                <a:cs typeface="Helvetica" panose="020B0604020202020204" pitchFamily="34" charset="0"/>
              </a:rPr>
              <a:t>Appropriate activities to take action regarding a detected cybersecurity incident. Supports the ability to contain the impact of a potential cybersecurity incident.</a:t>
            </a:r>
            <a:endParaRPr lang="en-GB" sz="900" dirty="0">
              <a:solidFill>
                <a:srgbClr val="1A1C2B"/>
              </a:solidFill>
              <a:latin typeface="Helvetica" panose="020B0604020202020204" pitchFamily="34" charset="0"/>
              <a:cs typeface="Helvetica" panose="020B0604020202020204" pitchFamily="34" charset="0"/>
            </a:endParaRPr>
          </a:p>
        </p:txBody>
      </p:sp>
      <p:sp>
        <p:nvSpPr>
          <p:cNvPr id="105" name="Oval 104">
            <a:extLst>
              <a:ext uri="{FF2B5EF4-FFF2-40B4-BE49-F238E27FC236}">
                <a16:creationId xmlns:a16="http://schemas.microsoft.com/office/drawing/2014/main" id="{50775186-1336-E19A-154A-5BADC3CEBC13}"/>
              </a:ext>
            </a:extLst>
          </p:cNvPr>
          <p:cNvSpPr/>
          <p:nvPr/>
        </p:nvSpPr>
        <p:spPr>
          <a:xfrm>
            <a:off x="2364098" y="1925882"/>
            <a:ext cx="2375207" cy="2375205"/>
          </a:xfrm>
          <a:prstGeom prst="ellipse">
            <a:avLst/>
          </a:prstGeom>
          <a:solidFill>
            <a:schemeClr val="accent3">
              <a:lumMod val="75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533427">
              <a:lnSpc>
                <a:spcPct val="90000"/>
              </a:lnSpc>
              <a:spcBef>
                <a:spcPct val="0"/>
              </a:spcBef>
              <a:spcAft>
                <a:spcPct val="35000"/>
              </a:spcAft>
              <a:defRPr/>
            </a:pPr>
            <a:r>
              <a:rPr lang="en-GB" sz="1200" b="1" dirty="0">
                <a:solidFill>
                  <a:prstClr val="white"/>
                </a:solidFill>
                <a:latin typeface="Helvetica" panose="020B0604020202020204" pitchFamily="34" charset="0"/>
                <a:cs typeface="Helvetica" panose="020B0604020202020204" pitchFamily="34" charset="0"/>
              </a:rPr>
              <a:t>Recover</a:t>
            </a:r>
          </a:p>
          <a:p>
            <a:pPr marL="0" lvl="1" algn="ctr" defTabSz="400070">
              <a:lnSpc>
                <a:spcPct val="90000"/>
              </a:lnSpc>
              <a:spcBef>
                <a:spcPct val="0"/>
              </a:spcBef>
              <a:spcAft>
                <a:spcPct val="15000"/>
              </a:spcAft>
              <a:defRPr/>
            </a:pPr>
            <a:r>
              <a:rPr lang="en-US" sz="900" dirty="0">
                <a:solidFill>
                  <a:prstClr val="white"/>
                </a:solidFill>
                <a:latin typeface="Helvetica" panose="020B0604020202020204" pitchFamily="34" charset="0"/>
                <a:cs typeface="Helvetica" panose="020B0604020202020204" pitchFamily="34" charset="0"/>
              </a:rPr>
              <a:t>Identifies appropriate activities to maintain plans for resilience and to restore any capabilities or services that were impaired due to a cybersecurity Incident. Supports timely recovery to normal operations to reduce the impact from a cybersecurity incident.</a:t>
            </a:r>
            <a:endParaRPr lang="en-GB" sz="900" dirty="0">
              <a:solidFill>
                <a:prstClr val="white"/>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8870705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fade">
                                      <p:cBhvr>
                                        <p:cTn id="16" dur="500"/>
                                        <p:tgtEl>
                                          <p:spTgt spid="10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500"/>
                                        <p:tgtEl>
                                          <p:spTgt spid="10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8"/>
                                        </p:tgtEl>
                                        <p:attrNameLst>
                                          <p:attrName>style.visibility</p:attrName>
                                        </p:attrNameLst>
                                      </p:cBhvr>
                                      <p:to>
                                        <p:strVal val="visible"/>
                                      </p:to>
                                    </p:set>
                                    <p:animEffect transition="in" filter="fade">
                                      <p:cBhvr>
                                        <p:cTn id="22" dur="500"/>
                                        <p:tgtEl>
                                          <p:spTgt spid="10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9"/>
                                        </p:tgtEl>
                                        <p:attrNameLst>
                                          <p:attrName>style.visibility</p:attrName>
                                        </p:attrNameLst>
                                      </p:cBhvr>
                                      <p:to>
                                        <p:strVal val="visible"/>
                                      </p:to>
                                    </p:set>
                                    <p:animEffect transition="in" filter="fade">
                                      <p:cBhvr>
                                        <p:cTn id="25" dur="500"/>
                                        <p:tgtEl>
                                          <p:spTgt spid="10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0"/>
                                        </p:tgtEl>
                                        <p:attrNameLst>
                                          <p:attrName>style.visibility</p:attrName>
                                        </p:attrNameLst>
                                      </p:cBhvr>
                                      <p:to>
                                        <p:strVal val="visible"/>
                                      </p:to>
                                    </p:set>
                                    <p:animEffect transition="in" filter="fade">
                                      <p:cBhvr>
                                        <p:cTn id="28" dur="500"/>
                                        <p:tgtEl>
                                          <p:spTgt spid="1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1"/>
                                        </p:tgtEl>
                                        <p:attrNameLst>
                                          <p:attrName>style.visibility</p:attrName>
                                        </p:attrNameLst>
                                      </p:cBhvr>
                                      <p:to>
                                        <p:strVal val="visible"/>
                                      </p:to>
                                    </p:set>
                                    <p:animEffect transition="in" filter="fade">
                                      <p:cBhvr>
                                        <p:cTn id="31" dur="500"/>
                                        <p:tgtEl>
                                          <p:spTgt spid="1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2"/>
                                        </p:tgtEl>
                                        <p:attrNameLst>
                                          <p:attrName>style.visibility</p:attrName>
                                        </p:attrNameLst>
                                      </p:cBhvr>
                                      <p:to>
                                        <p:strVal val="visible"/>
                                      </p:to>
                                    </p:set>
                                    <p:animEffect transition="in" filter="fade">
                                      <p:cBhvr>
                                        <p:cTn id="34" dur="500"/>
                                        <p:tgtEl>
                                          <p:spTgt spid="1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fade">
                                      <p:cBhvr>
                                        <p:cTn id="37" dur="500"/>
                                        <p:tgtEl>
                                          <p:spTgt spid="1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4"/>
                                        </p:tgtEl>
                                        <p:attrNameLst>
                                          <p:attrName>style.visibility</p:attrName>
                                        </p:attrNameLst>
                                      </p:cBhvr>
                                      <p:to>
                                        <p:strVal val="visible"/>
                                      </p:to>
                                    </p:set>
                                    <p:animEffect transition="in" filter="fade">
                                      <p:cBhvr>
                                        <p:cTn id="40" dur="500"/>
                                        <p:tgtEl>
                                          <p:spTgt spid="1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5"/>
                                        </p:tgtEl>
                                        <p:attrNameLst>
                                          <p:attrName>style.visibility</p:attrName>
                                        </p:attrNameLst>
                                      </p:cBhvr>
                                      <p:to>
                                        <p:strVal val="visible"/>
                                      </p:to>
                                    </p:set>
                                    <p:animEffect transition="in" filter="fade">
                                      <p:cBhvr>
                                        <p:cTn id="43" dur="500"/>
                                        <p:tgtEl>
                                          <p:spTgt spid="1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6"/>
                                        </p:tgtEl>
                                        <p:attrNameLst>
                                          <p:attrName>style.visibility</p:attrName>
                                        </p:attrNameLst>
                                      </p:cBhvr>
                                      <p:to>
                                        <p:strVal val="visible"/>
                                      </p:to>
                                    </p:set>
                                    <p:animEffect transition="in" filter="fade">
                                      <p:cBhvr>
                                        <p:cTn id="46" dur="500"/>
                                        <p:tgtEl>
                                          <p:spTgt spid="1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17"/>
                                        </p:tgtEl>
                                        <p:attrNameLst>
                                          <p:attrName>style.visibility</p:attrName>
                                        </p:attrNameLst>
                                      </p:cBhvr>
                                      <p:to>
                                        <p:strVal val="visible"/>
                                      </p:to>
                                    </p:set>
                                    <p:animEffect transition="in" filter="fade">
                                      <p:cBhvr>
                                        <p:cTn id="49" dur="500"/>
                                        <p:tgtEl>
                                          <p:spTgt spid="11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18"/>
                                        </p:tgtEl>
                                        <p:attrNameLst>
                                          <p:attrName>style.visibility</p:attrName>
                                        </p:attrNameLst>
                                      </p:cBhvr>
                                      <p:to>
                                        <p:strVal val="visible"/>
                                      </p:to>
                                    </p:set>
                                    <p:animEffect transition="in" filter="fade">
                                      <p:cBhvr>
                                        <p:cTn id="52" dur="500"/>
                                        <p:tgtEl>
                                          <p:spTgt spid="1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9"/>
                                        </p:tgtEl>
                                        <p:attrNameLst>
                                          <p:attrName>style.visibility</p:attrName>
                                        </p:attrNameLst>
                                      </p:cBhvr>
                                      <p:to>
                                        <p:strVal val="visible"/>
                                      </p:to>
                                    </p:set>
                                    <p:animEffect transition="in" filter="fade">
                                      <p:cBhvr>
                                        <p:cTn id="55" dur="500"/>
                                        <p:tgtEl>
                                          <p:spTgt spid="11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20"/>
                                        </p:tgtEl>
                                        <p:attrNameLst>
                                          <p:attrName>style.visibility</p:attrName>
                                        </p:attrNameLst>
                                      </p:cBhvr>
                                      <p:to>
                                        <p:strVal val="visible"/>
                                      </p:to>
                                    </p:set>
                                    <p:animEffect transition="in" filter="fade">
                                      <p:cBhvr>
                                        <p:cTn id="58" dur="500"/>
                                        <p:tgtEl>
                                          <p:spTgt spid="12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21"/>
                                        </p:tgtEl>
                                        <p:attrNameLst>
                                          <p:attrName>style.visibility</p:attrName>
                                        </p:attrNameLst>
                                      </p:cBhvr>
                                      <p:to>
                                        <p:strVal val="visible"/>
                                      </p:to>
                                    </p:set>
                                    <p:animEffect transition="in" filter="fade">
                                      <p:cBhvr>
                                        <p:cTn id="61" dur="500"/>
                                        <p:tgtEl>
                                          <p:spTgt spid="12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22"/>
                                        </p:tgtEl>
                                        <p:attrNameLst>
                                          <p:attrName>style.visibility</p:attrName>
                                        </p:attrNameLst>
                                      </p:cBhvr>
                                      <p:to>
                                        <p:strVal val="visible"/>
                                      </p:to>
                                    </p:set>
                                    <p:animEffect transition="in" filter="fade">
                                      <p:cBhvr>
                                        <p:cTn id="64" dur="500"/>
                                        <p:tgtEl>
                                          <p:spTgt spid="12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23"/>
                                        </p:tgtEl>
                                        <p:attrNameLst>
                                          <p:attrName>style.visibility</p:attrName>
                                        </p:attrNameLst>
                                      </p:cBhvr>
                                      <p:to>
                                        <p:strVal val="visible"/>
                                      </p:to>
                                    </p:set>
                                    <p:animEffect transition="in" filter="fade">
                                      <p:cBhvr>
                                        <p:cTn id="67" dur="500"/>
                                        <p:tgtEl>
                                          <p:spTgt spid="12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24"/>
                                        </p:tgtEl>
                                        <p:attrNameLst>
                                          <p:attrName>style.visibility</p:attrName>
                                        </p:attrNameLst>
                                      </p:cBhvr>
                                      <p:to>
                                        <p:strVal val="visible"/>
                                      </p:to>
                                    </p:set>
                                    <p:animEffect transition="in" filter="fade">
                                      <p:cBhvr>
                                        <p:cTn id="70" dur="500"/>
                                        <p:tgtEl>
                                          <p:spTgt spid="12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25"/>
                                        </p:tgtEl>
                                        <p:attrNameLst>
                                          <p:attrName>style.visibility</p:attrName>
                                        </p:attrNameLst>
                                      </p:cBhvr>
                                      <p:to>
                                        <p:strVal val="visible"/>
                                      </p:to>
                                    </p:set>
                                    <p:animEffect transition="in" filter="fade">
                                      <p:cBhvr>
                                        <p:cTn id="73" dur="500"/>
                                        <p:tgtEl>
                                          <p:spTgt spid="12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26"/>
                                        </p:tgtEl>
                                        <p:attrNameLst>
                                          <p:attrName>style.visibility</p:attrName>
                                        </p:attrNameLst>
                                      </p:cBhvr>
                                      <p:to>
                                        <p:strVal val="visible"/>
                                      </p:to>
                                    </p:set>
                                    <p:animEffect transition="in" filter="fade">
                                      <p:cBhvr>
                                        <p:cTn id="76" dur="500"/>
                                        <p:tgtEl>
                                          <p:spTgt spid="12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27"/>
                                        </p:tgtEl>
                                        <p:attrNameLst>
                                          <p:attrName>style.visibility</p:attrName>
                                        </p:attrNameLst>
                                      </p:cBhvr>
                                      <p:to>
                                        <p:strVal val="visible"/>
                                      </p:to>
                                    </p:set>
                                    <p:animEffect transition="in" filter="fade">
                                      <p:cBhvr>
                                        <p:cTn id="79" dur="500"/>
                                        <p:tgtEl>
                                          <p:spTgt spid="12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28"/>
                                        </p:tgtEl>
                                        <p:attrNameLst>
                                          <p:attrName>style.visibility</p:attrName>
                                        </p:attrNameLst>
                                      </p:cBhvr>
                                      <p:to>
                                        <p:strVal val="visible"/>
                                      </p:to>
                                    </p:set>
                                    <p:animEffect transition="in" filter="fade">
                                      <p:cBhvr>
                                        <p:cTn id="82" dur="500"/>
                                        <p:tgtEl>
                                          <p:spTgt spid="12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29"/>
                                        </p:tgtEl>
                                        <p:attrNameLst>
                                          <p:attrName>style.visibility</p:attrName>
                                        </p:attrNameLst>
                                      </p:cBhvr>
                                      <p:to>
                                        <p:strVal val="visible"/>
                                      </p:to>
                                    </p:set>
                                    <p:animEffect transition="in" filter="fade">
                                      <p:cBhvr>
                                        <p:cTn id="85" dur="500"/>
                                        <p:tgtEl>
                                          <p:spTgt spid="12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30"/>
                                        </p:tgtEl>
                                        <p:attrNameLst>
                                          <p:attrName>style.visibility</p:attrName>
                                        </p:attrNameLst>
                                      </p:cBhvr>
                                      <p:to>
                                        <p:strVal val="visible"/>
                                      </p:to>
                                    </p:set>
                                    <p:animEffect transition="in" filter="fade">
                                      <p:cBhvr>
                                        <p:cTn id="88" dur="500"/>
                                        <p:tgtEl>
                                          <p:spTgt spid="13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31"/>
                                        </p:tgtEl>
                                        <p:attrNameLst>
                                          <p:attrName>style.visibility</p:attrName>
                                        </p:attrNameLst>
                                      </p:cBhvr>
                                      <p:to>
                                        <p:strVal val="visible"/>
                                      </p:to>
                                    </p:set>
                                    <p:animEffect transition="in" filter="fade">
                                      <p:cBhvr>
                                        <p:cTn id="91" dur="500"/>
                                        <p:tgtEl>
                                          <p:spTgt spid="13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32"/>
                                        </p:tgtEl>
                                        <p:attrNameLst>
                                          <p:attrName>style.visibility</p:attrName>
                                        </p:attrNameLst>
                                      </p:cBhvr>
                                      <p:to>
                                        <p:strVal val="visible"/>
                                      </p:to>
                                    </p:set>
                                    <p:animEffect transition="in" filter="fade">
                                      <p:cBhvr>
                                        <p:cTn id="94" dur="500"/>
                                        <p:tgtEl>
                                          <p:spTgt spid="132"/>
                                        </p:tgtEl>
                                      </p:cBhvr>
                                    </p:animEffect>
                                  </p:childTnLst>
                                </p:cTn>
                              </p:par>
                              <p:par>
                                <p:cTn id="95" presetID="10" presetClass="entr" presetSubtype="0" fill="hold" nodeType="withEffect">
                                  <p:stCondLst>
                                    <p:cond delay="0"/>
                                  </p:stCondLst>
                                  <p:childTnLst>
                                    <p:set>
                                      <p:cBhvr>
                                        <p:cTn id="96" dur="1" fill="hold">
                                          <p:stCondLst>
                                            <p:cond delay="0"/>
                                          </p:stCondLst>
                                        </p:cTn>
                                        <p:tgtEl>
                                          <p:spTgt spid="134"/>
                                        </p:tgtEl>
                                        <p:attrNameLst>
                                          <p:attrName>style.visibility</p:attrName>
                                        </p:attrNameLst>
                                      </p:cBhvr>
                                      <p:to>
                                        <p:strVal val="visible"/>
                                      </p:to>
                                    </p:set>
                                    <p:animEffect transition="in" filter="fade">
                                      <p:cBhvr>
                                        <p:cTn id="97" dur="500"/>
                                        <p:tgtEl>
                                          <p:spTgt spid="134"/>
                                        </p:tgtEl>
                                      </p:cBhvr>
                                    </p:animEffect>
                                  </p:childTnLst>
                                </p:cTn>
                              </p:par>
                              <p:par>
                                <p:cTn id="98" presetID="10" presetClass="entr" presetSubtype="0" fill="hold" nodeType="withEffect">
                                  <p:stCondLst>
                                    <p:cond delay="0"/>
                                  </p:stCondLst>
                                  <p:childTnLst>
                                    <p:set>
                                      <p:cBhvr>
                                        <p:cTn id="99" dur="1" fill="hold">
                                          <p:stCondLst>
                                            <p:cond delay="0"/>
                                          </p:stCondLst>
                                        </p:cTn>
                                        <p:tgtEl>
                                          <p:spTgt spid="136"/>
                                        </p:tgtEl>
                                        <p:attrNameLst>
                                          <p:attrName>style.visibility</p:attrName>
                                        </p:attrNameLst>
                                      </p:cBhvr>
                                      <p:to>
                                        <p:strVal val="visible"/>
                                      </p:to>
                                    </p:set>
                                    <p:animEffect transition="in" filter="fade">
                                      <p:cBhvr>
                                        <p:cTn id="100" dur="500"/>
                                        <p:tgtEl>
                                          <p:spTgt spid="136"/>
                                        </p:tgtEl>
                                      </p:cBhvr>
                                    </p:animEffect>
                                  </p:childTnLst>
                                </p:cTn>
                              </p:par>
                              <p:par>
                                <p:cTn id="101" presetID="10" presetClass="entr" presetSubtype="0" fill="hold" nodeType="withEffect">
                                  <p:stCondLst>
                                    <p:cond delay="0"/>
                                  </p:stCondLst>
                                  <p:childTnLst>
                                    <p:set>
                                      <p:cBhvr>
                                        <p:cTn id="102" dur="1" fill="hold">
                                          <p:stCondLst>
                                            <p:cond delay="0"/>
                                          </p:stCondLst>
                                        </p:cTn>
                                        <p:tgtEl>
                                          <p:spTgt spid="137"/>
                                        </p:tgtEl>
                                        <p:attrNameLst>
                                          <p:attrName>style.visibility</p:attrName>
                                        </p:attrNameLst>
                                      </p:cBhvr>
                                      <p:to>
                                        <p:strVal val="visible"/>
                                      </p:to>
                                    </p:set>
                                    <p:animEffect transition="in" filter="fade">
                                      <p:cBhvr>
                                        <p:cTn id="103" dur="500"/>
                                        <p:tgtEl>
                                          <p:spTgt spid="137"/>
                                        </p:tgtEl>
                                      </p:cBhvr>
                                    </p:animEffect>
                                  </p:childTnLst>
                                </p:cTn>
                              </p:par>
                              <p:par>
                                <p:cTn id="104" presetID="10" presetClass="entr" presetSubtype="0" fill="hold" nodeType="withEffect">
                                  <p:stCondLst>
                                    <p:cond delay="0"/>
                                  </p:stCondLst>
                                  <p:childTnLst>
                                    <p:set>
                                      <p:cBhvr>
                                        <p:cTn id="105" dur="1" fill="hold">
                                          <p:stCondLst>
                                            <p:cond delay="0"/>
                                          </p:stCondLst>
                                        </p:cTn>
                                        <p:tgtEl>
                                          <p:spTgt spid="140"/>
                                        </p:tgtEl>
                                        <p:attrNameLst>
                                          <p:attrName>style.visibility</p:attrName>
                                        </p:attrNameLst>
                                      </p:cBhvr>
                                      <p:to>
                                        <p:strVal val="visible"/>
                                      </p:to>
                                    </p:set>
                                    <p:animEffect transition="in" filter="fade">
                                      <p:cBhvr>
                                        <p:cTn id="106" dur="500"/>
                                        <p:tgtEl>
                                          <p:spTgt spid="140"/>
                                        </p:tgtEl>
                                      </p:cBhvr>
                                    </p:animEffect>
                                  </p:childTnLst>
                                </p:cTn>
                              </p:par>
                              <p:par>
                                <p:cTn id="107" presetID="10" presetClass="entr" presetSubtype="0" fill="hold" nodeType="withEffect">
                                  <p:stCondLst>
                                    <p:cond delay="0"/>
                                  </p:stCondLst>
                                  <p:childTnLst>
                                    <p:set>
                                      <p:cBhvr>
                                        <p:cTn id="108" dur="1" fill="hold">
                                          <p:stCondLst>
                                            <p:cond delay="0"/>
                                          </p:stCondLst>
                                        </p:cTn>
                                        <p:tgtEl>
                                          <p:spTgt spid="143"/>
                                        </p:tgtEl>
                                        <p:attrNameLst>
                                          <p:attrName>style.visibility</p:attrName>
                                        </p:attrNameLst>
                                      </p:cBhvr>
                                      <p:to>
                                        <p:strVal val="visible"/>
                                      </p:to>
                                    </p:set>
                                    <p:animEffect transition="in" filter="fade">
                                      <p:cBhvr>
                                        <p:cTn id="109" dur="500"/>
                                        <p:tgtEl>
                                          <p:spTgt spid="143"/>
                                        </p:tgtEl>
                                      </p:cBhvr>
                                    </p:animEffect>
                                  </p:childTnLst>
                                </p:cTn>
                              </p:par>
                              <p:par>
                                <p:cTn id="110" presetID="10" presetClass="entr" presetSubtype="0" fill="hold" nodeType="withEffect">
                                  <p:stCondLst>
                                    <p:cond delay="0"/>
                                  </p:stCondLst>
                                  <p:childTnLst>
                                    <p:set>
                                      <p:cBhvr>
                                        <p:cTn id="111" dur="1" fill="hold">
                                          <p:stCondLst>
                                            <p:cond delay="0"/>
                                          </p:stCondLst>
                                        </p:cTn>
                                        <p:tgtEl>
                                          <p:spTgt spid="146"/>
                                        </p:tgtEl>
                                        <p:attrNameLst>
                                          <p:attrName>style.visibility</p:attrName>
                                        </p:attrNameLst>
                                      </p:cBhvr>
                                      <p:to>
                                        <p:strVal val="visible"/>
                                      </p:to>
                                    </p:set>
                                    <p:animEffect transition="in" filter="fade">
                                      <p:cBhvr>
                                        <p:cTn id="112" dur="500"/>
                                        <p:tgtEl>
                                          <p:spTgt spid="146"/>
                                        </p:tgtEl>
                                      </p:cBhvr>
                                    </p:animEffect>
                                  </p:childTnLst>
                                </p:cTn>
                              </p:par>
                              <p:par>
                                <p:cTn id="113" presetID="10" presetClass="entr" presetSubtype="0" fill="hold" nodeType="withEffect">
                                  <p:stCondLst>
                                    <p:cond delay="0"/>
                                  </p:stCondLst>
                                  <p:childTnLst>
                                    <p:set>
                                      <p:cBhvr>
                                        <p:cTn id="114" dur="1" fill="hold">
                                          <p:stCondLst>
                                            <p:cond delay="0"/>
                                          </p:stCondLst>
                                        </p:cTn>
                                        <p:tgtEl>
                                          <p:spTgt spid="149"/>
                                        </p:tgtEl>
                                        <p:attrNameLst>
                                          <p:attrName>style.visibility</p:attrName>
                                        </p:attrNameLst>
                                      </p:cBhvr>
                                      <p:to>
                                        <p:strVal val="visible"/>
                                      </p:to>
                                    </p:set>
                                    <p:animEffect transition="in" filter="fade">
                                      <p:cBhvr>
                                        <p:cTn id="115" dur="500"/>
                                        <p:tgtEl>
                                          <p:spTgt spid="149"/>
                                        </p:tgtEl>
                                      </p:cBhvr>
                                    </p:animEffect>
                                  </p:childTnLst>
                                </p:cTn>
                              </p:par>
                              <p:par>
                                <p:cTn id="116" presetID="10" presetClass="entr" presetSubtype="0" fill="hold" nodeType="withEffect">
                                  <p:stCondLst>
                                    <p:cond delay="0"/>
                                  </p:stCondLst>
                                  <p:childTnLst>
                                    <p:set>
                                      <p:cBhvr>
                                        <p:cTn id="117" dur="1" fill="hold">
                                          <p:stCondLst>
                                            <p:cond delay="0"/>
                                          </p:stCondLst>
                                        </p:cTn>
                                        <p:tgtEl>
                                          <p:spTgt spid="152"/>
                                        </p:tgtEl>
                                        <p:attrNameLst>
                                          <p:attrName>style.visibility</p:attrName>
                                        </p:attrNameLst>
                                      </p:cBhvr>
                                      <p:to>
                                        <p:strVal val="visible"/>
                                      </p:to>
                                    </p:set>
                                    <p:animEffect transition="in" filter="fade">
                                      <p:cBhvr>
                                        <p:cTn id="118" dur="500"/>
                                        <p:tgtEl>
                                          <p:spTgt spid="152"/>
                                        </p:tgtEl>
                                      </p:cBhvr>
                                    </p:animEffect>
                                  </p:childTnLst>
                                </p:cTn>
                              </p:par>
                              <p:par>
                                <p:cTn id="119" presetID="10" presetClass="entr" presetSubtype="0" fill="hold" nodeType="withEffect">
                                  <p:stCondLst>
                                    <p:cond delay="0"/>
                                  </p:stCondLst>
                                  <p:childTnLst>
                                    <p:set>
                                      <p:cBhvr>
                                        <p:cTn id="120" dur="1" fill="hold">
                                          <p:stCondLst>
                                            <p:cond delay="0"/>
                                          </p:stCondLst>
                                        </p:cTn>
                                        <p:tgtEl>
                                          <p:spTgt spid="155"/>
                                        </p:tgtEl>
                                        <p:attrNameLst>
                                          <p:attrName>style.visibility</p:attrName>
                                        </p:attrNameLst>
                                      </p:cBhvr>
                                      <p:to>
                                        <p:strVal val="visible"/>
                                      </p:to>
                                    </p:set>
                                    <p:animEffect transition="in" filter="fade">
                                      <p:cBhvr>
                                        <p:cTn id="121" dur="500"/>
                                        <p:tgtEl>
                                          <p:spTgt spid="155"/>
                                        </p:tgtEl>
                                      </p:cBhvr>
                                    </p:animEffect>
                                  </p:childTnLst>
                                </p:cTn>
                              </p:par>
                              <p:par>
                                <p:cTn id="122" presetID="10" presetClass="entr" presetSubtype="0" fill="hold" nodeType="withEffect">
                                  <p:stCondLst>
                                    <p:cond delay="0"/>
                                  </p:stCondLst>
                                  <p:childTnLst>
                                    <p:set>
                                      <p:cBhvr>
                                        <p:cTn id="123" dur="1" fill="hold">
                                          <p:stCondLst>
                                            <p:cond delay="0"/>
                                          </p:stCondLst>
                                        </p:cTn>
                                        <p:tgtEl>
                                          <p:spTgt spid="158"/>
                                        </p:tgtEl>
                                        <p:attrNameLst>
                                          <p:attrName>style.visibility</p:attrName>
                                        </p:attrNameLst>
                                      </p:cBhvr>
                                      <p:to>
                                        <p:strVal val="visible"/>
                                      </p:to>
                                    </p:set>
                                    <p:animEffect transition="in" filter="fade">
                                      <p:cBhvr>
                                        <p:cTn id="124" dur="500"/>
                                        <p:tgtEl>
                                          <p:spTgt spid="158"/>
                                        </p:tgtEl>
                                      </p:cBhvr>
                                    </p:animEffect>
                                  </p:childTnLst>
                                </p:cTn>
                              </p:par>
                              <p:par>
                                <p:cTn id="125" presetID="10" presetClass="entr" presetSubtype="0" fill="hold" nodeType="withEffect">
                                  <p:stCondLst>
                                    <p:cond delay="0"/>
                                  </p:stCondLst>
                                  <p:childTnLst>
                                    <p:set>
                                      <p:cBhvr>
                                        <p:cTn id="126" dur="1" fill="hold">
                                          <p:stCondLst>
                                            <p:cond delay="0"/>
                                          </p:stCondLst>
                                        </p:cTn>
                                        <p:tgtEl>
                                          <p:spTgt spid="161"/>
                                        </p:tgtEl>
                                        <p:attrNameLst>
                                          <p:attrName>style.visibility</p:attrName>
                                        </p:attrNameLst>
                                      </p:cBhvr>
                                      <p:to>
                                        <p:strVal val="visible"/>
                                      </p:to>
                                    </p:set>
                                    <p:animEffect transition="in" filter="fade">
                                      <p:cBhvr>
                                        <p:cTn id="127" dur="500"/>
                                        <p:tgtEl>
                                          <p:spTgt spid="161"/>
                                        </p:tgtEl>
                                      </p:cBhvr>
                                    </p:animEffect>
                                  </p:childTnLst>
                                </p:cTn>
                              </p:par>
                              <p:par>
                                <p:cTn id="128" presetID="10" presetClass="entr" presetSubtype="0" fill="hold" nodeType="withEffect">
                                  <p:stCondLst>
                                    <p:cond delay="0"/>
                                  </p:stCondLst>
                                  <p:childTnLst>
                                    <p:set>
                                      <p:cBhvr>
                                        <p:cTn id="129" dur="1" fill="hold">
                                          <p:stCondLst>
                                            <p:cond delay="0"/>
                                          </p:stCondLst>
                                        </p:cTn>
                                        <p:tgtEl>
                                          <p:spTgt spid="164"/>
                                        </p:tgtEl>
                                        <p:attrNameLst>
                                          <p:attrName>style.visibility</p:attrName>
                                        </p:attrNameLst>
                                      </p:cBhvr>
                                      <p:to>
                                        <p:strVal val="visible"/>
                                      </p:to>
                                    </p:set>
                                    <p:animEffect transition="in" filter="fade">
                                      <p:cBhvr>
                                        <p:cTn id="130" dur="500"/>
                                        <p:tgtEl>
                                          <p:spTgt spid="164"/>
                                        </p:tgtEl>
                                      </p:cBhvr>
                                    </p:animEffect>
                                  </p:childTnLst>
                                </p:cTn>
                              </p:par>
                              <p:par>
                                <p:cTn id="131" presetID="10" presetClass="entr" presetSubtype="0" fill="hold" nodeType="withEffect">
                                  <p:stCondLst>
                                    <p:cond delay="0"/>
                                  </p:stCondLst>
                                  <p:childTnLst>
                                    <p:set>
                                      <p:cBhvr>
                                        <p:cTn id="132" dur="1" fill="hold">
                                          <p:stCondLst>
                                            <p:cond delay="0"/>
                                          </p:stCondLst>
                                        </p:cTn>
                                        <p:tgtEl>
                                          <p:spTgt spid="167"/>
                                        </p:tgtEl>
                                        <p:attrNameLst>
                                          <p:attrName>style.visibility</p:attrName>
                                        </p:attrNameLst>
                                      </p:cBhvr>
                                      <p:to>
                                        <p:strVal val="visible"/>
                                      </p:to>
                                    </p:set>
                                    <p:animEffect transition="in" filter="fade">
                                      <p:cBhvr>
                                        <p:cTn id="133" dur="500"/>
                                        <p:tgtEl>
                                          <p:spTgt spid="167"/>
                                        </p:tgtEl>
                                      </p:cBhvr>
                                    </p:animEffect>
                                  </p:childTnLst>
                                </p:cTn>
                              </p:par>
                              <p:par>
                                <p:cTn id="134" presetID="10" presetClass="entr" presetSubtype="0" fill="hold" nodeType="withEffect">
                                  <p:stCondLst>
                                    <p:cond delay="0"/>
                                  </p:stCondLst>
                                  <p:childTnLst>
                                    <p:set>
                                      <p:cBhvr>
                                        <p:cTn id="135" dur="1" fill="hold">
                                          <p:stCondLst>
                                            <p:cond delay="0"/>
                                          </p:stCondLst>
                                        </p:cTn>
                                        <p:tgtEl>
                                          <p:spTgt spid="170"/>
                                        </p:tgtEl>
                                        <p:attrNameLst>
                                          <p:attrName>style.visibility</p:attrName>
                                        </p:attrNameLst>
                                      </p:cBhvr>
                                      <p:to>
                                        <p:strVal val="visible"/>
                                      </p:to>
                                    </p:set>
                                    <p:animEffect transition="in" filter="fade">
                                      <p:cBhvr>
                                        <p:cTn id="136" dur="500"/>
                                        <p:tgtEl>
                                          <p:spTgt spid="170"/>
                                        </p:tgtEl>
                                      </p:cBhvr>
                                    </p:animEffect>
                                  </p:childTnLst>
                                </p:cTn>
                              </p:par>
                              <p:par>
                                <p:cTn id="137" presetID="10" presetClass="entr" presetSubtype="0" fill="hold" nodeType="withEffect">
                                  <p:stCondLst>
                                    <p:cond delay="0"/>
                                  </p:stCondLst>
                                  <p:childTnLst>
                                    <p:set>
                                      <p:cBhvr>
                                        <p:cTn id="138" dur="1" fill="hold">
                                          <p:stCondLst>
                                            <p:cond delay="0"/>
                                          </p:stCondLst>
                                        </p:cTn>
                                        <p:tgtEl>
                                          <p:spTgt spid="173"/>
                                        </p:tgtEl>
                                        <p:attrNameLst>
                                          <p:attrName>style.visibility</p:attrName>
                                        </p:attrNameLst>
                                      </p:cBhvr>
                                      <p:to>
                                        <p:strVal val="visible"/>
                                      </p:to>
                                    </p:set>
                                    <p:animEffect transition="in" filter="fade">
                                      <p:cBhvr>
                                        <p:cTn id="139" dur="500"/>
                                        <p:tgtEl>
                                          <p:spTgt spid="173"/>
                                        </p:tgtEl>
                                      </p:cBhvr>
                                    </p:animEffect>
                                  </p:childTnLst>
                                </p:cTn>
                              </p:par>
                              <p:par>
                                <p:cTn id="140" presetID="10" presetClass="entr" presetSubtype="0" fill="hold" nodeType="withEffect">
                                  <p:stCondLst>
                                    <p:cond delay="0"/>
                                  </p:stCondLst>
                                  <p:childTnLst>
                                    <p:set>
                                      <p:cBhvr>
                                        <p:cTn id="141" dur="1" fill="hold">
                                          <p:stCondLst>
                                            <p:cond delay="0"/>
                                          </p:stCondLst>
                                        </p:cTn>
                                        <p:tgtEl>
                                          <p:spTgt spid="195"/>
                                        </p:tgtEl>
                                        <p:attrNameLst>
                                          <p:attrName>style.visibility</p:attrName>
                                        </p:attrNameLst>
                                      </p:cBhvr>
                                      <p:to>
                                        <p:strVal val="visible"/>
                                      </p:to>
                                    </p:set>
                                    <p:animEffect transition="in" filter="fade">
                                      <p:cBhvr>
                                        <p:cTn id="142" dur="500"/>
                                        <p:tgtEl>
                                          <p:spTgt spid="195"/>
                                        </p:tgtEl>
                                      </p:cBhvr>
                                    </p:animEffect>
                                  </p:childTnLst>
                                </p:cTn>
                              </p:par>
                              <p:par>
                                <p:cTn id="143" presetID="10" presetClass="entr" presetSubtype="0" fill="hold" nodeType="withEffect">
                                  <p:stCondLst>
                                    <p:cond delay="0"/>
                                  </p:stCondLst>
                                  <p:childTnLst>
                                    <p:set>
                                      <p:cBhvr>
                                        <p:cTn id="144" dur="1" fill="hold">
                                          <p:stCondLst>
                                            <p:cond delay="0"/>
                                          </p:stCondLst>
                                        </p:cTn>
                                        <p:tgtEl>
                                          <p:spTgt spid="198"/>
                                        </p:tgtEl>
                                        <p:attrNameLst>
                                          <p:attrName>style.visibility</p:attrName>
                                        </p:attrNameLst>
                                      </p:cBhvr>
                                      <p:to>
                                        <p:strVal val="visible"/>
                                      </p:to>
                                    </p:set>
                                    <p:animEffect transition="in" filter="fade">
                                      <p:cBhvr>
                                        <p:cTn id="145" dur="500"/>
                                        <p:tgtEl>
                                          <p:spTgt spid="198"/>
                                        </p:tgtEl>
                                      </p:cBhvr>
                                    </p:animEffect>
                                  </p:childTnLst>
                                </p:cTn>
                              </p:par>
                              <p:par>
                                <p:cTn id="146" presetID="10" presetClass="entr" presetSubtype="0" fill="hold" nodeType="withEffect">
                                  <p:stCondLst>
                                    <p:cond delay="0"/>
                                  </p:stCondLst>
                                  <p:childTnLst>
                                    <p:set>
                                      <p:cBhvr>
                                        <p:cTn id="147" dur="1" fill="hold">
                                          <p:stCondLst>
                                            <p:cond delay="0"/>
                                          </p:stCondLst>
                                        </p:cTn>
                                        <p:tgtEl>
                                          <p:spTgt spid="201"/>
                                        </p:tgtEl>
                                        <p:attrNameLst>
                                          <p:attrName>style.visibility</p:attrName>
                                        </p:attrNameLst>
                                      </p:cBhvr>
                                      <p:to>
                                        <p:strVal val="visible"/>
                                      </p:to>
                                    </p:set>
                                    <p:animEffect transition="in" filter="fade">
                                      <p:cBhvr>
                                        <p:cTn id="148" dur="500"/>
                                        <p:tgtEl>
                                          <p:spTgt spid="201"/>
                                        </p:tgtEl>
                                      </p:cBhvr>
                                    </p:animEffect>
                                  </p:childTnLst>
                                </p:cTn>
                              </p:par>
                              <p:par>
                                <p:cTn id="149" presetID="10" presetClass="entr" presetSubtype="0" fill="hold" nodeType="withEffect">
                                  <p:stCondLst>
                                    <p:cond delay="0"/>
                                  </p:stCondLst>
                                  <p:childTnLst>
                                    <p:set>
                                      <p:cBhvr>
                                        <p:cTn id="150" dur="1" fill="hold">
                                          <p:stCondLst>
                                            <p:cond delay="0"/>
                                          </p:stCondLst>
                                        </p:cTn>
                                        <p:tgtEl>
                                          <p:spTgt spid="204"/>
                                        </p:tgtEl>
                                        <p:attrNameLst>
                                          <p:attrName>style.visibility</p:attrName>
                                        </p:attrNameLst>
                                      </p:cBhvr>
                                      <p:to>
                                        <p:strVal val="visible"/>
                                      </p:to>
                                    </p:set>
                                    <p:animEffect transition="in" filter="fade">
                                      <p:cBhvr>
                                        <p:cTn id="151" dur="500"/>
                                        <p:tgtEl>
                                          <p:spTgt spid="204"/>
                                        </p:tgtEl>
                                      </p:cBhvr>
                                    </p:animEffect>
                                  </p:childTnLst>
                                </p:cTn>
                              </p:par>
                              <p:par>
                                <p:cTn id="152" presetID="10" presetClass="entr" presetSubtype="0" fill="hold" nodeType="withEffect">
                                  <p:stCondLst>
                                    <p:cond delay="0"/>
                                  </p:stCondLst>
                                  <p:childTnLst>
                                    <p:set>
                                      <p:cBhvr>
                                        <p:cTn id="153" dur="1" fill="hold">
                                          <p:stCondLst>
                                            <p:cond delay="0"/>
                                          </p:stCondLst>
                                        </p:cTn>
                                        <p:tgtEl>
                                          <p:spTgt spid="9"/>
                                        </p:tgtEl>
                                        <p:attrNameLst>
                                          <p:attrName>style.visibility</p:attrName>
                                        </p:attrNameLst>
                                      </p:cBhvr>
                                      <p:to>
                                        <p:strVal val="visible"/>
                                      </p:to>
                                    </p:set>
                                    <p:animEffect transition="in" filter="fade">
                                      <p:cBhvr>
                                        <p:cTn id="154" dur="500"/>
                                        <p:tgtEl>
                                          <p:spTgt spid="9"/>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19"/>
                                        </p:tgtEl>
                                        <p:attrNameLst>
                                          <p:attrName>style.visibility</p:attrName>
                                        </p:attrNameLst>
                                      </p:cBhvr>
                                      <p:to>
                                        <p:strVal val="visible"/>
                                      </p:to>
                                    </p:set>
                                    <p:animEffect transition="in" filter="fade">
                                      <p:cBhvr>
                                        <p:cTn id="157" dur="500"/>
                                        <p:tgtEl>
                                          <p:spTgt spid="19"/>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20"/>
                                        </p:tgtEl>
                                        <p:attrNameLst>
                                          <p:attrName>style.visibility</p:attrName>
                                        </p:attrNameLst>
                                      </p:cBhvr>
                                      <p:to>
                                        <p:strVal val="visible"/>
                                      </p:to>
                                    </p:set>
                                    <p:animEffect transition="in" filter="fade">
                                      <p:cBhvr>
                                        <p:cTn id="160" dur="500"/>
                                        <p:tgtEl>
                                          <p:spTgt spid="20"/>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102"/>
                                        </p:tgtEl>
                                        <p:attrNameLst>
                                          <p:attrName>style.visibility</p:attrName>
                                        </p:attrNameLst>
                                      </p:cBhvr>
                                      <p:to>
                                        <p:strVal val="visible"/>
                                      </p:to>
                                    </p:set>
                                    <p:animEffect transition="in" filter="fade">
                                      <p:cBhvr>
                                        <p:cTn id="163" dur="500"/>
                                        <p:tgtEl>
                                          <p:spTgt spid="102"/>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03"/>
                                        </p:tgtEl>
                                        <p:attrNameLst>
                                          <p:attrName>style.visibility</p:attrName>
                                        </p:attrNameLst>
                                      </p:cBhvr>
                                      <p:to>
                                        <p:strVal val="visible"/>
                                      </p:to>
                                    </p:set>
                                    <p:animEffect transition="in" filter="fade">
                                      <p:cBhvr>
                                        <p:cTn id="166" dur="500"/>
                                        <p:tgtEl>
                                          <p:spTgt spid="103"/>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105"/>
                                        </p:tgtEl>
                                        <p:attrNameLst>
                                          <p:attrName>style.visibility</p:attrName>
                                        </p:attrNameLst>
                                      </p:cBhvr>
                                      <p:to>
                                        <p:strVal val="visible"/>
                                      </p:to>
                                    </p:set>
                                    <p:animEffect transition="in" filter="fade">
                                      <p:cBhvr>
                                        <p:cTn id="169"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9" grpId="0" animBg="1"/>
      <p:bldP spid="20" grpId="0" animBg="1"/>
      <p:bldP spid="102" grpId="0" animBg="1"/>
      <p:bldP spid="103" grpId="0" animBg="1"/>
      <p:bldP spid="10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50D4D-558E-F7DA-3C71-1F8E9EF29D36}"/>
            </a:ext>
          </a:extLst>
        </p:cNvPr>
        <p:cNvGrpSpPr/>
        <p:nvPr/>
      </p:nvGrpSpPr>
      <p:grpSpPr>
        <a:xfrm>
          <a:off x="0" y="0"/>
          <a:ext cx="0" cy="0"/>
          <a:chOff x="0" y="0"/>
          <a:chExt cx="0" cy="0"/>
        </a:xfrm>
      </p:grpSpPr>
      <p:sp>
        <p:nvSpPr>
          <p:cNvPr id="22" name="Title 4">
            <a:extLst>
              <a:ext uri="{FF2B5EF4-FFF2-40B4-BE49-F238E27FC236}">
                <a16:creationId xmlns:a16="http://schemas.microsoft.com/office/drawing/2014/main" id="{B6A56D02-7186-F544-9F03-CE4E13B6CF74}"/>
              </a:ext>
            </a:extLst>
          </p:cNvPr>
          <p:cNvSpPr txBox="1">
            <a:spLocks/>
          </p:cNvSpPr>
          <p:nvPr/>
        </p:nvSpPr>
        <p:spPr>
          <a:xfrm>
            <a:off x="3110412" y="105446"/>
            <a:ext cx="8966200" cy="749300"/>
          </a:xfrm>
          <a:prstGeom prst="rect">
            <a:avLst/>
          </a:prstGeom>
          <a:ln>
            <a:noFill/>
          </a:ln>
        </p:spPr>
        <p:txBody>
          <a:bodyPr vert="horz" lIns="91440" tIns="45720" rIns="91440" bIns="45720" anchor="ctr"/>
          <a:lstStyle>
            <a:lvl1pPr marL="0" algn="r" defTabSz="609585" rtl="0" eaLnBrk="1" latinLnBrk="0" hangingPunct="1">
              <a:spcBef>
                <a:spcPct val="0"/>
              </a:spcBef>
              <a:buNone/>
              <a:defRPr lang="en-US" sz="2800" kern="1200" dirty="0">
                <a:solidFill>
                  <a:schemeClr val="bg1"/>
                </a:solidFill>
                <a:latin typeface="Helvetica" pitchFamily="2" charset="0"/>
                <a:ea typeface="+mj-ea"/>
                <a:cs typeface="Helvetica" pitchFamily="2" charset="0"/>
              </a:defRPr>
            </a:lvl1pPr>
          </a:lstStyle>
          <a:p>
            <a:r>
              <a:rPr lang="en-GB" dirty="0">
                <a:latin typeface="Helvetica"/>
                <a:cs typeface="Helvetica"/>
              </a:rPr>
              <a:t>The Exponential-e Group </a:t>
            </a:r>
            <a:br>
              <a:rPr lang="en-GB" dirty="0">
                <a:latin typeface="Helvetica"/>
                <a:cs typeface="Helvetica"/>
              </a:rPr>
            </a:br>
            <a:endParaRPr lang="en-GB" sz="2000" b="1" dirty="0">
              <a:latin typeface="Helvetica"/>
              <a:cs typeface="Helvetica"/>
            </a:endParaRPr>
          </a:p>
        </p:txBody>
      </p:sp>
      <p:grpSp>
        <p:nvGrpSpPr>
          <p:cNvPr id="2" name="Group 1">
            <a:extLst>
              <a:ext uri="{FF2B5EF4-FFF2-40B4-BE49-F238E27FC236}">
                <a16:creationId xmlns:a16="http://schemas.microsoft.com/office/drawing/2014/main" id="{6E234BDD-7FD1-E6CB-0F83-321464BACE64}"/>
              </a:ext>
            </a:extLst>
          </p:cNvPr>
          <p:cNvGrpSpPr/>
          <p:nvPr/>
        </p:nvGrpSpPr>
        <p:grpSpPr>
          <a:xfrm>
            <a:off x="531434" y="574040"/>
            <a:ext cx="11129132" cy="5709920"/>
            <a:chOff x="531434" y="574040"/>
            <a:chExt cx="11129132" cy="5709920"/>
          </a:xfrm>
        </p:grpSpPr>
        <p:sp>
          <p:nvSpPr>
            <p:cNvPr id="11" name="Free-form: Shape 10">
              <a:extLst>
                <a:ext uri="{FF2B5EF4-FFF2-40B4-BE49-F238E27FC236}">
                  <a16:creationId xmlns:a16="http://schemas.microsoft.com/office/drawing/2014/main" id="{BACBDF4E-21B2-C8FF-E5EE-5E1CBF96A97E}"/>
                </a:ext>
              </a:extLst>
            </p:cNvPr>
            <p:cNvSpPr/>
            <p:nvPr/>
          </p:nvSpPr>
          <p:spPr>
            <a:xfrm>
              <a:off x="1646148" y="4309064"/>
              <a:ext cx="249263" cy="109756"/>
            </a:xfrm>
            <a:custGeom>
              <a:avLst/>
              <a:gdLst>
                <a:gd name="connsiteX0" fmla="*/ 124611 w 249263"/>
                <a:gd name="connsiteY0" fmla="*/ 109756 h 109756"/>
                <a:gd name="connsiteX1" fmla="*/ 117530 w 249263"/>
                <a:gd name="connsiteY1" fmla="*/ 103641 h 109756"/>
                <a:gd name="connsiteX2" fmla="*/ 4569 w 249263"/>
                <a:gd name="connsiteY2" fmla="*/ 5799 h 109756"/>
                <a:gd name="connsiteX3" fmla="*/ 0 w 249263"/>
                <a:gd name="connsiteY3" fmla="*/ 0 h 109756"/>
                <a:gd name="connsiteX4" fmla="*/ 249263 w 249263"/>
                <a:gd name="connsiteY4" fmla="*/ 0 h 109756"/>
                <a:gd name="connsiteX5" fmla="*/ 244117 w 249263"/>
                <a:gd name="connsiteY5" fmla="*/ 5925 h 109756"/>
                <a:gd name="connsiteX6" fmla="*/ 131692 w 249263"/>
                <a:gd name="connsiteY6" fmla="*/ 103620 h 109756"/>
                <a:gd name="connsiteX7" fmla="*/ 124611 w 249263"/>
                <a:gd name="connsiteY7" fmla="*/ 109756 h 109756"/>
                <a:gd name="connsiteX8" fmla="*/ 26511 w 249263"/>
                <a:gd name="connsiteY8" fmla="*/ 8435 h 109756"/>
                <a:gd name="connsiteX9" fmla="*/ 124570 w 249263"/>
                <a:gd name="connsiteY9" fmla="*/ 93203 h 109756"/>
                <a:gd name="connsiteX10" fmla="*/ 222217 w 249263"/>
                <a:gd name="connsiteY10" fmla="*/ 8435 h 109756"/>
                <a:gd name="connsiteX11" fmla="*/ 26511 w 249263"/>
                <a:gd name="connsiteY11" fmla="*/ 8435 h 10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263" h="109756">
                  <a:moveTo>
                    <a:pt x="124611" y="109756"/>
                  </a:moveTo>
                  <a:lnTo>
                    <a:pt x="117530" y="103641"/>
                  </a:lnTo>
                  <a:cubicBezTo>
                    <a:pt x="5599" y="7085"/>
                    <a:pt x="4858" y="6199"/>
                    <a:pt x="4569" y="5799"/>
                  </a:cubicBezTo>
                  <a:lnTo>
                    <a:pt x="0" y="0"/>
                  </a:lnTo>
                  <a:lnTo>
                    <a:pt x="249263" y="0"/>
                  </a:lnTo>
                  <a:lnTo>
                    <a:pt x="244117" y="5925"/>
                  </a:lnTo>
                  <a:cubicBezTo>
                    <a:pt x="243870" y="6221"/>
                    <a:pt x="243129" y="7085"/>
                    <a:pt x="131692" y="103620"/>
                  </a:cubicBezTo>
                  <a:lnTo>
                    <a:pt x="124611" y="109756"/>
                  </a:lnTo>
                  <a:close/>
                  <a:moveTo>
                    <a:pt x="26511" y="8435"/>
                  </a:moveTo>
                  <a:cubicBezTo>
                    <a:pt x="45242" y="24735"/>
                    <a:pt x="96618" y="69080"/>
                    <a:pt x="124570" y="93203"/>
                  </a:cubicBezTo>
                  <a:cubicBezTo>
                    <a:pt x="156227" y="65769"/>
                    <a:pt x="204268" y="24081"/>
                    <a:pt x="222217" y="8435"/>
                  </a:cubicBezTo>
                  <a:lnTo>
                    <a:pt x="26511" y="8435"/>
                  </a:lnTo>
                  <a:close/>
                </a:path>
              </a:pathLst>
            </a:custGeom>
            <a:solidFill>
              <a:srgbClr val="000000"/>
            </a:solidFill>
            <a:ln w="4069" cap="flat">
              <a:noFill/>
              <a:prstDash val="solid"/>
              <a:miter/>
            </a:ln>
          </p:spPr>
          <p:txBody>
            <a:bodyPr rtlCol="0" anchor="ctr"/>
            <a:lstStyle/>
            <a:p>
              <a:endParaRPr lang="en-GB"/>
            </a:p>
          </p:txBody>
        </p:sp>
        <p:sp>
          <p:nvSpPr>
            <p:cNvPr id="5" name="Rectangle: Rounded Corners 4">
              <a:extLst>
                <a:ext uri="{FF2B5EF4-FFF2-40B4-BE49-F238E27FC236}">
                  <a16:creationId xmlns:a16="http://schemas.microsoft.com/office/drawing/2014/main" id="{4701E8FE-0851-4A8E-58B6-5DFAE6BF7261}"/>
                </a:ext>
              </a:extLst>
            </p:cNvPr>
            <p:cNvSpPr/>
            <p:nvPr/>
          </p:nvSpPr>
          <p:spPr>
            <a:xfrm>
              <a:off x="531434" y="574040"/>
              <a:ext cx="11129132" cy="5709920"/>
            </a:xfrm>
            <a:prstGeom prst="roundRect">
              <a:avLst>
                <a:gd name="adj" fmla="val 1824"/>
              </a:avLst>
            </a:prstGeom>
            <a:gradFill>
              <a:gsLst>
                <a:gs pos="13000">
                  <a:srgbClr val="FFFFFF">
                    <a:alpha val="0"/>
                  </a:srgbClr>
                </a:gs>
                <a:gs pos="42000">
                  <a:srgbClr val="FFFFFF">
                    <a:alpha val="8627"/>
                  </a:srgbClr>
                </a:gs>
                <a:gs pos="70000">
                  <a:srgbClr val="FFFFFF">
                    <a:alpha val="20000"/>
                  </a:srgbClr>
                </a:gs>
              </a:gsLst>
              <a:lin ang="0" scaled="1"/>
            </a:gradFill>
            <a:ln w="1231" cap="flat">
              <a:gradFill>
                <a:gsLst>
                  <a:gs pos="26000">
                    <a:srgbClr val="283676">
                      <a:alpha val="29804"/>
                    </a:srgbClr>
                  </a:gs>
                  <a:gs pos="76000">
                    <a:srgbClr val="FFFFFF">
                      <a:alpha val="60000"/>
                    </a:srgbClr>
                  </a:gs>
                </a:gsLst>
                <a:lin ang="0" scaled="1"/>
              </a:gradFill>
              <a:prstDash val="solid"/>
              <a:miter/>
            </a:ln>
          </p:spPr>
          <p:txBody>
            <a:bodyPr rot="0" spcFirstLastPara="0" vertOverflow="overflow" horzOverflow="overflow" vert="horz" wrap="square" lIns="180000" tIns="180000" rIns="180000" bIns="180000" numCol="1" spcCol="180000" rtlCol="0" fromWordArt="0" anchor="t" anchorCtr="0" forceAA="0" compatLnSpc="1">
              <a:prstTxWarp prst="textNoShape">
                <a:avLst/>
              </a:prstTxWarp>
              <a:noAutofit/>
            </a:bodyPr>
            <a:lstStyle/>
            <a:p>
              <a:pPr algn="ctr">
                <a:spcAft>
                  <a:spcPts val="600"/>
                </a:spcAft>
              </a:pPr>
              <a:r>
                <a:rPr lang="en-GB" sz="2000" b="1" kern="0" dirty="0">
                  <a:solidFill>
                    <a:srgbClr val="FFFFFF"/>
                  </a:solidFill>
                  <a:latin typeface="Helvetica" panose="020B0604020202020204" pitchFamily="34" charset="0"/>
                </a:rPr>
                <a:t>6.0 - Our Evolution to a Systems Integrator</a:t>
              </a:r>
            </a:p>
          </p:txBody>
        </p:sp>
        <p:grpSp>
          <p:nvGrpSpPr>
            <p:cNvPr id="67" name="Group 66">
              <a:extLst>
                <a:ext uri="{FF2B5EF4-FFF2-40B4-BE49-F238E27FC236}">
                  <a16:creationId xmlns:a16="http://schemas.microsoft.com/office/drawing/2014/main" id="{2C51F95D-0ACB-66E9-E512-5291D71C4462}"/>
                </a:ext>
              </a:extLst>
            </p:cNvPr>
            <p:cNvGrpSpPr/>
            <p:nvPr/>
          </p:nvGrpSpPr>
          <p:grpSpPr>
            <a:xfrm>
              <a:off x="1331417" y="1130580"/>
              <a:ext cx="9529166" cy="4820446"/>
              <a:chOff x="1021994" y="1439176"/>
              <a:chExt cx="9529166" cy="4820446"/>
            </a:xfrm>
          </p:grpSpPr>
          <p:sp>
            <p:nvSpPr>
              <p:cNvPr id="43" name="Rectangle: Rounded Corners 42">
                <a:extLst>
                  <a:ext uri="{FF2B5EF4-FFF2-40B4-BE49-F238E27FC236}">
                    <a16:creationId xmlns:a16="http://schemas.microsoft.com/office/drawing/2014/main" id="{DDA5AC06-43D6-0DEB-E777-02C3994E3428}"/>
                  </a:ext>
                </a:extLst>
              </p:cNvPr>
              <p:cNvSpPr/>
              <p:nvPr/>
            </p:nvSpPr>
            <p:spPr>
              <a:xfrm>
                <a:off x="1545804" y="1865894"/>
                <a:ext cx="4380925" cy="2359214"/>
              </a:xfrm>
              <a:prstGeom prst="roundRect">
                <a:avLst>
                  <a:gd name="adj" fmla="val 5780"/>
                </a:avLst>
              </a:prstGeom>
              <a:gradFill flip="none" rotWithShape="1">
                <a:gsLst>
                  <a:gs pos="0">
                    <a:srgbClr val="1D84AD">
                      <a:alpha val="85000"/>
                    </a:srgbClr>
                  </a:gs>
                  <a:gs pos="69000">
                    <a:srgbClr val="06EA26"/>
                  </a:gs>
                </a:gsLst>
                <a:lin ang="15000000" scaled="0"/>
                <a:tileRect/>
              </a:gra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540000" tIns="540000" rIns="540000" bIns="540000" numCol="1" spcCol="180000" rtlCol="0" fromWordArt="0" anchor="ctr" anchorCtr="0" forceAA="0" compatLnSpc="1">
                <a:prstTxWarp prst="textNoShape">
                  <a:avLst/>
                </a:prstTxWarp>
                <a:noAutofit/>
              </a:bodyPr>
              <a:lstStyle/>
              <a:p>
                <a:pPr marL="0" marR="0" lvl="0" indent="0" defTabSz="914400" eaLnBrk="1" fontAlgn="auto" latinLnBrk="0" hangingPunct="1">
                  <a:lnSpc>
                    <a:spcPts val="1900"/>
                  </a:lnSpc>
                  <a:spcBef>
                    <a:spcPts val="800"/>
                  </a:spcBef>
                  <a:spcAft>
                    <a:spcPts val="800"/>
                  </a:spcAft>
                  <a:buClrTx/>
                  <a:buSzTx/>
                  <a:buFontTx/>
                  <a:buNone/>
                  <a:tabLst/>
                  <a:defRPr/>
                </a:pPr>
                <a:r>
                  <a:rPr kumimoji="0" lang="en-GB" sz="1000" b="0"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We are a </a:t>
                </a:r>
                <a:r>
                  <a:rPr kumimoji="0" lang="en-GB" sz="1000" b="1"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Managed Service Provider</a:t>
                </a:r>
                <a:r>
                  <a:rPr kumimoji="0" lang="en-GB" sz="1000" b="0"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 naturally evolving into a </a:t>
                </a:r>
                <a:r>
                  <a:rPr kumimoji="0" lang="en-GB" sz="1000" b="1"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Systems Integrator</a:t>
                </a:r>
                <a:r>
                  <a:rPr kumimoji="0" lang="en-GB" sz="1000" b="0"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 with over </a:t>
                </a:r>
                <a:r>
                  <a:rPr kumimoji="0" lang="en-GB" sz="1000" b="1"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70+ years of combined group company experience</a:t>
                </a:r>
                <a:r>
                  <a:rPr kumimoji="0" lang="en-GB" sz="1000" b="0"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 industry-leading credentials, and deep expertise in delivering </a:t>
                </a:r>
                <a:br>
                  <a:rPr kumimoji="0" lang="en-GB" sz="1000" b="0" i="0" u="none" strike="noStrike" kern="100" cap="none" spc="0" normalizeH="0" baseline="0" noProof="0" dirty="0">
                    <a:ln>
                      <a:noFill/>
                    </a:ln>
                    <a:effectLst/>
                    <a:uLnTx/>
                    <a:uFillTx/>
                    <a:ea typeface="Aptos" panose="020B0004020202020204" pitchFamily="34" charset="0"/>
                    <a:cs typeface="Times New Roman" panose="02020603050405020304" pitchFamily="18" charset="0"/>
                  </a:rPr>
                </a:br>
                <a:r>
                  <a:rPr kumimoji="0" lang="en-GB" sz="1000" b="1"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critical national infrastructure</a:t>
                </a:r>
                <a:r>
                  <a:rPr kumimoji="0" lang="en-GB" sz="1000" b="0"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 across </a:t>
                </a:r>
                <a:br>
                  <a:rPr kumimoji="0" lang="en-GB" sz="1000" b="0" i="0" u="none" strike="noStrike" kern="100" cap="none" spc="0" normalizeH="0" baseline="0" noProof="0" dirty="0">
                    <a:ln>
                      <a:noFill/>
                    </a:ln>
                    <a:effectLst/>
                    <a:uLnTx/>
                    <a:uFillTx/>
                    <a:ea typeface="Aptos" panose="020B0004020202020204" pitchFamily="34" charset="0"/>
                    <a:cs typeface="Times New Roman" panose="02020603050405020304" pitchFamily="18" charset="0"/>
                  </a:rPr>
                </a:br>
                <a:r>
                  <a:rPr kumimoji="0" lang="en-GB" sz="1000" b="1"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Blue Light, Defence, Private, Public, Utilities, Enterprise, and Mid-Market sectors.</a:t>
                </a:r>
                <a:endParaRPr kumimoji="0" lang="en-GB" sz="1000" b="0" i="0" u="none" strike="noStrike" kern="100" cap="none" spc="0" normalizeH="0" baseline="0" noProof="0" dirty="0">
                  <a:ln>
                    <a:noFill/>
                  </a:ln>
                  <a:effectLst/>
                  <a:uLnTx/>
                  <a:uFillTx/>
                  <a:ea typeface="Aptos" panose="020B0004020202020204" pitchFamily="34"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68ABEE75-6F7D-E173-A02E-7AD4A849A925}"/>
                  </a:ext>
                </a:extLst>
              </p:cNvPr>
              <p:cNvSpPr/>
              <p:nvPr/>
            </p:nvSpPr>
            <p:spPr>
              <a:xfrm>
                <a:off x="6170235" y="1865894"/>
                <a:ext cx="4380925" cy="2359214"/>
              </a:xfrm>
              <a:prstGeom prst="roundRect">
                <a:avLst>
                  <a:gd name="adj" fmla="val 5780"/>
                </a:avLst>
              </a:prstGeom>
              <a:gradFill flip="none" rotWithShape="1">
                <a:gsLst>
                  <a:gs pos="0">
                    <a:srgbClr val="1D84AD">
                      <a:alpha val="85000"/>
                    </a:srgbClr>
                  </a:gs>
                  <a:gs pos="69000">
                    <a:srgbClr val="06EA26"/>
                  </a:gs>
                </a:gsLst>
                <a:lin ang="15000000" scaled="0"/>
                <a:tileRect/>
              </a:gra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540000" tIns="540000" rIns="540000" bIns="540000" numCol="1" spcCol="180000" rtlCol="0" fromWordArt="0" anchor="t" anchorCtr="0" forceAA="0" compatLnSpc="1">
                <a:prstTxWarp prst="textNoShape">
                  <a:avLst/>
                </a:prstTxWarp>
                <a:noAutofit/>
              </a:bodyPr>
              <a:lstStyle/>
              <a:p>
                <a:pPr marL="0" marR="0" lvl="0" indent="0" defTabSz="914400" eaLnBrk="1" fontAlgn="auto" latinLnBrk="0" hangingPunct="1">
                  <a:lnSpc>
                    <a:spcPts val="1900"/>
                  </a:lnSpc>
                  <a:spcBef>
                    <a:spcPts val="800"/>
                  </a:spcBef>
                  <a:spcAft>
                    <a:spcPts val="800"/>
                  </a:spcAft>
                  <a:buClrTx/>
                  <a:buSzTx/>
                  <a:buFontTx/>
                  <a:buNone/>
                  <a:tabLst/>
                  <a:defRPr/>
                </a:pPr>
                <a:r>
                  <a:rPr kumimoji="0" lang="en-GB" sz="1000" b="0"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What sets us apart is our </a:t>
                </a:r>
                <a:r>
                  <a:rPr kumimoji="0" lang="en-GB" sz="1000" b="1"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full-stack capability</a:t>
                </a:r>
                <a:r>
                  <a:rPr kumimoji="0" lang="en-GB" sz="1000" b="0"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 delivered through our </a:t>
                </a:r>
                <a:r>
                  <a:rPr kumimoji="0" lang="en-GB" sz="1000" b="1"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own team </a:t>
                </a:r>
                <a:r>
                  <a:rPr kumimoji="0" lang="en-GB" sz="1000" b="0"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and</a:t>
                </a:r>
                <a:r>
                  <a:rPr kumimoji="0" lang="en-GB" sz="1000" b="1"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 purpose-built, business-only infrastructure</a:t>
                </a:r>
                <a:r>
                  <a:rPr kumimoji="0" lang="en-GB" sz="1000" b="0"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 developed over many years. </a:t>
                </a:r>
              </a:p>
            </p:txBody>
          </p:sp>
          <p:sp>
            <p:nvSpPr>
              <p:cNvPr id="45" name="Rectangle: Rounded Corners 44">
                <a:extLst>
                  <a:ext uri="{FF2B5EF4-FFF2-40B4-BE49-F238E27FC236}">
                    <a16:creationId xmlns:a16="http://schemas.microsoft.com/office/drawing/2014/main" id="{E8F40B48-CAFD-03C8-C06C-12311858B9EF}"/>
                  </a:ext>
                </a:extLst>
              </p:cNvPr>
              <p:cNvSpPr/>
              <p:nvPr/>
            </p:nvSpPr>
            <p:spPr>
              <a:xfrm>
                <a:off x="6170235" y="4445429"/>
                <a:ext cx="4380925" cy="1814193"/>
              </a:xfrm>
              <a:prstGeom prst="roundRect">
                <a:avLst>
                  <a:gd name="adj" fmla="val 5780"/>
                </a:avLst>
              </a:prstGeom>
              <a:gradFill flip="none" rotWithShape="1">
                <a:gsLst>
                  <a:gs pos="0">
                    <a:srgbClr val="1D84AD">
                      <a:alpha val="85000"/>
                    </a:srgbClr>
                  </a:gs>
                  <a:gs pos="69000">
                    <a:srgbClr val="06EA26"/>
                  </a:gs>
                </a:gsLst>
                <a:lin ang="15000000" scaled="0"/>
                <a:tileRect/>
              </a:gra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540000" tIns="540000" rIns="540000" bIns="540000" numCol="1" spcCol="180000" rtlCol="0" fromWordArt="0" anchor="ctr" anchorCtr="0" forceAA="0" compatLnSpc="1">
                <a:prstTxWarp prst="textNoShape">
                  <a:avLst/>
                </a:prstTxWarp>
                <a:noAutofit/>
              </a:bodyPr>
              <a:lstStyle/>
              <a:p>
                <a:pPr marL="0" marR="0" lvl="0" indent="0" defTabSz="914400" eaLnBrk="1" fontAlgn="auto" latinLnBrk="0" hangingPunct="1">
                  <a:lnSpc>
                    <a:spcPts val="1900"/>
                  </a:lnSpc>
                  <a:spcBef>
                    <a:spcPts val="800"/>
                  </a:spcBef>
                  <a:spcAft>
                    <a:spcPts val="800"/>
                  </a:spcAft>
                  <a:buClrTx/>
                  <a:buSzTx/>
                  <a:buFontTx/>
                  <a:buNone/>
                  <a:tabLst/>
                  <a:defRPr/>
                </a:pPr>
                <a:r>
                  <a:rPr kumimoji="0" lang="en-GB" sz="1000" b="0"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This is backed by our </a:t>
                </a:r>
                <a:r>
                  <a:rPr kumimoji="0" lang="en-GB" sz="1000" b="1"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world-class customer service</a:t>
                </a:r>
                <a:r>
                  <a:rPr kumimoji="0" lang="en-GB" sz="1000" b="0"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 demonstrated by our unique industry-leading </a:t>
                </a:r>
                <a:r>
                  <a:rPr kumimoji="0" lang="en-GB" sz="1000" b="1"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‘live real time’</a:t>
                </a:r>
                <a:r>
                  <a:rPr kumimoji="0" lang="en-GB" sz="1000" b="0"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 </a:t>
                </a:r>
                <a:r>
                  <a:rPr kumimoji="0" lang="en-GB" sz="1000" b="1"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Net Promoter Score</a:t>
                </a:r>
                <a:r>
                  <a:rPr kumimoji="0" lang="en-GB" sz="1000" b="0"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 </a:t>
                </a:r>
                <a:r>
                  <a:rPr kumimoji="0" lang="en-GB" sz="1000" b="1"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(86)</a:t>
                </a:r>
                <a:r>
                  <a:rPr kumimoji="0" lang="en-GB" sz="1000" b="0"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 and </a:t>
                </a:r>
                <a:r>
                  <a:rPr kumimoji="0" lang="en-GB" sz="1000" b="1"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9 ISOs / International management accreditations</a:t>
                </a:r>
                <a:r>
                  <a:rPr kumimoji="0" lang="en-GB" sz="1000" b="0"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 ensuring continuous improvement and applied innovation.</a:t>
                </a:r>
              </a:p>
            </p:txBody>
          </p:sp>
          <p:sp>
            <p:nvSpPr>
              <p:cNvPr id="46" name="Rectangle: Rounded Corners 45">
                <a:extLst>
                  <a:ext uri="{FF2B5EF4-FFF2-40B4-BE49-F238E27FC236}">
                    <a16:creationId xmlns:a16="http://schemas.microsoft.com/office/drawing/2014/main" id="{A6092BE8-F35A-C370-C2FC-A40CF57BCCC4}"/>
                  </a:ext>
                </a:extLst>
              </p:cNvPr>
              <p:cNvSpPr/>
              <p:nvPr/>
            </p:nvSpPr>
            <p:spPr>
              <a:xfrm>
                <a:off x="1545804" y="4445429"/>
                <a:ext cx="4380925" cy="1814193"/>
              </a:xfrm>
              <a:prstGeom prst="roundRect">
                <a:avLst>
                  <a:gd name="adj" fmla="val 5780"/>
                </a:avLst>
              </a:prstGeom>
              <a:gradFill flip="none" rotWithShape="1">
                <a:gsLst>
                  <a:gs pos="0">
                    <a:srgbClr val="1D84AD">
                      <a:alpha val="85000"/>
                    </a:srgbClr>
                  </a:gs>
                  <a:gs pos="69000">
                    <a:srgbClr val="06EA26"/>
                  </a:gs>
                </a:gsLst>
                <a:lin ang="15000000" scaled="0"/>
                <a:tileRect/>
              </a:gra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540000" tIns="540000" rIns="540000" bIns="540000" numCol="1" spcCol="180000" rtlCol="0" fromWordArt="0" anchor="ctr" anchorCtr="0" forceAA="0" compatLnSpc="1">
                <a:prstTxWarp prst="textNoShape">
                  <a:avLst/>
                </a:prstTxWarp>
                <a:noAutofit/>
              </a:bodyPr>
              <a:lstStyle/>
              <a:p>
                <a:pPr marL="0" marR="0" lvl="0" indent="0" defTabSz="914400" eaLnBrk="1" fontAlgn="auto" latinLnBrk="0" hangingPunct="1">
                  <a:lnSpc>
                    <a:spcPts val="1900"/>
                  </a:lnSpc>
                  <a:spcBef>
                    <a:spcPts val="800"/>
                  </a:spcBef>
                  <a:spcAft>
                    <a:spcPts val="800"/>
                  </a:spcAft>
                  <a:buClrTx/>
                  <a:buSzTx/>
                  <a:buFontTx/>
                  <a:buNone/>
                  <a:tabLst/>
                  <a:defRPr/>
                </a:pPr>
                <a:r>
                  <a:rPr kumimoji="0" lang="en-GB" sz="1000" b="0"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Our </a:t>
                </a:r>
                <a:r>
                  <a:rPr kumimoji="0" lang="en-GB" sz="1000" b="1"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comprehensive portfolio</a:t>
                </a:r>
                <a:r>
                  <a:rPr kumimoji="0" lang="en-GB" sz="1000" b="0"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 spans</a:t>
                </a:r>
                <a:r>
                  <a:rPr kumimoji="0" lang="en-GB" sz="1000" b="1"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 </a:t>
                </a:r>
                <a:br>
                  <a:rPr kumimoji="0" lang="en-GB" sz="1000" b="1" i="0" u="none" strike="noStrike" kern="100" cap="none" spc="0" normalizeH="0" baseline="0" noProof="0" dirty="0">
                    <a:ln>
                      <a:noFill/>
                    </a:ln>
                    <a:effectLst/>
                    <a:uLnTx/>
                    <a:uFillTx/>
                    <a:ea typeface="Aptos" panose="020B0004020202020204" pitchFamily="34" charset="0"/>
                    <a:cs typeface="Times New Roman" panose="02020603050405020304" pitchFamily="18" charset="0"/>
                  </a:rPr>
                </a:br>
                <a:r>
                  <a:rPr kumimoji="0" lang="en-GB" sz="1000" b="1"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Cloud &amp; AI, Data Centres, Unified Communications &amp; Contact Centre solution, Cyber Security and Networking </a:t>
                </a:r>
                <a:r>
                  <a:rPr kumimoji="0" lang="en-GB" sz="1000" b="0"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 all seamlessly integrated and supported by our </a:t>
                </a:r>
                <a:r>
                  <a:rPr kumimoji="0" lang="en-GB" sz="1000" b="1"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Professional and Managed Services</a:t>
                </a:r>
                <a:r>
                  <a:rPr kumimoji="0" lang="en-GB" sz="1000" b="0" i="0" u="none" strike="noStrike" kern="100" cap="none" spc="0" normalizeH="0" baseline="0" noProof="0" dirty="0">
                    <a:ln>
                      <a:noFill/>
                    </a:ln>
                    <a:effectLst/>
                    <a:uLnTx/>
                    <a:uFillTx/>
                    <a:ea typeface="Aptos" panose="020B0004020202020204" pitchFamily="34" charset="0"/>
                    <a:cs typeface="Times New Roman" panose="02020603050405020304" pitchFamily="18" charset="0"/>
                  </a:rPr>
                  <a:t> teams.</a:t>
                </a:r>
              </a:p>
            </p:txBody>
          </p:sp>
          <p:grpSp>
            <p:nvGrpSpPr>
              <p:cNvPr id="47" name="Group 46">
                <a:extLst>
                  <a:ext uri="{FF2B5EF4-FFF2-40B4-BE49-F238E27FC236}">
                    <a16:creationId xmlns:a16="http://schemas.microsoft.com/office/drawing/2014/main" id="{EC257013-D179-C1E9-2EB3-7DCD59677130}"/>
                  </a:ext>
                </a:extLst>
              </p:cNvPr>
              <p:cNvGrpSpPr/>
              <p:nvPr/>
            </p:nvGrpSpPr>
            <p:grpSpPr>
              <a:xfrm>
                <a:off x="1021994" y="1440542"/>
                <a:ext cx="1011394" cy="1011392"/>
                <a:chOff x="1021994" y="1440542"/>
                <a:chExt cx="1011394" cy="1011392"/>
              </a:xfrm>
            </p:grpSpPr>
            <p:grpSp>
              <p:nvGrpSpPr>
                <p:cNvPr id="48" name="Group 47">
                  <a:extLst>
                    <a:ext uri="{FF2B5EF4-FFF2-40B4-BE49-F238E27FC236}">
                      <a16:creationId xmlns:a16="http://schemas.microsoft.com/office/drawing/2014/main" id="{D128C7C5-4D38-0055-6C26-557187CE471D}"/>
                    </a:ext>
                  </a:extLst>
                </p:cNvPr>
                <p:cNvGrpSpPr/>
                <p:nvPr/>
              </p:nvGrpSpPr>
              <p:grpSpPr>
                <a:xfrm>
                  <a:off x="1021994" y="1440542"/>
                  <a:ext cx="1011394" cy="1011392"/>
                  <a:chOff x="4979105" y="956834"/>
                  <a:chExt cx="1927701" cy="1927701"/>
                </a:xfrm>
              </p:grpSpPr>
              <p:pic>
                <p:nvPicPr>
                  <p:cNvPr id="50" name="Graphic 49">
                    <a:extLst>
                      <a:ext uri="{FF2B5EF4-FFF2-40B4-BE49-F238E27FC236}">
                        <a16:creationId xmlns:a16="http://schemas.microsoft.com/office/drawing/2014/main" id="{C0F78525-A0C8-94EA-9F51-0C4C31857B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79105" y="956834"/>
                    <a:ext cx="1927701" cy="1927701"/>
                  </a:xfrm>
                  <a:prstGeom prst="rect">
                    <a:avLst/>
                  </a:prstGeom>
                </p:spPr>
              </p:pic>
              <p:sp>
                <p:nvSpPr>
                  <p:cNvPr id="51" name="Oval 50">
                    <a:extLst>
                      <a:ext uri="{FF2B5EF4-FFF2-40B4-BE49-F238E27FC236}">
                        <a16:creationId xmlns:a16="http://schemas.microsoft.com/office/drawing/2014/main" id="{CA16AE45-B97E-EB2C-EBB6-BEF8AAD37951}"/>
                      </a:ext>
                    </a:extLst>
                  </p:cNvPr>
                  <p:cNvSpPr/>
                  <p:nvPr/>
                </p:nvSpPr>
                <p:spPr>
                  <a:xfrm>
                    <a:off x="5139989" y="1080594"/>
                    <a:ext cx="1674973" cy="1674975"/>
                  </a:xfrm>
                  <a:prstGeom prst="ellipse">
                    <a:avLst/>
                  </a:prstGeom>
                  <a:solidFill>
                    <a:srgbClr val="00FF2D"/>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dirty="0">
                      <a:ln>
                        <a:noFill/>
                      </a:ln>
                      <a:solidFill>
                        <a:srgbClr val="FFFFFF"/>
                      </a:solidFill>
                      <a:effectLst/>
                      <a:uLnTx/>
                      <a:uFillTx/>
                    </a:endParaRPr>
                  </a:p>
                </p:txBody>
              </p:sp>
            </p:grpSp>
            <p:pic>
              <p:nvPicPr>
                <p:cNvPr id="49" name="Graphic 48">
                  <a:extLst>
                    <a:ext uri="{FF2B5EF4-FFF2-40B4-BE49-F238E27FC236}">
                      <a16:creationId xmlns:a16="http://schemas.microsoft.com/office/drawing/2014/main" id="{3EFB30E9-109D-1E1E-8F28-DD97004AB2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38519" y="1737589"/>
                  <a:ext cx="414566" cy="414566"/>
                </a:xfrm>
                <a:prstGeom prst="rect">
                  <a:avLst/>
                </a:prstGeom>
              </p:spPr>
            </p:pic>
          </p:grpSp>
          <p:grpSp>
            <p:nvGrpSpPr>
              <p:cNvPr id="52" name="Group 51">
                <a:extLst>
                  <a:ext uri="{FF2B5EF4-FFF2-40B4-BE49-F238E27FC236}">
                    <a16:creationId xmlns:a16="http://schemas.microsoft.com/office/drawing/2014/main" id="{282A850F-978A-B12C-8EF4-A6792B6546A9}"/>
                  </a:ext>
                </a:extLst>
              </p:cNvPr>
              <p:cNvGrpSpPr/>
              <p:nvPr/>
            </p:nvGrpSpPr>
            <p:grpSpPr>
              <a:xfrm>
                <a:off x="5664538" y="1439176"/>
                <a:ext cx="1011394" cy="1011392"/>
                <a:chOff x="5664538" y="1439176"/>
                <a:chExt cx="1011394" cy="1011392"/>
              </a:xfrm>
            </p:grpSpPr>
            <p:grpSp>
              <p:nvGrpSpPr>
                <p:cNvPr id="53" name="Group 52">
                  <a:extLst>
                    <a:ext uri="{FF2B5EF4-FFF2-40B4-BE49-F238E27FC236}">
                      <a16:creationId xmlns:a16="http://schemas.microsoft.com/office/drawing/2014/main" id="{E7AA1D9E-502D-B54A-D9F8-A31D3E75BB0C}"/>
                    </a:ext>
                  </a:extLst>
                </p:cNvPr>
                <p:cNvGrpSpPr/>
                <p:nvPr/>
              </p:nvGrpSpPr>
              <p:grpSpPr>
                <a:xfrm>
                  <a:off x="5664538" y="1439176"/>
                  <a:ext cx="1011394" cy="1011392"/>
                  <a:chOff x="5013628" y="954230"/>
                  <a:chExt cx="1927701" cy="1927701"/>
                </a:xfrm>
              </p:grpSpPr>
              <p:pic>
                <p:nvPicPr>
                  <p:cNvPr id="55" name="Graphic 54">
                    <a:extLst>
                      <a:ext uri="{FF2B5EF4-FFF2-40B4-BE49-F238E27FC236}">
                        <a16:creationId xmlns:a16="http://schemas.microsoft.com/office/drawing/2014/main" id="{B3B75CC5-9AD7-9610-B681-2ED2FBC24E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13628" y="954230"/>
                    <a:ext cx="1927701" cy="1927701"/>
                  </a:xfrm>
                  <a:prstGeom prst="rect">
                    <a:avLst/>
                  </a:prstGeom>
                </p:spPr>
              </p:pic>
              <p:sp>
                <p:nvSpPr>
                  <p:cNvPr id="56" name="Oval 55">
                    <a:extLst>
                      <a:ext uri="{FF2B5EF4-FFF2-40B4-BE49-F238E27FC236}">
                        <a16:creationId xmlns:a16="http://schemas.microsoft.com/office/drawing/2014/main" id="{F67682B5-3255-4494-77F5-EC006ECFB364}"/>
                      </a:ext>
                    </a:extLst>
                  </p:cNvPr>
                  <p:cNvSpPr/>
                  <p:nvPr/>
                </p:nvSpPr>
                <p:spPr>
                  <a:xfrm>
                    <a:off x="5156279" y="1115450"/>
                    <a:ext cx="1674973" cy="1674975"/>
                  </a:xfrm>
                  <a:prstGeom prst="ellipse">
                    <a:avLst/>
                  </a:prstGeom>
                  <a:solidFill>
                    <a:srgbClr val="00FF2D"/>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dirty="0">
                      <a:ln>
                        <a:noFill/>
                      </a:ln>
                      <a:solidFill>
                        <a:srgbClr val="FFFFFF"/>
                      </a:solidFill>
                      <a:effectLst/>
                      <a:uLnTx/>
                      <a:uFillTx/>
                    </a:endParaRPr>
                  </a:p>
                </p:txBody>
              </p:sp>
            </p:grpSp>
            <p:pic>
              <p:nvPicPr>
                <p:cNvPr id="54" name="Graphic 53">
                  <a:extLst>
                    <a:ext uri="{FF2B5EF4-FFF2-40B4-BE49-F238E27FC236}">
                      <a16:creationId xmlns:a16="http://schemas.microsoft.com/office/drawing/2014/main" id="{16A9EA39-03E2-0B82-C208-F0AF33FDBF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62951" y="1737589"/>
                  <a:ext cx="414566" cy="414566"/>
                </a:xfrm>
                <a:prstGeom prst="rect">
                  <a:avLst/>
                </a:prstGeom>
              </p:spPr>
            </p:pic>
          </p:grpSp>
          <p:grpSp>
            <p:nvGrpSpPr>
              <p:cNvPr id="57" name="Group 56">
                <a:extLst>
                  <a:ext uri="{FF2B5EF4-FFF2-40B4-BE49-F238E27FC236}">
                    <a16:creationId xmlns:a16="http://schemas.microsoft.com/office/drawing/2014/main" id="{246EA22A-002E-8E45-8DE4-6FE1CABBFE4C}"/>
                  </a:ext>
                </a:extLst>
              </p:cNvPr>
              <p:cNvGrpSpPr/>
              <p:nvPr/>
            </p:nvGrpSpPr>
            <p:grpSpPr>
              <a:xfrm>
                <a:off x="1051496" y="4031301"/>
                <a:ext cx="1011394" cy="1011392"/>
                <a:chOff x="1051496" y="4031301"/>
                <a:chExt cx="1011394" cy="1011392"/>
              </a:xfrm>
            </p:grpSpPr>
            <p:grpSp>
              <p:nvGrpSpPr>
                <p:cNvPr id="58" name="Group 57">
                  <a:extLst>
                    <a:ext uri="{FF2B5EF4-FFF2-40B4-BE49-F238E27FC236}">
                      <a16:creationId xmlns:a16="http://schemas.microsoft.com/office/drawing/2014/main" id="{73B482EC-787B-1156-C9FB-BEF85CB41775}"/>
                    </a:ext>
                  </a:extLst>
                </p:cNvPr>
                <p:cNvGrpSpPr/>
                <p:nvPr/>
              </p:nvGrpSpPr>
              <p:grpSpPr>
                <a:xfrm>
                  <a:off x="1051496" y="4031301"/>
                  <a:ext cx="1011394" cy="1011392"/>
                  <a:chOff x="5035333" y="954230"/>
                  <a:chExt cx="1927700" cy="1927701"/>
                </a:xfrm>
              </p:grpSpPr>
              <p:pic>
                <p:nvPicPr>
                  <p:cNvPr id="60" name="Graphic 59">
                    <a:extLst>
                      <a:ext uri="{FF2B5EF4-FFF2-40B4-BE49-F238E27FC236}">
                        <a16:creationId xmlns:a16="http://schemas.microsoft.com/office/drawing/2014/main" id="{EC135939-31AC-57E4-FE38-CF480B25A3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35333" y="954230"/>
                    <a:ext cx="1927700" cy="1927701"/>
                  </a:xfrm>
                  <a:prstGeom prst="rect">
                    <a:avLst/>
                  </a:prstGeom>
                </p:spPr>
              </p:pic>
              <p:sp>
                <p:nvSpPr>
                  <p:cNvPr id="61" name="Oval 60">
                    <a:extLst>
                      <a:ext uri="{FF2B5EF4-FFF2-40B4-BE49-F238E27FC236}">
                        <a16:creationId xmlns:a16="http://schemas.microsoft.com/office/drawing/2014/main" id="{03D3E9D8-BEE3-9868-0A58-C46F60B2E38F}"/>
                      </a:ext>
                    </a:extLst>
                  </p:cNvPr>
                  <p:cNvSpPr/>
                  <p:nvPr/>
                </p:nvSpPr>
                <p:spPr>
                  <a:xfrm>
                    <a:off x="5161696" y="1080593"/>
                    <a:ext cx="1674973" cy="1674975"/>
                  </a:xfrm>
                  <a:prstGeom prst="ellipse">
                    <a:avLst/>
                  </a:prstGeom>
                  <a:solidFill>
                    <a:srgbClr val="00FF2D"/>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dirty="0">
                      <a:ln>
                        <a:noFill/>
                      </a:ln>
                      <a:solidFill>
                        <a:srgbClr val="FFFFFF"/>
                      </a:solidFill>
                      <a:effectLst/>
                      <a:uLnTx/>
                      <a:uFillTx/>
                    </a:endParaRPr>
                  </a:p>
                </p:txBody>
              </p:sp>
            </p:grpSp>
            <p:pic>
              <p:nvPicPr>
                <p:cNvPr id="59" name="Graphic 58">
                  <a:extLst>
                    <a:ext uri="{FF2B5EF4-FFF2-40B4-BE49-F238E27FC236}">
                      <a16:creationId xmlns:a16="http://schemas.microsoft.com/office/drawing/2014/main" id="{38D5CE28-3268-E1DF-0487-2D5ACE0FE9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38519" y="4321767"/>
                  <a:ext cx="414566" cy="384954"/>
                </a:xfrm>
                <a:prstGeom prst="rect">
                  <a:avLst/>
                </a:prstGeom>
              </p:spPr>
            </p:pic>
          </p:grpSp>
          <p:grpSp>
            <p:nvGrpSpPr>
              <p:cNvPr id="62" name="Group 61">
                <a:extLst>
                  <a:ext uri="{FF2B5EF4-FFF2-40B4-BE49-F238E27FC236}">
                    <a16:creationId xmlns:a16="http://schemas.microsoft.com/office/drawing/2014/main" id="{A8567FD5-05EE-4596-E532-26B23132B527}"/>
                  </a:ext>
                </a:extLst>
              </p:cNvPr>
              <p:cNvGrpSpPr/>
              <p:nvPr/>
            </p:nvGrpSpPr>
            <p:grpSpPr>
              <a:xfrm>
                <a:off x="5664538" y="4031301"/>
                <a:ext cx="1011394" cy="1011392"/>
                <a:chOff x="5664538" y="4031301"/>
                <a:chExt cx="1011394" cy="1011392"/>
              </a:xfrm>
            </p:grpSpPr>
            <p:grpSp>
              <p:nvGrpSpPr>
                <p:cNvPr id="63" name="Group 62">
                  <a:extLst>
                    <a:ext uri="{FF2B5EF4-FFF2-40B4-BE49-F238E27FC236}">
                      <a16:creationId xmlns:a16="http://schemas.microsoft.com/office/drawing/2014/main" id="{2B98BD92-1A6F-6C1F-80E6-1EB1AA329B79}"/>
                    </a:ext>
                  </a:extLst>
                </p:cNvPr>
                <p:cNvGrpSpPr/>
                <p:nvPr/>
              </p:nvGrpSpPr>
              <p:grpSpPr>
                <a:xfrm>
                  <a:off x="5664538" y="4031301"/>
                  <a:ext cx="1011394" cy="1011392"/>
                  <a:chOff x="5013628" y="954230"/>
                  <a:chExt cx="1927701" cy="1927701"/>
                </a:xfrm>
              </p:grpSpPr>
              <p:pic>
                <p:nvPicPr>
                  <p:cNvPr id="65" name="Graphic 64">
                    <a:extLst>
                      <a:ext uri="{FF2B5EF4-FFF2-40B4-BE49-F238E27FC236}">
                        <a16:creationId xmlns:a16="http://schemas.microsoft.com/office/drawing/2014/main" id="{304529BD-FEF0-3AEB-6847-6FBFB64061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13628" y="954230"/>
                    <a:ext cx="1927701" cy="1927701"/>
                  </a:xfrm>
                  <a:prstGeom prst="rect">
                    <a:avLst/>
                  </a:prstGeom>
                </p:spPr>
              </p:pic>
              <p:sp>
                <p:nvSpPr>
                  <p:cNvPr id="66" name="Oval 65">
                    <a:extLst>
                      <a:ext uri="{FF2B5EF4-FFF2-40B4-BE49-F238E27FC236}">
                        <a16:creationId xmlns:a16="http://schemas.microsoft.com/office/drawing/2014/main" id="{AE2E4E61-0A5F-8002-D70F-2FD089520DAA}"/>
                      </a:ext>
                    </a:extLst>
                  </p:cNvPr>
                  <p:cNvSpPr/>
                  <p:nvPr/>
                </p:nvSpPr>
                <p:spPr>
                  <a:xfrm>
                    <a:off x="5156279" y="1098004"/>
                    <a:ext cx="1674973" cy="1674975"/>
                  </a:xfrm>
                  <a:prstGeom prst="ellipse">
                    <a:avLst/>
                  </a:prstGeom>
                  <a:solidFill>
                    <a:srgbClr val="00FF2D"/>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dirty="0">
                      <a:ln>
                        <a:noFill/>
                      </a:ln>
                      <a:solidFill>
                        <a:srgbClr val="FFFFFF"/>
                      </a:solidFill>
                      <a:effectLst/>
                      <a:uLnTx/>
                      <a:uFillTx/>
                    </a:endParaRPr>
                  </a:p>
                </p:txBody>
              </p:sp>
            </p:grpSp>
            <p:pic>
              <p:nvPicPr>
                <p:cNvPr id="64" name="Graphic 63">
                  <a:extLst>
                    <a:ext uri="{FF2B5EF4-FFF2-40B4-BE49-F238E27FC236}">
                      <a16:creationId xmlns:a16="http://schemas.microsoft.com/office/drawing/2014/main" id="{27C519A8-E5A1-2E21-14E5-ED318C810B4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08273" y="4401820"/>
                  <a:ext cx="377166" cy="224848"/>
                </a:xfrm>
                <a:prstGeom prst="rect">
                  <a:avLst/>
                </a:prstGeom>
              </p:spPr>
            </p:pic>
          </p:grpSp>
        </p:grpSp>
      </p:grpSp>
    </p:spTree>
    <p:extLst>
      <p:ext uri="{BB962C8B-B14F-4D97-AF65-F5344CB8AC3E}">
        <p14:creationId xmlns:p14="http://schemas.microsoft.com/office/powerpoint/2010/main" val="1336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222A777-B85C-A00F-B48A-72B8E809C02E}"/>
              </a:ext>
            </a:extLst>
          </p:cNvPr>
          <p:cNvSpPr>
            <a:spLocks noGrp="1"/>
          </p:cNvSpPr>
          <p:nvPr>
            <p:ph type="subTitle" idx="1"/>
          </p:nvPr>
        </p:nvSpPr>
        <p:spPr>
          <a:solidFill>
            <a:schemeClr val="tx1">
              <a:alpha val="10000"/>
            </a:schemeClr>
          </a:solidFill>
        </p:spPr>
        <p:txBody>
          <a:bodyPr/>
          <a:lstStyle/>
          <a:p>
            <a:r>
              <a:rPr lang="en-GB"/>
              <a:t>Be Unstoppable</a:t>
            </a:r>
          </a:p>
        </p:txBody>
      </p:sp>
      <p:sp>
        <p:nvSpPr>
          <p:cNvPr id="3" name="Title 2">
            <a:extLst>
              <a:ext uri="{FF2B5EF4-FFF2-40B4-BE49-F238E27FC236}">
                <a16:creationId xmlns:a16="http://schemas.microsoft.com/office/drawing/2014/main" id="{8B770296-11C9-C9D4-ED1C-B28204B33F8E}"/>
              </a:ext>
            </a:extLst>
          </p:cNvPr>
          <p:cNvSpPr>
            <a:spLocks noGrp="1"/>
          </p:cNvSpPr>
          <p:nvPr>
            <p:ph type="ctrTitle"/>
          </p:nvPr>
        </p:nvSpPr>
        <p:spPr>
          <a:solidFill>
            <a:schemeClr val="tx1"/>
          </a:solidFill>
        </p:spPr>
        <p:txBody>
          <a:bodyPr>
            <a:normAutofit fontScale="90000"/>
          </a:bodyPr>
          <a:lstStyle/>
          <a:p>
            <a:r>
              <a:rPr lang="en-GB" b="1">
                <a:solidFill>
                  <a:schemeClr val="bg1"/>
                </a:solidFill>
                <a:latin typeface="Helvetica" pitchFamily="2" charset="0"/>
                <a:cs typeface="HelveticaNowDisplay Black" panose="020B0A04030202020204" pitchFamily="34" charset="0"/>
              </a:rPr>
              <a:t>Our Capabilities &amp; Wider Portfolio</a:t>
            </a:r>
          </a:p>
        </p:txBody>
      </p:sp>
    </p:spTree>
    <p:extLst>
      <p:ext uri="{BB962C8B-B14F-4D97-AF65-F5344CB8AC3E}">
        <p14:creationId xmlns:p14="http://schemas.microsoft.com/office/powerpoint/2010/main" val="18142966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04D054-4179-C204-ABB4-F5A7E083AB5F}"/>
              </a:ext>
            </a:extLst>
          </p:cNvPr>
          <p:cNvSpPr>
            <a:spLocks noGrp="1"/>
          </p:cNvSpPr>
          <p:nvPr>
            <p:ph type="title"/>
          </p:nvPr>
        </p:nvSpPr>
        <p:spPr/>
        <p:txBody>
          <a:bodyPr/>
          <a:lstStyle/>
          <a:p>
            <a:r>
              <a:rPr lang="en-GB" err="1"/>
              <a:t>EXPO.e</a:t>
            </a:r>
            <a:r>
              <a:rPr lang="en-GB"/>
              <a:t> £120m Infrastructure Investment</a:t>
            </a:r>
          </a:p>
        </p:txBody>
      </p:sp>
      <p:pic>
        <p:nvPicPr>
          <p:cNvPr id="8" name="UK Map">
            <a:extLst>
              <a:ext uri="{FF2B5EF4-FFF2-40B4-BE49-F238E27FC236}">
                <a16:creationId xmlns:a16="http://schemas.microsoft.com/office/drawing/2014/main" id="{64EB28C5-CF07-1AAE-5BCB-721470FF0B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5805" y="138236"/>
            <a:ext cx="4829342" cy="6541964"/>
          </a:xfrm>
          <a:prstGeom prst="rect">
            <a:avLst/>
          </a:prstGeom>
        </p:spPr>
      </p:pic>
      <p:grpSp>
        <p:nvGrpSpPr>
          <p:cNvPr id="9" name="Exponential-e ‘s £120m investment:">
            <a:extLst>
              <a:ext uri="{FF2B5EF4-FFF2-40B4-BE49-F238E27FC236}">
                <a16:creationId xmlns:a16="http://schemas.microsoft.com/office/drawing/2014/main" id="{D54107FE-FDD0-ED51-DCC8-3DBA196903F0}"/>
              </a:ext>
            </a:extLst>
          </p:cNvPr>
          <p:cNvGrpSpPr/>
          <p:nvPr/>
        </p:nvGrpSpPr>
        <p:grpSpPr>
          <a:xfrm>
            <a:off x="-399228" y="899204"/>
            <a:ext cx="4960596" cy="5585785"/>
            <a:chOff x="-399228" y="899204"/>
            <a:chExt cx="4960596" cy="5585785"/>
          </a:xfrm>
        </p:grpSpPr>
        <p:sp>
          <p:nvSpPr>
            <p:cNvPr id="10" name="TextBox 9">
              <a:extLst>
                <a:ext uri="{FF2B5EF4-FFF2-40B4-BE49-F238E27FC236}">
                  <a16:creationId xmlns:a16="http://schemas.microsoft.com/office/drawing/2014/main" id="{D8C42905-2E2B-B089-5CD7-7127FC5B1DD6}"/>
                </a:ext>
              </a:extLst>
            </p:cNvPr>
            <p:cNvSpPr txBox="1"/>
            <p:nvPr/>
          </p:nvSpPr>
          <p:spPr>
            <a:xfrm>
              <a:off x="-399228" y="899204"/>
              <a:ext cx="4960596" cy="5585785"/>
            </a:xfrm>
            <a:prstGeom prst="roundRect">
              <a:avLst>
                <a:gd name="adj" fmla="val 5814"/>
              </a:avLst>
            </a:prstGeom>
            <a:gradFill>
              <a:gsLst>
                <a:gs pos="13000">
                  <a:srgbClr val="FFFFFF">
                    <a:alpha val="0"/>
                  </a:srgbClr>
                </a:gs>
                <a:gs pos="42000">
                  <a:srgbClr val="FFFFFF">
                    <a:alpha val="8627"/>
                  </a:srgbClr>
                </a:gs>
                <a:gs pos="100000">
                  <a:schemeClr val="accent1">
                    <a:alpha val="56000"/>
                  </a:schemeClr>
                </a:gs>
              </a:gsLst>
              <a:lin ang="18900000" scaled="1"/>
            </a:gradFill>
            <a:ln w="9525" cap="flat">
              <a:gradFill>
                <a:gsLst>
                  <a:gs pos="26000">
                    <a:srgbClr val="283676">
                      <a:alpha val="29804"/>
                    </a:srgbClr>
                  </a:gs>
                  <a:gs pos="76000">
                    <a:srgbClr val="FFFFFF">
                      <a:alpha val="60000"/>
                    </a:srgbClr>
                  </a:gs>
                </a:gsLst>
                <a:lin ang="2700000" scaled="1"/>
              </a:gradFill>
              <a:prstDash val="solid"/>
              <a:miter/>
            </a:ln>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defPPr>
                <a:defRPr lang="en-US"/>
              </a:defPPr>
            </a:lstStyle>
            <a:p>
              <a:pPr algn="ctr"/>
              <a:endParaRPr lang="en-GB"/>
            </a:p>
          </p:txBody>
        </p:sp>
        <p:sp>
          <p:nvSpPr>
            <p:cNvPr id="11" name="Rectangle 10">
              <a:extLst>
                <a:ext uri="{FF2B5EF4-FFF2-40B4-BE49-F238E27FC236}">
                  <a16:creationId xmlns:a16="http://schemas.microsoft.com/office/drawing/2014/main" id="{BB7AAD68-7050-DE97-DA50-AE7597A1DA7F}"/>
                </a:ext>
              </a:extLst>
            </p:cNvPr>
            <p:cNvSpPr/>
            <p:nvPr/>
          </p:nvSpPr>
          <p:spPr>
            <a:xfrm>
              <a:off x="342143" y="1096499"/>
              <a:ext cx="3877349" cy="113877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600" b="1" i="0" u="none" strike="noStrike" kern="0" cap="none" spc="0" normalizeH="0" baseline="0" noProof="0">
                  <a:ln>
                    <a:noFill/>
                  </a:ln>
                  <a:solidFill>
                    <a:schemeClr val="bg1"/>
                  </a:solidFill>
                  <a:effectLst/>
                  <a:uLnTx/>
                  <a:uFillTx/>
                  <a:latin typeface="Helvetica" pitchFamily="2" charset="0"/>
                  <a:ea typeface="+mn-ea"/>
                  <a:cs typeface="+mn-cs"/>
                </a:rPr>
                <a:t>Exponential-e ‘s £120m investment:</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400" b="0" i="0" u="none" strike="noStrike" kern="0" cap="none" spc="0" normalizeH="0" baseline="0" noProof="0">
                  <a:ln>
                    <a:noFill/>
                  </a:ln>
                  <a:solidFill>
                    <a:schemeClr val="bg1"/>
                  </a:solidFill>
                  <a:effectLst/>
                  <a:uLnTx/>
                  <a:uFillTx/>
                  <a:latin typeface="Helvetica" pitchFamily="2" charset="0"/>
                  <a:ea typeface="+mn-ea"/>
                  <a:cs typeface="+mn-cs"/>
                </a:rPr>
                <a:t>Our fully owned and managed high capacity, next generation carrier-class network</a:t>
              </a:r>
              <a:br>
                <a:rPr kumimoji="0" lang="en-GB" sz="1400" b="0" i="0" u="none" strike="noStrike" kern="0" cap="none" spc="0" normalizeH="0" baseline="0" noProof="0">
                  <a:ln>
                    <a:noFill/>
                  </a:ln>
                  <a:solidFill>
                    <a:schemeClr val="bg1"/>
                  </a:solidFill>
                  <a:effectLst/>
                  <a:uLnTx/>
                  <a:uFillTx/>
                  <a:latin typeface="Helvetica" pitchFamily="2" charset="0"/>
                  <a:ea typeface="+mn-ea"/>
                  <a:cs typeface="+mn-cs"/>
                </a:rPr>
              </a:br>
              <a:r>
                <a:rPr kumimoji="0" lang="en-GB" sz="1400" b="0" i="0" u="none" strike="noStrike" kern="0" cap="none" spc="0" normalizeH="0" baseline="0" noProof="0">
                  <a:ln>
                    <a:noFill/>
                  </a:ln>
                  <a:solidFill>
                    <a:schemeClr val="bg1"/>
                  </a:solidFill>
                  <a:effectLst/>
                  <a:uLnTx/>
                  <a:uFillTx/>
                  <a:latin typeface="Helvetica" pitchFamily="2" charset="0"/>
                  <a:ea typeface="+mn-ea"/>
                  <a:cs typeface="+mn-cs"/>
                </a:rPr>
                <a:t>with full UK &amp; International reach… </a:t>
              </a:r>
            </a:p>
          </p:txBody>
        </p:sp>
      </p:grpSp>
      <p:grpSp>
        <p:nvGrpSpPr>
          <p:cNvPr id="12" name="International Reach">
            <a:extLst>
              <a:ext uri="{FF2B5EF4-FFF2-40B4-BE49-F238E27FC236}">
                <a16:creationId xmlns:a16="http://schemas.microsoft.com/office/drawing/2014/main" id="{614D58C2-7923-0392-DAF8-1F8543FA483E}"/>
              </a:ext>
            </a:extLst>
          </p:cNvPr>
          <p:cNvGrpSpPr/>
          <p:nvPr/>
        </p:nvGrpSpPr>
        <p:grpSpPr>
          <a:xfrm>
            <a:off x="8114628" y="899204"/>
            <a:ext cx="4960596" cy="5585785"/>
            <a:chOff x="8114628" y="899204"/>
            <a:chExt cx="4960596" cy="5585785"/>
          </a:xfrm>
        </p:grpSpPr>
        <p:sp>
          <p:nvSpPr>
            <p:cNvPr id="13" name="TextBox 12">
              <a:extLst>
                <a:ext uri="{FF2B5EF4-FFF2-40B4-BE49-F238E27FC236}">
                  <a16:creationId xmlns:a16="http://schemas.microsoft.com/office/drawing/2014/main" id="{EB229439-83C6-B181-E1CB-2273983303F2}"/>
                </a:ext>
              </a:extLst>
            </p:cNvPr>
            <p:cNvSpPr txBox="1"/>
            <p:nvPr/>
          </p:nvSpPr>
          <p:spPr>
            <a:xfrm>
              <a:off x="8114628" y="899204"/>
              <a:ext cx="4960596" cy="5585785"/>
            </a:xfrm>
            <a:prstGeom prst="roundRect">
              <a:avLst>
                <a:gd name="adj" fmla="val 5814"/>
              </a:avLst>
            </a:prstGeom>
            <a:gradFill>
              <a:gsLst>
                <a:gs pos="13000">
                  <a:srgbClr val="FFFFFF">
                    <a:alpha val="15000"/>
                  </a:srgbClr>
                </a:gs>
                <a:gs pos="42000">
                  <a:srgbClr val="FFFFFF">
                    <a:alpha val="8627"/>
                  </a:srgbClr>
                </a:gs>
                <a:gs pos="100000">
                  <a:schemeClr val="accent1">
                    <a:alpha val="56000"/>
                  </a:schemeClr>
                </a:gs>
              </a:gsLst>
              <a:lin ang="18900000" scaled="1"/>
            </a:gradFill>
            <a:ln w="9525" cap="flat">
              <a:gradFill>
                <a:gsLst>
                  <a:gs pos="26000">
                    <a:srgbClr val="283676">
                      <a:alpha val="29804"/>
                    </a:srgbClr>
                  </a:gs>
                  <a:gs pos="76000">
                    <a:srgbClr val="FFFFFF">
                      <a:alpha val="60000"/>
                    </a:srgbClr>
                  </a:gs>
                </a:gsLst>
                <a:lin ang="2700000" scaled="1"/>
              </a:gradFill>
              <a:prstDash val="solid"/>
              <a:miter/>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stStyle>
            <a:p>
              <a:endParaRPr lang="en-GB" sz="1400">
                <a:solidFill>
                  <a:schemeClr val="bg1"/>
                </a:solidFill>
              </a:endParaRPr>
            </a:p>
          </p:txBody>
        </p:sp>
        <p:sp>
          <p:nvSpPr>
            <p:cNvPr id="14" name="Rectangle 13">
              <a:extLst>
                <a:ext uri="{FF2B5EF4-FFF2-40B4-BE49-F238E27FC236}">
                  <a16:creationId xmlns:a16="http://schemas.microsoft.com/office/drawing/2014/main" id="{62269A5D-4FC4-E131-F2AC-E154B33E8C84}"/>
                </a:ext>
              </a:extLst>
            </p:cNvPr>
            <p:cNvSpPr/>
            <p:nvPr/>
          </p:nvSpPr>
          <p:spPr>
            <a:xfrm>
              <a:off x="8214507" y="1050333"/>
              <a:ext cx="3877349" cy="338554"/>
            </a:xfrm>
            <a:prstGeom prst="rect">
              <a:avLst/>
            </a:prstGeom>
          </p:spPr>
          <p:txBody>
            <a:bodyPr wrap="square" anchor="ctr">
              <a:spAutoFit/>
            </a:bodyPr>
            <a:lstStyle/>
            <a:p>
              <a:pPr algn="ctr"/>
              <a:r>
                <a:rPr lang="en-GB" sz="1600" b="1" kern="0">
                  <a:solidFill>
                    <a:schemeClr val="bg1"/>
                  </a:solidFill>
                  <a:latin typeface="Helvetica" pitchFamily="2" charset="0"/>
                </a:rPr>
                <a:t>International Reach</a:t>
              </a:r>
            </a:p>
          </p:txBody>
        </p:sp>
      </p:grpSp>
      <p:grpSp>
        <p:nvGrpSpPr>
          <p:cNvPr id="15" name="backup button">
            <a:extLst>
              <a:ext uri="{FF2B5EF4-FFF2-40B4-BE49-F238E27FC236}">
                <a16:creationId xmlns:a16="http://schemas.microsoft.com/office/drawing/2014/main" id="{BD9021BB-F589-CA60-4AAA-4CC8F3963B37}"/>
              </a:ext>
            </a:extLst>
          </p:cNvPr>
          <p:cNvGrpSpPr/>
          <p:nvPr/>
        </p:nvGrpSpPr>
        <p:grpSpPr>
          <a:xfrm>
            <a:off x="1691564" y="3788053"/>
            <a:ext cx="1178506" cy="1178506"/>
            <a:chOff x="1691564" y="3788053"/>
            <a:chExt cx="1178506" cy="1178506"/>
          </a:xfrm>
        </p:grpSpPr>
        <p:sp>
          <p:nvSpPr>
            <p:cNvPr id="16" name="Oval 15">
              <a:extLst>
                <a:ext uri="{FF2B5EF4-FFF2-40B4-BE49-F238E27FC236}">
                  <a16:creationId xmlns:a16="http://schemas.microsoft.com/office/drawing/2014/main" id="{44A8262A-7C1B-8524-9155-DC7829DC5496}"/>
                </a:ext>
              </a:extLst>
            </p:cNvPr>
            <p:cNvSpPr/>
            <p:nvPr/>
          </p:nvSpPr>
          <p:spPr>
            <a:xfrm>
              <a:off x="1691564" y="3788053"/>
              <a:ext cx="1178506" cy="1178506"/>
            </a:xfrm>
            <a:prstGeom prst="ellipse">
              <a:avLst/>
            </a:prstGeom>
            <a:solidFill>
              <a:schemeClr val="accent5"/>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p>
          </p:txBody>
        </p:sp>
        <p:sp>
          <p:nvSpPr>
            <p:cNvPr id="17" name="TextBox 16">
              <a:extLst>
                <a:ext uri="{FF2B5EF4-FFF2-40B4-BE49-F238E27FC236}">
                  <a16:creationId xmlns:a16="http://schemas.microsoft.com/office/drawing/2014/main" id="{23CEED92-F31B-1C75-9F54-7B633DB48382}"/>
                </a:ext>
              </a:extLst>
            </p:cNvPr>
            <p:cNvSpPr txBox="1"/>
            <p:nvPr/>
          </p:nvSpPr>
          <p:spPr>
            <a:xfrm>
              <a:off x="1817037" y="3938725"/>
              <a:ext cx="927560" cy="877163"/>
            </a:xfrm>
            <a:prstGeom prst="rect">
              <a:avLst/>
            </a:prstGeom>
            <a:noFill/>
          </p:spPr>
          <p:txBody>
            <a:bodyPr wrap="square" rtlCol="0">
              <a:spAutoFit/>
            </a:bodyPr>
            <a:lstStyle/>
            <a:p>
              <a:pPr algn="ctr"/>
              <a:r>
                <a:rPr lang="en-GB" sz="1100" b="1" dirty="0"/>
                <a:t>15,000</a:t>
              </a:r>
            </a:p>
            <a:p>
              <a:pPr algn="ctr"/>
              <a:r>
                <a:rPr lang="en-GB" sz="900" dirty="0"/>
                <a:t>Customer Circuits</a:t>
              </a:r>
            </a:p>
            <a:p>
              <a:pPr algn="ctr"/>
              <a:r>
                <a:rPr lang="en-GB" sz="1100" b="1" dirty="0"/>
                <a:t>1/3rd London</a:t>
              </a:r>
            </a:p>
          </p:txBody>
        </p:sp>
      </p:grpSp>
      <p:grpSp>
        <p:nvGrpSpPr>
          <p:cNvPr id="18" name="UK City metros">
            <a:extLst>
              <a:ext uri="{FF2B5EF4-FFF2-40B4-BE49-F238E27FC236}">
                <a16:creationId xmlns:a16="http://schemas.microsoft.com/office/drawing/2014/main" id="{15CCF393-7D04-FB68-57B8-34AAA4881C8E}"/>
              </a:ext>
            </a:extLst>
          </p:cNvPr>
          <p:cNvGrpSpPr/>
          <p:nvPr/>
        </p:nvGrpSpPr>
        <p:grpSpPr>
          <a:xfrm>
            <a:off x="296289" y="5099578"/>
            <a:ext cx="1178506" cy="1178506"/>
            <a:chOff x="296289" y="5099578"/>
            <a:chExt cx="1178506" cy="1178506"/>
          </a:xfrm>
        </p:grpSpPr>
        <p:sp>
          <p:nvSpPr>
            <p:cNvPr id="19" name="Oval 18">
              <a:extLst>
                <a:ext uri="{FF2B5EF4-FFF2-40B4-BE49-F238E27FC236}">
                  <a16:creationId xmlns:a16="http://schemas.microsoft.com/office/drawing/2014/main" id="{BB7C3100-3890-ABD6-3CA9-A82E1FA3DBD3}"/>
                </a:ext>
              </a:extLst>
            </p:cNvPr>
            <p:cNvSpPr/>
            <p:nvPr/>
          </p:nvSpPr>
          <p:spPr>
            <a:xfrm>
              <a:off x="296289" y="5099578"/>
              <a:ext cx="1178506" cy="1178506"/>
            </a:xfrm>
            <a:prstGeom prst="ellipse">
              <a:avLst/>
            </a:prstGeom>
            <a:solidFill>
              <a:schemeClr val="accent5"/>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dirty="0"/>
            </a:p>
          </p:txBody>
        </p:sp>
        <p:sp>
          <p:nvSpPr>
            <p:cNvPr id="20" name="TextBox 19">
              <a:extLst>
                <a:ext uri="{FF2B5EF4-FFF2-40B4-BE49-F238E27FC236}">
                  <a16:creationId xmlns:a16="http://schemas.microsoft.com/office/drawing/2014/main" id="{4C5EC979-59CE-633D-19E1-1D48AA35CB06}"/>
                </a:ext>
              </a:extLst>
            </p:cNvPr>
            <p:cNvSpPr txBox="1"/>
            <p:nvPr/>
          </p:nvSpPr>
          <p:spPr>
            <a:xfrm>
              <a:off x="421762" y="5648853"/>
              <a:ext cx="927560" cy="538609"/>
            </a:xfrm>
            <a:prstGeom prst="rect">
              <a:avLst/>
            </a:prstGeom>
            <a:noFill/>
          </p:spPr>
          <p:txBody>
            <a:bodyPr wrap="square" rtlCol="0">
              <a:spAutoFit/>
            </a:bodyPr>
            <a:lstStyle/>
            <a:p>
              <a:pPr algn="ctr"/>
              <a:r>
                <a:rPr lang="en-GB" sz="1100" b="1"/>
                <a:t>6</a:t>
              </a:r>
            </a:p>
            <a:p>
              <a:pPr algn="ctr"/>
              <a:r>
                <a:rPr lang="en-GB" sz="900"/>
                <a:t>UK City Metros</a:t>
              </a:r>
            </a:p>
          </p:txBody>
        </p:sp>
        <p:pic>
          <p:nvPicPr>
            <p:cNvPr id="21" name="Graphic 20">
              <a:extLst>
                <a:ext uri="{FF2B5EF4-FFF2-40B4-BE49-F238E27FC236}">
                  <a16:creationId xmlns:a16="http://schemas.microsoft.com/office/drawing/2014/main" id="{C93A9ADD-410D-67AC-991C-6A399729A6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0284" y="5234172"/>
              <a:ext cx="430516" cy="398388"/>
            </a:xfrm>
            <a:prstGeom prst="rect">
              <a:avLst/>
            </a:prstGeom>
          </p:spPr>
        </p:pic>
      </p:grpSp>
      <p:grpSp>
        <p:nvGrpSpPr>
          <p:cNvPr id="22" name="Data Centres">
            <a:extLst>
              <a:ext uri="{FF2B5EF4-FFF2-40B4-BE49-F238E27FC236}">
                <a16:creationId xmlns:a16="http://schemas.microsoft.com/office/drawing/2014/main" id="{783D924E-0AD8-B902-4D68-4998E504C068}"/>
              </a:ext>
            </a:extLst>
          </p:cNvPr>
          <p:cNvGrpSpPr/>
          <p:nvPr/>
        </p:nvGrpSpPr>
        <p:grpSpPr>
          <a:xfrm>
            <a:off x="3086839" y="2476529"/>
            <a:ext cx="1178506" cy="1178506"/>
            <a:chOff x="3086839" y="2476529"/>
            <a:chExt cx="1178506" cy="1178506"/>
          </a:xfrm>
        </p:grpSpPr>
        <p:sp>
          <p:nvSpPr>
            <p:cNvPr id="23" name="Oval 22">
              <a:extLst>
                <a:ext uri="{FF2B5EF4-FFF2-40B4-BE49-F238E27FC236}">
                  <a16:creationId xmlns:a16="http://schemas.microsoft.com/office/drawing/2014/main" id="{F5E206DA-5031-6195-C6D9-823735D0C7B4}"/>
                </a:ext>
              </a:extLst>
            </p:cNvPr>
            <p:cNvSpPr/>
            <p:nvPr/>
          </p:nvSpPr>
          <p:spPr>
            <a:xfrm>
              <a:off x="3086839" y="2476529"/>
              <a:ext cx="1178506" cy="1178506"/>
            </a:xfrm>
            <a:prstGeom prst="ellipse">
              <a:avLst/>
            </a:prstGeom>
            <a:solidFill>
              <a:schemeClr val="accent5"/>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p>
          </p:txBody>
        </p:sp>
        <p:sp>
          <p:nvSpPr>
            <p:cNvPr id="24" name="TextBox 23">
              <a:extLst>
                <a:ext uri="{FF2B5EF4-FFF2-40B4-BE49-F238E27FC236}">
                  <a16:creationId xmlns:a16="http://schemas.microsoft.com/office/drawing/2014/main" id="{1B8C18A5-A183-5C5F-F206-1B0B2AAED716}"/>
                </a:ext>
              </a:extLst>
            </p:cNvPr>
            <p:cNvSpPr txBox="1"/>
            <p:nvPr/>
          </p:nvSpPr>
          <p:spPr>
            <a:xfrm>
              <a:off x="3212312" y="3022374"/>
              <a:ext cx="927560" cy="400110"/>
            </a:xfrm>
            <a:prstGeom prst="rect">
              <a:avLst/>
            </a:prstGeom>
            <a:noFill/>
          </p:spPr>
          <p:txBody>
            <a:bodyPr wrap="square" rtlCol="0">
              <a:spAutoFit/>
            </a:bodyPr>
            <a:lstStyle/>
            <a:p>
              <a:pPr algn="ctr"/>
              <a:r>
                <a:rPr lang="en-GB" sz="1100" b="1"/>
                <a:t>39 </a:t>
              </a:r>
            </a:p>
            <a:p>
              <a:pPr algn="ctr"/>
              <a:r>
                <a:rPr lang="en-GB" sz="900"/>
                <a:t>Data Centres</a:t>
              </a:r>
            </a:p>
          </p:txBody>
        </p:sp>
        <p:pic>
          <p:nvPicPr>
            <p:cNvPr id="25" name="Graphic 24">
              <a:extLst>
                <a:ext uri="{FF2B5EF4-FFF2-40B4-BE49-F238E27FC236}">
                  <a16:creationId xmlns:a16="http://schemas.microsoft.com/office/drawing/2014/main" id="{C36F8B40-9A7A-A5AE-AD7D-65C38A695F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06062" y="2636781"/>
              <a:ext cx="340060" cy="376236"/>
            </a:xfrm>
            <a:prstGeom prst="rect">
              <a:avLst/>
            </a:prstGeom>
          </p:spPr>
        </p:pic>
      </p:grpSp>
      <p:grpSp>
        <p:nvGrpSpPr>
          <p:cNvPr id="26" name="towns &amp; cities">
            <a:extLst>
              <a:ext uri="{FF2B5EF4-FFF2-40B4-BE49-F238E27FC236}">
                <a16:creationId xmlns:a16="http://schemas.microsoft.com/office/drawing/2014/main" id="{F5747A4D-D30A-C894-B49F-D5EFD3B40635}"/>
              </a:ext>
            </a:extLst>
          </p:cNvPr>
          <p:cNvGrpSpPr/>
          <p:nvPr/>
        </p:nvGrpSpPr>
        <p:grpSpPr>
          <a:xfrm>
            <a:off x="296289" y="2476529"/>
            <a:ext cx="1178506" cy="1178506"/>
            <a:chOff x="296289" y="2476529"/>
            <a:chExt cx="1178506" cy="1178506"/>
          </a:xfrm>
        </p:grpSpPr>
        <p:sp>
          <p:nvSpPr>
            <p:cNvPr id="27" name="Oval 26">
              <a:extLst>
                <a:ext uri="{FF2B5EF4-FFF2-40B4-BE49-F238E27FC236}">
                  <a16:creationId xmlns:a16="http://schemas.microsoft.com/office/drawing/2014/main" id="{348A5F72-2EBD-A551-4725-4904B82DD04D}"/>
                </a:ext>
              </a:extLst>
            </p:cNvPr>
            <p:cNvSpPr/>
            <p:nvPr/>
          </p:nvSpPr>
          <p:spPr>
            <a:xfrm>
              <a:off x="296289" y="2476529"/>
              <a:ext cx="1178506" cy="1178506"/>
            </a:xfrm>
            <a:prstGeom prst="ellipse">
              <a:avLst/>
            </a:prstGeom>
            <a:solidFill>
              <a:schemeClr val="accent5"/>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dirty="0"/>
            </a:p>
          </p:txBody>
        </p:sp>
        <p:sp>
          <p:nvSpPr>
            <p:cNvPr id="28" name="Towns &amp; Cities">
              <a:extLst>
                <a:ext uri="{FF2B5EF4-FFF2-40B4-BE49-F238E27FC236}">
                  <a16:creationId xmlns:a16="http://schemas.microsoft.com/office/drawing/2014/main" id="{07640B26-5CB4-F358-6DB1-FD9CB6932372}"/>
                </a:ext>
              </a:extLst>
            </p:cNvPr>
            <p:cNvSpPr txBox="1"/>
            <p:nvPr/>
          </p:nvSpPr>
          <p:spPr>
            <a:xfrm>
              <a:off x="421762" y="3022374"/>
              <a:ext cx="927560" cy="538609"/>
            </a:xfrm>
            <a:prstGeom prst="rect">
              <a:avLst/>
            </a:prstGeom>
            <a:noFill/>
          </p:spPr>
          <p:txBody>
            <a:bodyPr wrap="square" rtlCol="0">
              <a:spAutoFit/>
            </a:bodyPr>
            <a:lstStyle/>
            <a:p>
              <a:pPr algn="ctr"/>
              <a:r>
                <a:rPr lang="en-GB" sz="1100" b="1" dirty="0"/>
                <a:t>170</a:t>
              </a:r>
            </a:p>
            <a:p>
              <a:pPr algn="ctr"/>
              <a:r>
                <a:rPr lang="en-GB" sz="900" dirty="0"/>
                <a:t>Towns &amp; Cities</a:t>
              </a:r>
            </a:p>
          </p:txBody>
        </p:sp>
        <p:pic>
          <p:nvPicPr>
            <p:cNvPr id="29" name="Graphic 28">
              <a:extLst>
                <a:ext uri="{FF2B5EF4-FFF2-40B4-BE49-F238E27FC236}">
                  <a16:creationId xmlns:a16="http://schemas.microsoft.com/office/drawing/2014/main" id="{9AF99CF7-5AF7-0387-A694-C56E219E76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9792" y="2641133"/>
              <a:ext cx="331500" cy="367532"/>
            </a:xfrm>
            <a:prstGeom prst="rect">
              <a:avLst/>
            </a:prstGeom>
          </p:spPr>
        </p:pic>
      </p:grpSp>
      <p:grpSp>
        <p:nvGrpSpPr>
          <p:cNvPr id="30" name="PoP">
            <a:extLst>
              <a:ext uri="{FF2B5EF4-FFF2-40B4-BE49-F238E27FC236}">
                <a16:creationId xmlns:a16="http://schemas.microsoft.com/office/drawing/2014/main" id="{02C3C9A2-DFEC-E6E8-D110-9027D7643BF4}"/>
              </a:ext>
            </a:extLst>
          </p:cNvPr>
          <p:cNvGrpSpPr/>
          <p:nvPr/>
        </p:nvGrpSpPr>
        <p:grpSpPr>
          <a:xfrm>
            <a:off x="296289" y="3788053"/>
            <a:ext cx="1178506" cy="1178506"/>
            <a:chOff x="296289" y="3788053"/>
            <a:chExt cx="1178506" cy="1178506"/>
          </a:xfrm>
        </p:grpSpPr>
        <p:sp>
          <p:nvSpPr>
            <p:cNvPr id="31" name="Oval 30">
              <a:extLst>
                <a:ext uri="{FF2B5EF4-FFF2-40B4-BE49-F238E27FC236}">
                  <a16:creationId xmlns:a16="http://schemas.microsoft.com/office/drawing/2014/main" id="{837B9BFF-825F-938D-CC6E-08A932EB6732}"/>
                </a:ext>
              </a:extLst>
            </p:cNvPr>
            <p:cNvSpPr/>
            <p:nvPr/>
          </p:nvSpPr>
          <p:spPr>
            <a:xfrm>
              <a:off x="296289" y="3788053"/>
              <a:ext cx="1178506" cy="1178506"/>
            </a:xfrm>
            <a:prstGeom prst="ellipse">
              <a:avLst/>
            </a:prstGeom>
            <a:solidFill>
              <a:schemeClr val="accent5"/>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dirty="0"/>
            </a:p>
          </p:txBody>
        </p:sp>
        <p:sp>
          <p:nvSpPr>
            <p:cNvPr id="32" name="TextBox 31">
              <a:extLst>
                <a:ext uri="{FF2B5EF4-FFF2-40B4-BE49-F238E27FC236}">
                  <a16:creationId xmlns:a16="http://schemas.microsoft.com/office/drawing/2014/main" id="{BE834C2A-C091-04EA-25BD-E988962B4809}"/>
                </a:ext>
              </a:extLst>
            </p:cNvPr>
            <p:cNvSpPr txBox="1"/>
            <p:nvPr/>
          </p:nvSpPr>
          <p:spPr>
            <a:xfrm>
              <a:off x="421762" y="4330689"/>
              <a:ext cx="927560" cy="400110"/>
            </a:xfrm>
            <a:prstGeom prst="rect">
              <a:avLst/>
            </a:prstGeom>
            <a:noFill/>
          </p:spPr>
          <p:txBody>
            <a:bodyPr wrap="square" rtlCol="0">
              <a:spAutoFit/>
            </a:bodyPr>
            <a:lstStyle/>
            <a:p>
              <a:pPr algn="ctr"/>
              <a:r>
                <a:rPr lang="en-GB" sz="1100" b="1" dirty="0"/>
                <a:t>212</a:t>
              </a:r>
            </a:p>
            <a:p>
              <a:pPr algn="ctr"/>
              <a:r>
                <a:rPr lang="en-GB" sz="900" dirty="0" err="1"/>
                <a:t>PoP’s</a:t>
              </a:r>
              <a:endParaRPr lang="en-GB" sz="900" dirty="0"/>
            </a:p>
          </p:txBody>
        </p:sp>
        <p:pic>
          <p:nvPicPr>
            <p:cNvPr id="33" name="Graphic 32">
              <a:extLst>
                <a:ext uri="{FF2B5EF4-FFF2-40B4-BE49-F238E27FC236}">
                  <a16:creationId xmlns:a16="http://schemas.microsoft.com/office/drawing/2014/main" id="{A290BA00-EB65-30DA-C1F1-CB718EB6FC0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6577" y="3948080"/>
              <a:ext cx="337930" cy="337930"/>
            </a:xfrm>
            <a:prstGeom prst="rect">
              <a:avLst/>
            </a:prstGeom>
          </p:spPr>
        </p:pic>
      </p:grpSp>
      <p:grpSp>
        <p:nvGrpSpPr>
          <p:cNvPr id="34" name="km fibres">
            <a:extLst>
              <a:ext uri="{FF2B5EF4-FFF2-40B4-BE49-F238E27FC236}">
                <a16:creationId xmlns:a16="http://schemas.microsoft.com/office/drawing/2014/main" id="{8174721C-BBF9-64F0-2C2C-1EFF0E27D29B}"/>
              </a:ext>
            </a:extLst>
          </p:cNvPr>
          <p:cNvGrpSpPr/>
          <p:nvPr/>
        </p:nvGrpSpPr>
        <p:grpSpPr>
          <a:xfrm>
            <a:off x="3086839" y="3788053"/>
            <a:ext cx="1178506" cy="1178506"/>
            <a:chOff x="3086839" y="3788053"/>
            <a:chExt cx="1178506" cy="1178506"/>
          </a:xfrm>
        </p:grpSpPr>
        <p:sp>
          <p:nvSpPr>
            <p:cNvPr id="35" name="Oval 34">
              <a:extLst>
                <a:ext uri="{FF2B5EF4-FFF2-40B4-BE49-F238E27FC236}">
                  <a16:creationId xmlns:a16="http://schemas.microsoft.com/office/drawing/2014/main" id="{28A45635-2FC0-B900-5540-B06ADB870B8E}"/>
                </a:ext>
              </a:extLst>
            </p:cNvPr>
            <p:cNvSpPr/>
            <p:nvPr/>
          </p:nvSpPr>
          <p:spPr>
            <a:xfrm>
              <a:off x="3086839" y="3788053"/>
              <a:ext cx="1178506" cy="1178506"/>
            </a:xfrm>
            <a:prstGeom prst="ellipse">
              <a:avLst/>
            </a:prstGeom>
            <a:solidFill>
              <a:schemeClr val="accent5"/>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p>
          </p:txBody>
        </p:sp>
        <p:sp>
          <p:nvSpPr>
            <p:cNvPr id="36" name="TextBox 35">
              <a:extLst>
                <a:ext uri="{FF2B5EF4-FFF2-40B4-BE49-F238E27FC236}">
                  <a16:creationId xmlns:a16="http://schemas.microsoft.com/office/drawing/2014/main" id="{173685BA-3623-9D3F-EBA6-8AE1E282E35D}"/>
                </a:ext>
              </a:extLst>
            </p:cNvPr>
            <p:cNvSpPr txBox="1"/>
            <p:nvPr/>
          </p:nvSpPr>
          <p:spPr>
            <a:xfrm>
              <a:off x="3212312" y="4330689"/>
              <a:ext cx="927560" cy="538609"/>
            </a:xfrm>
            <a:prstGeom prst="rect">
              <a:avLst/>
            </a:prstGeom>
            <a:noFill/>
          </p:spPr>
          <p:txBody>
            <a:bodyPr wrap="square" rtlCol="0">
              <a:spAutoFit/>
            </a:bodyPr>
            <a:lstStyle/>
            <a:p>
              <a:pPr algn="ctr"/>
              <a:r>
                <a:rPr lang="en-GB" sz="1100" b="1"/>
                <a:t>2000+</a:t>
              </a:r>
            </a:p>
            <a:p>
              <a:pPr algn="ctr"/>
              <a:r>
                <a:rPr lang="en-GB" sz="900"/>
                <a:t>Kilometres Fibre</a:t>
              </a:r>
            </a:p>
          </p:txBody>
        </p:sp>
        <p:pic>
          <p:nvPicPr>
            <p:cNvPr id="37" name="Graphic 36">
              <a:extLst>
                <a:ext uri="{FF2B5EF4-FFF2-40B4-BE49-F238E27FC236}">
                  <a16:creationId xmlns:a16="http://schemas.microsoft.com/office/drawing/2014/main" id="{19976F8F-65C4-FD90-5E74-CE75C9D0F14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499728" y="3940682"/>
              <a:ext cx="352728" cy="352726"/>
            </a:xfrm>
            <a:prstGeom prst="rect">
              <a:avLst/>
            </a:prstGeom>
          </p:spPr>
        </p:pic>
      </p:grpSp>
      <p:grpSp>
        <p:nvGrpSpPr>
          <p:cNvPr id="38" name="Internet peers">
            <a:extLst>
              <a:ext uri="{FF2B5EF4-FFF2-40B4-BE49-F238E27FC236}">
                <a16:creationId xmlns:a16="http://schemas.microsoft.com/office/drawing/2014/main" id="{AFC55DF5-7D5E-49AD-EE91-38BD93B017AC}"/>
              </a:ext>
            </a:extLst>
          </p:cNvPr>
          <p:cNvGrpSpPr/>
          <p:nvPr/>
        </p:nvGrpSpPr>
        <p:grpSpPr>
          <a:xfrm>
            <a:off x="1691564" y="5099578"/>
            <a:ext cx="1178506" cy="1178506"/>
            <a:chOff x="1691564" y="5099578"/>
            <a:chExt cx="1178506" cy="1178506"/>
          </a:xfrm>
        </p:grpSpPr>
        <p:sp>
          <p:nvSpPr>
            <p:cNvPr id="39" name="Oval 38">
              <a:extLst>
                <a:ext uri="{FF2B5EF4-FFF2-40B4-BE49-F238E27FC236}">
                  <a16:creationId xmlns:a16="http://schemas.microsoft.com/office/drawing/2014/main" id="{CBE8297C-FDFE-083B-1913-D5059ABE8C98}"/>
                </a:ext>
              </a:extLst>
            </p:cNvPr>
            <p:cNvSpPr/>
            <p:nvPr/>
          </p:nvSpPr>
          <p:spPr>
            <a:xfrm>
              <a:off x="1691564" y="5099578"/>
              <a:ext cx="1178506" cy="1178506"/>
            </a:xfrm>
            <a:prstGeom prst="ellipse">
              <a:avLst/>
            </a:prstGeom>
            <a:solidFill>
              <a:schemeClr val="accent5"/>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dirty="0"/>
            </a:p>
          </p:txBody>
        </p:sp>
        <p:sp>
          <p:nvSpPr>
            <p:cNvPr id="40" name="TextBox 39">
              <a:extLst>
                <a:ext uri="{FF2B5EF4-FFF2-40B4-BE49-F238E27FC236}">
                  <a16:creationId xmlns:a16="http://schemas.microsoft.com/office/drawing/2014/main" id="{67F8C3C5-6F5B-8708-D7C3-9652C4B7698E}"/>
                </a:ext>
              </a:extLst>
            </p:cNvPr>
            <p:cNvSpPr txBox="1"/>
            <p:nvPr/>
          </p:nvSpPr>
          <p:spPr>
            <a:xfrm>
              <a:off x="1817037" y="5648853"/>
              <a:ext cx="927560" cy="400110"/>
            </a:xfrm>
            <a:prstGeom prst="rect">
              <a:avLst/>
            </a:prstGeom>
            <a:noFill/>
          </p:spPr>
          <p:txBody>
            <a:bodyPr wrap="square" rtlCol="0">
              <a:spAutoFit/>
            </a:bodyPr>
            <a:lstStyle/>
            <a:p>
              <a:pPr algn="ctr"/>
              <a:r>
                <a:rPr lang="en-GB" sz="1100" b="1"/>
                <a:t>300+</a:t>
              </a:r>
            </a:p>
            <a:p>
              <a:pPr algn="ctr"/>
              <a:r>
                <a:rPr lang="en-GB" sz="900"/>
                <a:t>Internet Peers</a:t>
              </a:r>
            </a:p>
          </p:txBody>
        </p:sp>
        <p:pic>
          <p:nvPicPr>
            <p:cNvPr id="41" name="Graphic 40">
              <a:extLst>
                <a:ext uri="{FF2B5EF4-FFF2-40B4-BE49-F238E27FC236}">
                  <a16:creationId xmlns:a16="http://schemas.microsoft.com/office/drawing/2014/main" id="{D84DEDB5-FF80-4BE4-D8B9-6EB703E1188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105074" y="5257623"/>
              <a:ext cx="351486" cy="351486"/>
            </a:xfrm>
            <a:prstGeom prst="rect">
              <a:avLst/>
            </a:prstGeom>
          </p:spPr>
        </p:pic>
      </p:grpSp>
      <p:grpSp>
        <p:nvGrpSpPr>
          <p:cNvPr id="42" name="Onnet postcodes">
            <a:extLst>
              <a:ext uri="{FF2B5EF4-FFF2-40B4-BE49-F238E27FC236}">
                <a16:creationId xmlns:a16="http://schemas.microsoft.com/office/drawing/2014/main" id="{DEE85952-00FE-C218-73F6-122EB239A30D}"/>
              </a:ext>
            </a:extLst>
          </p:cNvPr>
          <p:cNvGrpSpPr/>
          <p:nvPr/>
        </p:nvGrpSpPr>
        <p:grpSpPr>
          <a:xfrm>
            <a:off x="3086839" y="5099578"/>
            <a:ext cx="1178506" cy="1178506"/>
            <a:chOff x="3086839" y="5099578"/>
            <a:chExt cx="1178506" cy="1178506"/>
          </a:xfrm>
        </p:grpSpPr>
        <p:sp>
          <p:nvSpPr>
            <p:cNvPr id="43" name="Oval 42">
              <a:extLst>
                <a:ext uri="{FF2B5EF4-FFF2-40B4-BE49-F238E27FC236}">
                  <a16:creationId xmlns:a16="http://schemas.microsoft.com/office/drawing/2014/main" id="{8A75DF75-FB59-0D57-7D26-0742CE525123}"/>
                </a:ext>
              </a:extLst>
            </p:cNvPr>
            <p:cNvSpPr/>
            <p:nvPr/>
          </p:nvSpPr>
          <p:spPr>
            <a:xfrm>
              <a:off x="3086839" y="5099578"/>
              <a:ext cx="1178506" cy="1178506"/>
            </a:xfrm>
            <a:prstGeom prst="ellipse">
              <a:avLst/>
            </a:prstGeom>
            <a:solidFill>
              <a:schemeClr val="accent5"/>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dirty="0"/>
            </a:p>
          </p:txBody>
        </p:sp>
        <p:sp>
          <p:nvSpPr>
            <p:cNvPr id="44" name="TextBox 43">
              <a:extLst>
                <a:ext uri="{FF2B5EF4-FFF2-40B4-BE49-F238E27FC236}">
                  <a16:creationId xmlns:a16="http://schemas.microsoft.com/office/drawing/2014/main" id="{337DF769-B382-438E-E9E3-CF35D7A976CA}"/>
                </a:ext>
              </a:extLst>
            </p:cNvPr>
            <p:cNvSpPr txBox="1"/>
            <p:nvPr/>
          </p:nvSpPr>
          <p:spPr>
            <a:xfrm>
              <a:off x="3212312" y="5638052"/>
              <a:ext cx="927560" cy="538609"/>
            </a:xfrm>
            <a:prstGeom prst="rect">
              <a:avLst/>
            </a:prstGeom>
            <a:noFill/>
          </p:spPr>
          <p:txBody>
            <a:bodyPr wrap="square" rtlCol="0">
              <a:spAutoFit/>
            </a:bodyPr>
            <a:lstStyle/>
            <a:p>
              <a:pPr algn="ctr"/>
              <a:r>
                <a:rPr lang="en-GB" sz="1100" b="1"/>
                <a:t>200K</a:t>
              </a:r>
            </a:p>
            <a:p>
              <a:pPr algn="ctr"/>
              <a:r>
                <a:rPr lang="en-GB" sz="900" err="1"/>
                <a:t>OnNet</a:t>
              </a:r>
              <a:r>
                <a:rPr lang="en-GB" sz="900"/>
                <a:t> Postcodes</a:t>
              </a:r>
            </a:p>
          </p:txBody>
        </p:sp>
        <p:pic>
          <p:nvPicPr>
            <p:cNvPr id="45" name="Graphic 44">
              <a:extLst>
                <a:ext uri="{FF2B5EF4-FFF2-40B4-BE49-F238E27FC236}">
                  <a16:creationId xmlns:a16="http://schemas.microsoft.com/office/drawing/2014/main" id="{05FC3679-B97C-6DC1-10F9-3418FBF8B0A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503291" y="5260566"/>
              <a:ext cx="345603" cy="345600"/>
            </a:xfrm>
            <a:prstGeom prst="rect">
              <a:avLst/>
            </a:prstGeom>
          </p:spPr>
        </p:pic>
      </p:grpSp>
      <p:grpSp>
        <p:nvGrpSpPr>
          <p:cNvPr id="46" name="internet gateways">
            <a:extLst>
              <a:ext uri="{FF2B5EF4-FFF2-40B4-BE49-F238E27FC236}">
                <a16:creationId xmlns:a16="http://schemas.microsoft.com/office/drawing/2014/main" id="{455E27EC-38F0-70A7-0754-16D8939C5D90}"/>
              </a:ext>
            </a:extLst>
          </p:cNvPr>
          <p:cNvGrpSpPr/>
          <p:nvPr/>
        </p:nvGrpSpPr>
        <p:grpSpPr>
          <a:xfrm>
            <a:off x="1691564" y="2476529"/>
            <a:ext cx="1178506" cy="1178506"/>
            <a:chOff x="1691564" y="2476529"/>
            <a:chExt cx="1178506" cy="1178506"/>
          </a:xfrm>
        </p:grpSpPr>
        <p:sp>
          <p:nvSpPr>
            <p:cNvPr id="47" name="Oval 46">
              <a:extLst>
                <a:ext uri="{FF2B5EF4-FFF2-40B4-BE49-F238E27FC236}">
                  <a16:creationId xmlns:a16="http://schemas.microsoft.com/office/drawing/2014/main" id="{D73E2EF9-03B1-3AAC-CE33-C4D1A45E04FE}"/>
                </a:ext>
              </a:extLst>
            </p:cNvPr>
            <p:cNvSpPr/>
            <p:nvPr/>
          </p:nvSpPr>
          <p:spPr>
            <a:xfrm>
              <a:off x="1691564" y="2476529"/>
              <a:ext cx="1178506" cy="1178506"/>
            </a:xfrm>
            <a:prstGeom prst="ellipse">
              <a:avLst/>
            </a:prstGeom>
            <a:solidFill>
              <a:schemeClr val="accent5"/>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dirty="0"/>
            </a:p>
          </p:txBody>
        </p:sp>
        <p:pic>
          <p:nvPicPr>
            <p:cNvPr id="48" name="Graphic 47">
              <a:extLst>
                <a:ext uri="{FF2B5EF4-FFF2-40B4-BE49-F238E27FC236}">
                  <a16:creationId xmlns:a16="http://schemas.microsoft.com/office/drawing/2014/main" id="{5E782BCB-A5E4-8C8F-D032-B65313FD099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099064" y="2654052"/>
              <a:ext cx="363506" cy="341694"/>
            </a:xfrm>
            <a:prstGeom prst="rect">
              <a:avLst/>
            </a:prstGeom>
          </p:spPr>
        </p:pic>
        <p:sp>
          <p:nvSpPr>
            <p:cNvPr id="49" name="TextBox 48">
              <a:extLst>
                <a:ext uri="{FF2B5EF4-FFF2-40B4-BE49-F238E27FC236}">
                  <a16:creationId xmlns:a16="http://schemas.microsoft.com/office/drawing/2014/main" id="{B50E807D-3476-EE4B-6CCC-5377B0E2C999}"/>
                </a:ext>
              </a:extLst>
            </p:cNvPr>
            <p:cNvSpPr txBox="1"/>
            <p:nvPr/>
          </p:nvSpPr>
          <p:spPr>
            <a:xfrm>
              <a:off x="1817037" y="3011573"/>
              <a:ext cx="927560" cy="538609"/>
            </a:xfrm>
            <a:prstGeom prst="rect">
              <a:avLst/>
            </a:prstGeom>
            <a:noFill/>
          </p:spPr>
          <p:txBody>
            <a:bodyPr wrap="square" rtlCol="0">
              <a:spAutoFit/>
            </a:bodyPr>
            <a:lstStyle/>
            <a:p>
              <a:pPr algn="ctr"/>
              <a:r>
                <a:rPr lang="en-GB" sz="1100" b="1"/>
                <a:t>6</a:t>
              </a:r>
            </a:p>
            <a:p>
              <a:pPr algn="ctr"/>
              <a:r>
                <a:rPr lang="en-GB" sz="900"/>
                <a:t>Internet Gateways</a:t>
              </a:r>
            </a:p>
          </p:txBody>
        </p:sp>
      </p:grpSp>
      <p:grpSp>
        <p:nvGrpSpPr>
          <p:cNvPr id="50" name="logos">
            <a:extLst>
              <a:ext uri="{FF2B5EF4-FFF2-40B4-BE49-F238E27FC236}">
                <a16:creationId xmlns:a16="http://schemas.microsoft.com/office/drawing/2014/main" id="{C69F9C5E-2B9E-6D40-765D-32E3175692BE}"/>
              </a:ext>
            </a:extLst>
          </p:cNvPr>
          <p:cNvGrpSpPr/>
          <p:nvPr/>
        </p:nvGrpSpPr>
        <p:grpSpPr>
          <a:xfrm>
            <a:off x="8310928" y="4305396"/>
            <a:ext cx="4597071" cy="1179455"/>
            <a:chOff x="8310928" y="4305396"/>
            <a:chExt cx="4597071" cy="1179455"/>
          </a:xfrm>
        </p:grpSpPr>
        <p:sp>
          <p:nvSpPr>
            <p:cNvPr id="51" name="Rectangle: Rounded Corners 50">
              <a:extLst>
                <a:ext uri="{FF2B5EF4-FFF2-40B4-BE49-F238E27FC236}">
                  <a16:creationId xmlns:a16="http://schemas.microsoft.com/office/drawing/2014/main" id="{A4D3CA78-AD6F-F453-BDF5-447589435B34}"/>
                </a:ext>
              </a:extLst>
            </p:cNvPr>
            <p:cNvSpPr/>
            <p:nvPr/>
          </p:nvSpPr>
          <p:spPr>
            <a:xfrm>
              <a:off x="8310928" y="4305396"/>
              <a:ext cx="4597071" cy="1179455"/>
            </a:xfrm>
            <a:prstGeom prst="roundRect">
              <a:avLst>
                <a:gd name="adj" fmla="val 50000"/>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grpSp>
          <p:nvGrpSpPr>
            <p:cNvPr id="52" name="Group 51">
              <a:extLst>
                <a:ext uri="{FF2B5EF4-FFF2-40B4-BE49-F238E27FC236}">
                  <a16:creationId xmlns:a16="http://schemas.microsoft.com/office/drawing/2014/main" id="{0A90FE32-11EF-07A3-0852-44A60BBAAB9B}"/>
                </a:ext>
              </a:extLst>
            </p:cNvPr>
            <p:cNvGrpSpPr/>
            <p:nvPr/>
          </p:nvGrpSpPr>
          <p:grpSpPr>
            <a:xfrm>
              <a:off x="9599611" y="4573847"/>
              <a:ext cx="2343236" cy="635479"/>
              <a:chOff x="9266772" y="5403706"/>
              <a:chExt cx="876359" cy="236815"/>
            </a:xfrm>
          </p:grpSpPr>
          <p:pic>
            <p:nvPicPr>
              <p:cNvPr id="53" name="Picture 2">
                <a:extLst>
                  <a:ext uri="{FF2B5EF4-FFF2-40B4-BE49-F238E27FC236}">
                    <a16:creationId xmlns:a16="http://schemas.microsoft.com/office/drawing/2014/main" id="{146FD5D1-C7AC-2EDC-7779-79E1228AE39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p:blipFill>
            <p:spPr bwMode="auto">
              <a:xfrm>
                <a:off x="9395490" y="5403706"/>
                <a:ext cx="205674" cy="1197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a:extLst>
                  <a:ext uri="{FF2B5EF4-FFF2-40B4-BE49-F238E27FC236}">
                    <a16:creationId xmlns:a16="http://schemas.microsoft.com/office/drawing/2014/main" id="{FC5C74F4-63D4-101D-43EB-74CA40D1733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p:blipFill>
            <p:spPr bwMode="auto">
              <a:xfrm>
                <a:off x="9618084" y="5406722"/>
                <a:ext cx="225995" cy="11370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a:extLst>
                  <a:ext uri="{FF2B5EF4-FFF2-40B4-BE49-F238E27FC236}">
                    <a16:creationId xmlns:a16="http://schemas.microsoft.com/office/drawing/2014/main" id="{2EB97F05-F8DD-E19A-6385-3914AEDAA555}"/>
                  </a:ext>
                </a:extLst>
              </p:cNvPr>
              <p:cNvPicPr>
                <a:picLocks noChangeAspect="1" noChangeArrowheads="1"/>
              </p:cNvPicPr>
              <p:nvPr/>
            </p:nvPicPr>
            <p:blipFill>
              <a:blip r:embed="rId23">
                <a:extLst>
                  <a:ext uri="{96DAC541-7B7A-43D3-8B79-37D633B846F1}">
                    <asvg:svgBlip xmlns:asvg="http://schemas.microsoft.com/office/drawing/2016/SVG/main" r:embed="rId24"/>
                  </a:ext>
                </a:extLst>
              </a:blip>
              <a:srcRect/>
              <a:stretch/>
            </p:blipFill>
            <p:spPr bwMode="auto">
              <a:xfrm>
                <a:off x="9999838" y="5537941"/>
                <a:ext cx="143293" cy="8738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a:extLst>
                  <a:ext uri="{FF2B5EF4-FFF2-40B4-BE49-F238E27FC236}">
                    <a16:creationId xmlns:a16="http://schemas.microsoft.com/office/drawing/2014/main" id="{CAF5AE16-7419-593D-FECF-B7A0B7CB9989}"/>
                  </a:ext>
                </a:extLst>
              </p:cNvPr>
              <p:cNvPicPr>
                <a:picLocks noChangeAspect="1" noChangeArrowheads="1"/>
              </p:cNvPicPr>
              <p:nvPr/>
            </p:nvPicPr>
            <p:blipFill>
              <a:blip r:embed="rId25">
                <a:extLst>
                  <a:ext uri="{96DAC541-7B7A-43D3-8B79-37D633B846F1}">
                    <asvg:svgBlip xmlns:asvg="http://schemas.microsoft.com/office/drawing/2016/SVG/main" r:embed="rId26"/>
                  </a:ext>
                </a:extLst>
              </a:blip>
              <a:srcRect/>
              <a:stretch/>
            </p:blipFill>
            <p:spPr bwMode="auto">
              <a:xfrm>
                <a:off x="9865234" y="5414871"/>
                <a:ext cx="180855" cy="8746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4">
                <a:extLst>
                  <a:ext uri="{FF2B5EF4-FFF2-40B4-BE49-F238E27FC236}">
                    <a16:creationId xmlns:a16="http://schemas.microsoft.com/office/drawing/2014/main" id="{7CF87E8B-9FE8-AD52-A3FA-C44CAE12DA5A}"/>
                  </a:ext>
                </a:extLst>
              </p:cNvPr>
              <p:cNvPicPr>
                <a:picLocks noChangeAspect="1" noChangeArrowheads="1"/>
              </p:cNvPicPr>
              <p:nvPr/>
            </p:nvPicPr>
            <p:blipFill>
              <a:blip r:embed="rId27">
                <a:extLst>
                  <a:ext uri="{96DAC541-7B7A-43D3-8B79-37D633B846F1}">
                    <asvg:svgBlip xmlns:asvg="http://schemas.microsoft.com/office/drawing/2016/SVG/main" r:embed="rId28"/>
                  </a:ext>
                </a:extLst>
              </a:blip>
              <a:srcRect/>
              <a:stretch/>
            </p:blipFill>
            <p:spPr bwMode="auto">
              <a:xfrm>
                <a:off x="9774949" y="5550456"/>
                <a:ext cx="158309" cy="6057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a:extLst>
                  <a:ext uri="{FF2B5EF4-FFF2-40B4-BE49-F238E27FC236}">
                    <a16:creationId xmlns:a16="http://schemas.microsoft.com/office/drawing/2014/main" id="{A2D12E70-DA50-2379-7258-08312F5E9EAE}"/>
                  </a:ext>
                </a:extLst>
              </p:cNvPr>
              <p:cNvPicPr>
                <a:picLocks noChangeAspect="1" noChangeArrowheads="1"/>
              </p:cNvPicPr>
              <p:nvPr/>
            </p:nvPicPr>
            <p:blipFill>
              <a:blip r:embed="rId29">
                <a:extLst>
                  <a:ext uri="{96DAC541-7B7A-43D3-8B79-37D633B846F1}">
                    <asvg:svgBlip xmlns:asvg="http://schemas.microsoft.com/office/drawing/2016/SVG/main" r:embed="rId30"/>
                  </a:ext>
                </a:extLst>
              </a:blip>
              <a:srcRect/>
              <a:stretch/>
            </p:blipFill>
            <p:spPr bwMode="auto">
              <a:xfrm>
                <a:off x="9266772" y="5516462"/>
                <a:ext cx="457365" cy="12405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9" name="3rd Party NNI">
            <a:extLst>
              <a:ext uri="{FF2B5EF4-FFF2-40B4-BE49-F238E27FC236}">
                <a16:creationId xmlns:a16="http://schemas.microsoft.com/office/drawing/2014/main" id="{208088EA-2617-C59E-3A0F-E96C3BFFC652}"/>
              </a:ext>
            </a:extLst>
          </p:cNvPr>
          <p:cNvGrpSpPr/>
          <p:nvPr/>
        </p:nvGrpSpPr>
        <p:grpSpPr>
          <a:xfrm>
            <a:off x="8310929" y="4306345"/>
            <a:ext cx="1178506" cy="1178506"/>
            <a:chOff x="8310929" y="4306345"/>
            <a:chExt cx="1178506" cy="1178506"/>
          </a:xfrm>
        </p:grpSpPr>
        <p:sp>
          <p:nvSpPr>
            <p:cNvPr id="60" name="Oval 59">
              <a:extLst>
                <a:ext uri="{FF2B5EF4-FFF2-40B4-BE49-F238E27FC236}">
                  <a16:creationId xmlns:a16="http://schemas.microsoft.com/office/drawing/2014/main" id="{38E48CDB-022B-EA35-FC35-0A43EFAD19F1}"/>
                </a:ext>
              </a:extLst>
            </p:cNvPr>
            <p:cNvSpPr/>
            <p:nvPr/>
          </p:nvSpPr>
          <p:spPr>
            <a:xfrm>
              <a:off x="8310929" y="4306345"/>
              <a:ext cx="1178506" cy="1178506"/>
            </a:xfrm>
            <a:prstGeom prst="ellipse">
              <a:avLst/>
            </a:prstGeom>
            <a:solidFill>
              <a:schemeClr val="accent5"/>
            </a:soli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dirty="0">
                <a:solidFill>
                  <a:schemeClr val="bg1"/>
                </a:solidFill>
              </a:endParaRPr>
            </a:p>
          </p:txBody>
        </p:sp>
        <p:sp>
          <p:nvSpPr>
            <p:cNvPr id="61" name="TextBox 60">
              <a:extLst>
                <a:ext uri="{FF2B5EF4-FFF2-40B4-BE49-F238E27FC236}">
                  <a16:creationId xmlns:a16="http://schemas.microsoft.com/office/drawing/2014/main" id="{0FEAE0AE-8930-413E-19A2-412810ACF9FB}"/>
                </a:ext>
              </a:extLst>
            </p:cNvPr>
            <p:cNvSpPr txBox="1"/>
            <p:nvPr/>
          </p:nvSpPr>
          <p:spPr>
            <a:xfrm>
              <a:off x="8436402" y="4695543"/>
              <a:ext cx="927560" cy="400110"/>
            </a:xfrm>
            <a:prstGeom prst="rect">
              <a:avLst/>
            </a:prstGeom>
            <a:noFill/>
          </p:spPr>
          <p:txBody>
            <a:bodyPr wrap="square" rtlCol="0">
              <a:spAutoFit/>
            </a:bodyPr>
            <a:lstStyle/>
            <a:p>
              <a:pPr algn="ctr"/>
              <a:r>
                <a:rPr lang="en-GB" sz="1100" b="1" dirty="0"/>
                <a:t>180+</a:t>
              </a:r>
            </a:p>
            <a:p>
              <a:pPr algn="ctr"/>
              <a:r>
                <a:rPr lang="en-GB" sz="900" dirty="0"/>
                <a:t>3</a:t>
              </a:r>
              <a:r>
                <a:rPr lang="en-GB" sz="900" baseline="30000" dirty="0"/>
                <a:t>rd</a:t>
              </a:r>
              <a:r>
                <a:rPr lang="en-GB" sz="900" dirty="0"/>
                <a:t> Party NNI’s</a:t>
              </a:r>
            </a:p>
          </p:txBody>
        </p:sp>
      </p:grpSp>
      <p:grpSp>
        <p:nvGrpSpPr>
          <p:cNvPr id="62" name="Group 61">
            <a:extLst>
              <a:ext uri="{FF2B5EF4-FFF2-40B4-BE49-F238E27FC236}">
                <a16:creationId xmlns:a16="http://schemas.microsoft.com/office/drawing/2014/main" id="{346C5A41-7FB5-3B7C-F82A-4BB905EF301E}"/>
              </a:ext>
            </a:extLst>
          </p:cNvPr>
          <p:cNvGrpSpPr/>
          <p:nvPr/>
        </p:nvGrpSpPr>
        <p:grpSpPr>
          <a:xfrm>
            <a:off x="8402485" y="1993147"/>
            <a:ext cx="3537821" cy="2027246"/>
            <a:chOff x="8389785" y="1993147"/>
            <a:chExt cx="3537821" cy="2027246"/>
          </a:xfrm>
        </p:grpSpPr>
        <p:sp>
          <p:nvSpPr>
            <p:cNvPr id="63" name="Rectangle 62">
              <a:extLst>
                <a:ext uri="{FF2B5EF4-FFF2-40B4-BE49-F238E27FC236}">
                  <a16:creationId xmlns:a16="http://schemas.microsoft.com/office/drawing/2014/main" id="{751CD6E1-72C7-7493-2810-7BE2A0646599}"/>
                </a:ext>
              </a:extLst>
            </p:cNvPr>
            <p:cNvSpPr/>
            <p:nvPr/>
          </p:nvSpPr>
          <p:spPr>
            <a:xfrm>
              <a:off x="8405026" y="1993147"/>
              <a:ext cx="3490685" cy="2024886"/>
            </a:xfrm>
            <a:prstGeom prst="rect">
              <a:avLst/>
            </a:prstGeom>
            <a:gradFill>
              <a:gsLst>
                <a:gs pos="0">
                  <a:schemeClr val="accent5"/>
                </a:gs>
                <a:gs pos="69000">
                  <a:schemeClr val="accent4">
                    <a:lumMod val="75000"/>
                  </a:schemeClr>
                </a:gs>
              </a:gsLst>
              <a:lin ang="16200000" scaled="1"/>
            </a:gradFill>
            <a:ln w="9525" cap="flat">
              <a:noFill/>
              <a:prstDash val="solid"/>
              <a:miter/>
            </a:ln>
            <a:effectLst>
              <a:outerShdw blurRad="50800" dist="1524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solidFill>
                  <a:schemeClr val="bg1"/>
                </a:solidFill>
              </a:endParaRPr>
            </a:p>
          </p:txBody>
        </p:sp>
        <p:pic>
          <p:nvPicPr>
            <p:cNvPr id="64" name="Graphic 63">
              <a:extLst>
                <a:ext uri="{FF2B5EF4-FFF2-40B4-BE49-F238E27FC236}">
                  <a16:creationId xmlns:a16="http://schemas.microsoft.com/office/drawing/2014/main" id="{48E2E8DD-FDC2-4B41-102A-9AA1F70FDD6F}"/>
                </a:ext>
              </a:extLst>
            </p:cNvPr>
            <p:cNvPicPr>
              <a:picLocks noChangeAspect="1"/>
            </p:cNvPicPr>
            <p:nvPr/>
          </p:nvPicPr>
          <p:blipFill>
            <a:blip r:embed="rId31">
              <a:extLst>
                <a:ext uri="{96DAC541-7B7A-43D3-8B79-37D633B846F1}">
                  <asvg:svgBlip xmlns:asvg="http://schemas.microsoft.com/office/drawing/2016/SVG/main" r:embed="rId32"/>
                </a:ext>
              </a:extLst>
            </a:blip>
            <a:srcRect l="16124" t="9100" r="41290" b="41209"/>
            <a:stretch/>
          </p:blipFill>
          <p:spPr>
            <a:xfrm>
              <a:off x="8389785" y="1995852"/>
              <a:ext cx="3537821" cy="2024541"/>
            </a:xfrm>
            <a:prstGeom prst="rect">
              <a:avLst/>
            </a:prstGeom>
          </p:spPr>
        </p:pic>
      </p:grpSp>
    </p:spTree>
    <p:extLst>
      <p:ext uri="{BB962C8B-B14F-4D97-AF65-F5344CB8AC3E}">
        <p14:creationId xmlns:p14="http://schemas.microsoft.com/office/powerpoint/2010/main" val="414432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53" presetClass="entr" presetSubtype="16" fill="hold" nodeType="withEffect">
                                  <p:stCondLst>
                                    <p:cond delay="75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par>
                                <p:cTn id="18" presetID="53" presetClass="entr" presetSubtype="16" fill="hold" nodeType="withEffect">
                                  <p:stCondLst>
                                    <p:cond delay="100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par>
                                <p:cTn id="23" presetID="53" presetClass="entr" presetSubtype="16" fill="hold" nodeType="withEffect">
                                  <p:stCondLst>
                                    <p:cond delay="1000"/>
                                  </p:stCondLst>
                                  <p:childTnLst>
                                    <p:set>
                                      <p:cBhvr>
                                        <p:cTn id="24" dur="1" fill="hold">
                                          <p:stCondLst>
                                            <p:cond delay="0"/>
                                          </p:stCondLst>
                                        </p:cTn>
                                        <p:tgtEl>
                                          <p:spTgt spid="30"/>
                                        </p:tgtEl>
                                        <p:attrNameLst>
                                          <p:attrName>style.visibility</p:attrName>
                                        </p:attrNameLst>
                                      </p:cBhvr>
                                      <p:to>
                                        <p:strVal val="visible"/>
                                      </p:to>
                                    </p:set>
                                    <p:anim calcmode="lin" valueType="num">
                                      <p:cBhvr>
                                        <p:cTn id="25" dur="500" fill="hold"/>
                                        <p:tgtEl>
                                          <p:spTgt spid="30"/>
                                        </p:tgtEl>
                                        <p:attrNameLst>
                                          <p:attrName>ppt_w</p:attrName>
                                        </p:attrNameLst>
                                      </p:cBhvr>
                                      <p:tavLst>
                                        <p:tav tm="0">
                                          <p:val>
                                            <p:fltVal val="0"/>
                                          </p:val>
                                        </p:tav>
                                        <p:tav tm="100000">
                                          <p:val>
                                            <p:strVal val="#ppt_w"/>
                                          </p:val>
                                        </p:tav>
                                      </p:tavLst>
                                    </p:anim>
                                    <p:anim calcmode="lin" valueType="num">
                                      <p:cBhvr>
                                        <p:cTn id="26" dur="500" fill="hold"/>
                                        <p:tgtEl>
                                          <p:spTgt spid="30"/>
                                        </p:tgtEl>
                                        <p:attrNameLst>
                                          <p:attrName>ppt_h</p:attrName>
                                        </p:attrNameLst>
                                      </p:cBhvr>
                                      <p:tavLst>
                                        <p:tav tm="0">
                                          <p:val>
                                            <p:fltVal val="0"/>
                                          </p:val>
                                        </p:tav>
                                        <p:tav tm="100000">
                                          <p:val>
                                            <p:strVal val="#ppt_h"/>
                                          </p:val>
                                        </p:tav>
                                      </p:tavLst>
                                    </p:anim>
                                    <p:animEffect transition="in" filter="fade">
                                      <p:cBhvr>
                                        <p:cTn id="27" dur="500"/>
                                        <p:tgtEl>
                                          <p:spTgt spid="30"/>
                                        </p:tgtEl>
                                      </p:cBhvr>
                                    </p:animEffect>
                                  </p:childTnLst>
                                </p:cTn>
                              </p:par>
                              <p:par>
                                <p:cTn id="28" presetID="53" presetClass="entr" presetSubtype="16" fill="hold" nodeType="withEffect">
                                  <p:stCondLst>
                                    <p:cond delay="125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par>
                                <p:cTn id="33" presetID="53" presetClass="entr" presetSubtype="16" fill="hold" nodeType="withEffect">
                                  <p:stCondLst>
                                    <p:cond delay="175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par>
                                <p:cTn id="38" presetID="53" presetClass="entr" presetSubtype="16" fill="hold" nodeType="withEffect">
                                  <p:stCondLst>
                                    <p:cond delay="2000"/>
                                  </p:stCondLst>
                                  <p:childTnLst>
                                    <p:set>
                                      <p:cBhvr>
                                        <p:cTn id="39" dur="1" fill="hold">
                                          <p:stCondLst>
                                            <p:cond delay="0"/>
                                          </p:stCondLst>
                                        </p:cTn>
                                        <p:tgtEl>
                                          <p:spTgt spid="34"/>
                                        </p:tgtEl>
                                        <p:attrNameLst>
                                          <p:attrName>style.visibility</p:attrName>
                                        </p:attrNameLst>
                                      </p:cBhvr>
                                      <p:to>
                                        <p:strVal val="visible"/>
                                      </p:to>
                                    </p:set>
                                    <p:anim calcmode="lin" valueType="num">
                                      <p:cBhvr>
                                        <p:cTn id="40" dur="500" fill="hold"/>
                                        <p:tgtEl>
                                          <p:spTgt spid="34"/>
                                        </p:tgtEl>
                                        <p:attrNameLst>
                                          <p:attrName>ppt_w</p:attrName>
                                        </p:attrNameLst>
                                      </p:cBhvr>
                                      <p:tavLst>
                                        <p:tav tm="0">
                                          <p:val>
                                            <p:fltVal val="0"/>
                                          </p:val>
                                        </p:tav>
                                        <p:tav tm="100000">
                                          <p:val>
                                            <p:strVal val="#ppt_w"/>
                                          </p:val>
                                        </p:tav>
                                      </p:tavLst>
                                    </p:anim>
                                    <p:anim calcmode="lin" valueType="num">
                                      <p:cBhvr>
                                        <p:cTn id="41" dur="500" fill="hold"/>
                                        <p:tgtEl>
                                          <p:spTgt spid="34"/>
                                        </p:tgtEl>
                                        <p:attrNameLst>
                                          <p:attrName>ppt_h</p:attrName>
                                        </p:attrNameLst>
                                      </p:cBhvr>
                                      <p:tavLst>
                                        <p:tav tm="0">
                                          <p:val>
                                            <p:fltVal val="0"/>
                                          </p:val>
                                        </p:tav>
                                        <p:tav tm="100000">
                                          <p:val>
                                            <p:strVal val="#ppt_h"/>
                                          </p:val>
                                        </p:tav>
                                      </p:tavLst>
                                    </p:anim>
                                    <p:animEffect transition="in" filter="fade">
                                      <p:cBhvr>
                                        <p:cTn id="42" dur="500"/>
                                        <p:tgtEl>
                                          <p:spTgt spid="34"/>
                                        </p:tgtEl>
                                      </p:cBhvr>
                                    </p:animEffect>
                                  </p:childTnLst>
                                </p:cTn>
                              </p:par>
                              <p:par>
                                <p:cTn id="43" presetID="53" presetClass="entr" presetSubtype="16" fill="hold" nodeType="withEffect">
                                  <p:stCondLst>
                                    <p:cond delay="200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par>
                                <p:cTn id="48" presetID="53" presetClass="entr" presetSubtype="16" fill="hold" nodeType="withEffect">
                                  <p:stCondLst>
                                    <p:cond delay="2500"/>
                                  </p:stCondLst>
                                  <p:childTnLst>
                                    <p:set>
                                      <p:cBhvr>
                                        <p:cTn id="49" dur="1" fill="hold">
                                          <p:stCondLst>
                                            <p:cond delay="0"/>
                                          </p:stCondLst>
                                        </p:cTn>
                                        <p:tgtEl>
                                          <p:spTgt spid="38"/>
                                        </p:tgtEl>
                                        <p:attrNameLst>
                                          <p:attrName>style.visibility</p:attrName>
                                        </p:attrNameLst>
                                      </p:cBhvr>
                                      <p:to>
                                        <p:strVal val="visible"/>
                                      </p:to>
                                    </p:set>
                                    <p:anim calcmode="lin" valueType="num">
                                      <p:cBhvr>
                                        <p:cTn id="50" dur="500" fill="hold"/>
                                        <p:tgtEl>
                                          <p:spTgt spid="38"/>
                                        </p:tgtEl>
                                        <p:attrNameLst>
                                          <p:attrName>ppt_w</p:attrName>
                                        </p:attrNameLst>
                                      </p:cBhvr>
                                      <p:tavLst>
                                        <p:tav tm="0">
                                          <p:val>
                                            <p:fltVal val="0"/>
                                          </p:val>
                                        </p:tav>
                                        <p:tav tm="100000">
                                          <p:val>
                                            <p:strVal val="#ppt_w"/>
                                          </p:val>
                                        </p:tav>
                                      </p:tavLst>
                                    </p:anim>
                                    <p:anim calcmode="lin" valueType="num">
                                      <p:cBhvr>
                                        <p:cTn id="51" dur="500" fill="hold"/>
                                        <p:tgtEl>
                                          <p:spTgt spid="38"/>
                                        </p:tgtEl>
                                        <p:attrNameLst>
                                          <p:attrName>ppt_h</p:attrName>
                                        </p:attrNameLst>
                                      </p:cBhvr>
                                      <p:tavLst>
                                        <p:tav tm="0">
                                          <p:val>
                                            <p:fltVal val="0"/>
                                          </p:val>
                                        </p:tav>
                                        <p:tav tm="100000">
                                          <p:val>
                                            <p:strVal val="#ppt_h"/>
                                          </p:val>
                                        </p:tav>
                                      </p:tavLst>
                                    </p:anim>
                                    <p:animEffect transition="in" filter="fade">
                                      <p:cBhvr>
                                        <p:cTn id="52" dur="500"/>
                                        <p:tgtEl>
                                          <p:spTgt spid="38"/>
                                        </p:tgtEl>
                                      </p:cBhvr>
                                    </p:animEffect>
                                  </p:childTnLst>
                                </p:cTn>
                              </p:par>
                              <p:par>
                                <p:cTn id="53" presetID="53" presetClass="entr" presetSubtype="16" fill="hold" nodeType="withEffect">
                                  <p:stCondLst>
                                    <p:cond delay="2750"/>
                                  </p:stCondLst>
                                  <p:childTnLst>
                                    <p:set>
                                      <p:cBhvr>
                                        <p:cTn id="54" dur="1" fill="hold">
                                          <p:stCondLst>
                                            <p:cond delay="0"/>
                                          </p:stCondLst>
                                        </p:cTn>
                                        <p:tgtEl>
                                          <p:spTgt spid="42"/>
                                        </p:tgtEl>
                                        <p:attrNameLst>
                                          <p:attrName>style.visibility</p:attrName>
                                        </p:attrNameLst>
                                      </p:cBhvr>
                                      <p:to>
                                        <p:strVal val="visible"/>
                                      </p:to>
                                    </p:set>
                                    <p:anim calcmode="lin" valueType="num">
                                      <p:cBhvr>
                                        <p:cTn id="55" dur="500" fill="hold"/>
                                        <p:tgtEl>
                                          <p:spTgt spid="42"/>
                                        </p:tgtEl>
                                        <p:attrNameLst>
                                          <p:attrName>ppt_w</p:attrName>
                                        </p:attrNameLst>
                                      </p:cBhvr>
                                      <p:tavLst>
                                        <p:tav tm="0">
                                          <p:val>
                                            <p:fltVal val="0"/>
                                          </p:val>
                                        </p:tav>
                                        <p:tav tm="100000">
                                          <p:val>
                                            <p:strVal val="#ppt_w"/>
                                          </p:val>
                                        </p:tav>
                                      </p:tavLst>
                                    </p:anim>
                                    <p:anim calcmode="lin" valueType="num">
                                      <p:cBhvr>
                                        <p:cTn id="56" dur="500" fill="hold"/>
                                        <p:tgtEl>
                                          <p:spTgt spid="42"/>
                                        </p:tgtEl>
                                        <p:attrNameLst>
                                          <p:attrName>ppt_h</p:attrName>
                                        </p:attrNameLst>
                                      </p:cBhvr>
                                      <p:tavLst>
                                        <p:tav tm="0">
                                          <p:val>
                                            <p:fltVal val="0"/>
                                          </p:val>
                                        </p:tav>
                                        <p:tav tm="100000">
                                          <p:val>
                                            <p:strVal val="#ppt_h"/>
                                          </p:val>
                                        </p:tav>
                                      </p:tavLst>
                                    </p:anim>
                                    <p:animEffect transition="in" filter="fade">
                                      <p:cBhvr>
                                        <p:cTn id="57" dur="500"/>
                                        <p:tgtEl>
                                          <p:spTgt spid="42"/>
                                        </p:tgtEl>
                                      </p:cBhvr>
                                    </p:animEffect>
                                  </p:childTnLst>
                                </p:cTn>
                              </p:par>
                            </p:childTnLst>
                          </p:cTn>
                        </p:par>
                        <p:par>
                          <p:cTn id="58" fill="hold">
                            <p:stCondLst>
                              <p:cond delay="3250"/>
                            </p:stCondLst>
                            <p:childTnLst>
                              <p:par>
                                <p:cTn id="59" presetID="42" presetClass="entr" presetSubtype="0" fill="hold"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ppt_x</p:attrName>
                                        </p:attrNameLst>
                                      </p:cBhvr>
                                      <p:tavLst>
                                        <p:tav tm="0">
                                          <p:val>
                                            <p:strVal val="#ppt_x"/>
                                          </p:val>
                                        </p:tav>
                                        <p:tav tm="100000">
                                          <p:val>
                                            <p:strVal val="#ppt_x"/>
                                          </p:val>
                                        </p:tav>
                                      </p:tavLst>
                                    </p:anim>
                                    <p:anim calcmode="lin" valueType="num">
                                      <p:cBhvr>
                                        <p:cTn id="63" dur="1000" fill="hold"/>
                                        <p:tgtEl>
                                          <p:spTgt spid="12"/>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fade">
                                      <p:cBhvr>
                                        <p:cTn id="66" dur="1000"/>
                                        <p:tgtEl>
                                          <p:spTgt spid="62"/>
                                        </p:tgtEl>
                                      </p:cBhvr>
                                    </p:animEffect>
                                    <p:anim calcmode="lin" valueType="num">
                                      <p:cBhvr>
                                        <p:cTn id="67" dur="1000" fill="hold"/>
                                        <p:tgtEl>
                                          <p:spTgt spid="62"/>
                                        </p:tgtEl>
                                        <p:attrNameLst>
                                          <p:attrName>ppt_x</p:attrName>
                                        </p:attrNameLst>
                                      </p:cBhvr>
                                      <p:tavLst>
                                        <p:tav tm="0">
                                          <p:val>
                                            <p:strVal val="#ppt_x"/>
                                          </p:val>
                                        </p:tav>
                                        <p:tav tm="100000">
                                          <p:val>
                                            <p:strVal val="#ppt_x"/>
                                          </p:val>
                                        </p:tav>
                                      </p:tavLst>
                                    </p:anim>
                                    <p:anim calcmode="lin" valueType="num">
                                      <p:cBhvr>
                                        <p:cTn id="68" dur="1000" fill="hold"/>
                                        <p:tgtEl>
                                          <p:spTgt spid="62"/>
                                        </p:tgtEl>
                                        <p:attrNameLst>
                                          <p:attrName>ppt_y</p:attrName>
                                        </p:attrNameLst>
                                      </p:cBhvr>
                                      <p:tavLst>
                                        <p:tav tm="0">
                                          <p:val>
                                            <p:strVal val="#ppt_y+.1"/>
                                          </p:val>
                                        </p:tav>
                                        <p:tav tm="100000">
                                          <p:val>
                                            <p:strVal val="#ppt_y"/>
                                          </p:val>
                                        </p:tav>
                                      </p:tavLst>
                                    </p:anim>
                                  </p:childTnLst>
                                </p:cTn>
                              </p:par>
                            </p:childTnLst>
                          </p:cTn>
                        </p:par>
                        <p:par>
                          <p:cTn id="69" fill="hold">
                            <p:stCondLst>
                              <p:cond delay="4250"/>
                            </p:stCondLst>
                            <p:childTnLst>
                              <p:par>
                                <p:cTn id="70" presetID="53" presetClass="entr" presetSubtype="16" fill="hold" nodeType="afterEffect">
                                  <p:stCondLst>
                                    <p:cond delay="0"/>
                                  </p:stCondLst>
                                  <p:childTnLst>
                                    <p:set>
                                      <p:cBhvr>
                                        <p:cTn id="71" dur="1" fill="hold">
                                          <p:stCondLst>
                                            <p:cond delay="0"/>
                                          </p:stCondLst>
                                        </p:cTn>
                                        <p:tgtEl>
                                          <p:spTgt spid="59"/>
                                        </p:tgtEl>
                                        <p:attrNameLst>
                                          <p:attrName>style.visibility</p:attrName>
                                        </p:attrNameLst>
                                      </p:cBhvr>
                                      <p:to>
                                        <p:strVal val="visible"/>
                                      </p:to>
                                    </p:set>
                                    <p:anim calcmode="lin" valueType="num">
                                      <p:cBhvr>
                                        <p:cTn id="72" dur="500" fill="hold"/>
                                        <p:tgtEl>
                                          <p:spTgt spid="59"/>
                                        </p:tgtEl>
                                        <p:attrNameLst>
                                          <p:attrName>ppt_w</p:attrName>
                                        </p:attrNameLst>
                                      </p:cBhvr>
                                      <p:tavLst>
                                        <p:tav tm="0">
                                          <p:val>
                                            <p:fltVal val="0"/>
                                          </p:val>
                                        </p:tav>
                                        <p:tav tm="100000">
                                          <p:val>
                                            <p:strVal val="#ppt_w"/>
                                          </p:val>
                                        </p:tav>
                                      </p:tavLst>
                                    </p:anim>
                                    <p:anim calcmode="lin" valueType="num">
                                      <p:cBhvr>
                                        <p:cTn id="73" dur="500" fill="hold"/>
                                        <p:tgtEl>
                                          <p:spTgt spid="59"/>
                                        </p:tgtEl>
                                        <p:attrNameLst>
                                          <p:attrName>ppt_h</p:attrName>
                                        </p:attrNameLst>
                                      </p:cBhvr>
                                      <p:tavLst>
                                        <p:tav tm="0">
                                          <p:val>
                                            <p:fltVal val="0"/>
                                          </p:val>
                                        </p:tav>
                                        <p:tav tm="100000">
                                          <p:val>
                                            <p:strVal val="#ppt_h"/>
                                          </p:val>
                                        </p:tav>
                                      </p:tavLst>
                                    </p:anim>
                                    <p:animEffect transition="in" filter="fade">
                                      <p:cBhvr>
                                        <p:cTn id="74" dur="500"/>
                                        <p:tgtEl>
                                          <p:spTgt spid="59"/>
                                        </p:tgtEl>
                                      </p:cBhvr>
                                    </p:animEffect>
                                  </p:childTnLst>
                                </p:cTn>
                              </p:par>
                              <p:par>
                                <p:cTn id="75" presetID="2" presetClass="entr" presetSubtype="2" fill="hold" nodeType="withEffect">
                                  <p:stCondLst>
                                    <p:cond delay="500"/>
                                  </p:stCondLst>
                                  <p:childTnLst>
                                    <p:set>
                                      <p:cBhvr>
                                        <p:cTn id="76" dur="1" fill="hold">
                                          <p:stCondLst>
                                            <p:cond delay="0"/>
                                          </p:stCondLst>
                                        </p:cTn>
                                        <p:tgtEl>
                                          <p:spTgt spid="50"/>
                                        </p:tgtEl>
                                        <p:attrNameLst>
                                          <p:attrName>style.visibility</p:attrName>
                                        </p:attrNameLst>
                                      </p:cBhvr>
                                      <p:to>
                                        <p:strVal val="visible"/>
                                      </p:to>
                                    </p:set>
                                    <p:anim calcmode="lin" valueType="num">
                                      <p:cBhvr additive="base">
                                        <p:cTn id="77" dur="500" fill="hold"/>
                                        <p:tgtEl>
                                          <p:spTgt spid="50"/>
                                        </p:tgtEl>
                                        <p:attrNameLst>
                                          <p:attrName>ppt_x</p:attrName>
                                        </p:attrNameLst>
                                      </p:cBhvr>
                                      <p:tavLst>
                                        <p:tav tm="0">
                                          <p:val>
                                            <p:strVal val="1+#ppt_w/2"/>
                                          </p:val>
                                        </p:tav>
                                        <p:tav tm="100000">
                                          <p:val>
                                            <p:strVal val="#ppt_x"/>
                                          </p:val>
                                        </p:tav>
                                      </p:tavLst>
                                    </p:anim>
                                    <p:anim calcmode="lin" valueType="num">
                                      <p:cBhvr additive="base">
                                        <p:cTn id="78" dur="5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0BB8B6-CBF3-C269-601B-8885B8368E2F}"/>
              </a:ext>
            </a:extLst>
          </p:cNvPr>
          <p:cNvSpPr>
            <a:spLocks noGrp="1"/>
          </p:cNvSpPr>
          <p:nvPr>
            <p:ph type="title"/>
          </p:nvPr>
        </p:nvSpPr>
        <p:spPr/>
        <p:txBody>
          <a:bodyPr/>
          <a:lstStyle/>
          <a:p>
            <a:r>
              <a:rPr lang="en-GB"/>
              <a:t>Our Capabilities</a:t>
            </a:r>
          </a:p>
        </p:txBody>
      </p:sp>
      <p:sp>
        <p:nvSpPr>
          <p:cNvPr id="2" name="Network  Reach">
            <a:extLst>
              <a:ext uri="{FF2B5EF4-FFF2-40B4-BE49-F238E27FC236}">
                <a16:creationId xmlns:a16="http://schemas.microsoft.com/office/drawing/2014/main" id="{6C842CC2-55A0-5CAC-BEEF-B62E763754AD}"/>
              </a:ext>
            </a:extLst>
          </p:cNvPr>
          <p:cNvSpPr txBox="1">
            <a:spLocks/>
          </p:cNvSpPr>
          <p:nvPr/>
        </p:nvSpPr>
        <p:spPr>
          <a:xfrm>
            <a:off x="2264185" y="5704825"/>
            <a:ext cx="1554185" cy="637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300"/>
              </a:spcBef>
              <a:spcAft>
                <a:spcPts val="300"/>
              </a:spcAft>
              <a:buClrTx/>
              <a:buSzTx/>
              <a:buFont typeface="Arial"/>
              <a:buNone/>
              <a:tabLst/>
              <a:defRPr/>
            </a:pPr>
            <a: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t>Network  Reach</a:t>
            </a:r>
          </a:p>
        </p:txBody>
      </p:sp>
      <p:sp>
        <p:nvSpPr>
          <p:cNvPr id="53" name="Migration Skills and Tools">
            <a:extLst>
              <a:ext uri="{FF2B5EF4-FFF2-40B4-BE49-F238E27FC236}">
                <a16:creationId xmlns:a16="http://schemas.microsoft.com/office/drawing/2014/main" id="{039FF715-CA53-6CC4-863B-43AFD1254FBA}"/>
              </a:ext>
            </a:extLst>
          </p:cNvPr>
          <p:cNvSpPr txBox="1">
            <a:spLocks/>
          </p:cNvSpPr>
          <p:nvPr/>
        </p:nvSpPr>
        <p:spPr>
          <a:xfrm>
            <a:off x="4242146" y="5704825"/>
            <a:ext cx="1554185" cy="637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300"/>
              </a:spcBef>
              <a:spcAft>
                <a:spcPts val="300"/>
              </a:spcAft>
              <a:buClrTx/>
              <a:buSzTx/>
              <a:buFont typeface="Arial"/>
              <a:buNone/>
              <a:tabLst/>
              <a:defRPr/>
            </a:pPr>
            <a: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t>Migration Skills and Tools</a:t>
            </a:r>
          </a:p>
        </p:txBody>
      </p:sp>
      <p:sp>
        <p:nvSpPr>
          <p:cNvPr id="55" name="Unified Comms">
            <a:extLst>
              <a:ext uri="{FF2B5EF4-FFF2-40B4-BE49-F238E27FC236}">
                <a16:creationId xmlns:a16="http://schemas.microsoft.com/office/drawing/2014/main" id="{2D616A63-1E47-AEB7-38A7-A495D2CC4554}"/>
              </a:ext>
            </a:extLst>
          </p:cNvPr>
          <p:cNvSpPr txBox="1">
            <a:spLocks/>
          </p:cNvSpPr>
          <p:nvPr/>
        </p:nvSpPr>
        <p:spPr>
          <a:xfrm>
            <a:off x="-33165" y="5704825"/>
            <a:ext cx="2216960" cy="637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300"/>
              </a:spcBef>
              <a:spcAft>
                <a:spcPts val="300"/>
              </a:spcAft>
              <a:buClrTx/>
              <a:buSzTx/>
              <a:buFont typeface="Arial"/>
              <a:buNone/>
              <a:tabLst/>
              <a:defRPr/>
            </a:pPr>
            <a: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t>Unified Comms </a:t>
            </a:r>
            <a:b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br>
            <a: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t>and Contact Centre</a:t>
            </a:r>
          </a:p>
        </p:txBody>
      </p:sp>
      <p:sp>
        <p:nvSpPr>
          <p:cNvPr id="56" name="Managed IT Services">
            <a:extLst>
              <a:ext uri="{FF2B5EF4-FFF2-40B4-BE49-F238E27FC236}">
                <a16:creationId xmlns:a16="http://schemas.microsoft.com/office/drawing/2014/main" id="{BCB02DFA-FEB3-4BEE-553A-4B5E13AD8A9A}"/>
              </a:ext>
            </a:extLst>
          </p:cNvPr>
          <p:cNvSpPr txBox="1">
            <a:spLocks/>
          </p:cNvSpPr>
          <p:nvPr/>
        </p:nvSpPr>
        <p:spPr>
          <a:xfrm>
            <a:off x="8309142" y="5722554"/>
            <a:ext cx="1441218" cy="637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300"/>
              </a:spcBef>
              <a:spcAft>
                <a:spcPts val="300"/>
              </a:spcAft>
              <a:buClrTx/>
              <a:buSzTx/>
              <a:buFont typeface="Arial"/>
              <a:buNone/>
              <a:tabLst/>
              <a:defRPr/>
            </a:pPr>
            <a: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t>Managed IT Services</a:t>
            </a:r>
          </a:p>
        </p:txBody>
      </p:sp>
      <p:sp>
        <p:nvSpPr>
          <p:cNvPr id="57" name="Professional Services">
            <a:extLst>
              <a:ext uri="{FF2B5EF4-FFF2-40B4-BE49-F238E27FC236}">
                <a16:creationId xmlns:a16="http://schemas.microsoft.com/office/drawing/2014/main" id="{534ED9F2-E619-EE57-7A67-B7E2355BEE04}"/>
              </a:ext>
            </a:extLst>
          </p:cNvPr>
          <p:cNvSpPr txBox="1">
            <a:spLocks/>
          </p:cNvSpPr>
          <p:nvPr/>
        </p:nvSpPr>
        <p:spPr>
          <a:xfrm>
            <a:off x="6287223" y="5704825"/>
            <a:ext cx="1441218" cy="637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300"/>
              </a:spcBef>
              <a:spcAft>
                <a:spcPts val="300"/>
              </a:spcAft>
              <a:buClrTx/>
              <a:buSzTx/>
              <a:buFont typeface="Arial"/>
              <a:buNone/>
              <a:tabLst/>
              <a:defRPr/>
            </a:pPr>
            <a: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t>Professional Services</a:t>
            </a:r>
          </a:p>
        </p:txBody>
      </p:sp>
      <p:sp>
        <p:nvSpPr>
          <p:cNvPr id="58" name="Managing Legacy Systems">
            <a:extLst>
              <a:ext uri="{FF2B5EF4-FFF2-40B4-BE49-F238E27FC236}">
                <a16:creationId xmlns:a16="http://schemas.microsoft.com/office/drawing/2014/main" id="{C0ADEFE1-1387-8CB1-D5EB-5C30346E1B7B}"/>
              </a:ext>
            </a:extLst>
          </p:cNvPr>
          <p:cNvSpPr txBox="1">
            <a:spLocks/>
          </p:cNvSpPr>
          <p:nvPr/>
        </p:nvSpPr>
        <p:spPr>
          <a:xfrm>
            <a:off x="9887700" y="5722554"/>
            <a:ext cx="2215236" cy="637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300"/>
              </a:spcBef>
              <a:spcAft>
                <a:spcPts val="300"/>
              </a:spcAft>
              <a:buClrTx/>
              <a:buSzTx/>
              <a:buFont typeface="Arial"/>
              <a:buNone/>
              <a:tabLst/>
              <a:defRPr/>
            </a:pPr>
            <a: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t>Managing Legacy Systems</a:t>
            </a:r>
          </a:p>
        </p:txBody>
      </p:sp>
      <p:sp>
        <p:nvSpPr>
          <p:cNvPr id="59" name="Digital">
            <a:extLst>
              <a:ext uri="{FF2B5EF4-FFF2-40B4-BE49-F238E27FC236}">
                <a16:creationId xmlns:a16="http://schemas.microsoft.com/office/drawing/2014/main" id="{6762859F-6946-BC08-B338-1F5B08C33BB4}"/>
              </a:ext>
            </a:extLst>
          </p:cNvPr>
          <p:cNvSpPr txBox="1">
            <a:spLocks/>
          </p:cNvSpPr>
          <p:nvPr/>
        </p:nvSpPr>
        <p:spPr>
          <a:xfrm>
            <a:off x="7912698" y="2894065"/>
            <a:ext cx="2234106" cy="637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300"/>
              </a:spcBef>
              <a:spcAft>
                <a:spcPts val="300"/>
              </a:spcAft>
              <a:buClrTx/>
              <a:buSzTx/>
              <a:buFont typeface="Arial"/>
              <a:buNone/>
              <a:tabLst/>
              <a:defRPr/>
            </a:pPr>
            <a: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t>Digital </a:t>
            </a:r>
            <a:b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br>
            <a: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t>Transformation</a:t>
            </a:r>
          </a:p>
        </p:txBody>
      </p:sp>
      <p:sp>
        <p:nvSpPr>
          <p:cNvPr id="60" name="Multi-Cloud">
            <a:extLst>
              <a:ext uri="{FF2B5EF4-FFF2-40B4-BE49-F238E27FC236}">
                <a16:creationId xmlns:a16="http://schemas.microsoft.com/office/drawing/2014/main" id="{6927A1B0-14EF-B4ED-A6F5-5660C1B0A286}"/>
              </a:ext>
            </a:extLst>
          </p:cNvPr>
          <p:cNvSpPr txBox="1">
            <a:spLocks/>
          </p:cNvSpPr>
          <p:nvPr/>
        </p:nvSpPr>
        <p:spPr>
          <a:xfrm>
            <a:off x="6287223" y="2894065"/>
            <a:ext cx="1441218" cy="637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300"/>
              </a:spcBef>
              <a:spcAft>
                <a:spcPts val="300"/>
              </a:spcAft>
              <a:buClrTx/>
              <a:buSzTx/>
              <a:buFont typeface="Arial"/>
              <a:buNone/>
              <a:tabLst/>
              <a:defRPr/>
            </a:pPr>
            <a: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t>Multi-Cloud</a:t>
            </a:r>
            <a:b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br>
            <a: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t>Capability</a:t>
            </a:r>
          </a:p>
        </p:txBody>
      </p:sp>
      <p:sp>
        <p:nvSpPr>
          <p:cNvPr id="63" name="Software-Defined Tech">
            <a:extLst>
              <a:ext uri="{FF2B5EF4-FFF2-40B4-BE49-F238E27FC236}">
                <a16:creationId xmlns:a16="http://schemas.microsoft.com/office/drawing/2014/main" id="{ED1F0234-0FDC-C7F1-6B20-9B49A612EC06}"/>
              </a:ext>
            </a:extLst>
          </p:cNvPr>
          <p:cNvSpPr txBox="1">
            <a:spLocks/>
          </p:cNvSpPr>
          <p:nvPr/>
        </p:nvSpPr>
        <p:spPr>
          <a:xfrm>
            <a:off x="4298629" y="2894065"/>
            <a:ext cx="1441218" cy="637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300"/>
              </a:spcBef>
              <a:spcAft>
                <a:spcPts val="300"/>
              </a:spcAft>
              <a:buClrTx/>
              <a:buSzTx/>
              <a:buFont typeface="Arial"/>
              <a:buNone/>
              <a:tabLst/>
              <a:defRPr/>
            </a:pPr>
            <a: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t>Software-Defined Tech</a:t>
            </a:r>
          </a:p>
        </p:txBody>
      </p:sp>
      <p:sp>
        <p:nvSpPr>
          <p:cNvPr id="64" name="End-User Engagement">
            <a:extLst>
              <a:ext uri="{FF2B5EF4-FFF2-40B4-BE49-F238E27FC236}">
                <a16:creationId xmlns:a16="http://schemas.microsoft.com/office/drawing/2014/main" id="{0D770314-7744-910C-33D6-90117BBB26F7}"/>
              </a:ext>
            </a:extLst>
          </p:cNvPr>
          <p:cNvSpPr txBox="1">
            <a:spLocks/>
          </p:cNvSpPr>
          <p:nvPr/>
        </p:nvSpPr>
        <p:spPr>
          <a:xfrm>
            <a:off x="354706" y="2894065"/>
            <a:ext cx="1441218" cy="637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300"/>
              </a:spcBef>
              <a:spcAft>
                <a:spcPts val="300"/>
              </a:spcAft>
              <a:buClrTx/>
              <a:buSzTx/>
              <a:buFont typeface="Arial"/>
              <a:buNone/>
              <a:tabLst/>
              <a:defRPr/>
            </a:pPr>
            <a: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t>End-User Engagement</a:t>
            </a:r>
          </a:p>
        </p:txBody>
      </p:sp>
      <p:sp>
        <p:nvSpPr>
          <p:cNvPr id="65" name="Cloud Management">
            <a:extLst>
              <a:ext uri="{FF2B5EF4-FFF2-40B4-BE49-F238E27FC236}">
                <a16:creationId xmlns:a16="http://schemas.microsoft.com/office/drawing/2014/main" id="{E8305178-FAAB-CC62-CD55-FB3EAA07D1A2}"/>
              </a:ext>
            </a:extLst>
          </p:cNvPr>
          <p:cNvSpPr txBox="1">
            <a:spLocks/>
          </p:cNvSpPr>
          <p:nvPr/>
        </p:nvSpPr>
        <p:spPr>
          <a:xfrm>
            <a:off x="2049884" y="2894065"/>
            <a:ext cx="1982787" cy="637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300"/>
              </a:spcBef>
              <a:spcAft>
                <a:spcPts val="300"/>
              </a:spcAft>
              <a:buClrTx/>
              <a:buSzTx/>
              <a:buFont typeface="Arial"/>
              <a:buNone/>
              <a:tabLst/>
              <a:defRPr/>
            </a:pPr>
            <a: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t>Cloud </a:t>
            </a:r>
            <a:b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br>
            <a: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t>Management</a:t>
            </a:r>
          </a:p>
        </p:txBody>
      </p:sp>
      <p:sp>
        <p:nvSpPr>
          <p:cNvPr id="66" name="Cyber Security">
            <a:extLst>
              <a:ext uri="{FF2B5EF4-FFF2-40B4-BE49-F238E27FC236}">
                <a16:creationId xmlns:a16="http://schemas.microsoft.com/office/drawing/2014/main" id="{31796351-CE41-4EBC-5C53-046BADB683E9}"/>
              </a:ext>
            </a:extLst>
          </p:cNvPr>
          <p:cNvSpPr txBox="1">
            <a:spLocks/>
          </p:cNvSpPr>
          <p:nvPr/>
        </p:nvSpPr>
        <p:spPr>
          <a:xfrm>
            <a:off x="10274709" y="2894065"/>
            <a:ext cx="1441218" cy="637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300"/>
              </a:spcBef>
              <a:spcAft>
                <a:spcPts val="300"/>
              </a:spcAft>
              <a:buClrTx/>
              <a:buSzTx/>
              <a:buFont typeface="Arial"/>
              <a:buNone/>
              <a:tabLst/>
              <a:defRPr/>
            </a:pPr>
            <a:r>
              <a:rPr kumimoji="0" lang="en-US" sz="1300" b="1" i="0" u="none" strike="noStrike" kern="0" cap="none" spc="0" normalizeH="0" baseline="0" noProof="0">
                <a:ln>
                  <a:noFill/>
                </a:ln>
                <a:solidFill>
                  <a:prstClr val="white"/>
                </a:solidFill>
                <a:effectLst/>
                <a:uLnTx/>
                <a:uFillTx/>
                <a:latin typeface="+mn-lt"/>
                <a:ea typeface="Aller Light" charset="0"/>
                <a:cs typeface="Aller Light" charset="0"/>
              </a:rPr>
              <a:t>Cyber Security</a:t>
            </a:r>
          </a:p>
        </p:txBody>
      </p:sp>
      <p:grpSp>
        <p:nvGrpSpPr>
          <p:cNvPr id="67" name="Group 66">
            <a:extLst>
              <a:ext uri="{FF2B5EF4-FFF2-40B4-BE49-F238E27FC236}">
                <a16:creationId xmlns:a16="http://schemas.microsoft.com/office/drawing/2014/main" id="{5459F6CE-70C9-DA14-281D-AB1309220C8B}"/>
              </a:ext>
            </a:extLst>
          </p:cNvPr>
          <p:cNvGrpSpPr/>
          <p:nvPr/>
        </p:nvGrpSpPr>
        <p:grpSpPr>
          <a:xfrm>
            <a:off x="149578" y="756175"/>
            <a:ext cx="1851475" cy="1851474"/>
            <a:chOff x="149578" y="926103"/>
            <a:chExt cx="1851475" cy="1851474"/>
          </a:xfrm>
        </p:grpSpPr>
        <p:grpSp>
          <p:nvGrpSpPr>
            <p:cNvPr id="68" name="Group 67">
              <a:extLst>
                <a:ext uri="{FF2B5EF4-FFF2-40B4-BE49-F238E27FC236}">
                  <a16:creationId xmlns:a16="http://schemas.microsoft.com/office/drawing/2014/main" id="{A390AD8C-1BC4-157A-6E48-2B34EAFAA9F3}"/>
                </a:ext>
              </a:extLst>
            </p:cNvPr>
            <p:cNvGrpSpPr/>
            <p:nvPr/>
          </p:nvGrpSpPr>
          <p:grpSpPr>
            <a:xfrm>
              <a:off x="149578" y="926103"/>
              <a:ext cx="1851475" cy="1851474"/>
              <a:chOff x="578788" y="954230"/>
              <a:chExt cx="1927701" cy="1927701"/>
            </a:xfrm>
          </p:grpSpPr>
          <p:pic>
            <p:nvPicPr>
              <p:cNvPr id="70" name="Graphic 69">
                <a:extLst>
                  <a:ext uri="{FF2B5EF4-FFF2-40B4-BE49-F238E27FC236}">
                    <a16:creationId xmlns:a16="http://schemas.microsoft.com/office/drawing/2014/main" id="{2E5A19C0-06B3-40C6-2BEB-A4079B79C9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8788" y="954230"/>
                <a:ext cx="1927701" cy="1927701"/>
              </a:xfrm>
              <a:prstGeom prst="rect">
                <a:avLst/>
              </a:prstGeom>
            </p:spPr>
          </p:pic>
          <p:sp>
            <p:nvSpPr>
              <p:cNvPr id="71" name="Oval 70">
                <a:extLst>
                  <a:ext uri="{FF2B5EF4-FFF2-40B4-BE49-F238E27FC236}">
                    <a16:creationId xmlns:a16="http://schemas.microsoft.com/office/drawing/2014/main" id="{F5C67809-9E2E-8186-E9BA-764B4555A45C}"/>
                  </a:ext>
                </a:extLst>
              </p:cNvPr>
              <p:cNvSpPr/>
              <p:nvPr/>
            </p:nvSpPr>
            <p:spPr>
              <a:xfrm>
                <a:off x="705151" y="1080593"/>
                <a:ext cx="1674974" cy="1674974"/>
              </a:xfrm>
              <a:prstGeom prst="ellipse">
                <a:avLst/>
              </a:prstGeom>
              <a:solidFill>
                <a:schemeClr val="tx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69" name="Graphic 68">
              <a:extLst>
                <a:ext uri="{FF2B5EF4-FFF2-40B4-BE49-F238E27FC236}">
                  <a16:creationId xmlns:a16="http://schemas.microsoft.com/office/drawing/2014/main" id="{94FA8EE1-A359-07B2-D3CD-7E2FF8AA6C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4909" y="1536233"/>
              <a:ext cx="640810" cy="640810"/>
            </a:xfrm>
            <a:prstGeom prst="rect">
              <a:avLst/>
            </a:prstGeom>
          </p:spPr>
        </p:pic>
      </p:grpSp>
      <p:grpSp>
        <p:nvGrpSpPr>
          <p:cNvPr id="72" name="Group 71">
            <a:extLst>
              <a:ext uri="{FF2B5EF4-FFF2-40B4-BE49-F238E27FC236}">
                <a16:creationId xmlns:a16="http://schemas.microsoft.com/office/drawing/2014/main" id="{D51C8573-75AC-C586-07DB-25751ABDFA49}"/>
              </a:ext>
            </a:extLst>
          </p:cNvPr>
          <p:cNvGrpSpPr/>
          <p:nvPr/>
        </p:nvGrpSpPr>
        <p:grpSpPr>
          <a:xfrm>
            <a:off x="2115540" y="756175"/>
            <a:ext cx="1851475" cy="1851474"/>
            <a:chOff x="2115540" y="926103"/>
            <a:chExt cx="1851475" cy="1851474"/>
          </a:xfrm>
        </p:grpSpPr>
        <p:grpSp>
          <p:nvGrpSpPr>
            <p:cNvPr id="73" name="Group 72">
              <a:extLst>
                <a:ext uri="{FF2B5EF4-FFF2-40B4-BE49-F238E27FC236}">
                  <a16:creationId xmlns:a16="http://schemas.microsoft.com/office/drawing/2014/main" id="{577C6E89-DC21-31E2-89A4-AC8F2EE0E097}"/>
                </a:ext>
              </a:extLst>
            </p:cNvPr>
            <p:cNvGrpSpPr/>
            <p:nvPr/>
          </p:nvGrpSpPr>
          <p:grpSpPr>
            <a:xfrm>
              <a:off x="2115540" y="926103"/>
              <a:ext cx="1851475" cy="1851474"/>
              <a:chOff x="2798748" y="954230"/>
              <a:chExt cx="1927701" cy="1927701"/>
            </a:xfrm>
          </p:grpSpPr>
          <p:pic>
            <p:nvPicPr>
              <p:cNvPr id="75" name="Graphic 74">
                <a:extLst>
                  <a:ext uri="{FF2B5EF4-FFF2-40B4-BE49-F238E27FC236}">
                    <a16:creationId xmlns:a16="http://schemas.microsoft.com/office/drawing/2014/main" id="{55F56CBE-3468-BBC1-0881-BCF81101D3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8748" y="954230"/>
                <a:ext cx="1927701" cy="1927701"/>
              </a:xfrm>
              <a:prstGeom prst="rect">
                <a:avLst/>
              </a:prstGeom>
            </p:spPr>
          </p:pic>
          <p:sp>
            <p:nvSpPr>
              <p:cNvPr id="76" name="Oval 75">
                <a:extLst>
                  <a:ext uri="{FF2B5EF4-FFF2-40B4-BE49-F238E27FC236}">
                    <a16:creationId xmlns:a16="http://schemas.microsoft.com/office/drawing/2014/main" id="{1A2BA757-A9A1-D1C1-17AB-1512D2C058F5}"/>
                  </a:ext>
                </a:extLst>
              </p:cNvPr>
              <p:cNvSpPr/>
              <p:nvPr/>
            </p:nvSpPr>
            <p:spPr>
              <a:xfrm>
                <a:off x="2925111" y="1080593"/>
                <a:ext cx="1674974" cy="1674974"/>
              </a:xfrm>
              <a:prstGeom prst="ellipse">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Helvetica"/>
                  <a:ea typeface="+mn-ea"/>
                  <a:cs typeface="+mn-cs"/>
                </a:endParaRPr>
              </a:p>
            </p:txBody>
          </p:sp>
        </p:grpSp>
        <p:pic>
          <p:nvPicPr>
            <p:cNvPr id="74" name="Graphic 73">
              <a:extLst>
                <a:ext uri="{FF2B5EF4-FFF2-40B4-BE49-F238E27FC236}">
                  <a16:creationId xmlns:a16="http://schemas.microsoft.com/office/drawing/2014/main" id="{D042CA64-45FD-4F02-D9AA-F1388043D0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9280" y="1554598"/>
              <a:ext cx="732354" cy="656068"/>
            </a:xfrm>
            <a:prstGeom prst="rect">
              <a:avLst/>
            </a:prstGeom>
          </p:spPr>
        </p:pic>
      </p:grpSp>
      <p:grpSp>
        <p:nvGrpSpPr>
          <p:cNvPr id="77" name="Group 76">
            <a:extLst>
              <a:ext uri="{FF2B5EF4-FFF2-40B4-BE49-F238E27FC236}">
                <a16:creationId xmlns:a16="http://schemas.microsoft.com/office/drawing/2014/main" id="{447BAD10-616A-F55C-C64A-4433F43129A0}"/>
              </a:ext>
            </a:extLst>
          </p:cNvPr>
          <p:cNvGrpSpPr/>
          <p:nvPr/>
        </p:nvGrpSpPr>
        <p:grpSpPr>
          <a:xfrm>
            <a:off x="4093501" y="756175"/>
            <a:ext cx="1851475" cy="1851474"/>
            <a:chOff x="4093501" y="926103"/>
            <a:chExt cx="1851475" cy="1851474"/>
          </a:xfrm>
        </p:grpSpPr>
        <p:grpSp>
          <p:nvGrpSpPr>
            <p:cNvPr id="78" name="Group 77">
              <a:extLst>
                <a:ext uri="{FF2B5EF4-FFF2-40B4-BE49-F238E27FC236}">
                  <a16:creationId xmlns:a16="http://schemas.microsoft.com/office/drawing/2014/main" id="{23E6C5DD-F2B8-F140-AC06-31C07930F843}"/>
                </a:ext>
              </a:extLst>
            </p:cNvPr>
            <p:cNvGrpSpPr/>
            <p:nvPr/>
          </p:nvGrpSpPr>
          <p:grpSpPr>
            <a:xfrm>
              <a:off x="4093501" y="926103"/>
              <a:ext cx="1851475" cy="1851474"/>
              <a:chOff x="5013628" y="954230"/>
              <a:chExt cx="1927701" cy="1927701"/>
            </a:xfrm>
          </p:grpSpPr>
          <p:pic>
            <p:nvPicPr>
              <p:cNvPr id="80" name="Graphic 79">
                <a:extLst>
                  <a:ext uri="{FF2B5EF4-FFF2-40B4-BE49-F238E27FC236}">
                    <a16:creationId xmlns:a16="http://schemas.microsoft.com/office/drawing/2014/main" id="{1E095D0D-1A66-CEEE-7FB9-F318CF4075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3628" y="954230"/>
                <a:ext cx="1927701" cy="1927701"/>
              </a:xfrm>
              <a:prstGeom prst="rect">
                <a:avLst/>
              </a:prstGeom>
            </p:spPr>
          </p:pic>
          <p:sp>
            <p:nvSpPr>
              <p:cNvPr id="81" name="Oval 80">
                <a:extLst>
                  <a:ext uri="{FF2B5EF4-FFF2-40B4-BE49-F238E27FC236}">
                    <a16:creationId xmlns:a16="http://schemas.microsoft.com/office/drawing/2014/main" id="{DF7A5BE2-03CA-5767-8C0A-0E6B7BA7412D}"/>
                  </a:ext>
                </a:extLst>
              </p:cNvPr>
              <p:cNvSpPr/>
              <p:nvPr/>
            </p:nvSpPr>
            <p:spPr>
              <a:xfrm>
                <a:off x="5139991" y="1080593"/>
                <a:ext cx="1674974" cy="1674974"/>
              </a:xfrm>
              <a:prstGeom prst="ellipse">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79" name="Graphic 78">
              <a:extLst>
                <a:ext uri="{FF2B5EF4-FFF2-40B4-BE49-F238E27FC236}">
                  <a16:creationId xmlns:a16="http://schemas.microsoft.com/office/drawing/2014/main" id="{8DEA4AB1-81D0-9CCF-2BB0-B7335FFF513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22505" y="1510502"/>
              <a:ext cx="595038" cy="663698"/>
            </a:xfrm>
            <a:prstGeom prst="rect">
              <a:avLst/>
            </a:prstGeom>
          </p:spPr>
        </p:pic>
      </p:grpSp>
      <p:grpSp>
        <p:nvGrpSpPr>
          <p:cNvPr id="82" name="Group 81">
            <a:extLst>
              <a:ext uri="{FF2B5EF4-FFF2-40B4-BE49-F238E27FC236}">
                <a16:creationId xmlns:a16="http://schemas.microsoft.com/office/drawing/2014/main" id="{0135FA93-7C56-8103-A7E7-036E7B04B4DE}"/>
              </a:ext>
            </a:extLst>
          </p:cNvPr>
          <p:cNvGrpSpPr/>
          <p:nvPr/>
        </p:nvGrpSpPr>
        <p:grpSpPr>
          <a:xfrm>
            <a:off x="6082095" y="756175"/>
            <a:ext cx="1851475" cy="1851474"/>
            <a:chOff x="6082095" y="926103"/>
            <a:chExt cx="1851475" cy="1851474"/>
          </a:xfrm>
        </p:grpSpPr>
        <p:grpSp>
          <p:nvGrpSpPr>
            <p:cNvPr id="83" name="Group 82">
              <a:extLst>
                <a:ext uri="{FF2B5EF4-FFF2-40B4-BE49-F238E27FC236}">
                  <a16:creationId xmlns:a16="http://schemas.microsoft.com/office/drawing/2014/main" id="{E3FED729-1DB1-8654-56A9-5C578167D1C7}"/>
                </a:ext>
              </a:extLst>
            </p:cNvPr>
            <p:cNvGrpSpPr/>
            <p:nvPr/>
          </p:nvGrpSpPr>
          <p:grpSpPr>
            <a:xfrm>
              <a:off x="6082095" y="926103"/>
              <a:ext cx="1851475" cy="1851474"/>
              <a:chOff x="7233588" y="954230"/>
              <a:chExt cx="1927701" cy="1927701"/>
            </a:xfrm>
          </p:grpSpPr>
          <p:pic>
            <p:nvPicPr>
              <p:cNvPr id="85" name="Graphic 84">
                <a:extLst>
                  <a:ext uri="{FF2B5EF4-FFF2-40B4-BE49-F238E27FC236}">
                    <a16:creationId xmlns:a16="http://schemas.microsoft.com/office/drawing/2014/main" id="{74F70574-155C-3BD0-2731-355BA430D3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33588" y="954230"/>
                <a:ext cx="1927701" cy="1927701"/>
              </a:xfrm>
              <a:prstGeom prst="rect">
                <a:avLst/>
              </a:prstGeom>
            </p:spPr>
          </p:pic>
          <p:sp>
            <p:nvSpPr>
              <p:cNvPr id="86" name="Oval 85">
                <a:extLst>
                  <a:ext uri="{FF2B5EF4-FFF2-40B4-BE49-F238E27FC236}">
                    <a16:creationId xmlns:a16="http://schemas.microsoft.com/office/drawing/2014/main" id="{BFD93822-8AAE-7A63-2326-19FC3EA929F9}"/>
                  </a:ext>
                </a:extLst>
              </p:cNvPr>
              <p:cNvSpPr/>
              <p:nvPr/>
            </p:nvSpPr>
            <p:spPr>
              <a:xfrm>
                <a:off x="7359951" y="1080593"/>
                <a:ext cx="1674974" cy="1674974"/>
              </a:xfrm>
              <a:prstGeom prst="ellipse">
                <a:avLst/>
              </a:prstGeom>
              <a:solidFill>
                <a:schemeClr val="accent1">
                  <a:lumMod val="60000"/>
                  <a:lumOff val="4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84" name="Graphic 83">
              <a:extLst>
                <a:ext uri="{FF2B5EF4-FFF2-40B4-BE49-F238E27FC236}">
                  <a16:creationId xmlns:a16="http://schemas.microsoft.com/office/drawing/2014/main" id="{0FB4AD3D-782C-19C6-55F4-FAA85445623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25546" y="1529890"/>
              <a:ext cx="816272" cy="656068"/>
            </a:xfrm>
            <a:prstGeom prst="rect">
              <a:avLst/>
            </a:prstGeom>
          </p:spPr>
        </p:pic>
      </p:grpSp>
      <p:grpSp>
        <p:nvGrpSpPr>
          <p:cNvPr id="87" name="Group 86">
            <a:extLst>
              <a:ext uri="{FF2B5EF4-FFF2-40B4-BE49-F238E27FC236}">
                <a16:creationId xmlns:a16="http://schemas.microsoft.com/office/drawing/2014/main" id="{7CAAA2B3-605F-7B5D-C826-2CA6013F023E}"/>
              </a:ext>
            </a:extLst>
          </p:cNvPr>
          <p:cNvGrpSpPr/>
          <p:nvPr/>
        </p:nvGrpSpPr>
        <p:grpSpPr>
          <a:xfrm>
            <a:off x="8104014" y="756175"/>
            <a:ext cx="1851475" cy="1851474"/>
            <a:chOff x="8104014" y="926103"/>
            <a:chExt cx="1851475" cy="1851474"/>
          </a:xfrm>
        </p:grpSpPr>
        <p:grpSp>
          <p:nvGrpSpPr>
            <p:cNvPr id="88" name="Group 87">
              <a:extLst>
                <a:ext uri="{FF2B5EF4-FFF2-40B4-BE49-F238E27FC236}">
                  <a16:creationId xmlns:a16="http://schemas.microsoft.com/office/drawing/2014/main" id="{E4927D4D-8290-6E10-82BF-25EE32A8C1CA}"/>
                </a:ext>
              </a:extLst>
            </p:cNvPr>
            <p:cNvGrpSpPr/>
            <p:nvPr/>
          </p:nvGrpSpPr>
          <p:grpSpPr>
            <a:xfrm>
              <a:off x="8104014" y="926103"/>
              <a:ext cx="1851475" cy="1851474"/>
              <a:chOff x="9458628" y="954230"/>
              <a:chExt cx="1927701" cy="1927701"/>
            </a:xfrm>
          </p:grpSpPr>
          <p:pic>
            <p:nvPicPr>
              <p:cNvPr id="90" name="Graphic 89">
                <a:extLst>
                  <a:ext uri="{FF2B5EF4-FFF2-40B4-BE49-F238E27FC236}">
                    <a16:creationId xmlns:a16="http://schemas.microsoft.com/office/drawing/2014/main" id="{B07A363D-56C7-CCA2-6B86-4229F7264D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58628" y="954230"/>
                <a:ext cx="1927701" cy="1927701"/>
              </a:xfrm>
              <a:prstGeom prst="rect">
                <a:avLst/>
              </a:prstGeom>
            </p:spPr>
          </p:pic>
          <p:sp>
            <p:nvSpPr>
              <p:cNvPr id="91" name="Oval 90">
                <a:extLst>
                  <a:ext uri="{FF2B5EF4-FFF2-40B4-BE49-F238E27FC236}">
                    <a16:creationId xmlns:a16="http://schemas.microsoft.com/office/drawing/2014/main" id="{B7DA0DFC-2F87-A31B-6B0D-4AE414D836B2}"/>
                  </a:ext>
                </a:extLst>
              </p:cNvPr>
              <p:cNvSpPr/>
              <p:nvPr/>
            </p:nvSpPr>
            <p:spPr>
              <a:xfrm>
                <a:off x="9584991" y="1080593"/>
                <a:ext cx="1674974" cy="1674974"/>
              </a:xfrm>
              <a:prstGeom prst="ellipse">
                <a:avLst/>
              </a:prstGeom>
              <a:solidFill>
                <a:schemeClr val="accent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89" name="Graphic 88">
              <a:extLst>
                <a:ext uri="{FF2B5EF4-FFF2-40B4-BE49-F238E27FC236}">
                  <a16:creationId xmlns:a16="http://schemas.microsoft.com/office/drawing/2014/main" id="{7FFD0066-34BF-0E4D-A01D-D7D963D62F9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57323" y="1568812"/>
              <a:ext cx="648440" cy="648440"/>
            </a:xfrm>
            <a:prstGeom prst="rect">
              <a:avLst/>
            </a:prstGeom>
          </p:spPr>
        </p:pic>
      </p:grpSp>
      <p:grpSp>
        <p:nvGrpSpPr>
          <p:cNvPr id="92" name="Group 91">
            <a:extLst>
              <a:ext uri="{FF2B5EF4-FFF2-40B4-BE49-F238E27FC236}">
                <a16:creationId xmlns:a16="http://schemas.microsoft.com/office/drawing/2014/main" id="{92F4E2CC-8350-C085-9F98-FACD9B8A8B20}"/>
              </a:ext>
            </a:extLst>
          </p:cNvPr>
          <p:cNvGrpSpPr/>
          <p:nvPr/>
        </p:nvGrpSpPr>
        <p:grpSpPr>
          <a:xfrm>
            <a:off x="10069581" y="756175"/>
            <a:ext cx="1851475" cy="1851474"/>
            <a:chOff x="10069581" y="926103"/>
            <a:chExt cx="1851475" cy="1851474"/>
          </a:xfrm>
        </p:grpSpPr>
        <p:grpSp>
          <p:nvGrpSpPr>
            <p:cNvPr id="93" name="Group 92">
              <a:extLst>
                <a:ext uri="{FF2B5EF4-FFF2-40B4-BE49-F238E27FC236}">
                  <a16:creationId xmlns:a16="http://schemas.microsoft.com/office/drawing/2014/main" id="{9CCBB798-3ADE-45BC-FB43-215FC977146E}"/>
                </a:ext>
              </a:extLst>
            </p:cNvPr>
            <p:cNvGrpSpPr/>
            <p:nvPr/>
          </p:nvGrpSpPr>
          <p:grpSpPr>
            <a:xfrm>
              <a:off x="10069581" y="926103"/>
              <a:ext cx="1851475" cy="1851474"/>
              <a:chOff x="9458628" y="954230"/>
              <a:chExt cx="1927701" cy="1927701"/>
            </a:xfrm>
          </p:grpSpPr>
          <p:pic>
            <p:nvPicPr>
              <p:cNvPr id="95" name="Graphic 94">
                <a:extLst>
                  <a:ext uri="{FF2B5EF4-FFF2-40B4-BE49-F238E27FC236}">
                    <a16:creationId xmlns:a16="http://schemas.microsoft.com/office/drawing/2014/main" id="{C8991B48-8188-317D-FD4D-CB0A39F54D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58628" y="954230"/>
                <a:ext cx="1927701" cy="1927701"/>
              </a:xfrm>
              <a:prstGeom prst="rect">
                <a:avLst/>
              </a:prstGeom>
            </p:spPr>
          </p:pic>
          <p:sp>
            <p:nvSpPr>
              <p:cNvPr id="96" name="Oval 95">
                <a:extLst>
                  <a:ext uri="{FF2B5EF4-FFF2-40B4-BE49-F238E27FC236}">
                    <a16:creationId xmlns:a16="http://schemas.microsoft.com/office/drawing/2014/main" id="{E7E2A548-61C6-0164-2051-61B529541C6A}"/>
                  </a:ext>
                </a:extLst>
              </p:cNvPr>
              <p:cNvSpPr/>
              <p:nvPr/>
            </p:nvSpPr>
            <p:spPr>
              <a:xfrm>
                <a:off x="9584991" y="1080593"/>
                <a:ext cx="1674974" cy="1674974"/>
              </a:xfrm>
              <a:prstGeom prst="ellipse">
                <a:avLst/>
              </a:prstGeom>
              <a:solidFill>
                <a:schemeClr val="accent6"/>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94" name="Graphic 93">
              <a:extLst>
                <a:ext uri="{FF2B5EF4-FFF2-40B4-BE49-F238E27FC236}">
                  <a16:creationId xmlns:a16="http://schemas.microsoft.com/office/drawing/2014/main" id="{42E468AA-24BA-0F03-3A6F-1D4CF57FB99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771175" y="1581263"/>
              <a:ext cx="534008" cy="633182"/>
            </a:xfrm>
            <a:prstGeom prst="rect">
              <a:avLst/>
            </a:prstGeom>
          </p:spPr>
        </p:pic>
      </p:grpSp>
      <p:grpSp>
        <p:nvGrpSpPr>
          <p:cNvPr id="97" name="Group 96">
            <a:extLst>
              <a:ext uri="{FF2B5EF4-FFF2-40B4-BE49-F238E27FC236}">
                <a16:creationId xmlns:a16="http://schemas.microsoft.com/office/drawing/2014/main" id="{2D3BA0D7-6ED2-3A0D-EE96-C3FBE67D0AFF}"/>
              </a:ext>
            </a:extLst>
          </p:cNvPr>
          <p:cNvGrpSpPr/>
          <p:nvPr/>
        </p:nvGrpSpPr>
        <p:grpSpPr>
          <a:xfrm>
            <a:off x="149578" y="3627946"/>
            <a:ext cx="1851475" cy="1851474"/>
            <a:chOff x="149578" y="3797874"/>
            <a:chExt cx="1851475" cy="1851474"/>
          </a:xfrm>
        </p:grpSpPr>
        <p:grpSp>
          <p:nvGrpSpPr>
            <p:cNvPr id="98" name="Group 97">
              <a:extLst>
                <a:ext uri="{FF2B5EF4-FFF2-40B4-BE49-F238E27FC236}">
                  <a16:creationId xmlns:a16="http://schemas.microsoft.com/office/drawing/2014/main" id="{7AB5FEAB-FD26-4390-F204-C34B28F71C13}"/>
                </a:ext>
              </a:extLst>
            </p:cNvPr>
            <p:cNvGrpSpPr/>
            <p:nvPr/>
          </p:nvGrpSpPr>
          <p:grpSpPr>
            <a:xfrm>
              <a:off x="149578" y="3797874"/>
              <a:ext cx="1851475" cy="1851474"/>
              <a:chOff x="578788" y="3544269"/>
              <a:chExt cx="1927701" cy="1927701"/>
            </a:xfrm>
          </p:grpSpPr>
          <p:pic>
            <p:nvPicPr>
              <p:cNvPr id="100" name="Graphic 99">
                <a:extLst>
                  <a:ext uri="{FF2B5EF4-FFF2-40B4-BE49-F238E27FC236}">
                    <a16:creationId xmlns:a16="http://schemas.microsoft.com/office/drawing/2014/main" id="{5DE94091-A960-0A0A-8B2C-DA6B07F523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8788" y="3544269"/>
                <a:ext cx="1927701" cy="1927701"/>
              </a:xfrm>
              <a:prstGeom prst="rect">
                <a:avLst/>
              </a:prstGeom>
            </p:spPr>
          </p:pic>
          <p:sp>
            <p:nvSpPr>
              <p:cNvPr id="101" name="Oval 100">
                <a:extLst>
                  <a:ext uri="{FF2B5EF4-FFF2-40B4-BE49-F238E27FC236}">
                    <a16:creationId xmlns:a16="http://schemas.microsoft.com/office/drawing/2014/main" id="{3A290209-23AC-A867-02ED-9DACBD9DCB80}"/>
                  </a:ext>
                </a:extLst>
              </p:cNvPr>
              <p:cNvSpPr/>
              <p:nvPr/>
            </p:nvSpPr>
            <p:spPr>
              <a:xfrm>
                <a:off x="705151" y="3670632"/>
                <a:ext cx="1674974" cy="1674974"/>
              </a:xfrm>
              <a:prstGeom prst="ellipse">
                <a:avLst/>
              </a:prstGeom>
              <a:solidFill>
                <a:schemeClr val="accent5">
                  <a:lumMod val="75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300"/>
                  </a:spcBef>
                  <a:spcAft>
                    <a:spcPts val="300"/>
                  </a:spcAft>
                  <a:buClrTx/>
                  <a:buSzTx/>
                  <a:buFontTx/>
                  <a:buNone/>
                  <a:tabLst/>
                  <a:defRPr/>
                </a:pPr>
                <a:endParaRPr kumimoji="0" lang="en-GB" sz="1300" b="1" i="0" u="none" strike="noStrike" kern="1200" cap="none" spc="0" normalizeH="0" baseline="0" noProof="0">
                  <a:ln>
                    <a:noFill/>
                  </a:ln>
                  <a:solidFill>
                    <a:srgbClr val="FFFFFF"/>
                  </a:solidFill>
                  <a:effectLst/>
                  <a:uLnTx/>
                  <a:uFillTx/>
                  <a:ea typeface="+mn-ea"/>
                  <a:cs typeface="+mn-cs"/>
                </a:endParaRPr>
              </a:p>
            </p:txBody>
          </p:sp>
        </p:grpSp>
        <p:pic>
          <p:nvPicPr>
            <p:cNvPr id="99" name="Graphic 98">
              <a:extLst>
                <a:ext uri="{FF2B5EF4-FFF2-40B4-BE49-F238E27FC236}">
                  <a16:creationId xmlns:a16="http://schemas.microsoft.com/office/drawing/2014/main" id="{B38390D0-5CB3-CB75-7B9B-A752BBF67B0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58701" y="4348394"/>
              <a:ext cx="671326" cy="671326"/>
            </a:xfrm>
            <a:prstGeom prst="rect">
              <a:avLst/>
            </a:prstGeom>
          </p:spPr>
        </p:pic>
      </p:grpSp>
      <p:grpSp>
        <p:nvGrpSpPr>
          <p:cNvPr id="102" name="Group 101">
            <a:extLst>
              <a:ext uri="{FF2B5EF4-FFF2-40B4-BE49-F238E27FC236}">
                <a16:creationId xmlns:a16="http://schemas.microsoft.com/office/drawing/2014/main" id="{EEB667F0-34C3-0B86-C105-54C2926E0507}"/>
              </a:ext>
            </a:extLst>
          </p:cNvPr>
          <p:cNvGrpSpPr/>
          <p:nvPr/>
        </p:nvGrpSpPr>
        <p:grpSpPr>
          <a:xfrm>
            <a:off x="2115540" y="3627946"/>
            <a:ext cx="1851475" cy="1851474"/>
            <a:chOff x="2115540" y="3797874"/>
            <a:chExt cx="1851475" cy="1851474"/>
          </a:xfrm>
        </p:grpSpPr>
        <p:grpSp>
          <p:nvGrpSpPr>
            <p:cNvPr id="103" name="Group 102">
              <a:extLst>
                <a:ext uri="{FF2B5EF4-FFF2-40B4-BE49-F238E27FC236}">
                  <a16:creationId xmlns:a16="http://schemas.microsoft.com/office/drawing/2014/main" id="{19C690C2-2902-C1D9-E501-5DEFEC8EBC15}"/>
                </a:ext>
              </a:extLst>
            </p:cNvPr>
            <p:cNvGrpSpPr/>
            <p:nvPr/>
          </p:nvGrpSpPr>
          <p:grpSpPr>
            <a:xfrm>
              <a:off x="2115540" y="3797874"/>
              <a:ext cx="1851475" cy="1851474"/>
              <a:chOff x="2798748" y="3544269"/>
              <a:chExt cx="1927701" cy="1927701"/>
            </a:xfrm>
          </p:grpSpPr>
          <p:pic>
            <p:nvPicPr>
              <p:cNvPr id="105" name="Graphic 104">
                <a:extLst>
                  <a:ext uri="{FF2B5EF4-FFF2-40B4-BE49-F238E27FC236}">
                    <a16:creationId xmlns:a16="http://schemas.microsoft.com/office/drawing/2014/main" id="{8A2A6B0C-22E7-ACBF-247A-CA78A77B2E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8748" y="3544269"/>
                <a:ext cx="1927701" cy="1927701"/>
              </a:xfrm>
              <a:prstGeom prst="rect">
                <a:avLst/>
              </a:prstGeom>
            </p:spPr>
          </p:pic>
          <p:sp>
            <p:nvSpPr>
              <p:cNvPr id="106" name="Oval 105">
                <a:extLst>
                  <a:ext uri="{FF2B5EF4-FFF2-40B4-BE49-F238E27FC236}">
                    <a16:creationId xmlns:a16="http://schemas.microsoft.com/office/drawing/2014/main" id="{36BE33C6-FC54-0B77-6349-26E44B85FD43}"/>
                  </a:ext>
                </a:extLst>
              </p:cNvPr>
              <p:cNvSpPr/>
              <p:nvPr/>
            </p:nvSpPr>
            <p:spPr>
              <a:xfrm>
                <a:off x="2925112" y="3670632"/>
                <a:ext cx="1674974" cy="1674974"/>
              </a:xfrm>
              <a:prstGeom prst="ellipse">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300"/>
                  </a:spcBef>
                  <a:spcAft>
                    <a:spcPts val="300"/>
                  </a:spcAft>
                  <a:buClrTx/>
                  <a:buSzTx/>
                  <a:buFontTx/>
                  <a:buNone/>
                  <a:tabLst/>
                  <a:defRPr/>
                </a:pPr>
                <a:endParaRPr kumimoji="0" lang="en-GB" sz="1300" b="1" i="0" u="none" strike="noStrike" kern="1200" cap="none" spc="0" normalizeH="0" baseline="0" noProof="0" dirty="0">
                  <a:ln>
                    <a:noFill/>
                  </a:ln>
                  <a:solidFill>
                    <a:srgbClr val="FFFFFF"/>
                  </a:solidFill>
                  <a:effectLst/>
                  <a:uLnTx/>
                  <a:uFillTx/>
                  <a:ea typeface="+mn-ea"/>
                  <a:cs typeface="+mn-cs"/>
                </a:endParaRPr>
              </a:p>
            </p:txBody>
          </p:sp>
        </p:grpSp>
        <p:pic>
          <p:nvPicPr>
            <p:cNvPr id="104" name="Graphic 103">
              <a:extLst>
                <a:ext uri="{FF2B5EF4-FFF2-40B4-BE49-F238E27FC236}">
                  <a16:creationId xmlns:a16="http://schemas.microsoft.com/office/drawing/2014/main" id="{A7F34D4C-4B67-7CA9-9867-2D75B10011C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740965" y="4404932"/>
              <a:ext cx="663698" cy="663698"/>
            </a:xfrm>
            <a:prstGeom prst="rect">
              <a:avLst/>
            </a:prstGeom>
          </p:spPr>
        </p:pic>
      </p:grpSp>
      <p:grpSp>
        <p:nvGrpSpPr>
          <p:cNvPr id="107" name="Group 106">
            <a:extLst>
              <a:ext uri="{FF2B5EF4-FFF2-40B4-BE49-F238E27FC236}">
                <a16:creationId xmlns:a16="http://schemas.microsoft.com/office/drawing/2014/main" id="{E7F99BA3-BC8D-1C57-CBE1-AD4739D8A8B6}"/>
              </a:ext>
            </a:extLst>
          </p:cNvPr>
          <p:cNvGrpSpPr/>
          <p:nvPr/>
        </p:nvGrpSpPr>
        <p:grpSpPr>
          <a:xfrm>
            <a:off x="4093501" y="3627946"/>
            <a:ext cx="1851475" cy="1851474"/>
            <a:chOff x="4093501" y="3797874"/>
            <a:chExt cx="1851475" cy="1851474"/>
          </a:xfrm>
        </p:grpSpPr>
        <p:pic>
          <p:nvPicPr>
            <p:cNvPr id="108" name="Graphic 107">
              <a:extLst>
                <a:ext uri="{FF2B5EF4-FFF2-40B4-BE49-F238E27FC236}">
                  <a16:creationId xmlns:a16="http://schemas.microsoft.com/office/drawing/2014/main" id="{F3FD4A75-675A-7B11-B7C4-F53528F7F8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3501" y="3797874"/>
              <a:ext cx="1851475" cy="1851474"/>
            </a:xfrm>
            <a:prstGeom prst="rect">
              <a:avLst/>
            </a:prstGeom>
          </p:spPr>
        </p:pic>
        <p:sp>
          <p:nvSpPr>
            <p:cNvPr id="109" name="Oval 108">
              <a:extLst>
                <a:ext uri="{FF2B5EF4-FFF2-40B4-BE49-F238E27FC236}">
                  <a16:creationId xmlns:a16="http://schemas.microsoft.com/office/drawing/2014/main" id="{0D936E5D-9DE0-DB17-3F1B-90C766533B83}"/>
                </a:ext>
              </a:extLst>
            </p:cNvPr>
            <p:cNvSpPr/>
            <p:nvPr/>
          </p:nvSpPr>
          <p:spPr>
            <a:xfrm>
              <a:off x="4237749" y="3942123"/>
              <a:ext cx="1562976" cy="1562976"/>
            </a:xfrm>
            <a:prstGeom prst="ellipse">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300"/>
                </a:spcBef>
                <a:spcAft>
                  <a:spcPts val="300"/>
                </a:spcAft>
                <a:buClrTx/>
                <a:buSzTx/>
                <a:buFontTx/>
                <a:buNone/>
                <a:tabLst/>
                <a:defRPr/>
              </a:pPr>
              <a:endParaRPr kumimoji="0" lang="en-GB" sz="1300" b="1" i="0" u="none" strike="noStrike" kern="1200" cap="none" spc="0" normalizeH="0" baseline="0" noProof="0">
                <a:ln>
                  <a:noFill/>
                </a:ln>
                <a:solidFill>
                  <a:srgbClr val="FFFFFF"/>
                </a:solidFill>
                <a:effectLst/>
                <a:uLnTx/>
                <a:uFillTx/>
                <a:ea typeface="+mn-ea"/>
                <a:cs typeface="+mn-cs"/>
              </a:endParaRPr>
            </a:p>
          </p:txBody>
        </p:sp>
        <p:pic>
          <p:nvPicPr>
            <p:cNvPr id="110" name="Graphic 109">
              <a:extLst>
                <a:ext uri="{FF2B5EF4-FFF2-40B4-BE49-F238E27FC236}">
                  <a16:creationId xmlns:a16="http://schemas.microsoft.com/office/drawing/2014/main" id="{1B823D7F-E57C-A68D-F4E9-083F469F047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715005" y="4416375"/>
              <a:ext cx="640810" cy="640810"/>
            </a:xfrm>
            <a:prstGeom prst="rect">
              <a:avLst/>
            </a:prstGeom>
          </p:spPr>
        </p:pic>
      </p:grpSp>
      <p:grpSp>
        <p:nvGrpSpPr>
          <p:cNvPr id="111" name="Group 110">
            <a:extLst>
              <a:ext uri="{FF2B5EF4-FFF2-40B4-BE49-F238E27FC236}">
                <a16:creationId xmlns:a16="http://schemas.microsoft.com/office/drawing/2014/main" id="{D6E081F4-A66E-12E6-A91D-8489E87C1840}"/>
              </a:ext>
            </a:extLst>
          </p:cNvPr>
          <p:cNvGrpSpPr/>
          <p:nvPr/>
        </p:nvGrpSpPr>
        <p:grpSpPr>
          <a:xfrm>
            <a:off x="6082095" y="3627946"/>
            <a:ext cx="1851475" cy="1851474"/>
            <a:chOff x="6082095" y="3797874"/>
            <a:chExt cx="1851475" cy="1851474"/>
          </a:xfrm>
        </p:grpSpPr>
        <p:grpSp>
          <p:nvGrpSpPr>
            <p:cNvPr id="112" name="Group 111">
              <a:extLst>
                <a:ext uri="{FF2B5EF4-FFF2-40B4-BE49-F238E27FC236}">
                  <a16:creationId xmlns:a16="http://schemas.microsoft.com/office/drawing/2014/main" id="{954C1FC3-9CED-8C42-99BD-6C2B064444A8}"/>
                </a:ext>
              </a:extLst>
            </p:cNvPr>
            <p:cNvGrpSpPr/>
            <p:nvPr/>
          </p:nvGrpSpPr>
          <p:grpSpPr>
            <a:xfrm>
              <a:off x="6082095" y="3797874"/>
              <a:ext cx="1851475" cy="1851474"/>
              <a:chOff x="7233588" y="3544269"/>
              <a:chExt cx="1927701" cy="1927701"/>
            </a:xfrm>
          </p:grpSpPr>
          <p:pic>
            <p:nvPicPr>
              <p:cNvPr id="114" name="Graphic 113">
                <a:extLst>
                  <a:ext uri="{FF2B5EF4-FFF2-40B4-BE49-F238E27FC236}">
                    <a16:creationId xmlns:a16="http://schemas.microsoft.com/office/drawing/2014/main" id="{61E51B77-FC7D-BD44-9DEE-401BA9EF57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33588" y="3544269"/>
                <a:ext cx="1927701" cy="1927701"/>
              </a:xfrm>
              <a:prstGeom prst="rect">
                <a:avLst/>
              </a:prstGeom>
            </p:spPr>
          </p:pic>
          <p:sp>
            <p:nvSpPr>
              <p:cNvPr id="115" name="Oval 114">
                <a:extLst>
                  <a:ext uri="{FF2B5EF4-FFF2-40B4-BE49-F238E27FC236}">
                    <a16:creationId xmlns:a16="http://schemas.microsoft.com/office/drawing/2014/main" id="{6FFD1F67-ADF2-A006-C72C-5A3C0FBDFA43}"/>
                  </a:ext>
                </a:extLst>
              </p:cNvPr>
              <p:cNvSpPr/>
              <p:nvPr/>
            </p:nvSpPr>
            <p:spPr>
              <a:xfrm>
                <a:off x="7359951" y="3670632"/>
                <a:ext cx="1674974" cy="1674974"/>
              </a:xfrm>
              <a:prstGeom prst="ellipse">
                <a:avLst/>
              </a:prstGeom>
              <a:solidFill>
                <a:schemeClr val="tx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300"/>
                  </a:spcBef>
                  <a:spcAft>
                    <a:spcPts val="300"/>
                  </a:spcAft>
                  <a:buClrTx/>
                  <a:buSzTx/>
                  <a:buFontTx/>
                  <a:buNone/>
                  <a:tabLst/>
                  <a:defRPr/>
                </a:pPr>
                <a:endParaRPr kumimoji="0" lang="en-GB" sz="1300" b="1" i="0" u="none" strike="noStrike" kern="1200" cap="none" spc="0" normalizeH="0" baseline="0" noProof="0">
                  <a:ln>
                    <a:noFill/>
                  </a:ln>
                  <a:solidFill>
                    <a:srgbClr val="FFFFFF"/>
                  </a:solidFill>
                  <a:effectLst/>
                  <a:uLnTx/>
                  <a:uFillTx/>
                  <a:ea typeface="+mn-ea"/>
                  <a:cs typeface="+mn-cs"/>
                </a:endParaRPr>
              </a:p>
            </p:txBody>
          </p:sp>
        </p:grpSp>
        <p:pic>
          <p:nvPicPr>
            <p:cNvPr id="113" name="Graphic 112">
              <a:extLst>
                <a:ext uri="{FF2B5EF4-FFF2-40B4-BE49-F238E27FC236}">
                  <a16:creationId xmlns:a16="http://schemas.microsoft.com/office/drawing/2014/main" id="{21CD0758-4F7B-066D-8AA6-4932A9CEC97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776164" y="4429109"/>
              <a:ext cx="665654" cy="603890"/>
            </a:xfrm>
            <a:prstGeom prst="rect">
              <a:avLst/>
            </a:prstGeom>
          </p:spPr>
        </p:pic>
      </p:grpSp>
      <p:grpSp>
        <p:nvGrpSpPr>
          <p:cNvPr id="116" name="Group 115">
            <a:extLst>
              <a:ext uri="{FF2B5EF4-FFF2-40B4-BE49-F238E27FC236}">
                <a16:creationId xmlns:a16="http://schemas.microsoft.com/office/drawing/2014/main" id="{9B4CD743-04FD-6129-5F02-0D2859DEFA2A}"/>
              </a:ext>
            </a:extLst>
          </p:cNvPr>
          <p:cNvGrpSpPr/>
          <p:nvPr/>
        </p:nvGrpSpPr>
        <p:grpSpPr>
          <a:xfrm>
            <a:off x="8104014" y="3627946"/>
            <a:ext cx="1851475" cy="1851474"/>
            <a:chOff x="8104014" y="3797874"/>
            <a:chExt cx="1851475" cy="1851474"/>
          </a:xfrm>
        </p:grpSpPr>
        <p:grpSp>
          <p:nvGrpSpPr>
            <p:cNvPr id="117" name="Group 116">
              <a:extLst>
                <a:ext uri="{FF2B5EF4-FFF2-40B4-BE49-F238E27FC236}">
                  <a16:creationId xmlns:a16="http://schemas.microsoft.com/office/drawing/2014/main" id="{01D90327-9E0C-6926-A669-D8109A1A62B0}"/>
                </a:ext>
              </a:extLst>
            </p:cNvPr>
            <p:cNvGrpSpPr/>
            <p:nvPr/>
          </p:nvGrpSpPr>
          <p:grpSpPr>
            <a:xfrm>
              <a:off x="8104014" y="3797874"/>
              <a:ext cx="1851475" cy="1851474"/>
              <a:chOff x="9458628" y="3544269"/>
              <a:chExt cx="1927701" cy="1927701"/>
            </a:xfrm>
          </p:grpSpPr>
          <p:pic>
            <p:nvPicPr>
              <p:cNvPr id="119" name="Graphic 118">
                <a:extLst>
                  <a:ext uri="{FF2B5EF4-FFF2-40B4-BE49-F238E27FC236}">
                    <a16:creationId xmlns:a16="http://schemas.microsoft.com/office/drawing/2014/main" id="{6BB359BC-152D-8AFC-BF1C-ECE67FE90C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58628" y="3544269"/>
                <a:ext cx="1927701" cy="1927701"/>
              </a:xfrm>
              <a:prstGeom prst="rect">
                <a:avLst/>
              </a:prstGeom>
            </p:spPr>
          </p:pic>
          <p:sp>
            <p:nvSpPr>
              <p:cNvPr id="120" name="Oval 119">
                <a:extLst>
                  <a:ext uri="{FF2B5EF4-FFF2-40B4-BE49-F238E27FC236}">
                    <a16:creationId xmlns:a16="http://schemas.microsoft.com/office/drawing/2014/main" id="{82A029E5-0D2E-B67B-D6CE-B4240F61E42A}"/>
                  </a:ext>
                </a:extLst>
              </p:cNvPr>
              <p:cNvSpPr/>
              <p:nvPr/>
            </p:nvSpPr>
            <p:spPr>
              <a:xfrm>
                <a:off x="9584991" y="3670632"/>
                <a:ext cx="1674974" cy="1674974"/>
              </a:xfrm>
              <a:prstGeom prst="ellipse">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300"/>
                  </a:spcBef>
                  <a:spcAft>
                    <a:spcPts val="300"/>
                  </a:spcAft>
                  <a:buClrTx/>
                  <a:buSzTx/>
                  <a:buFontTx/>
                  <a:buNone/>
                  <a:tabLst/>
                  <a:defRPr/>
                </a:pPr>
                <a:endParaRPr kumimoji="0" lang="en-GB" sz="1300" b="1" i="0" u="none" strike="noStrike" kern="1200" cap="none" spc="0" normalizeH="0" baseline="0" noProof="0" dirty="0">
                  <a:ln>
                    <a:noFill/>
                  </a:ln>
                  <a:solidFill>
                    <a:srgbClr val="FFFFFF"/>
                  </a:solidFill>
                  <a:effectLst/>
                  <a:uLnTx/>
                  <a:uFillTx/>
                  <a:ea typeface="+mn-ea"/>
                  <a:cs typeface="+mn-cs"/>
                </a:endParaRPr>
              </a:p>
            </p:txBody>
          </p:sp>
        </p:grpSp>
        <p:pic>
          <p:nvPicPr>
            <p:cNvPr id="118" name="Graphic 117">
              <a:extLst>
                <a:ext uri="{FF2B5EF4-FFF2-40B4-BE49-F238E27FC236}">
                  <a16:creationId xmlns:a16="http://schemas.microsoft.com/office/drawing/2014/main" id="{836A082C-9477-06DF-F39F-83BCFBE420AA}"/>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800750" y="4429109"/>
              <a:ext cx="663698" cy="663698"/>
            </a:xfrm>
            <a:prstGeom prst="rect">
              <a:avLst/>
            </a:prstGeom>
          </p:spPr>
        </p:pic>
      </p:grpSp>
      <p:grpSp>
        <p:nvGrpSpPr>
          <p:cNvPr id="121" name="Group 120">
            <a:extLst>
              <a:ext uri="{FF2B5EF4-FFF2-40B4-BE49-F238E27FC236}">
                <a16:creationId xmlns:a16="http://schemas.microsoft.com/office/drawing/2014/main" id="{A1345B6E-DAB0-E82C-AAA2-65C7924DCCA3}"/>
              </a:ext>
            </a:extLst>
          </p:cNvPr>
          <p:cNvGrpSpPr/>
          <p:nvPr/>
        </p:nvGrpSpPr>
        <p:grpSpPr>
          <a:xfrm>
            <a:off x="10069581" y="3627946"/>
            <a:ext cx="1851475" cy="1851474"/>
            <a:chOff x="10069581" y="3797874"/>
            <a:chExt cx="1851475" cy="1851474"/>
          </a:xfrm>
        </p:grpSpPr>
        <p:grpSp>
          <p:nvGrpSpPr>
            <p:cNvPr id="122" name="Group 121">
              <a:extLst>
                <a:ext uri="{FF2B5EF4-FFF2-40B4-BE49-F238E27FC236}">
                  <a16:creationId xmlns:a16="http://schemas.microsoft.com/office/drawing/2014/main" id="{22DEAEB3-AFF9-C28A-8B51-0FD9BFD9D7B5}"/>
                </a:ext>
              </a:extLst>
            </p:cNvPr>
            <p:cNvGrpSpPr/>
            <p:nvPr/>
          </p:nvGrpSpPr>
          <p:grpSpPr>
            <a:xfrm>
              <a:off x="10069581" y="3797874"/>
              <a:ext cx="1851475" cy="1851474"/>
              <a:chOff x="9458628" y="3544269"/>
              <a:chExt cx="1927701" cy="1927701"/>
            </a:xfrm>
          </p:grpSpPr>
          <p:pic>
            <p:nvPicPr>
              <p:cNvPr id="124" name="Graphic 123">
                <a:extLst>
                  <a:ext uri="{FF2B5EF4-FFF2-40B4-BE49-F238E27FC236}">
                    <a16:creationId xmlns:a16="http://schemas.microsoft.com/office/drawing/2014/main" id="{4ABCB7B8-1CF4-68C3-350B-E6F6FE4373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58628" y="3544269"/>
                <a:ext cx="1927701" cy="1927701"/>
              </a:xfrm>
              <a:prstGeom prst="rect">
                <a:avLst/>
              </a:prstGeom>
            </p:spPr>
          </p:pic>
          <p:sp>
            <p:nvSpPr>
              <p:cNvPr id="125" name="Oval 124">
                <a:extLst>
                  <a:ext uri="{FF2B5EF4-FFF2-40B4-BE49-F238E27FC236}">
                    <a16:creationId xmlns:a16="http://schemas.microsoft.com/office/drawing/2014/main" id="{6FA31F86-08A2-E73F-E0A3-2A8F4A7D15C7}"/>
                  </a:ext>
                </a:extLst>
              </p:cNvPr>
              <p:cNvSpPr/>
              <p:nvPr/>
            </p:nvSpPr>
            <p:spPr>
              <a:xfrm>
                <a:off x="9584991" y="3670632"/>
                <a:ext cx="1674974" cy="1674974"/>
              </a:xfrm>
              <a:prstGeom prst="ellipse">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300"/>
                  </a:spcBef>
                  <a:spcAft>
                    <a:spcPts val="300"/>
                  </a:spcAft>
                  <a:buClrTx/>
                  <a:buSzTx/>
                  <a:buFontTx/>
                  <a:buNone/>
                  <a:tabLst/>
                  <a:defRPr/>
                </a:pPr>
                <a:endParaRPr kumimoji="0" lang="en-GB" sz="1300" b="1" i="0" u="none" strike="noStrike" kern="1200" cap="none" spc="0" normalizeH="0" baseline="0" noProof="0">
                  <a:ln>
                    <a:noFill/>
                  </a:ln>
                  <a:solidFill>
                    <a:srgbClr val="FFFFFF"/>
                  </a:solidFill>
                  <a:effectLst/>
                  <a:uLnTx/>
                  <a:uFillTx/>
                  <a:ea typeface="+mn-ea"/>
                  <a:cs typeface="+mn-cs"/>
                </a:endParaRPr>
              </a:p>
            </p:txBody>
          </p:sp>
        </p:grpSp>
        <p:pic>
          <p:nvPicPr>
            <p:cNvPr id="123" name="Graphic 122">
              <a:extLst>
                <a:ext uri="{FF2B5EF4-FFF2-40B4-BE49-F238E27FC236}">
                  <a16:creationId xmlns:a16="http://schemas.microsoft.com/office/drawing/2014/main" id="{EAF1E550-3384-DF7F-2985-C18D8398DC84}"/>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0693983" y="4421524"/>
              <a:ext cx="602668" cy="602668"/>
            </a:xfrm>
            <a:prstGeom prst="rect">
              <a:avLst/>
            </a:prstGeom>
          </p:spPr>
        </p:pic>
      </p:grpSp>
    </p:spTree>
    <p:extLst>
      <p:ext uri="{BB962C8B-B14F-4D97-AF65-F5344CB8AC3E}">
        <p14:creationId xmlns:p14="http://schemas.microsoft.com/office/powerpoint/2010/main" val="227177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500" fill="hold"/>
                                        <p:tgtEl>
                                          <p:spTgt spid="67"/>
                                        </p:tgtEl>
                                        <p:attrNameLst>
                                          <p:attrName>ppt_w</p:attrName>
                                        </p:attrNameLst>
                                      </p:cBhvr>
                                      <p:tavLst>
                                        <p:tav tm="0">
                                          <p:val>
                                            <p:fltVal val="0"/>
                                          </p:val>
                                        </p:tav>
                                        <p:tav tm="100000">
                                          <p:val>
                                            <p:strVal val="#ppt_w"/>
                                          </p:val>
                                        </p:tav>
                                      </p:tavLst>
                                    </p:anim>
                                    <p:anim calcmode="lin" valueType="num">
                                      <p:cBhvr>
                                        <p:cTn id="8" dur="500" fill="hold"/>
                                        <p:tgtEl>
                                          <p:spTgt spid="67"/>
                                        </p:tgtEl>
                                        <p:attrNameLst>
                                          <p:attrName>ppt_h</p:attrName>
                                        </p:attrNameLst>
                                      </p:cBhvr>
                                      <p:tavLst>
                                        <p:tav tm="0">
                                          <p:val>
                                            <p:fltVal val="0"/>
                                          </p:val>
                                        </p:tav>
                                        <p:tav tm="100000">
                                          <p:val>
                                            <p:strVal val="#ppt_h"/>
                                          </p:val>
                                        </p:tav>
                                      </p:tavLst>
                                    </p:anim>
                                    <p:animEffect transition="in" filter="fade">
                                      <p:cBhvr>
                                        <p:cTn id="9" dur="500"/>
                                        <p:tgtEl>
                                          <p:spTgt spid="6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par>
                                <p:cTn id="13" presetID="53" presetClass="entr" presetSubtype="16" fill="hold" nodeType="withEffect">
                                  <p:stCondLst>
                                    <p:cond delay="100"/>
                                  </p:stCondLst>
                                  <p:childTnLst>
                                    <p:set>
                                      <p:cBhvr>
                                        <p:cTn id="14" dur="1" fill="hold">
                                          <p:stCondLst>
                                            <p:cond delay="0"/>
                                          </p:stCondLst>
                                        </p:cTn>
                                        <p:tgtEl>
                                          <p:spTgt spid="72"/>
                                        </p:tgtEl>
                                        <p:attrNameLst>
                                          <p:attrName>style.visibility</p:attrName>
                                        </p:attrNameLst>
                                      </p:cBhvr>
                                      <p:to>
                                        <p:strVal val="visible"/>
                                      </p:to>
                                    </p:set>
                                    <p:anim calcmode="lin" valueType="num">
                                      <p:cBhvr>
                                        <p:cTn id="15" dur="500" fill="hold"/>
                                        <p:tgtEl>
                                          <p:spTgt spid="72"/>
                                        </p:tgtEl>
                                        <p:attrNameLst>
                                          <p:attrName>ppt_w</p:attrName>
                                        </p:attrNameLst>
                                      </p:cBhvr>
                                      <p:tavLst>
                                        <p:tav tm="0">
                                          <p:val>
                                            <p:fltVal val="0"/>
                                          </p:val>
                                        </p:tav>
                                        <p:tav tm="100000">
                                          <p:val>
                                            <p:strVal val="#ppt_w"/>
                                          </p:val>
                                        </p:tav>
                                      </p:tavLst>
                                    </p:anim>
                                    <p:anim calcmode="lin" valueType="num">
                                      <p:cBhvr>
                                        <p:cTn id="16" dur="500" fill="hold"/>
                                        <p:tgtEl>
                                          <p:spTgt spid="72"/>
                                        </p:tgtEl>
                                        <p:attrNameLst>
                                          <p:attrName>ppt_h</p:attrName>
                                        </p:attrNameLst>
                                      </p:cBhvr>
                                      <p:tavLst>
                                        <p:tav tm="0">
                                          <p:val>
                                            <p:fltVal val="0"/>
                                          </p:val>
                                        </p:tav>
                                        <p:tav tm="100000">
                                          <p:val>
                                            <p:strVal val="#ppt_h"/>
                                          </p:val>
                                        </p:tav>
                                      </p:tavLst>
                                    </p:anim>
                                    <p:animEffect transition="in" filter="fade">
                                      <p:cBhvr>
                                        <p:cTn id="17" dur="500"/>
                                        <p:tgtEl>
                                          <p:spTgt spid="72"/>
                                        </p:tgtEl>
                                      </p:cBhvr>
                                    </p:animEffect>
                                  </p:childTnLst>
                                </p:cTn>
                              </p:par>
                              <p:par>
                                <p:cTn id="18" presetID="10" presetClass="entr" presetSubtype="0" fill="hold" grpId="0" nodeType="withEffect">
                                  <p:stCondLst>
                                    <p:cond delay="10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500"/>
                                        <p:tgtEl>
                                          <p:spTgt spid="65"/>
                                        </p:tgtEl>
                                      </p:cBhvr>
                                    </p:animEffect>
                                  </p:childTnLst>
                                </p:cTn>
                              </p:par>
                              <p:par>
                                <p:cTn id="21" presetID="53" presetClass="entr" presetSubtype="16" fill="hold" nodeType="withEffect">
                                  <p:stCondLst>
                                    <p:cond delay="200"/>
                                  </p:stCondLst>
                                  <p:childTnLst>
                                    <p:set>
                                      <p:cBhvr>
                                        <p:cTn id="22" dur="1" fill="hold">
                                          <p:stCondLst>
                                            <p:cond delay="0"/>
                                          </p:stCondLst>
                                        </p:cTn>
                                        <p:tgtEl>
                                          <p:spTgt spid="77"/>
                                        </p:tgtEl>
                                        <p:attrNameLst>
                                          <p:attrName>style.visibility</p:attrName>
                                        </p:attrNameLst>
                                      </p:cBhvr>
                                      <p:to>
                                        <p:strVal val="visible"/>
                                      </p:to>
                                    </p:set>
                                    <p:anim calcmode="lin" valueType="num">
                                      <p:cBhvr>
                                        <p:cTn id="23" dur="500" fill="hold"/>
                                        <p:tgtEl>
                                          <p:spTgt spid="77"/>
                                        </p:tgtEl>
                                        <p:attrNameLst>
                                          <p:attrName>ppt_w</p:attrName>
                                        </p:attrNameLst>
                                      </p:cBhvr>
                                      <p:tavLst>
                                        <p:tav tm="0">
                                          <p:val>
                                            <p:fltVal val="0"/>
                                          </p:val>
                                        </p:tav>
                                        <p:tav tm="100000">
                                          <p:val>
                                            <p:strVal val="#ppt_w"/>
                                          </p:val>
                                        </p:tav>
                                      </p:tavLst>
                                    </p:anim>
                                    <p:anim calcmode="lin" valueType="num">
                                      <p:cBhvr>
                                        <p:cTn id="24" dur="500" fill="hold"/>
                                        <p:tgtEl>
                                          <p:spTgt spid="77"/>
                                        </p:tgtEl>
                                        <p:attrNameLst>
                                          <p:attrName>ppt_h</p:attrName>
                                        </p:attrNameLst>
                                      </p:cBhvr>
                                      <p:tavLst>
                                        <p:tav tm="0">
                                          <p:val>
                                            <p:fltVal val="0"/>
                                          </p:val>
                                        </p:tav>
                                        <p:tav tm="100000">
                                          <p:val>
                                            <p:strVal val="#ppt_h"/>
                                          </p:val>
                                        </p:tav>
                                      </p:tavLst>
                                    </p:anim>
                                    <p:animEffect transition="in" filter="fade">
                                      <p:cBhvr>
                                        <p:cTn id="25" dur="500"/>
                                        <p:tgtEl>
                                          <p:spTgt spid="77"/>
                                        </p:tgtEl>
                                      </p:cBhvr>
                                    </p:animEffect>
                                  </p:childTnLst>
                                </p:cTn>
                              </p:par>
                              <p:par>
                                <p:cTn id="26" presetID="10" presetClass="entr" presetSubtype="0" fill="hold" grpId="0" nodeType="withEffect">
                                  <p:stCondLst>
                                    <p:cond delay="20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500"/>
                                        <p:tgtEl>
                                          <p:spTgt spid="63"/>
                                        </p:tgtEl>
                                      </p:cBhvr>
                                    </p:animEffect>
                                  </p:childTnLst>
                                </p:cTn>
                              </p:par>
                              <p:par>
                                <p:cTn id="29" presetID="53" presetClass="entr" presetSubtype="16" fill="hold" nodeType="withEffect">
                                  <p:stCondLst>
                                    <p:cond delay="300"/>
                                  </p:stCondLst>
                                  <p:childTnLst>
                                    <p:set>
                                      <p:cBhvr>
                                        <p:cTn id="30" dur="1" fill="hold">
                                          <p:stCondLst>
                                            <p:cond delay="0"/>
                                          </p:stCondLst>
                                        </p:cTn>
                                        <p:tgtEl>
                                          <p:spTgt spid="82"/>
                                        </p:tgtEl>
                                        <p:attrNameLst>
                                          <p:attrName>style.visibility</p:attrName>
                                        </p:attrNameLst>
                                      </p:cBhvr>
                                      <p:to>
                                        <p:strVal val="visible"/>
                                      </p:to>
                                    </p:set>
                                    <p:anim calcmode="lin" valueType="num">
                                      <p:cBhvr>
                                        <p:cTn id="31" dur="500" fill="hold"/>
                                        <p:tgtEl>
                                          <p:spTgt spid="82"/>
                                        </p:tgtEl>
                                        <p:attrNameLst>
                                          <p:attrName>ppt_w</p:attrName>
                                        </p:attrNameLst>
                                      </p:cBhvr>
                                      <p:tavLst>
                                        <p:tav tm="0">
                                          <p:val>
                                            <p:fltVal val="0"/>
                                          </p:val>
                                        </p:tav>
                                        <p:tav tm="100000">
                                          <p:val>
                                            <p:strVal val="#ppt_w"/>
                                          </p:val>
                                        </p:tav>
                                      </p:tavLst>
                                    </p:anim>
                                    <p:anim calcmode="lin" valueType="num">
                                      <p:cBhvr>
                                        <p:cTn id="32" dur="500" fill="hold"/>
                                        <p:tgtEl>
                                          <p:spTgt spid="82"/>
                                        </p:tgtEl>
                                        <p:attrNameLst>
                                          <p:attrName>ppt_h</p:attrName>
                                        </p:attrNameLst>
                                      </p:cBhvr>
                                      <p:tavLst>
                                        <p:tav tm="0">
                                          <p:val>
                                            <p:fltVal val="0"/>
                                          </p:val>
                                        </p:tav>
                                        <p:tav tm="100000">
                                          <p:val>
                                            <p:strVal val="#ppt_h"/>
                                          </p:val>
                                        </p:tav>
                                      </p:tavLst>
                                    </p:anim>
                                    <p:animEffect transition="in" filter="fade">
                                      <p:cBhvr>
                                        <p:cTn id="33" dur="500"/>
                                        <p:tgtEl>
                                          <p:spTgt spid="82"/>
                                        </p:tgtEl>
                                      </p:cBhvr>
                                    </p:animEffect>
                                  </p:childTnLst>
                                </p:cTn>
                              </p:par>
                              <p:par>
                                <p:cTn id="34" presetID="10" presetClass="entr" presetSubtype="0" fill="hold" grpId="0" nodeType="withEffect">
                                  <p:stCondLst>
                                    <p:cond delay="30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500"/>
                                        <p:tgtEl>
                                          <p:spTgt spid="60"/>
                                        </p:tgtEl>
                                      </p:cBhvr>
                                    </p:animEffect>
                                  </p:childTnLst>
                                </p:cTn>
                              </p:par>
                              <p:par>
                                <p:cTn id="37" presetID="53" presetClass="entr" presetSubtype="16" fill="hold" nodeType="withEffect">
                                  <p:stCondLst>
                                    <p:cond delay="400"/>
                                  </p:stCondLst>
                                  <p:childTnLst>
                                    <p:set>
                                      <p:cBhvr>
                                        <p:cTn id="38" dur="1" fill="hold">
                                          <p:stCondLst>
                                            <p:cond delay="0"/>
                                          </p:stCondLst>
                                        </p:cTn>
                                        <p:tgtEl>
                                          <p:spTgt spid="87"/>
                                        </p:tgtEl>
                                        <p:attrNameLst>
                                          <p:attrName>style.visibility</p:attrName>
                                        </p:attrNameLst>
                                      </p:cBhvr>
                                      <p:to>
                                        <p:strVal val="visible"/>
                                      </p:to>
                                    </p:set>
                                    <p:anim calcmode="lin" valueType="num">
                                      <p:cBhvr>
                                        <p:cTn id="39" dur="500" fill="hold"/>
                                        <p:tgtEl>
                                          <p:spTgt spid="87"/>
                                        </p:tgtEl>
                                        <p:attrNameLst>
                                          <p:attrName>ppt_w</p:attrName>
                                        </p:attrNameLst>
                                      </p:cBhvr>
                                      <p:tavLst>
                                        <p:tav tm="0">
                                          <p:val>
                                            <p:fltVal val="0"/>
                                          </p:val>
                                        </p:tav>
                                        <p:tav tm="100000">
                                          <p:val>
                                            <p:strVal val="#ppt_w"/>
                                          </p:val>
                                        </p:tav>
                                      </p:tavLst>
                                    </p:anim>
                                    <p:anim calcmode="lin" valueType="num">
                                      <p:cBhvr>
                                        <p:cTn id="40" dur="500" fill="hold"/>
                                        <p:tgtEl>
                                          <p:spTgt spid="87"/>
                                        </p:tgtEl>
                                        <p:attrNameLst>
                                          <p:attrName>ppt_h</p:attrName>
                                        </p:attrNameLst>
                                      </p:cBhvr>
                                      <p:tavLst>
                                        <p:tav tm="0">
                                          <p:val>
                                            <p:fltVal val="0"/>
                                          </p:val>
                                        </p:tav>
                                        <p:tav tm="100000">
                                          <p:val>
                                            <p:strVal val="#ppt_h"/>
                                          </p:val>
                                        </p:tav>
                                      </p:tavLst>
                                    </p:anim>
                                    <p:animEffect transition="in" filter="fade">
                                      <p:cBhvr>
                                        <p:cTn id="41" dur="500"/>
                                        <p:tgtEl>
                                          <p:spTgt spid="87"/>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59"/>
                                        </p:tgtEl>
                                        <p:attrNameLst>
                                          <p:attrName>style.visibility</p:attrName>
                                        </p:attrNameLst>
                                      </p:cBhvr>
                                      <p:to>
                                        <p:strVal val="visible"/>
                                      </p:to>
                                    </p:set>
                                    <p:animEffect transition="in" filter="fade">
                                      <p:cBhvr>
                                        <p:cTn id="44" dur="500"/>
                                        <p:tgtEl>
                                          <p:spTgt spid="59"/>
                                        </p:tgtEl>
                                      </p:cBhvr>
                                    </p:animEffect>
                                  </p:childTnLst>
                                </p:cTn>
                              </p:par>
                              <p:par>
                                <p:cTn id="45" presetID="53" presetClass="entr" presetSubtype="16" fill="hold" nodeType="withEffect">
                                  <p:stCondLst>
                                    <p:cond delay="500"/>
                                  </p:stCondLst>
                                  <p:childTnLst>
                                    <p:set>
                                      <p:cBhvr>
                                        <p:cTn id="46" dur="1" fill="hold">
                                          <p:stCondLst>
                                            <p:cond delay="0"/>
                                          </p:stCondLst>
                                        </p:cTn>
                                        <p:tgtEl>
                                          <p:spTgt spid="92"/>
                                        </p:tgtEl>
                                        <p:attrNameLst>
                                          <p:attrName>style.visibility</p:attrName>
                                        </p:attrNameLst>
                                      </p:cBhvr>
                                      <p:to>
                                        <p:strVal val="visible"/>
                                      </p:to>
                                    </p:set>
                                    <p:anim calcmode="lin" valueType="num">
                                      <p:cBhvr>
                                        <p:cTn id="47" dur="500" fill="hold"/>
                                        <p:tgtEl>
                                          <p:spTgt spid="92"/>
                                        </p:tgtEl>
                                        <p:attrNameLst>
                                          <p:attrName>ppt_w</p:attrName>
                                        </p:attrNameLst>
                                      </p:cBhvr>
                                      <p:tavLst>
                                        <p:tav tm="0">
                                          <p:val>
                                            <p:fltVal val="0"/>
                                          </p:val>
                                        </p:tav>
                                        <p:tav tm="100000">
                                          <p:val>
                                            <p:strVal val="#ppt_w"/>
                                          </p:val>
                                        </p:tav>
                                      </p:tavLst>
                                    </p:anim>
                                    <p:anim calcmode="lin" valueType="num">
                                      <p:cBhvr>
                                        <p:cTn id="48" dur="500" fill="hold"/>
                                        <p:tgtEl>
                                          <p:spTgt spid="92"/>
                                        </p:tgtEl>
                                        <p:attrNameLst>
                                          <p:attrName>ppt_h</p:attrName>
                                        </p:attrNameLst>
                                      </p:cBhvr>
                                      <p:tavLst>
                                        <p:tav tm="0">
                                          <p:val>
                                            <p:fltVal val="0"/>
                                          </p:val>
                                        </p:tav>
                                        <p:tav tm="100000">
                                          <p:val>
                                            <p:strVal val="#ppt_h"/>
                                          </p:val>
                                        </p:tav>
                                      </p:tavLst>
                                    </p:anim>
                                    <p:animEffect transition="in" filter="fade">
                                      <p:cBhvr>
                                        <p:cTn id="49" dur="500"/>
                                        <p:tgtEl>
                                          <p:spTgt spid="92"/>
                                        </p:tgtEl>
                                      </p:cBhvr>
                                    </p:animEffect>
                                  </p:childTnLst>
                                </p:cTn>
                              </p:par>
                              <p:par>
                                <p:cTn id="50" presetID="10" presetClass="entr" presetSubtype="0" fill="hold" grpId="0" nodeType="withEffect">
                                  <p:stCondLst>
                                    <p:cond delay="500"/>
                                  </p:stCondLst>
                                  <p:childTnLst>
                                    <p:set>
                                      <p:cBhvr>
                                        <p:cTn id="51" dur="1" fill="hold">
                                          <p:stCondLst>
                                            <p:cond delay="0"/>
                                          </p:stCondLst>
                                        </p:cTn>
                                        <p:tgtEl>
                                          <p:spTgt spid="66"/>
                                        </p:tgtEl>
                                        <p:attrNameLst>
                                          <p:attrName>style.visibility</p:attrName>
                                        </p:attrNameLst>
                                      </p:cBhvr>
                                      <p:to>
                                        <p:strVal val="visible"/>
                                      </p:to>
                                    </p:set>
                                    <p:animEffect transition="in" filter="fade">
                                      <p:cBhvr>
                                        <p:cTn id="52" dur="500"/>
                                        <p:tgtEl>
                                          <p:spTgt spid="66"/>
                                        </p:tgtEl>
                                      </p:cBhvr>
                                    </p:animEffect>
                                  </p:childTnLst>
                                </p:cTn>
                              </p:par>
                              <p:par>
                                <p:cTn id="53" presetID="53" presetClass="entr" presetSubtype="16" fill="hold" nodeType="withEffect">
                                  <p:stCondLst>
                                    <p:cond delay="600"/>
                                  </p:stCondLst>
                                  <p:childTnLst>
                                    <p:set>
                                      <p:cBhvr>
                                        <p:cTn id="54" dur="1" fill="hold">
                                          <p:stCondLst>
                                            <p:cond delay="0"/>
                                          </p:stCondLst>
                                        </p:cTn>
                                        <p:tgtEl>
                                          <p:spTgt spid="121"/>
                                        </p:tgtEl>
                                        <p:attrNameLst>
                                          <p:attrName>style.visibility</p:attrName>
                                        </p:attrNameLst>
                                      </p:cBhvr>
                                      <p:to>
                                        <p:strVal val="visible"/>
                                      </p:to>
                                    </p:set>
                                    <p:anim calcmode="lin" valueType="num">
                                      <p:cBhvr>
                                        <p:cTn id="55" dur="500" fill="hold"/>
                                        <p:tgtEl>
                                          <p:spTgt spid="121"/>
                                        </p:tgtEl>
                                        <p:attrNameLst>
                                          <p:attrName>ppt_w</p:attrName>
                                        </p:attrNameLst>
                                      </p:cBhvr>
                                      <p:tavLst>
                                        <p:tav tm="0">
                                          <p:val>
                                            <p:fltVal val="0"/>
                                          </p:val>
                                        </p:tav>
                                        <p:tav tm="100000">
                                          <p:val>
                                            <p:strVal val="#ppt_w"/>
                                          </p:val>
                                        </p:tav>
                                      </p:tavLst>
                                    </p:anim>
                                    <p:anim calcmode="lin" valueType="num">
                                      <p:cBhvr>
                                        <p:cTn id="56" dur="500" fill="hold"/>
                                        <p:tgtEl>
                                          <p:spTgt spid="121"/>
                                        </p:tgtEl>
                                        <p:attrNameLst>
                                          <p:attrName>ppt_h</p:attrName>
                                        </p:attrNameLst>
                                      </p:cBhvr>
                                      <p:tavLst>
                                        <p:tav tm="0">
                                          <p:val>
                                            <p:fltVal val="0"/>
                                          </p:val>
                                        </p:tav>
                                        <p:tav tm="100000">
                                          <p:val>
                                            <p:strVal val="#ppt_h"/>
                                          </p:val>
                                        </p:tav>
                                      </p:tavLst>
                                    </p:anim>
                                    <p:animEffect transition="in" filter="fade">
                                      <p:cBhvr>
                                        <p:cTn id="57" dur="500"/>
                                        <p:tgtEl>
                                          <p:spTgt spid="121"/>
                                        </p:tgtEl>
                                      </p:cBhvr>
                                    </p:animEffect>
                                  </p:childTnLst>
                                </p:cTn>
                              </p:par>
                              <p:par>
                                <p:cTn id="58" presetID="10" presetClass="entr" presetSubtype="0" fill="hold" grpId="0" nodeType="withEffect">
                                  <p:stCondLst>
                                    <p:cond delay="600"/>
                                  </p:stCondLst>
                                  <p:childTnLst>
                                    <p:set>
                                      <p:cBhvr>
                                        <p:cTn id="59" dur="1" fill="hold">
                                          <p:stCondLst>
                                            <p:cond delay="0"/>
                                          </p:stCondLst>
                                        </p:cTn>
                                        <p:tgtEl>
                                          <p:spTgt spid="58"/>
                                        </p:tgtEl>
                                        <p:attrNameLst>
                                          <p:attrName>style.visibility</p:attrName>
                                        </p:attrNameLst>
                                      </p:cBhvr>
                                      <p:to>
                                        <p:strVal val="visible"/>
                                      </p:to>
                                    </p:set>
                                    <p:animEffect transition="in" filter="fade">
                                      <p:cBhvr>
                                        <p:cTn id="60" dur="500"/>
                                        <p:tgtEl>
                                          <p:spTgt spid="58"/>
                                        </p:tgtEl>
                                      </p:cBhvr>
                                    </p:animEffect>
                                  </p:childTnLst>
                                </p:cTn>
                              </p:par>
                              <p:par>
                                <p:cTn id="61" presetID="53" presetClass="entr" presetSubtype="16" fill="hold" nodeType="withEffect">
                                  <p:stCondLst>
                                    <p:cond delay="700"/>
                                  </p:stCondLst>
                                  <p:childTnLst>
                                    <p:set>
                                      <p:cBhvr>
                                        <p:cTn id="62" dur="1" fill="hold">
                                          <p:stCondLst>
                                            <p:cond delay="0"/>
                                          </p:stCondLst>
                                        </p:cTn>
                                        <p:tgtEl>
                                          <p:spTgt spid="116"/>
                                        </p:tgtEl>
                                        <p:attrNameLst>
                                          <p:attrName>style.visibility</p:attrName>
                                        </p:attrNameLst>
                                      </p:cBhvr>
                                      <p:to>
                                        <p:strVal val="visible"/>
                                      </p:to>
                                    </p:set>
                                    <p:anim calcmode="lin" valueType="num">
                                      <p:cBhvr>
                                        <p:cTn id="63" dur="500" fill="hold"/>
                                        <p:tgtEl>
                                          <p:spTgt spid="116"/>
                                        </p:tgtEl>
                                        <p:attrNameLst>
                                          <p:attrName>ppt_w</p:attrName>
                                        </p:attrNameLst>
                                      </p:cBhvr>
                                      <p:tavLst>
                                        <p:tav tm="0">
                                          <p:val>
                                            <p:fltVal val="0"/>
                                          </p:val>
                                        </p:tav>
                                        <p:tav tm="100000">
                                          <p:val>
                                            <p:strVal val="#ppt_w"/>
                                          </p:val>
                                        </p:tav>
                                      </p:tavLst>
                                    </p:anim>
                                    <p:anim calcmode="lin" valueType="num">
                                      <p:cBhvr>
                                        <p:cTn id="64" dur="500" fill="hold"/>
                                        <p:tgtEl>
                                          <p:spTgt spid="116"/>
                                        </p:tgtEl>
                                        <p:attrNameLst>
                                          <p:attrName>ppt_h</p:attrName>
                                        </p:attrNameLst>
                                      </p:cBhvr>
                                      <p:tavLst>
                                        <p:tav tm="0">
                                          <p:val>
                                            <p:fltVal val="0"/>
                                          </p:val>
                                        </p:tav>
                                        <p:tav tm="100000">
                                          <p:val>
                                            <p:strVal val="#ppt_h"/>
                                          </p:val>
                                        </p:tav>
                                      </p:tavLst>
                                    </p:anim>
                                    <p:animEffect transition="in" filter="fade">
                                      <p:cBhvr>
                                        <p:cTn id="65" dur="500"/>
                                        <p:tgtEl>
                                          <p:spTgt spid="116"/>
                                        </p:tgtEl>
                                      </p:cBhvr>
                                    </p:animEffect>
                                  </p:childTnLst>
                                </p:cTn>
                              </p:par>
                              <p:par>
                                <p:cTn id="66" presetID="10" presetClass="entr" presetSubtype="0" fill="hold" grpId="0" nodeType="withEffect">
                                  <p:stCondLst>
                                    <p:cond delay="700"/>
                                  </p:stCondLst>
                                  <p:childTnLst>
                                    <p:set>
                                      <p:cBhvr>
                                        <p:cTn id="67" dur="1" fill="hold">
                                          <p:stCondLst>
                                            <p:cond delay="0"/>
                                          </p:stCondLst>
                                        </p:cTn>
                                        <p:tgtEl>
                                          <p:spTgt spid="56"/>
                                        </p:tgtEl>
                                        <p:attrNameLst>
                                          <p:attrName>style.visibility</p:attrName>
                                        </p:attrNameLst>
                                      </p:cBhvr>
                                      <p:to>
                                        <p:strVal val="visible"/>
                                      </p:to>
                                    </p:set>
                                    <p:animEffect transition="in" filter="fade">
                                      <p:cBhvr>
                                        <p:cTn id="68" dur="500"/>
                                        <p:tgtEl>
                                          <p:spTgt spid="56"/>
                                        </p:tgtEl>
                                      </p:cBhvr>
                                    </p:animEffect>
                                  </p:childTnLst>
                                </p:cTn>
                              </p:par>
                              <p:par>
                                <p:cTn id="69" presetID="53" presetClass="entr" presetSubtype="16" fill="hold" nodeType="withEffect">
                                  <p:stCondLst>
                                    <p:cond delay="800"/>
                                  </p:stCondLst>
                                  <p:childTnLst>
                                    <p:set>
                                      <p:cBhvr>
                                        <p:cTn id="70" dur="1" fill="hold">
                                          <p:stCondLst>
                                            <p:cond delay="0"/>
                                          </p:stCondLst>
                                        </p:cTn>
                                        <p:tgtEl>
                                          <p:spTgt spid="111"/>
                                        </p:tgtEl>
                                        <p:attrNameLst>
                                          <p:attrName>style.visibility</p:attrName>
                                        </p:attrNameLst>
                                      </p:cBhvr>
                                      <p:to>
                                        <p:strVal val="visible"/>
                                      </p:to>
                                    </p:set>
                                    <p:anim calcmode="lin" valueType="num">
                                      <p:cBhvr>
                                        <p:cTn id="71" dur="500" fill="hold"/>
                                        <p:tgtEl>
                                          <p:spTgt spid="111"/>
                                        </p:tgtEl>
                                        <p:attrNameLst>
                                          <p:attrName>ppt_w</p:attrName>
                                        </p:attrNameLst>
                                      </p:cBhvr>
                                      <p:tavLst>
                                        <p:tav tm="0">
                                          <p:val>
                                            <p:fltVal val="0"/>
                                          </p:val>
                                        </p:tav>
                                        <p:tav tm="100000">
                                          <p:val>
                                            <p:strVal val="#ppt_w"/>
                                          </p:val>
                                        </p:tav>
                                      </p:tavLst>
                                    </p:anim>
                                    <p:anim calcmode="lin" valueType="num">
                                      <p:cBhvr>
                                        <p:cTn id="72" dur="500" fill="hold"/>
                                        <p:tgtEl>
                                          <p:spTgt spid="111"/>
                                        </p:tgtEl>
                                        <p:attrNameLst>
                                          <p:attrName>ppt_h</p:attrName>
                                        </p:attrNameLst>
                                      </p:cBhvr>
                                      <p:tavLst>
                                        <p:tav tm="0">
                                          <p:val>
                                            <p:fltVal val="0"/>
                                          </p:val>
                                        </p:tav>
                                        <p:tav tm="100000">
                                          <p:val>
                                            <p:strVal val="#ppt_h"/>
                                          </p:val>
                                        </p:tav>
                                      </p:tavLst>
                                    </p:anim>
                                    <p:animEffect transition="in" filter="fade">
                                      <p:cBhvr>
                                        <p:cTn id="73" dur="500"/>
                                        <p:tgtEl>
                                          <p:spTgt spid="111"/>
                                        </p:tgtEl>
                                      </p:cBhvr>
                                    </p:animEffect>
                                  </p:childTnLst>
                                </p:cTn>
                              </p:par>
                              <p:par>
                                <p:cTn id="74" presetID="10" presetClass="entr" presetSubtype="0" fill="hold" grpId="0" nodeType="withEffect">
                                  <p:stCondLst>
                                    <p:cond delay="800"/>
                                  </p:stCondLst>
                                  <p:childTnLst>
                                    <p:set>
                                      <p:cBhvr>
                                        <p:cTn id="75" dur="1" fill="hold">
                                          <p:stCondLst>
                                            <p:cond delay="0"/>
                                          </p:stCondLst>
                                        </p:cTn>
                                        <p:tgtEl>
                                          <p:spTgt spid="57"/>
                                        </p:tgtEl>
                                        <p:attrNameLst>
                                          <p:attrName>style.visibility</p:attrName>
                                        </p:attrNameLst>
                                      </p:cBhvr>
                                      <p:to>
                                        <p:strVal val="visible"/>
                                      </p:to>
                                    </p:set>
                                    <p:animEffect transition="in" filter="fade">
                                      <p:cBhvr>
                                        <p:cTn id="76" dur="500"/>
                                        <p:tgtEl>
                                          <p:spTgt spid="57"/>
                                        </p:tgtEl>
                                      </p:cBhvr>
                                    </p:animEffect>
                                  </p:childTnLst>
                                </p:cTn>
                              </p:par>
                              <p:par>
                                <p:cTn id="77" presetID="53" presetClass="entr" presetSubtype="16" fill="hold" nodeType="withEffect">
                                  <p:stCondLst>
                                    <p:cond delay="900"/>
                                  </p:stCondLst>
                                  <p:childTnLst>
                                    <p:set>
                                      <p:cBhvr>
                                        <p:cTn id="78" dur="1" fill="hold">
                                          <p:stCondLst>
                                            <p:cond delay="0"/>
                                          </p:stCondLst>
                                        </p:cTn>
                                        <p:tgtEl>
                                          <p:spTgt spid="107"/>
                                        </p:tgtEl>
                                        <p:attrNameLst>
                                          <p:attrName>style.visibility</p:attrName>
                                        </p:attrNameLst>
                                      </p:cBhvr>
                                      <p:to>
                                        <p:strVal val="visible"/>
                                      </p:to>
                                    </p:set>
                                    <p:anim calcmode="lin" valueType="num">
                                      <p:cBhvr>
                                        <p:cTn id="79" dur="500" fill="hold"/>
                                        <p:tgtEl>
                                          <p:spTgt spid="107"/>
                                        </p:tgtEl>
                                        <p:attrNameLst>
                                          <p:attrName>ppt_w</p:attrName>
                                        </p:attrNameLst>
                                      </p:cBhvr>
                                      <p:tavLst>
                                        <p:tav tm="0">
                                          <p:val>
                                            <p:fltVal val="0"/>
                                          </p:val>
                                        </p:tav>
                                        <p:tav tm="100000">
                                          <p:val>
                                            <p:strVal val="#ppt_w"/>
                                          </p:val>
                                        </p:tav>
                                      </p:tavLst>
                                    </p:anim>
                                    <p:anim calcmode="lin" valueType="num">
                                      <p:cBhvr>
                                        <p:cTn id="80" dur="500" fill="hold"/>
                                        <p:tgtEl>
                                          <p:spTgt spid="107"/>
                                        </p:tgtEl>
                                        <p:attrNameLst>
                                          <p:attrName>ppt_h</p:attrName>
                                        </p:attrNameLst>
                                      </p:cBhvr>
                                      <p:tavLst>
                                        <p:tav tm="0">
                                          <p:val>
                                            <p:fltVal val="0"/>
                                          </p:val>
                                        </p:tav>
                                        <p:tav tm="100000">
                                          <p:val>
                                            <p:strVal val="#ppt_h"/>
                                          </p:val>
                                        </p:tav>
                                      </p:tavLst>
                                    </p:anim>
                                    <p:animEffect transition="in" filter="fade">
                                      <p:cBhvr>
                                        <p:cTn id="81" dur="500"/>
                                        <p:tgtEl>
                                          <p:spTgt spid="107"/>
                                        </p:tgtEl>
                                      </p:cBhvr>
                                    </p:animEffect>
                                  </p:childTnLst>
                                </p:cTn>
                              </p:par>
                              <p:par>
                                <p:cTn id="82" presetID="10" presetClass="entr" presetSubtype="0" fill="hold" grpId="0" nodeType="withEffect">
                                  <p:stCondLst>
                                    <p:cond delay="900"/>
                                  </p:stCondLst>
                                  <p:childTnLst>
                                    <p:set>
                                      <p:cBhvr>
                                        <p:cTn id="83" dur="1" fill="hold">
                                          <p:stCondLst>
                                            <p:cond delay="0"/>
                                          </p:stCondLst>
                                        </p:cTn>
                                        <p:tgtEl>
                                          <p:spTgt spid="53"/>
                                        </p:tgtEl>
                                        <p:attrNameLst>
                                          <p:attrName>style.visibility</p:attrName>
                                        </p:attrNameLst>
                                      </p:cBhvr>
                                      <p:to>
                                        <p:strVal val="visible"/>
                                      </p:to>
                                    </p:set>
                                    <p:animEffect transition="in" filter="fade">
                                      <p:cBhvr>
                                        <p:cTn id="84" dur="500"/>
                                        <p:tgtEl>
                                          <p:spTgt spid="53"/>
                                        </p:tgtEl>
                                      </p:cBhvr>
                                    </p:animEffect>
                                  </p:childTnLst>
                                </p:cTn>
                              </p:par>
                              <p:par>
                                <p:cTn id="85" presetID="53" presetClass="entr" presetSubtype="16" fill="hold" nodeType="withEffect">
                                  <p:stCondLst>
                                    <p:cond delay="1000"/>
                                  </p:stCondLst>
                                  <p:childTnLst>
                                    <p:set>
                                      <p:cBhvr>
                                        <p:cTn id="86" dur="1" fill="hold">
                                          <p:stCondLst>
                                            <p:cond delay="0"/>
                                          </p:stCondLst>
                                        </p:cTn>
                                        <p:tgtEl>
                                          <p:spTgt spid="102"/>
                                        </p:tgtEl>
                                        <p:attrNameLst>
                                          <p:attrName>style.visibility</p:attrName>
                                        </p:attrNameLst>
                                      </p:cBhvr>
                                      <p:to>
                                        <p:strVal val="visible"/>
                                      </p:to>
                                    </p:set>
                                    <p:anim calcmode="lin" valueType="num">
                                      <p:cBhvr>
                                        <p:cTn id="87" dur="500" fill="hold"/>
                                        <p:tgtEl>
                                          <p:spTgt spid="102"/>
                                        </p:tgtEl>
                                        <p:attrNameLst>
                                          <p:attrName>ppt_w</p:attrName>
                                        </p:attrNameLst>
                                      </p:cBhvr>
                                      <p:tavLst>
                                        <p:tav tm="0">
                                          <p:val>
                                            <p:fltVal val="0"/>
                                          </p:val>
                                        </p:tav>
                                        <p:tav tm="100000">
                                          <p:val>
                                            <p:strVal val="#ppt_w"/>
                                          </p:val>
                                        </p:tav>
                                      </p:tavLst>
                                    </p:anim>
                                    <p:anim calcmode="lin" valueType="num">
                                      <p:cBhvr>
                                        <p:cTn id="88" dur="500" fill="hold"/>
                                        <p:tgtEl>
                                          <p:spTgt spid="102"/>
                                        </p:tgtEl>
                                        <p:attrNameLst>
                                          <p:attrName>ppt_h</p:attrName>
                                        </p:attrNameLst>
                                      </p:cBhvr>
                                      <p:tavLst>
                                        <p:tav tm="0">
                                          <p:val>
                                            <p:fltVal val="0"/>
                                          </p:val>
                                        </p:tav>
                                        <p:tav tm="100000">
                                          <p:val>
                                            <p:strVal val="#ppt_h"/>
                                          </p:val>
                                        </p:tav>
                                      </p:tavLst>
                                    </p:anim>
                                    <p:animEffect transition="in" filter="fade">
                                      <p:cBhvr>
                                        <p:cTn id="89" dur="500"/>
                                        <p:tgtEl>
                                          <p:spTgt spid="102"/>
                                        </p:tgtEl>
                                      </p:cBhvr>
                                    </p:animEffect>
                                  </p:childTnLst>
                                </p:cTn>
                              </p:par>
                              <p:par>
                                <p:cTn id="90" presetID="10" presetClass="entr" presetSubtype="0" fill="hold" grpId="0" nodeType="withEffect">
                                  <p:stCondLst>
                                    <p:cond delay="1000"/>
                                  </p:stCondLst>
                                  <p:childTnLst>
                                    <p:set>
                                      <p:cBhvr>
                                        <p:cTn id="91" dur="1" fill="hold">
                                          <p:stCondLst>
                                            <p:cond delay="0"/>
                                          </p:stCondLst>
                                        </p:cTn>
                                        <p:tgtEl>
                                          <p:spTgt spid="2"/>
                                        </p:tgtEl>
                                        <p:attrNameLst>
                                          <p:attrName>style.visibility</p:attrName>
                                        </p:attrNameLst>
                                      </p:cBhvr>
                                      <p:to>
                                        <p:strVal val="visible"/>
                                      </p:to>
                                    </p:set>
                                    <p:animEffect transition="in" filter="fade">
                                      <p:cBhvr>
                                        <p:cTn id="92" dur="500"/>
                                        <p:tgtEl>
                                          <p:spTgt spid="2"/>
                                        </p:tgtEl>
                                      </p:cBhvr>
                                    </p:animEffect>
                                  </p:childTnLst>
                                </p:cTn>
                              </p:par>
                              <p:par>
                                <p:cTn id="93" presetID="53" presetClass="entr" presetSubtype="16" fill="hold" nodeType="withEffect">
                                  <p:stCondLst>
                                    <p:cond delay="1100"/>
                                  </p:stCondLst>
                                  <p:childTnLst>
                                    <p:set>
                                      <p:cBhvr>
                                        <p:cTn id="94" dur="1" fill="hold">
                                          <p:stCondLst>
                                            <p:cond delay="0"/>
                                          </p:stCondLst>
                                        </p:cTn>
                                        <p:tgtEl>
                                          <p:spTgt spid="97"/>
                                        </p:tgtEl>
                                        <p:attrNameLst>
                                          <p:attrName>style.visibility</p:attrName>
                                        </p:attrNameLst>
                                      </p:cBhvr>
                                      <p:to>
                                        <p:strVal val="visible"/>
                                      </p:to>
                                    </p:set>
                                    <p:anim calcmode="lin" valueType="num">
                                      <p:cBhvr>
                                        <p:cTn id="95" dur="500" fill="hold"/>
                                        <p:tgtEl>
                                          <p:spTgt spid="97"/>
                                        </p:tgtEl>
                                        <p:attrNameLst>
                                          <p:attrName>ppt_w</p:attrName>
                                        </p:attrNameLst>
                                      </p:cBhvr>
                                      <p:tavLst>
                                        <p:tav tm="0">
                                          <p:val>
                                            <p:fltVal val="0"/>
                                          </p:val>
                                        </p:tav>
                                        <p:tav tm="100000">
                                          <p:val>
                                            <p:strVal val="#ppt_w"/>
                                          </p:val>
                                        </p:tav>
                                      </p:tavLst>
                                    </p:anim>
                                    <p:anim calcmode="lin" valueType="num">
                                      <p:cBhvr>
                                        <p:cTn id="96" dur="500" fill="hold"/>
                                        <p:tgtEl>
                                          <p:spTgt spid="97"/>
                                        </p:tgtEl>
                                        <p:attrNameLst>
                                          <p:attrName>ppt_h</p:attrName>
                                        </p:attrNameLst>
                                      </p:cBhvr>
                                      <p:tavLst>
                                        <p:tav tm="0">
                                          <p:val>
                                            <p:fltVal val="0"/>
                                          </p:val>
                                        </p:tav>
                                        <p:tav tm="100000">
                                          <p:val>
                                            <p:strVal val="#ppt_h"/>
                                          </p:val>
                                        </p:tav>
                                      </p:tavLst>
                                    </p:anim>
                                    <p:animEffect transition="in" filter="fade">
                                      <p:cBhvr>
                                        <p:cTn id="97" dur="500"/>
                                        <p:tgtEl>
                                          <p:spTgt spid="97"/>
                                        </p:tgtEl>
                                      </p:cBhvr>
                                    </p:animEffect>
                                  </p:childTnLst>
                                </p:cTn>
                              </p:par>
                              <p:par>
                                <p:cTn id="98" presetID="10" presetClass="entr" presetSubtype="0" fill="hold" grpId="0" nodeType="withEffect">
                                  <p:stCondLst>
                                    <p:cond delay="1100"/>
                                  </p:stCondLst>
                                  <p:childTnLst>
                                    <p:set>
                                      <p:cBhvr>
                                        <p:cTn id="99" dur="1" fill="hold">
                                          <p:stCondLst>
                                            <p:cond delay="0"/>
                                          </p:stCondLst>
                                        </p:cTn>
                                        <p:tgtEl>
                                          <p:spTgt spid="55"/>
                                        </p:tgtEl>
                                        <p:attrNameLst>
                                          <p:attrName>style.visibility</p:attrName>
                                        </p:attrNameLst>
                                      </p:cBhvr>
                                      <p:to>
                                        <p:strVal val="visible"/>
                                      </p:to>
                                    </p:set>
                                    <p:animEffect transition="in" filter="fade">
                                      <p:cBhvr>
                                        <p:cTn id="10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3" grpId="0"/>
      <p:bldP spid="55" grpId="0"/>
      <p:bldP spid="56" grpId="0"/>
      <p:bldP spid="57" grpId="0"/>
      <p:bldP spid="58" grpId="0"/>
      <p:bldP spid="59" grpId="0"/>
      <p:bldP spid="60" grpId="0"/>
      <p:bldP spid="63" grpId="0"/>
      <p:bldP spid="64" grpId="0"/>
      <p:bldP spid="65" grpId="0"/>
      <p:bldP spid="6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02E67-8D61-7CE0-0673-B07527073944}"/>
              </a:ext>
            </a:extLst>
          </p:cNvPr>
          <p:cNvSpPr>
            <a:spLocks noGrp="1"/>
          </p:cNvSpPr>
          <p:nvPr>
            <p:ph type="title"/>
          </p:nvPr>
        </p:nvSpPr>
        <p:spPr/>
        <p:txBody>
          <a:bodyPr/>
          <a:lstStyle/>
          <a:p>
            <a:r>
              <a:rPr lang="en-US"/>
              <a:t>Why EXPO.e</a:t>
            </a:r>
            <a:endParaRPr lang="en-GB"/>
          </a:p>
        </p:txBody>
      </p:sp>
      <p:grpSp>
        <p:nvGrpSpPr>
          <p:cNvPr id="32" name="Group 31">
            <a:extLst>
              <a:ext uri="{FF2B5EF4-FFF2-40B4-BE49-F238E27FC236}">
                <a16:creationId xmlns:a16="http://schemas.microsoft.com/office/drawing/2014/main" id="{C75E533C-53C3-5A49-196E-30234794D463}"/>
              </a:ext>
            </a:extLst>
          </p:cNvPr>
          <p:cNvGrpSpPr/>
          <p:nvPr/>
        </p:nvGrpSpPr>
        <p:grpSpPr>
          <a:xfrm>
            <a:off x="167821" y="702646"/>
            <a:ext cx="5850673" cy="2632067"/>
            <a:chOff x="167821" y="702646"/>
            <a:chExt cx="5850673" cy="2632067"/>
          </a:xfrm>
        </p:grpSpPr>
        <p:sp>
          <p:nvSpPr>
            <p:cNvPr id="4" name="Rounded Rectangle 18">
              <a:extLst>
                <a:ext uri="{FF2B5EF4-FFF2-40B4-BE49-F238E27FC236}">
                  <a16:creationId xmlns:a16="http://schemas.microsoft.com/office/drawing/2014/main" id="{D5D116BA-7867-E235-7CC7-A05B9A9720FD}"/>
                </a:ext>
              </a:extLst>
            </p:cNvPr>
            <p:cNvSpPr/>
            <p:nvPr/>
          </p:nvSpPr>
          <p:spPr>
            <a:xfrm>
              <a:off x="167821" y="702646"/>
              <a:ext cx="5850673" cy="2632067"/>
            </a:xfrm>
            <a:prstGeom prst="roundRect">
              <a:avLst>
                <a:gd name="adj" fmla="val 3744"/>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288000" tIns="108000" rIns="288000" bIns="0" numCol="1" spcCol="0" rtlCol="0" fromWordArt="0" anchor="t" anchorCtr="0" forceAA="0" compatLnSpc="1">
              <a:prstTxWarp prst="textNoShape">
                <a:avLst/>
              </a:prstTxWarp>
              <a:noAutofit/>
            </a:bodyPr>
            <a:lstStyle/>
            <a:p>
              <a:pPr algn="ctr">
                <a:spcAft>
                  <a:spcPts val="1200"/>
                </a:spcAft>
              </a:pPr>
              <a:r>
                <a:rPr lang="en-US" sz="1400" b="1" dirty="0">
                  <a:solidFill>
                    <a:schemeClr val="bg2"/>
                  </a:solidFill>
                  <a:latin typeface="+mj-lt"/>
                </a:rPr>
                <a:t>Customer Service Quality</a:t>
              </a:r>
              <a:endParaRPr lang="en-US" sz="1400" b="1" dirty="0">
                <a:solidFill>
                  <a:schemeClr val="bg1"/>
                </a:solidFill>
                <a:latin typeface="+mj-lt"/>
              </a:endParaRPr>
            </a:p>
            <a:p>
              <a:pPr>
                <a:lnSpc>
                  <a:spcPct val="150000"/>
                </a:lnSpc>
              </a:pPr>
              <a:r>
                <a:rPr lang="en-US" sz="1200" dirty="0">
                  <a:solidFill>
                    <a:schemeClr val="bg1"/>
                  </a:solidFill>
                  <a:latin typeface="+mj-lt"/>
                </a:rPr>
                <a:t>Customer served 1st philosophy since 2003</a:t>
              </a:r>
            </a:p>
            <a:p>
              <a:pPr>
                <a:lnSpc>
                  <a:spcPct val="150000"/>
                </a:lnSpc>
              </a:pPr>
              <a:r>
                <a:rPr lang="en-US" sz="1200" dirty="0">
                  <a:solidFill>
                    <a:schemeClr val="bg1"/>
                  </a:solidFill>
                  <a:latin typeface="+mj-lt"/>
                </a:rPr>
                <a:t>Service culture begins in Academy</a:t>
              </a:r>
            </a:p>
            <a:p>
              <a:pPr>
                <a:lnSpc>
                  <a:spcPct val="150000"/>
                </a:lnSpc>
              </a:pPr>
              <a:r>
                <a:rPr lang="en-US" sz="1200" dirty="0">
                  <a:solidFill>
                    <a:schemeClr val="bg1"/>
                  </a:solidFill>
                  <a:latin typeface="+mj-lt"/>
                </a:rPr>
                <a:t>3,000 customers - 96% Reference-ability </a:t>
              </a:r>
            </a:p>
            <a:p>
              <a:pPr>
                <a:lnSpc>
                  <a:spcPct val="150000"/>
                </a:lnSpc>
              </a:pPr>
              <a:r>
                <a:rPr lang="en-US" sz="1200" dirty="0">
                  <a:solidFill>
                    <a:schemeClr val="bg1"/>
                  </a:solidFill>
                  <a:latin typeface="+mj-lt"/>
                </a:rPr>
                <a:t>Real-time ‘live’ Net Promoter Score = 80. Consistently scoring high on an </a:t>
              </a:r>
              <a:r>
                <a:rPr lang="en-GB" sz="1200" dirty="0">
                  <a:solidFill>
                    <a:schemeClr val="bg1"/>
                  </a:solidFill>
                  <a:latin typeface="+mj-lt"/>
                </a:rPr>
                <a:t>Index ranging from  -100 to 100. </a:t>
              </a:r>
              <a:r>
                <a:rPr lang="en-US" sz="1200" dirty="0">
                  <a:solidFill>
                    <a:schemeClr val="bg1"/>
                  </a:solidFill>
                  <a:latin typeface="+mj-lt"/>
                </a:rPr>
                <a:t>  </a:t>
              </a:r>
            </a:p>
            <a:p>
              <a:pPr>
                <a:lnSpc>
                  <a:spcPct val="150000"/>
                </a:lnSpc>
              </a:pPr>
              <a:r>
                <a:rPr lang="en-US" sz="1200" dirty="0">
                  <a:solidFill>
                    <a:schemeClr val="bg1"/>
                  </a:solidFill>
                  <a:latin typeface="+mj-lt"/>
                </a:rPr>
                <a:t>Voice of the customer - Continuous improvements program</a:t>
              </a:r>
            </a:p>
            <a:p>
              <a:pPr>
                <a:lnSpc>
                  <a:spcPct val="150000"/>
                </a:lnSpc>
              </a:pPr>
              <a:r>
                <a:rPr lang="en-US" sz="1200" dirty="0">
                  <a:solidFill>
                    <a:schemeClr val="bg1"/>
                  </a:solidFill>
                  <a:latin typeface="+mj-lt"/>
                </a:rPr>
                <a:t>Board level escalation</a:t>
              </a:r>
            </a:p>
          </p:txBody>
        </p:sp>
        <p:cxnSp>
          <p:nvCxnSpPr>
            <p:cNvPr id="26" name="Straight Connector 25">
              <a:extLst>
                <a:ext uri="{FF2B5EF4-FFF2-40B4-BE49-F238E27FC236}">
                  <a16:creationId xmlns:a16="http://schemas.microsoft.com/office/drawing/2014/main" id="{C103757F-D86C-3BE7-ED37-608A7F81FE8A}"/>
                </a:ext>
              </a:extLst>
            </p:cNvPr>
            <p:cNvCxnSpPr>
              <a:cxnSpLocks/>
            </p:cNvCxnSpPr>
            <p:nvPr/>
          </p:nvCxnSpPr>
          <p:spPr>
            <a:xfrm>
              <a:off x="1420662" y="1167787"/>
              <a:ext cx="3344990" cy="0"/>
            </a:xfrm>
            <a:prstGeom prst="line">
              <a:avLst/>
            </a:prstGeom>
            <a:ln w="19050">
              <a:gradFill flip="none" rotWithShape="1">
                <a:gsLst>
                  <a:gs pos="0">
                    <a:schemeClr val="accent4">
                      <a:alpha val="0"/>
                    </a:schemeClr>
                  </a:gs>
                  <a:gs pos="53000">
                    <a:schemeClr val="accent5"/>
                  </a:gs>
                  <a:gs pos="100000">
                    <a:schemeClr val="accent4">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grpSp>
        <p:nvGrpSpPr>
          <p:cNvPr id="33" name="Group 32">
            <a:extLst>
              <a:ext uri="{FF2B5EF4-FFF2-40B4-BE49-F238E27FC236}">
                <a16:creationId xmlns:a16="http://schemas.microsoft.com/office/drawing/2014/main" id="{00A7D8F9-BB87-5432-FF1E-E7578EA6092C}"/>
              </a:ext>
            </a:extLst>
          </p:cNvPr>
          <p:cNvGrpSpPr/>
          <p:nvPr/>
        </p:nvGrpSpPr>
        <p:grpSpPr>
          <a:xfrm>
            <a:off x="6173507" y="702646"/>
            <a:ext cx="5850673" cy="2633463"/>
            <a:chOff x="6173507" y="702646"/>
            <a:chExt cx="5850673" cy="2633463"/>
          </a:xfrm>
        </p:grpSpPr>
        <p:grpSp>
          <p:nvGrpSpPr>
            <p:cNvPr id="5" name="Group 4">
              <a:extLst>
                <a:ext uri="{FF2B5EF4-FFF2-40B4-BE49-F238E27FC236}">
                  <a16:creationId xmlns:a16="http://schemas.microsoft.com/office/drawing/2014/main" id="{6C724D3A-35D8-C138-593D-D4E8ADCF46BB}"/>
                </a:ext>
              </a:extLst>
            </p:cNvPr>
            <p:cNvGrpSpPr/>
            <p:nvPr/>
          </p:nvGrpSpPr>
          <p:grpSpPr>
            <a:xfrm>
              <a:off x="6398597" y="1015841"/>
              <a:ext cx="4643817" cy="751386"/>
              <a:chOff x="6383729" y="1177472"/>
              <a:chExt cx="4643817" cy="678507"/>
            </a:xfrm>
          </p:grpSpPr>
          <p:sp>
            <p:nvSpPr>
              <p:cNvPr id="12" name="Rectangle 11">
                <a:extLst>
                  <a:ext uri="{FF2B5EF4-FFF2-40B4-BE49-F238E27FC236}">
                    <a16:creationId xmlns:a16="http://schemas.microsoft.com/office/drawing/2014/main" id="{6B5E1B93-8160-D7E9-75D5-3193C30653EF}"/>
                  </a:ext>
                </a:extLst>
              </p:cNvPr>
              <p:cNvSpPr/>
              <p:nvPr/>
            </p:nvSpPr>
            <p:spPr>
              <a:xfrm>
                <a:off x="7396891" y="1177472"/>
                <a:ext cx="18473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93CC6F"/>
                  </a:solidFill>
                  <a:effectLst/>
                  <a:uLnTx/>
                  <a:uFillTx/>
                  <a:latin typeface="Helvetica" pitchFamily="2" charset="0"/>
                  <a:ea typeface="Aller" charset="0"/>
                  <a:cs typeface="Aller" charset="0"/>
                </a:endParaRPr>
              </a:p>
            </p:txBody>
          </p:sp>
          <p:sp>
            <p:nvSpPr>
              <p:cNvPr id="13" name="Rectangle 12">
                <a:extLst>
                  <a:ext uri="{FF2B5EF4-FFF2-40B4-BE49-F238E27FC236}">
                    <a16:creationId xmlns:a16="http://schemas.microsoft.com/office/drawing/2014/main" id="{A1C589AB-E882-24AE-DB7F-6920858EC2E5}"/>
                  </a:ext>
                </a:extLst>
              </p:cNvPr>
              <p:cNvSpPr/>
              <p:nvPr/>
            </p:nvSpPr>
            <p:spPr>
              <a:xfrm>
                <a:off x="6383729" y="1548202"/>
                <a:ext cx="4643817" cy="307777"/>
              </a:xfrm>
              <a:prstGeom prst="rect">
                <a:avLst/>
              </a:prstGeom>
            </p:spPr>
            <p:txBody>
              <a:bodyPr wrap="square">
                <a:spAutoFit/>
              </a:bodyPr>
              <a:lstStyle/>
              <a:p>
                <a:pPr marL="171450" marR="0" lvl="0" indent="-171450" algn="l" defTabSz="914400" rtl="0" eaLnBrk="1" fontAlgn="auto" latinLnBrk="0" hangingPunct="1">
                  <a:lnSpc>
                    <a:spcPct val="100000"/>
                  </a:lnSpc>
                  <a:spcBef>
                    <a:spcPts val="300"/>
                  </a:spcBef>
                  <a:spcAft>
                    <a:spcPts val="300"/>
                  </a:spcAft>
                  <a:buClrTx/>
                  <a:buSzTx/>
                  <a:buFont typeface="Arial"/>
                  <a:buChar char="•"/>
                  <a:tabLst/>
                  <a:defRPr/>
                </a:pPr>
                <a:endParaRPr kumimoji="0" lang="en-US" sz="14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sp>
          <p:nvSpPr>
            <p:cNvPr id="14" name="Rounded Rectangle 18">
              <a:extLst>
                <a:ext uri="{FF2B5EF4-FFF2-40B4-BE49-F238E27FC236}">
                  <a16:creationId xmlns:a16="http://schemas.microsoft.com/office/drawing/2014/main" id="{54F4765D-BBCF-8614-D68B-8180005543FF}"/>
                </a:ext>
              </a:extLst>
            </p:cNvPr>
            <p:cNvSpPr/>
            <p:nvPr/>
          </p:nvSpPr>
          <p:spPr>
            <a:xfrm>
              <a:off x="6173507" y="702646"/>
              <a:ext cx="5850673" cy="2633463"/>
            </a:xfrm>
            <a:prstGeom prst="roundRect">
              <a:avLst>
                <a:gd name="adj" fmla="val 3744"/>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288000" tIns="108000" rIns="288000" bIns="0" numCol="1" spcCol="0" rtlCol="0" fromWordArt="0" anchor="t" anchorCtr="0" forceAA="0" compatLnSpc="1">
              <a:prstTxWarp prst="textNoShape">
                <a:avLst/>
              </a:prstTxWarp>
              <a:noAutofit/>
            </a:bodyPr>
            <a:lstStyle/>
            <a:p>
              <a:pPr lvl="0" algn="ctr">
                <a:spcAft>
                  <a:spcPts val="1200"/>
                </a:spcAft>
                <a:defRPr/>
              </a:pPr>
              <a:r>
                <a:rPr lang="en-US" sz="1400" b="1" dirty="0">
                  <a:solidFill>
                    <a:schemeClr val="bg2"/>
                  </a:solidFill>
                  <a:latin typeface="+mj-lt"/>
                </a:rPr>
                <a:t>Applied Innovation</a:t>
              </a:r>
              <a:endParaRPr lang="en-US" sz="1400" b="1" dirty="0">
                <a:solidFill>
                  <a:schemeClr val="bg1"/>
                </a:solidFill>
                <a:latin typeface="+mj-lt"/>
              </a:endParaRPr>
            </a:p>
            <a:p>
              <a:pPr>
                <a:lnSpc>
                  <a:spcPct val="150000"/>
                </a:lnSpc>
              </a:pPr>
              <a:r>
                <a:rPr lang="en-US" sz="1200" dirty="0">
                  <a:solidFill>
                    <a:schemeClr val="bg1"/>
                  </a:solidFill>
                  <a:latin typeface="+mj-lt"/>
                </a:rPr>
                <a:t>Levering technology for the benefits of the customer</a:t>
              </a:r>
            </a:p>
            <a:p>
              <a:pPr>
                <a:lnSpc>
                  <a:spcPct val="150000"/>
                </a:lnSpc>
              </a:pPr>
              <a:r>
                <a:rPr lang="en-US" sz="1200" dirty="0">
                  <a:solidFill>
                    <a:schemeClr val="bg1"/>
                  </a:solidFill>
                  <a:latin typeface="+mj-lt"/>
                </a:rPr>
                <a:t>First movers in Ethernet (2002) &amp; VPLS (2006)</a:t>
              </a:r>
            </a:p>
            <a:p>
              <a:pPr>
                <a:lnSpc>
                  <a:spcPct val="150000"/>
                </a:lnSpc>
              </a:pPr>
              <a:r>
                <a:rPr lang="en-US" sz="1200" dirty="0">
                  <a:solidFill>
                    <a:schemeClr val="bg1"/>
                  </a:solidFill>
                  <a:latin typeface="+mj-lt"/>
                </a:rPr>
                <a:t>World-first with APM (2010) 100GigE VPLS Network (2012)</a:t>
              </a:r>
            </a:p>
            <a:p>
              <a:pPr>
                <a:lnSpc>
                  <a:spcPct val="150000"/>
                </a:lnSpc>
              </a:pPr>
              <a:r>
                <a:rPr lang="en-US" sz="1200" dirty="0">
                  <a:solidFill>
                    <a:schemeClr val="bg1"/>
                  </a:solidFill>
                  <a:latin typeface="+mj-lt"/>
                </a:rPr>
                <a:t>Innovative approach keeps clients at leading edge</a:t>
              </a:r>
            </a:p>
            <a:p>
              <a:pPr>
                <a:lnSpc>
                  <a:spcPct val="150000"/>
                </a:lnSpc>
              </a:pPr>
              <a:r>
                <a:rPr lang="en-US" sz="1200" dirty="0">
                  <a:solidFill>
                    <a:schemeClr val="bg1"/>
                  </a:solidFill>
                  <a:latin typeface="+mj-lt"/>
                </a:rPr>
                <a:t>Cyber Security Operations Centre and Cloud Management Platform</a:t>
              </a:r>
            </a:p>
            <a:p>
              <a:pPr>
                <a:lnSpc>
                  <a:spcPct val="150000"/>
                </a:lnSpc>
              </a:pPr>
              <a:r>
                <a:rPr lang="en-US" sz="1200" dirty="0">
                  <a:solidFill>
                    <a:schemeClr val="bg1"/>
                  </a:solidFill>
                  <a:latin typeface="+mj-lt"/>
                </a:rPr>
                <a:t>Multi Vendor Global SD-WAN service</a:t>
              </a:r>
            </a:p>
            <a:p>
              <a:pPr algn="ctr"/>
              <a:endParaRPr lang="en-US" sz="1400" b="1" dirty="0">
                <a:solidFill>
                  <a:schemeClr val="bg1"/>
                </a:solidFill>
                <a:latin typeface="+mj-lt"/>
              </a:endParaRPr>
            </a:p>
          </p:txBody>
        </p:sp>
        <p:cxnSp>
          <p:nvCxnSpPr>
            <p:cNvPr id="29" name="Straight Connector 28">
              <a:extLst>
                <a:ext uri="{FF2B5EF4-FFF2-40B4-BE49-F238E27FC236}">
                  <a16:creationId xmlns:a16="http://schemas.microsoft.com/office/drawing/2014/main" id="{560AFBF3-0491-6B40-5424-4BF76E3E2701}"/>
                </a:ext>
              </a:extLst>
            </p:cNvPr>
            <p:cNvCxnSpPr>
              <a:cxnSpLocks/>
            </p:cNvCxnSpPr>
            <p:nvPr/>
          </p:nvCxnSpPr>
          <p:spPr>
            <a:xfrm>
              <a:off x="7426348" y="1167787"/>
              <a:ext cx="3344990" cy="0"/>
            </a:xfrm>
            <a:prstGeom prst="line">
              <a:avLst/>
            </a:prstGeom>
            <a:ln w="19050">
              <a:gradFill flip="none" rotWithShape="1">
                <a:gsLst>
                  <a:gs pos="0">
                    <a:schemeClr val="accent4">
                      <a:alpha val="0"/>
                    </a:schemeClr>
                  </a:gs>
                  <a:gs pos="53000">
                    <a:schemeClr val="accent5"/>
                  </a:gs>
                  <a:gs pos="100000">
                    <a:schemeClr val="accent4">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grpSp>
        <p:nvGrpSpPr>
          <p:cNvPr id="34" name="Group 33">
            <a:extLst>
              <a:ext uri="{FF2B5EF4-FFF2-40B4-BE49-F238E27FC236}">
                <a16:creationId xmlns:a16="http://schemas.microsoft.com/office/drawing/2014/main" id="{F2DA1464-4DAB-B4CC-7134-03AA2BE1F315}"/>
              </a:ext>
            </a:extLst>
          </p:cNvPr>
          <p:cNvGrpSpPr/>
          <p:nvPr/>
        </p:nvGrpSpPr>
        <p:grpSpPr>
          <a:xfrm>
            <a:off x="167819" y="3491566"/>
            <a:ext cx="5850673" cy="2633465"/>
            <a:chOff x="167819" y="3491566"/>
            <a:chExt cx="5850673" cy="2633465"/>
          </a:xfrm>
        </p:grpSpPr>
        <p:sp>
          <p:nvSpPr>
            <p:cNvPr id="10" name="Rounded Rectangle 34">
              <a:extLst>
                <a:ext uri="{FF2B5EF4-FFF2-40B4-BE49-F238E27FC236}">
                  <a16:creationId xmlns:a16="http://schemas.microsoft.com/office/drawing/2014/main" id="{87EB3543-8224-933B-E9E7-F1512ED73ABC}"/>
                </a:ext>
              </a:extLst>
            </p:cNvPr>
            <p:cNvSpPr/>
            <p:nvPr/>
          </p:nvSpPr>
          <p:spPr>
            <a:xfrm>
              <a:off x="167819" y="3491566"/>
              <a:ext cx="5850673" cy="2633465"/>
            </a:xfrm>
            <a:prstGeom prst="roundRect">
              <a:avLst>
                <a:gd name="adj" fmla="val 3744"/>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288000" tIns="108000" rIns="288000" bIns="0" numCol="1" spcCol="0" rtlCol="0" fromWordArt="0" anchor="t" anchorCtr="0" forceAA="0" compatLnSpc="1">
              <a:prstTxWarp prst="textNoShape">
                <a:avLst/>
              </a:prstTxWarp>
              <a:noAutofit/>
            </a:bodyPr>
            <a:lstStyle/>
            <a:p>
              <a:pPr algn="ctr">
                <a:spcAft>
                  <a:spcPts val="1200"/>
                </a:spcAft>
              </a:pPr>
              <a:r>
                <a:rPr lang="en-US" sz="1400" b="1" dirty="0">
                  <a:solidFill>
                    <a:schemeClr val="bg2"/>
                  </a:solidFill>
                  <a:latin typeface="+mj-lt"/>
                </a:rPr>
                <a:t>Technical Capabilities</a:t>
              </a:r>
              <a:endParaRPr lang="en-US" sz="1400" b="1" dirty="0">
                <a:solidFill>
                  <a:schemeClr val="bg1"/>
                </a:solidFill>
                <a:latin typeface="+mj-lt"/>
              </a:endParaRPr>
            </a:p>
            <a:p>
              <a:pPr>
                <a:lnSpc>
                  <a:spcPct val="150000"/>
                </a:lnSpc>
              </a:pPr>
              <a:r>
                <a:rPr lang="en-US" sz="1200" dirty="0">
                  <a:solidFill>
                    <a:schemeClr val="bg1"/>
                  </a:solidFill>
                  <a:latin typeface="+mj-lt"/>
                </a:rPr>
                <a:t>100 GigE business only Network</a:t>
              </a:r>
            </a:p>
            <a:p>
              <a:pPr>
                <a:lnSpc>
                  <a:spcPct val="150000"/>
                </a:lnSpc>
              </a:pPr>
              <a:r>
                <a:rPr lang="en-US" sz="1200" dirty="0">
                  <a:solidFill>
                    <a:schemeClr val="bg1"/>
                  </a:solidFill>
                  <a:latin typeface="+mj-lt"/>
                </a:rPr>
                <a:t>Reputation built on the delivery of high performance Networks</a:t>
              </a:r>
            </a:p>
            <a:p>
              <a:pPr>
                <a:lnSpc>
                  <a:spcPct val="150000"/>
                </a:lnSpc>
              </a:pPr>
              <a:r>
                <a:rPr lang="en-US" sz="1200" dirty="0">
                  <a:solidFill>
                    <a:schemeClr val="bg1"/>
                  </a:solidFill>
                  <a:latin typeface="+mj-lt"/>
                </a:rPr>
                <a:t>212+ </a:t>
              </a:r>
              <a:r>
                <a:rPr lang="en-US" sz="1200" dirty="0" err="1">
                  <a:solidFill>
                    <a:schemeClr val="bg1"/>
                  </a:solidFill>
                  <a:latin typeface="+mj-lt"/>
                </a:rPr>
                <a:t>PoP’s</a:t>
              </a:r>
              <a:r>
                <a:rPr lang="en-US" sz="1200" dirty="0">
                  <a:solidFill>
                    <a:schemeClr val="bg1"/>
                  </a:solidFill>
                  <a:latin typeface="+mj-lt"/>
                </a:rPr>
                <a:t> reaching into 39 Data Centres</a:t>
              </a:r>
            </a:p>
            <a:p>
              <a:pPr>
                <a:lnSpc>
                  <a:spcPct val="150000"/>
                </a:lnSpc>
              </a:pPr>
              <a:r>
                <a:rPr lang="en-US" sz="1200" dirty="0">
                  <a:solidFill>
                    <a:schemeClr val="bg1"/>
                  </a:solidFill>
                  <a:latin typeface="+mj-lt"/>
                </a:rPr>
                <a:t>Multiple services delivered securely at Layer 2</a:t>
              </a:r>
            </a:p>
            <a:p>
              <a:pPr>
                <a:lnSpc>
                  <a:spcPct val="150000"/>
                </a:lnSpc>
              </a:pPr>
              <a:r>
                <a:rPr lang="en-GB" sz="1200" dirty="0">
                  <a:solidFill>
                    <a:schemeClr val="bg1"/>
                  </a:solidFill>
                  <a:latin typeface="+mj-lt"/>
                </a:rPr>
                <a:t>Built and manage our own Cloud, Voice-UCC and Cyber Security Platforms</a:t>
              </a:r>
            </a:p>
          </p:txBody>
        </p:sp>
        <p:cxnSp>
          <p:nvCxnSpPr>
            <p:cNvPr id="30" name="Straight Connector 29">
              <a:extLst>
                <a:ext uri="{FF2B5EF4-FFF2-40B4-BE49-F238E27FC236}">
                  <a16:creationId xmlns:a16="http://schemas.microsoft.com/office/drawing/2014/main" id="{14779567-EA54-D9DF-EEC9-58927F42B001}"/>
                </a:ext>
              </a:extLst>
            </p:cNvPr>
            <p:cNvCxnSpPr>
              <a:cxnSpLocks/>
            </p:cNvCxnSpPr>
            <p:nvPr/>
          </p:nvCxnSpPr>
          <p:spPr>
            <a:xfrm>
              <a:off x="1420662" y="3940015"/>
              <a:ext cx="3344990" cy="0"/>
            </a:xfrm>
            <a:prstGeom prst="line">
              <a:avLst/>
            </a:prstGeom>
            <a:ln w="19050">
              <a:gradFill flip="none" rotWithShape="1">
                <a:gsLst>
                  <a:gs pos="0">
                    <a:schemeClr val="accent4">
                      <a:alpha val="0"/>
                    </a:schemeClr>
                  </a:gs>
                  <a:gs pos="53000">
                    <a:schemeClr val="accent5"/>
                  </a:gs>
                  <a:gs pos="100000">
                    <a:schemeClr val="accent4">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grpSp>
        <p:nvGrpSpPr>
          <p:cNvPr id="35" name="Group 34">
            <a:extLst>
              <a:ext uri="{FF2B5EF4-FFF2-40B4-BE49-F238E27FC236}">
                <a16:creationId xmlns:a16="http://schemas.microsoft.com/office/drawing/2014/main" id="{E861BF74-AD73-F8E9-1BD4-01145AB24941}"/>
              </a:ext>
            </a:extLst>
          </p:cNvPr>
          <p:cNvGrpSpPr/>
          <p:nvPr/>
        </p:nvGrpSpPr>
        <p:grpSpPr>
          <a:xfrm>
            <a:off x="6173508" y="3491566"/>
            <a:ext cx="5850673" cy="2633464"/>
            <a:chOff x="6173508" y="3491566"/>
            <a:chExt cx="5850673" cy="2633464"/>
          </a:xfrm>
        </p:grpSpPr>
        <p:sp>
          <p:nvSpPr>
            <p:cNvPr id="8" name="Rounded Rectangle 36">
              <a:extLst>
                <a:ext uri="{FF2B5EF4-FFF2-40B4-BE49-F238E27FC236}">
                  <a16:creationId xmlns:a16="http://schemas.microsoft.com/office/drawing/2014/main" id="{49A9F555-4179-14E4-B1CB-27916EA2D898}"/>
                </a:ext>
              </a:extLst>
            </p:cNvPr>
            <p:cNvSpPr/>
            <p:nvPr/>
          </p:nvSpPr>
          <p:spPr>
            <a:xfrm>
              <a:off x="6173508" y="3491566"/>
              <a:ext cx="5850673" cy="2633464"/>
            </a:xfrm>
            <a:prstGeom prst="roundRect">
              <a:avLst>
                <a:gd name="adj" fmla="val 3744"/>
              </a:avLst>
            </a:prstGeom>
            <a:solidFill>
              <a:schemeClr val="tx1"/>
            </a:solidFill>
            <a:ln w="25400" cap="flat">
              <a:gradFill>
                <a:gsLst>
                  <a:gs pos="0">
                    <a:schemeClr val="accent5"/>
                  </a:gs>
                  <a:gs pos="55000">
                    <a:schemeClr val="accent5">
                      <a:lumMod val="75000"/>
                    </a:schemeClr>
                  </a:gs>
                  <a:gs pos="100000">
                    <a:schemeClr val="accent4"/>
                  </a:gs>
                </a:gsLst>
                <a:lin ang="5400000" scaled="1"/>
              </a:gradFill>
              <a:prstDash val="solid"/>
              <a:miter/>
            </a:ln>
            <a:effectLst/>
            <a:scene3d>
              <a:camera prst="orthographicFront"/>
              <a:lightRig rig="threePt" dir="t"/>
            </a:scene3d>
            <a:sp3d>
              <a:bevelT w="44450" h="12700" prst="coolSlant"/>
            </a:sp3d>
          </p:spPr>
          <p:txBody>
            <a:bodyPr rot="0" spcFirstLastPara="0" vertOverflow="overflow" horzOverflow="overflow" vert="horz" wrap="square" lIns="288000" tIns="108000" rIns="288000" bIns="0" numCol="1" spcCol="0" rtlCol="0" fromWordArt="0" anchor="t" anchorCtr="0" forceAA="0" compatLnSpc="1">
              <a:prstTxWarp prst="textNoShape">
                <a:avLst/>
              </a:prstTxWarp>
              <a:noAutofit/>
            </a:bodyPr>
            <a:lstStyle/>
            <a:p>
              <a:pPr algn="ctr">
                <a:spcAft>
                  <a:spcPts val="1200"/>
                </a:spcAft>
              </a:pPr>
              <a:r>
                <a:rPr lang="en-US" sz="1400" b="1" dirty="0">
                  <a:solidFill>
                    <a:schemeClr val="bg2"/>
                  </a:solidFill>
                  <a:latin typeface="Helvetica" pitchFamily="2" charset="0"/>
                  <a:ea typeface="Aller" charset="0"/>
                  <a:cs typeface="Aller" charset="0"/>
                </a:rPr>
                <a:t>Trusted Partner</a:t>
              </a:r>
              <a:endParaRPr lang="en-US" sz="1400" b="1" dirty="0">
                <a:solidFill>
                  <a:schemeClr val="bg1"/>
                </a:solidFill>
                <a:latin typeface="+mj-lt"/>
              </a:endParaRPr>
            </a:p>
            <a:p>
              <a:pPr lvl="0">
                <a:lnSpc>
                  <a:spcPts val="1800"/>
                </a:lnSpc>
                <a:spcBef>
                  <a:spcPts val="100"/>
                </a:spcBef>
                <a:spcAft>
                  <a:spcPts val="100"/>
                </a:spcAft>
                <a:tabLst>
                  <a:tab pos="3860800" algn="l"/>
                </a:tabLst>
                <a:defRPr/>
              </a:pPr>
              <a:r>
                <a:rPr lang="en-US" sz="1200" dirty="0">
                  <a:solidFill>
                    <a:schemeClr val="bg1"/>
                  </a:solidFill>
                  <a:latin typeface="+mj-lt"/>
                </a:rPr>
                <a:t>9 x BSI / ISO standards, as well as the highly coveted Cloud Security Alliance STAR.</a:t>
              </a:r>
            </a:p>
            <a:p>
              <a:pPr lvl="0">
                <a:lnSpc>
                  <a:spcPts val="1800"/>
                </a:lnSpc>
                <a:spcBef>
                  <a:spcPts val="100"/>
                </a:spcBef>
                <a:spcAft>
                  <a:spcPts val="100"/>
                </a:spcAft>
                <a:tabLst>
                  <a:tab pos="3860800" algn="l"/>
                </a:tabLst>
                <a:defRPr/>
              </a:pPr>
              <a:r>
                <a:rPr lang="en-US" sz="1200" dirty="0">
                  <a:solidFill>
                    <a:schemeClr val="bg1"/>
                  </a:solidFill>
                  <a:latin typeface="+mj-lt"/>
                </a:rPr>
                <a:t>UK Service Desk offering 24 / 7 Fault, Find and Fix Pro-active 1st, 2nd and 3rd line support.</a:t>
              </a:r>
            </a:p>
            <a:p>
              <a:pPr lvl="0">
                <a:lnSpc>
                  <a:spcPts val="1800"/>
                </a:lnSpc>
                <a:spcBef>
                  <a:spcPts val="100"/>
                </a:spcBef>
                <a:spcAft>
                  <a:spcPts val="100"/>
                </a:spcAft>
                <a:tabLst>
                  <a:tab pos="3860800" algn="l"/>
                </a:tabLst>
                <a:defRPr/>
              </a:pPr>
              <a:r>
                <a:rPr lang="en-US" sz="1200" dirty="0">
                  <a:solidFill>
                    <a:schemeClr val="bg1"/>
                  </a:solidFill>
                  <a:latin typeface="+mj-lt"/>
                </a:rPr>
                <a:t>Carrier-class Infrastructure for resilience / reliability.</a:t>
              </a:r>
            </a:p>
            <a:p>
              <a:pPr lvl="0">
                <a:lnSpc>
                  <a:spcPts val="1800"/>
                </a:lnSpc>
                <a:spcBef>
                  <a:spcPts val="100"/>
                </a:spcBef>
                <a:spcAft>
                  <a:spcPts val="100"/>
                </a:spcAft>
                <a:tabLst>
                  <a:tab pos="3860800" algn="l"/>
                </a:tabLst>
                <a:defRPr/>
              </a:pPr>
              <a:r>
                <a:rPr lang="en-US" sz="1200" dirty="0">
                  <a:solidFill>
                    <a:schemeClr val="bg1"/>
                  </a:solidFill>
                  <a:latin typeface="+mj-lt"/>
                </a:rPr>
                <a:t>Financial stability - D&amp;B 1 Credit rating.</a:t>
              </a:r>
            </a:p>
            <a:p>
              <a:pPr lvl="0">
                <a:lnSpc>
                  <a:spcPts val="1800"/>
                </a:lnSpc>
                <a:spcBef>
                  <a:spcPts val="100"/>
                </a:spcBef>
                <a:spcAft>
                  <a:spcPts val="100"/>
                </a:spcAft>
                <a:tabLst>
                  <a:tab pos="3860800" algn="l"/>
                </a:tabLst>
                <a:defRPr/>
              </a:pPr>
              <a:r>
                <a:rPr lang="en-GB" sz="1200" dirty="0">
                  <a:solidFill>
                    <a:schemeClr val="bg1"/>
                  </a:solidFill>
                  <a:latin typeface="+mj-lt"/>
                </a:rPr>
                <a:t>2024 / 2025 £260.6m and EBITDA £105.2m (Group).</a:t>
              </a:r>
            </a:p>
            <a:p>
              <a:pPr lvl="0">
                <a:lnSpc>
                  <a:spcPts val="1800"/>
                </a:lnSpc>
                <a:spcBef>
                  <a:spcPts val="100"/>
                </a:spcBef>
                <a:spcAft>
                  <a:spcPts val="100"/>
                </a:spcAft>
                <a:tabLst>
                  <a:tab pos="3860800" algn="l"/>
                </a:tabLst>
                <a:defRPr/>
              </a:pPr>
              <a:r>
                <a:rPr lang="en-GB" sz="1200" dirty="0">
                  <a:solidFill>
                    <a:schemeClr val="bg1"/>
                  </a:solidFill>
                  <a:latin typeface="+mj-lt"/>
                </a:rPr>
                <a:t>Our Group has over 70+ years of combined experience, delivering customer excellence.</a:t>
              </a:r>
            </a:p>
            <a:p>
              <a:pPr>
                <a:lnSpc>
                  <a:spcPct val="150000"/>
                </a:lnSpc>
              </a:pPr>
              <a:endParaRPr lang="en-GB" sz="1200" dirty="0">
                <a:solidFill>
                  <a:schemeClr val="bg1"/>
                </a:solidFill>
                <a:latin typeface="+mj-lt"/>
              </a:endParaRPr>
            </a:p>
          </p:txBody>
        </p:sp>
        <p:cxnSp>
          <p:nvCxnSpPr>
            <p:cNvPr id="31" name="Straight Connector 30">
              <a:extLst>
                <a:ext uri="{FF2B5EF4-FFF2-40B4-BE49-F238E27FC236}">
                  <a16:creationId xmlns:a16="http://schemas.microsoft.com/office/drawing/2014/main" id="{824AFB5E-0E1B-3441-30DC-74665B29BA1E}"/>
                </a:ext>
              </a:extLst>
            </p:cNvPr>
            <p:cNvCxnSpPr>
              <a:cxnSpLocks/>
            </p:cNvCxnSpPr>
            <p:nvPr/>
          </p:nvCxnSpPr>
          <p:spPr>
            <a:xfrm>
              <a:off x="7426348" y="3940015"/>
              <a:ext cx="3344990" cy="0"/>
            </a:xfrm>
            <a:prstGeom prst="line">
              <a:avLst/>
            </a:prstGeom>
            <a:ln w="19050">
              <a:gradFill flip="none" rotWithShape="1">
                <a:gsLst>
                  <a:gs pos="0">
                    <a:schemeClr val="accent4">
                      <a:alpha val="0"/>
                    </a:schemeClr>
                  </a:gs>
                  <a:gs pos="53000">
                    <a:schemeClr val="accent5"/>
                  </a:gs>
                  <a:gs pos="100000">
                    <a:schemeClr val="accent4">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5762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75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00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222A777-B85C-A00F-B48A-72B8E809C02E}"/>
              </a:ext>
            </a:extLst>
          </p:cNvPr>
          <p:cNvSpPr>
            <a:spLocks noGrp="1"/>
          </p:cNvSpPr>
          <p:nvPr>
            <p:ph type="subTitle" idx="1"/>
          </p:nvPr>
        </p:nvSpPr>
        <p:spPr>
          <a:solidFill>
            <a:schemeClr val="tx1">
              <a:alpha val="10000"/>
            </a:schemeClr>
          </a:solidFill>
        </p:spPr>
        <p:txBody>
          <a:bodyPr/>
          <a:lstStyle/>
          <a:p>
            <a:r>
              <a:rPr lang="en-GB"/>
              <a:t>Be Unstoppable</a:t>
            </a:r>
          </a:p>
        </p:txBody>
      </p:sp>
      <p:sp>
        <p:nvSpPr>
          <p:cNvPr id="3" name="Title 2">
            <a:extLst>
              <a:ext uri="{FF2B5EF4-FFF2-40B4-BE49-F238E27FC236}">
                <a16:creationId xmlns:a16="http://schemas.microsoft.com/office/drawing/2014/main" id="{8B770296-11C9-C9D4-ED1C-B28204B33F8E}"/>
              </a:ext>
            </a:extLst>
          </p:cNvPr>
          <p:cNvSpPr>
            <a:spLocks noGrp="1"/>
          </p:cNvSpPr>
          <p:nvPr>
            <p:ph type="ctrTitle"/>
          </p:nvPr>
        </p:nvSpPr>
        <p:spPr>
          <a:solidFill>
            <a:schemeClr val="tx1"/>
          </a:solidFill>
        </p:spPr>
        <p:txBody>
          <a:bodyPr>
            <a:normAutofit/>
          </a:bodyPr>
          <a:lstStyle/>
          <a:p>
            <a:r>
              <a:rPr lang="en-GB" b="1">
                <a:solidFill>
                  <a:schemeClr val="bg1"/>
                </a:solidFill>
                <a:latin typeface="Helvetica" pitchFamily="2" charset="0"/>
                <a:cs typeface="HelveticaNowDisplay Black" panose="020B0A04030202020204" pitchFamily="34" charset="0"/>
              </a:rPr>
              <a:t>Success Stories</a:t>
            </a:r>
          </a:p>
        </p:txBody>
      </p:sp>
    </p:spTree>
    <p:extLst>
      <p:ext uri="{BB962C8B-B14F-4D97-AF65-F5344CB8AC3E}">
        <p14:creationId xmlns:p14="http://schemas.microsoft.com/office/powerpoint/2010/main" val="714695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07FE3-02F6-B503-48D7-54D7849C3C4A}"/>
              </a:ext>
            </a:extLst>
          </p:cNvPr>
          <p:cNvSpPr>
            <a:spLocks noGrp="1"/>
          </p:cNvSpPr>
          <p:nvPr>
            <p:ph type="title"/>
          </p:nvPr>
        </p:nvSpPr>
        <p:spPr/>
        <p:txBody>
          <a:bodyPr/>
          <a:lstStyle/>
          <a:p>
            <a:r>
              <a:rPr lang="en-GB"/>
              <a:t>Our Partners</a:t>
            </a:r>
          </a:p>
        </p:txBody>
      </p:sp>
      <p:pic>
        <p:nvPicPr>
          <p:cNvPr id="15" name="Picture 14" descr="A white circle with black text&#10;&#10;Description automatically generated">
            <a:extLst>
              <a:ext uri="{FF2B5EF4-FFF2-40B4-BE49-F238E27FC236}">
                <a16:creationId xmlns:a16="http://schemas.microsoft.com/office/drawing/2014/main" id="{20A6CD1C-76ED-BEEB-B805-D9E5D61E4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0795" y="2717225"/>
            <a:ext cx="1486952" cy="1478550"/>
          </a:xfrm>
          <a:prstGeom prst="rect">
            <a:avLst/>
          </a:prstGeom>
          <a:effectLst>
            <a:outerShdw blurRad="50800" dist="38100" dir="5400000" algn="t" rotWithShape="0">
              <a:prstClr val="black">
                <a:alpha val="40000"/>
              </a:prstClr>
            </a:outerShdw>
          </a:effectLst>
        </p:spPr>
      </p:pic>
      <p:pic>
        <p:nvPicPr>
          <p:cNvPr id="23" name="Picture 22" descr="A white circle with red dots and blue text&#10;&#10;Description automatically generated">
            <a:extLst>
              <a:ext uri="{FF2B5EF4-FFF2-40B4-BE49-F238E27FC236}">
                <a16:creationId xmlns:a16="http://schemas.microsoft.com/office/drawing/2014/main" id="{7927EB60-4BB9-CB22-1A4E-E9A68D378E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2767" y="4579350"/>
            <a:ext cx="1486952" cy="1478550"/>
          </a:xfrm>
          <a:prstGeom prst="rect">
            <a:avLst/>
          </a:prstGeom>
          <a:effectLst>
            <a:outerShdw blurRad="50800" dist="38100" dir="5400000" algn="t" rotWithShape="0">
              <a:prstClr val="black">
                <a:alpha val="40000"/>
              </a:prstClr>
            </a:outerShdw>
          </a:effectLst>
        </p:spPr>
      </p:pic>
      <p:pic>
        <p:nvPicPr>
          <p:cNvPr id="25" name="Picture 24" descr="A white circle with blue and black logo&#10;&#10;Description automatically generated">
            <a:extLst>
              <a:ext uri="{FF2B5EF4-FFF2-40B4-BE49-F238E27FC236}">
                <a16:creationId xmlns:a16="http://schemas.microsoft.com/office/drawing/2014/main" id="{DDCC4040-2B3E-C46B-BB34-B8F6C3A682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9448" y="2717225"/>
            <a:ext cx="1486952" cy="1478550"/>
          </a:xfrm>
          <a:prstGeom prst="rect">
            <a:avLst/>
          </a:prstGeom>
          <a:effectLst>
            <a:outerShdw blurRad="50800" dist="38100" dir="5400000" algn="t" rotWithShape="0">
              <a:prstClr val="black">
                <a:alpha val="40000"/>
              </a:prstClr>
            </a:outerShdw>
          </a:effectLst>
        </p:spPr>
      </p:pic>
      <p:pic>
        <p:nvPicPr>
          <p:cNvPr id="27" name="Picture 26" descr="A white circle with blue and grey text&#10;&#10;Description automatically generated">
            <a:extLst>
              <a:ext uri="{FF2B5EF4-FFF2-40B4-BE49-F238E27FC236}">
                <a16:creationId xmlns:a16="http://schemas.microsoft.com/office/drawing/2014/main" id="{43E9270D-378C-BEB1-B91D-2D754D59C4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5411" y="2717225"/>
            <a:ext cx="1486952" cy="1478550"/>
          </a:xfrm>
          <a:prstGeom prst="rect">
            <a:avLst/>
          </a:prstGeom>
          <a:effectLst>
            <a:outerShdw blurRad="50800" dist="38100" dir="5400000" algn="t" rotWithShape="0">
              <a:prstClr val="black">
                <a:alpha val="40000"/>
              </a:prstClr>
            </a:outerShdw>
          </a:effectLst>
        </p:spPr>
      </p:pic>
      <p:pic>
        <p:nvPicPr>
          <p:cNvPr id="31" name="Picture 30" descr="A white circle with blue text&#10;&#10;Description automatically generated">
            <a:extLst>
              <a:ext uri="{FF2B5EF4-FFF2-40B4-BE49-F238E27FC236}">
                <a16:creationId xmlns:a16="http://schemas.microsoft.com/office/drawing/2014/main" id="{FFC107EA-6DCA-B23A-7AA0-D0D64AC9C1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39448" y="855100"/>
            <a:ext cx="1486952" cy="1478550"/>
          </a:xfrm>
          <a:prstGeom prst="rect">
            <a:avLst/>
          </a:prstGeom>
          <a:effectLst>
            <a:outerShdw blurRad="50800" dist="38100" dir="5400000" algn="t" rotWithShape="0">
              <a:prstClr val="black">
                <a:alpha val="40000"/>
              </a:prstClr>
            </a:outerShdw>
          </a:effectLst>
        </p:spPr>
      </p:pic>
      <p:pic>
        <p:nvPicPr>
          <p:cNvPr id="33" name="Picture 32" descr="A white circle with purple and white text&#10;&#10;Description automatically generated">
            <a:extLst>
              <a:ext uri="{FF2B5EF4-FFF2-40B4-BE49-F238E27FC236}">
                <a16:creationId xmlns:a16="http://schemas.microsoft.com/office/drawing/2014/main" id="{B193C332-55AC-CFF9-6FAA-283AD8A7BA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55411" y="855100"/>
            <a:ext cx="1486952" cy="1478550"/>
          </a:xfrm>
          <a:prstGeom prst="rect">
            <a:avLst/>
          </a:prstGeom>
          <a:effectLst>
            <a:outerShdw blurRad="50800" dist="38100" dir="5400000" algn="t" rotWithShape="0">
              <a:prstClr val="black">
                <a:alpha val="40000"/>
              </a:prstClr>
            </a:outerShdw>
          </a:effectLst>
        </p:spPr>
      </p:pic>
      <p:grpSp>
        <p:nvGrpSpPr>
          <p:cNvPr id="5" name="Group 4">
            <a:extLst>
              <a:ext uri="{FF2B5EF4-FFF2-40B4-BE49-F238E27FC236}">
                <a16:creationId xmlns:a16="http://schemas.microsoft.com/office/drawing/2014/main" id="{AAE80E48-821F-3F56-8AD0-5FECAD25197D}"/>
              </a:ext>
            </a:extLst>
          </p:cNvPr>
          <p:cNvGrpSpPr/>
          <p:nvPr/>
        </p:nvGrpSpPr>
        <p:grpSpPr>
          <a:xfrm>
            <a:off x="986898" y="855100"/>
            <a:ext cx="1486952" cy="1478551"/>
            <a:chOff x="916143" y="855100"/>
            <a:chExt cx="1486952" cy="1478551"/>
          </a:xfrm>
        </p:grpSpPr>
        <p:sp>
          <p:nvSpPr>
            <p:cNvPr id="3" name="Oval 2">
              <a:extLst>
                <a:ext uri="{FF2B5EF4-FFF2-40B4-BE49-F238E27FC236}">
                  <a16:creationId xmlns:a16="http://schemas.microsoft.com/office/drawing/2014/main" id="{49408C35-8B92-E73A-49EC-7C4957FABDAB}"/>
                </a:ext>
              </a:extLst>
            </p:cNvPr>
            <p:cNvSpPr/>
            <p:nvPr/>
          </p:nvSpPr>
          <p:spPr>
            <a:xfrm>
              <a:off x="916143" y="855100"/>
              <a:ext cx="1486952" cy="147855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28" name="Picture 4" descr="CDW Corporation | Keyfactor">
              <a:extLst>
                <a:ext uri="{FF2B5EF4-FFF2-40B4-BE49-F238E27FC236}">
                  <a16:creationId xmlns:a16="http://schemas.microsoft.com/office/drawing/2014/main" id="{E4488817-0920-3386-7FA1-DF655569D9A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4294" t="13544" r="16418" b="15739"/>
            <a:stretch>
              <a:fillRect/>
            </a:stretch>
          </p:blipFill>
          <p:spPr bwMode="auto">
            <a:xfrm>
              <a:off x="1058432" y="1195175"/>
              <a:ext cx="1210379" cy="7780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3705249D-F880-BB0F-C4E0-518D74A3C451}"/>
              </a:ext>
            </a:extLst>
          </p:cNvPr>
          <p:cNvGrpSpPr/>
          <p:nvPr/>
        </p:nvGrpSpPr>
        <p:grpSpPr>
          <a:xfrm>
            <a:off x="3080795" y="839294"/>
            <a:ext cx="1486952" cy="1478551"/>
            <a:chOff x="3080795" y="839294"/>
            <a:chExt cx="1486952" cy="1478551"/>
          </a:xfrm>
        </p:grpSpPr>
        <p:sp>
          <p:nvSpPr>
            <p:cNvPr id="4" name="Oval 3">
              <a:extLst>
                <a:ext uri="{FF2B5EF4-FFF2-40B4-BE49-F238E27FC236}">
                  <a16:creationId xmlns:a16="http://schemas.microsoft.com/office/drawing/2014/main" id="{6FCC7036-90C4-963B-FCC0-32154AE31E20}"/>
                </a:ext>
              </a:extLst>
            </p:cNvPr>
            <p:cNvSpPr/>
            <p:nvPr/>
          </p:nvSpPr>
          <p:spPr>
            <a:xfrm>
              <a:off x="3080795" y="839294"/>
              <a:ext cx="1486952" cy="147855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30" name="Picture 6" descr="Convenzis - Our Clients">
              <a:extLst>
                <a:ext uri="{FF2B5EF4-FFF2-40B4-BE49-F238E27FC236}">
                  <a16:creationId xmlns:a16="http://schemas.microsoft.com/office/drawing/2014/main" id="{BD083562-007C-3909-9D96-D71EE1BC1E0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8290" b="27726"/>
            <a:stretch>
              <a:fillRect/>
            </a:stretch>
          </p:blipFill>
          <p:spPr bwMode="auto">
            <a:xfrm>
              <a:off x="3151644" y="1300117"/>
              <a:ext cx="1345254" cy="5569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9E89CCB4-64DA-397E-4683-5DA643C70226}"/>
              </a:ext>
            </a:extLst>
          </p:cNvPr>
          <p:cNvGrpSpPr/>
          <p:nvPr/>
        </p:nvGrpSpPr>
        <p:grpSpPr>
          <a:xfrm>
            <a:off x="916143" y="2717225"/>
            <a:ext cx="1486952" cy="1478551"/>
            <a:chOff x="916143" y="2717225"/>
            <a:chExt cx="1486952" cy="1478551"/>
          </a:xfrm>
        </p:grpSpPr>
        <p:sp>
          <p:nvSpPr>
            <p:cNvPr id="10" name="Oval 9">
              <a:extLst>
                <a:ext uri="{FF2B5EF4-FFF2-40B4-BE49-F238E27FC236}">
                  <a16:creationId xmlns:a16="http://schemas.microsoft.com/office/drawing/2014/main" id="{E68C5C88-D5D2-D839-8C35-E34731BC06A3}"/>
                </a:ext>
              </a:extLst>
            </p:cNvPr>
            <p:cNvSpPr/>
            <p:nvPr/>
          </p:nvSpPr>
          <p:spPr>
            <a:xfrm>
              <a:off x="916143" y="2717225"/>
              <a:ext cx="1486952" cy="147855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32" name="Picture 8" descr="Acora I Business Technology Services Partner for the AI era">
              <a:extLst>
                <a:ext uri="{FF2B5EF4-FFF2-40B4-BE49-F238E27FC236}">
                  <a16:creationId xmlns:a16="http://schemas.microsoft.com/office/drawing/2014/main" id="{10D0F169-1A4B-45DC-FD6A-8FA0AF85A53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189" t="24207" r="6060" b="24011"/>
            <a:stretch>
              <a:fillRect/>
            </a:stretch>
          </p:blipFill>
          <p:spPr bwMode="auto">
            <a:xfrm>
              <a:off x="1050427" y="3087639"/>
              <a:ext cx="1218384" cy="6827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3ADBEC64-506F-CD5A-F91A-B86EDC0F9BF4}"/>
              </a:ext>
            </a:extLst>
          </p:cNvPr>
          <p:cNvGrpSpPr/>
          <p:nvPr/>
        </p:nvGrpSpPr>
        <p:grpSpPr>
          <a:xfrm>
            <a:off x="9692012" y="2717224"/>
            <a:ext cx="1486952" cy="1478551"/>
            <a:chOff x="9692012" y="2717224"/>
            <a:chExt cx="1486952" cy="1478551"/>
          </a:xfrm>
        </p:grpSpPr>
        <p:sp>
          <p:nvSpPr>
            <p:cNvPr id="8" name="Oval 7">
              <a:extLst>
                <a:ext uri="{FF2B5EF4-FFF2-40B4-BE49-F238E27FC236}">
                  <a16:creationId xmlns:a16="http://schemas.microsoft.com/office/drawing/2014/main" id="{E79B1D5A-C2AE-8CA3-606A-2E9B0B5972BF}"/>
                </a:ext>
              </a:extLst>
            </p:cNvPr>
            <p:cNvSpPr/>
            <p:nvPr/>
          </p:nvSpPr>
          <p:spPr>
            <a:xfrm>
              <a:off x="9692012" y="2717224"/>
              <a:ext cx="1486952" cy="147855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34" name="Picture 10" descr="Communication Supplies Ltd | Ideal Networks">
              <a:extLst>
                <a:ext uri="{FF2B5EF4-FFF2-40B4-BE49-F238E27FC236}">
                  <a16:creationId xmlns:a16="http://schemas.microsoft.com/office/drawing/2014/main" id="{F9C05AC4-A11C-BE2E-0980-1E34AA2F405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8385" t="33540" r="7672" b="25784"/>
            <a:stretch>
              <a:fillRect/>
            </a:stretch>
          </p:blipFill>
          <p:spPr bwMode="auto">
            <a:xfrm>
              <a:off x="9762767" y="3250320"/>
              <a:ext cx="1345442" cy="3573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22229AA9-7F74-5668-21F5-E4330C7F70CE}"/>
              </a:ext>
            </a:extLst>
          </p:cNvPr>
          <p:cNvGrpSpPr/>
          <p:nvPr/>
        </p:nvGrpSpPr>
        <p:grpSpPr>
          <a:xfrm>
            <a:off x="9692012" y="839293"/>
            <a:ext cx="1486952" cy="1478551"/>
            <a:chOff x="9692012" y="839293"/>
            <a:chExt cx="1486952" cy="1478551"/>
          </a:xfrm>
        </p:grpSpPr>
        <p:sp>
          <p:nvSpPr>
            <p:cNvPr id="7" name="Oval 6">
              <a:extLst>
                <a:ext uri="{FF2B5EF4-FFF2-40B4-BE49-F238E27FC236}">
                  <a16:creationId xmlns:a16="http://schemas.microsoft.com/office/drawing/2014/main" id="{B3E4E4CE-B190-0BB3-78E6-75F02C2C0B9D}"/>
                </a:ext>
              </a:extLst>
            </p:cNvPr>
            <p:cNvSpPr/>
            <p:nvPr/>
          </p:nvSpPr>
          <p:spPr>
            <a:xfrm>
              <a:off x="9692012" y="839293"/>
              <a:ext cx="1486952" cy="147855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36" name="Picture 12" descr="IT &amp; Telecoms Reseller Solutions UK ...">
              <a:extLst>
                <a:ext uri="{FF2B5EF4-FFF2-40B4-BE49-F238E27FC236}">
                  <a16:creationId xmlns:a16="http://schemas.microsoft.com/office/drawing/2014/main" id="{1CCE6D79-D632-9C36-EFD6-C6FA855FDB8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62767" y="1371921"/>
              <a:ext cx="1345442" cy="4099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733EDEAB-AE56-ABCF-2482-FCA3F0A247B0}"/>
              </a:ext>
            </a:extLst>
          </p:cNvPr>
          <p:cNvGrpSpPr/>
          <p:nvPr/>
        </p:nvGrpSpPr>
        <p:grpSpPr>
          <a:xfrm>
            <a:off x="916143" y="4579350"/>
            <a:ext cx="1486952" cy="1478551"/>
            <a:chOff x="916143" y="4579350"/>
            <a:chExt cx="1486952" cy="1478551"/>
          </a:xfrm>
        </p:grpSpPr>
        <p:sp>
          <p:nvSpPr>
            <p:cNvPr id="16" name="Oval 15">
              <a:extLst>
                <a:ext uri="{FF2B5EF4-FFF2-40B4-BE49-F238E27FC236}">
                  <a16:creationId xmlns:a16="http://schemas.microsoft.com/office/drawing/2014/main" id="{F36ACB19-3BBA-F8B9-315D-7BA31ECAACEC}"/>
                </a:ext>
              </a:extLst>
            </p:cNvPr>
            <p:cNvSpPr/>
            <p:nvPr/>
          </p:nvSpPr>
          <p:spPr>
            <a:xfrm>
              <a:off x="916143" y="4579350"/>
              <a:ext cx="1486952" cy="147855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38" name="Picture 14">
              <a:extLst>
                <a:ext uri="{FF2B5EF4-FFF2-40B4-BE49-F238E27FC236}">
                  <a16:creationId xmlns:a16="http://schemas.microsoft.com/office/drawing/2014/main" id="{B1F90012-7414-EFEE-C5E3-606077424C2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3036" y="5227342"/>
              <a:ext cx="1293166" cy="1825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1A0C7496-F1FE-EC67-ABC0-FFF2C9F6D5F7}"/>
              </a:ext>
            </a:extLst>
          </p:cNvPr>
          <p:cNvGrpSpPr/>
          <p:nvPr/>
        </p:nvGrpSpPr>
        <p:grpSpPr>
          <a:xfrm>
            <a:off x="3080795" y="4579349"/>
            <a:ext cx="1486952" cy="1478551"/>
            <a:chOff x="3080795" y="4579349"/>
            <a:chExt cx="1486952" cy="1478551"/>
          </a:xfrm>
        </p:grpSpPr>
        <p:sp>
          <p:nvSpPr>
            <p:cNvPr id="14" name="Oval 13">
              <a:extLst>
                <a:ext uri="{FF2B5EF4-FFF2-40B4-BE49-F238E27FC236}">
                  <a16:creationId xmlns:a16="http://schemas.microsoft.com/office/drawing/2014/main" id="{E8DF9DF4-5842-5699-CFE6-12A57172BF26}"/>
                </a:ext>
              </a:extLst>
            </p:cNvPr>
            <p:cNvSpPr/>
            <p:nvPr/>
          </p:nvSpPr>
          <p:spPr>
            <a:xfrm>
              <a:off x="3080795" y="4579349"/>
              <a:ext cx="1486952" cy="1478551"/>
            </a:xfrm>
            <a:prstGeom prst="ellipse">
              <a:avLst/>
            </a:prstGeom>
            <a:solidFill>
              <a:srgbClr val="2607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40" name="Picture 16">
              <a:extLst>
                <a:ext uri="{FF2B5EF4-FFF2-40B4-BE49-F238E27FC236}">
                  <a16:creationId xmlns:a16="http://schemas.microsoft.com/office/drawing/2014/main" id="{3AAB8B86-0816-56E7-F506-8780D166262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51644" y="5181386"/>
              <a:ext cx="1339254" cy="2744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F3D9BB13-636C-7F60-36A9-E479B55A8ED8}"/>
              </a:ext>
            </a:extLst>
          </p:cNvPr>
          <p:cNvGrpSpPr/>
          <p:nvPr/>
        </p:nvGrpSpPr>
        <p:grpSpPr>
          <a:xfrm>
            <a:off x="7455411" y="4579349"/>
            <a:ext cx="1486952" cy="1478551"/>
            <a:chOff x="7455411" y="4579349"/>
            <a:chExt cx="1486952" cy="1478551"/>
          </a:xfrm>
        </p:grpSpPr>
        <p:sp>
          <p:nvSpPr>
            <p:cNvPr id="6" name="Oval 5">
              <a:extLst>
                <a:ext uri="{FF2B5EF4-FFF2-40B4-BE49-F238E27FC236}">
                  <a16:creationId xmlns:a16="http://schemas.microsoft.com/office/drawing/2014/main" id="{7A4D7B37-F1AB-38EC-5D04-917692EEA891}"/>
                </a:ext>
              </a:extLst>
            </p:cNvPr>
            <p:cNvSpPr/>
            <p:nvPr/>
          </p:nvSpPr>
          <p:spPr>
            <a:xfrm>
              <a:off x="7455411" y="4579349"/>
              <a:ext cx="1486952" cy="1478551"/>
            </a:xfrm>
            <a:prstGeom prst="ellipse">
              <a:avLst/>
            </a:prstGeom>
            <a:solidFill>
              <a:srgbClr val="0038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42" name="Picture 18" descr="Elevate | LinkedIn">
              <a:extLst>
                <a:ext uri="{FF2B5EF4-FFF2-40B4-BE49-F238E27FC236}">
                  <a16:creationId xmlns:a16="http://schemas.microsoft.com/office/drawing/2014/main" id="{42679812-508E-E4E6-B687-B0C44A2FF03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73160" y="4824441"/>
              <a:ext cx="1051454" cy="988366"/>
            </a:xfrm>
            <a:prstGeom prst="rect">
              <a:avLst/>
            </a:prstGeom>
            <a:solidFill>
              <a:srgbClr val="003837"/>
            </a:solidFill>
            <a:ln>
              <a:noFill/>
            </a:ln>
          </p:spPr>
        </p:pic>
      </p:grpSp>
      <p:grpSp>
        <p:nvGrpSpPr>
          <p:cNvPr id="20" name="Group 19">
            <a:extLst>
              <a:ext uri="{FF2B5EF4-FFF2-40B4-BE49-F238E27FC236}">
                <a16:creationId xmlns:a16="http://schemas.microsoft.com/office/drawing/2014/main" id="{1FAC52DE-9C27-0567-B687-0126C6CF9651}"/>
              </a:ext>
            </a:extLst>
          </p:cNvPr>
          <p:cNvGrpSpPr/>
          <p:nvPr/>
        </p:nvGrpSpPr>
        <p:grpSpPr>
          <a:xfrm>
            <a:off x="5239448" y="4579349"/>
            <a:ext cx="1486952" cy="1478551"/>
            <a:chOff x="5239448" y="4579349"/>
            <a:chExt cx="1486952" cy="1478551"/>
          </a:xfrm>
        </p:grpSpPr>
        <p:sp>
          <p:nvSpPr>
            <p:cNvPr id="12" name="Oval 11">
              <a:extLst>
                <a:ext uri="{FF2B5EF4-FFF2-40B4-BE49-F238E27FC236}">
                  <a16:creationId xmlns:a16="http://schemas.microsoft.com/office/drawing/2014/main" id="{9059F4F7-FFC7-B229-810C-2ED452A72685}"/>
                </a:ext>
              </a:extLst>
            </p:cNvPr>
            <p:cNvSpPr/>
            <p:nvPr/>
          </p:nvSpPr>
          <p:spPr>
            <a:xfrm>
              <a:off x="5239448" y="4579349"/>
              <a:ext cx="1486952" cy="147855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id="{FB0A5E8B-E617-D81B-964D-AB98B18520D9}"/>
                </a:ext>
              </a:extLst>
            </p:cNvPr>
            <p:cNvPicPr>
              <a:picLocks noChangeAspect="1"/>
            </p:cNvPicPr>
            <p:nvPr/>
          </p:nvPicPr>
          <p:blipFill>
            <a:blip r:embed="rId17"/>
            <a:stretch>
              <a:fillRect/>
            </a:stretch>
          </p:blipFill>
          <p:spPr>
            <a:xfrm>
              <a:off x="5463448" y="5085098"/>
              <a:ext cx="1038952" cy="467052"/>
            </a:xfrm>
            <a:prstGeom prst="rect">
              <a:avLst/>
            </a:prstGeom>
          </p:spPr>
        </p:pic>
      </p:grpSp>
    </p:spTree>
    <p:extLst>
      <p:ext uri="{BB962C8B-B14F-4D97-AF65-F5344CB8AC3E}">
        <p14:creationId xmlns:p14="http://schemas.microsoft.com/office/powerpoint/2010/main" val="183106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50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nodeType="withEffect">
                                  <p:stCondLst>
                                    <p:cond delay="75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nodeType="withEffect">
                                  <p:stCondLst>
                                    <p:cond delay="1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1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150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nodeType="withEffect">
                                  <p:stCondLst>
                                    <p:cond delay="175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nodeType="withEffect">
                                  <p:stCondLst>
                                    <p:cond delay="15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125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nodeType="withEffect">
                                  <p:stCondLst>
                                    <p:cond delay="100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nodeType="withEffect">
                                  <p:stCondLst>
                                    <p:cond delay="75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nodeType="withEffect">
                                  <p:stCondLst>
                                    <p:cond delay="50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nodeType="withEffect">
                                  <p:stCondLst>
                                    <p:cond delay="25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circle with blue and green text&#10;&#10;Description automatically generated">
            <a:hlinkClick r:id="rId3"/>
            <a:extLst>
              <a:ext uri="{FF2B5EF4-FFF2-40B4-BE49-F238E27FC236}">
                <a16:creationId xmlns:a16="http://schemas.microsoft.com/office/drawing/2014/main" id="{8E366E14-018A-33BC-851F-7E959B75E0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349" y="1143591"/>
            <a:ext cx="1486952" cy="1486952"/>
          </a:xfrm>
          <a:prstGeom prst="rect">
            <a:avLst/>
          </a:prstGeom>
        </p:spPr>
      </p:pic>
      <p:sp>
        <p:nvSpPr>
          <p:cNvPr id="2" name="Title 1">
            <a:extLst>
              <a:ext uri="{FF2B5EF4-FFF2-40B4-BE49-F238E27FC236}">
                <a16:creationId xmlns:a16="http://schemas.microsoft.com/office/drawing/2014/main" id="{27F07FE3-02F6-B503-48D7-54D7849C3C4A}"/>
              </a:ext>
            </a:extLst>
          </p:cNvPr>
          <p:cNvSpPr>
            <a:spLocks noGrp="1"/>
          </p:cNvSpPr>
          <p:nvPr>
            <p:ph type="title"/>
          </p:nvPr>
        </p:nvSpPr>
        <p:spPr/>
        <p:txBody>
          <a:bodyPr/>
          <a:lstStyle/>
          <a:p>
            <a:r>
              <a:rPr lang="en-GB"/>
              <a:t>Success Stories</a:t>
            </a:r>
          </a:p>
        </p:txBody>
      </p:sp>
      <p:grpSp>
        <p:nvGrpSpPr>
          <p:cNvPr id="15" name="Group 14">
            <a:extLst>
              <a:ext uri="{FF2B5EF4-FFF2-40B4-BE49-F238E27FC236}">
                <a16:creationId xmlns:a16="http://schemas.microsoft.com/office/drawing/2014/main" id="{73B72407-F9DF-0152-E32F-8DA10C48D2E8}"/>
              </a:ext>
            </a:extLst>
          </p:cNvPr>
          <p:cNvGrpSpPr/>
          <p:nvPr/>
        </p:nvGrpSpPr>
        <p:grpSpPr>
          <a:xfrm>
            <a:off x="351349" y="3017958"/>
            <a:ext cx="4479901" cy="2286000"/>
            <a:chOff x="-4639751" y="3017958"/>
            <a:chExt cx="4479901" cy="2286000"/>
          </a:xfrm>
          <a:effectLst>
            <a:outerShdw blurRad="50800" dist="38100" algn="l" rotWithShape="0">
              <a:prstClr val="black">
                <a:alpha val="40000"/>
              </a:prstClr>
            </a:outerShdw>
          </a:effectLst>
        </p:grpSpPr>
        <p:sp>
          <p:nvSpPr>
            <p:cNvPr id="14" name="Free-form: Shape 13">
              <a:extLst>
                <a:ext uri="{FF2B5EF4-FFF2-40B4-BE49-F238E27FC236}">
                  <a16:creationId xmlns:a16="http://schemas.microsoft.com/office/drawing/2014/main" id="{6C176324-4006-5077-3504-F1C95523D367}"/>
                </a:ext>
              </a:extLst>
            </p:cNvPr>
            <p:cNvSpPr/>
            <p:nvPr/>
          </p:nvSpPr>
          <p:spPr>
            <a:xfrm>
              <a:off x="-4500051" y="3017958"/>
              <a:ext cx="4340201" cy="2286000"/>
            </a:xfrm>
            <a:custGeom>
              <a:avLst/>
              <a:gdLst>
                <a:gd name="connsiteX0" fmla="*/ 0 w 4340201"/>
                <a:gd name="connsiteY0" fmla="*/ 0 h 2286000"/>
                <a:gd name="connsiteX1" fmla="*/ 4225901 w 4340201"/>
                <a:gd name="connsiteY1" fmla="*/ 0 h 2286000"/>
                <a:gd name="connsiteX2" fmla="*/ 4340201 w 4340201"/>
                <a:gd name="connsiteY2" fmla="*/ 114300 h 2286000"/>
                <a:gd name="connsiteX3" fmla="*/ 4340201 w 4340201"/>
                <a:gd name="connsiteY3" fmla="*/ 2171700 h 2286000"/>
                <a:gd name="connsiteX4" fmla="*/ 4225901 w 4340201"/>
                <a:gd name="connsiteY4" fmla="*/ 2286000 h 2286000"/>
                <a:gd name="connsiteX5" fmla="*/ 0 w 4340201"/>
                <a:gd name="connsiteY5" fmla="*/ 2286000 h 2286000"/>
                <a:gd name="connsiteX6" fmla="*/ 0 w 4340201"/>
                <a:gd name="connsiteY6"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0201" h="2286000">
                  <a:moveTo>
                    <a:pt x="0" y="0"/>
                  </a:moveTo>
                  <a:lnTo>
                    <a:pt x="4225901" y="0"/>
                  </a:lnTo>
                  <a:cubicBezTo>
                    <a:pt x="4289027" y="0"/>
                    <a:pt x="4340201" y="51174"/>
                    <a:pt x="4340201" y="114300"/>
                  </a:cubicBezTo>
                  <a:lnTo>
                    <a:pt x="4340201" y="2171700"/>
                  </a:lnTo>
                  <a:cubicBezTo>
                    <a:pt x="4340201" y="2234826"/>
                    <a:pt x="4289027" y="2286000"/>
                    <a:pt x="4225901" y="2286000"/>
                  </a:cubicBezTo>
                  <a:lnTo>
                    <a:pt x="0" y="2286000"/>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sz="1500">
                  <a:solidFill>
                    <a:schemeClr val="bg1"/>
                  </a:solidFill>
                  <a:latin typeface="Helvetica" pitchFamily="2" charset="0"/>
                </a:rPr>
                <a:t>Having the right supplier is just as important as listening to customers. We like people that are honest, responsive and proactive, EXPO.e exceed across all of these areas.</a:t>
              </a:r>
              <a:endParaRPr lang="en-US" altLang="en-US" sz="1500">
                <a:solidFill>
                  <a:schemeClr val="bg1"/>
                </a:solidFill>
                <a:latin typeface="Helvetic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500">
                <a:solidFill>
                  <a:schemeClr val="bg1"/>
                </a:solidFill>
                <a:latin typeface="Helvetic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500" b="1">
                  <a:solidFill>
                    <a:schemeClr val="bg2"/>
                  </a:solidFill>
                  <a:latin typeface="Helvetica" pitchFamily="2" charset="0"/>
                </a:rPr>
                <a:t>William </a:t>
              </a:r>
              <a:r>
                <a:rPr lang="en-GB" sz="1500" b="1" err="1">
                  <a:solidFill>
                    <a:schemeClr val="bg2"/>
                  </a:solidFill>
                  <a:latin typeface="Helvetica" pitchFamily="2" charset="0"/>
                </a:rPr>
                <a:t>Linard</a:t>
              </a:r>
              <a:br>
                <a:rPr kumimoji="0" lang="en-US" altLang="en-US" sz="1500" b="0" i="0" u="none" strike="noStrike" cap="none" normalizeH="0" baseline="0">
                  <a:ln>
                    <a:noFill/>
                  </a:ln>
                  <a:solidFill>
                    <a:schemeClr val="bg2"/>
                  </a:solidFill>
                  <a:effectLst/>
                  <a:latin typeface="Helvetica" pitchFamily="2" charset="0"/>
                </a:rPr>
              </a:br>
              <a:r>
                <a:rPr lang="en-GB" sz="1500">
                  <a:solidFill>
                    <a:schemeClr val="bg1"/>
                  </a:solidFill>
                  <a:latin typeface="Helvetica" pitchFamily="2" charset="0"/>
                </a:rPr>
                <a:t>Head of Sales, </a:t>
              </a:r>
              <a:r>
                <a:rPr lang="en-GB" sz="1500" err="1">
                  <a:solidFill>
                    <a:schemeClr val="bg1"/>
                  </a:solidFill>
                  <a:latin typeface="Helvetica" pitchFamily="2" charset="0"/>
                </a:rPr>
                <a:t>Luminet</a:t>
              </a:r>
              <a:endParaRPr lang="en-US" altLang="en-US" sz="1500">
                <a:solidFill>
                  <a:schemeClr val="bg1"/>
                </a:solidFill>
                <a:latin typeface="Helvetica" pitchFamily="2" charset="0"/>
              </a:endParaRPr>
            </a:p>
          </p:txBody>
        </p:sp>
        <p:sp>
          <p:nvSpPr>
            <p:cNvPr id="11" name="Free-form: Shape 10">
              <a:extLst>
                <a:ext uri="{FF2B5EF4-FFF2-40B4-BE49-F238E27FC236}">
                  <a16:creationId xmlns:a16="http://schemas.microsoft.com/office/drawing/2014/main" id="{0880E861-7B37-B614-AC03-4E0883B04B45}"/>
                </a:ext>
              </a:extLst>
            </p:cNvPr>
            <p:cNvSpPr/>
            <p:nvPr/>
          </p:nvSpPr>
          <p:spPr>
            <a:xfrm>
              <a:off x="-4639751" y="3017958"/>
              <a:ext cx="139700" cy="2286000"/>
            </a:xfrm>
            <a:custGeom>
              <a:avLst/>
              <a:gdLst>
                <a:gd name="connsiteX0" fmla="*/ 114300 w 139700"/>
                <a:gd name="connsiteY0" fmla="*/ 0 h 2286000"/>
                <a:gd name="connsiteX1" fmla="*/ 139700 w 139700"/>
                <a:gd name="connsiteY1" fmla="*/ 0 h 2286000"/>
                <a:gd name="connsiteX2" fmla="*/ 139700 w 139700"/>
                <a:gd name="connsiteY2" fmla="*/ 2286000 h 2286000"/>
                <a:gd name="connsiteX3" fmla="*/ 114300 w 139700"/>
                <a:gd name="connsiteY3" fmla="*/ 2286000 h 2286000"/>
                <a:gd name="connsiteX4" fmla="*/ 0 w 139700"/>
                <a:gd name="connsiteY4" fmla="*/ 2171700 h 2286000"/>
                <a:gd name="connsiteX5" fmla="*/ 0 w 139700"/>
                <a:gd name="connsiteY5" fmla="*/ 114300 h 2286000"/>
                <a:gd name="connsiteX6" fmla="*/ 114300 w 139700"/>
                <a:gd name="connsiteY6"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700" h="2286000">
                  <a:moveTo>
                    <a:pt x="114300" y="0"/>
                  </a:moveTo>
                  <a:lnTo>
                    <a:pt x="139700" y="0"/>
                  </a:lnTo>
                  <a:lnTo>
                    <a:pt x="139700" y="2286000"/>
                  </a:lnTo>
                  <a:lnTo>
                    <a:pt x="114300" y="2286000"/>
                  </a:lnTo>
                  <a:cubicBezTo>
                    <a:pt x="51174" y="2286000"/>
                    <a:pt x="0" y="2234826"/>
                    <a:pt x="0" y="2171700"/>
                  </a:cubicBezTo>
                  <a:lnTo>
                    <a:pt x="0" y="114300"/>
                  </a:lnTo>
                  <a:cubicBezTo>
                    <a:pt x="0" y="51174"/>
                    <a:pt x="51174" y="0"/>
                    <a:pt x="114300"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Helvetica" pitchFamily="2" charset="0"/>
              </a:endParaRPr>
            </a:p>
          </p:txBody>
        </p:sp>
      </p:grpSp>
      <p:pic>
        <p:nvPicPr>
          <p:cNvPr id="9" name="Picture 8" descr="A green and white background with white text&#10;&#10;Description automatically generated">
            <a:hlinkClick r:id="rId3"/>
            <a:extLst>
              <a:ext uri="{FF2B5EF4-FFF2-40B4-BE49-F238E27FC236}">
                <a16:creationId xmlns:a16="http://schemas.microsoft.com/office/drawing/2014/main" id="{99837947-CB20-30E4-41E8-17F6F24328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1763" y="1887067"/>
            <a:ext cx="6503469" cy="3658201"/>
          </a:xfrm>
          <a:prstGeom prst="rect">
            <a:avLst/>
          </a:prstGeom>
        </p:spPr>
      </p:pic>
      <p:pic>
        <p:nvPicPr>
          <p:cNvPr id="13" name="Graphic 12">
            <a:hlinkClick r:id="rId3"/>
            <a:extLst>
              <a:ext uri="{FF2B5EF4-FFF2-40B4-BE49-F238E27FC236}">
                <a16:creationId xmlns:a16="http://schemas.microsoft.com/office/drawing/2014/main" id="{23E7552B-2DB0-5CD8-8679-A23877455F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68762" y="2941432"/>
            <a:ext cx="1549470" cy="154947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9614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hite circle with blue and grey text&#10;&#10;Description automatically generated">
            <a:hlinkClick r:id="rId3"/>
            <a:extLst>
              <a:ext uri="{FF2B5EF4-FFF2-40B4-BE49-F238E27FC236}">
                <a16:creationId xmlns:a16="http://schemas.microsoft.com/office/drawing/2014/main" id="{9BCB0C03-A908-DD47-FBD2-59DF7C1C29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049" y="1132705"/>
            <a:ext cx="1486952" cy="1478550"/>
          </a:xfrm>
          <a:prstGeom prst="rect">
            <a:avLst/>
          </a:prstGeom>
        </p:spPr>
      </p:pic>
      <p:sp>
        <p:nvSpPr>
          <p:cNvPr id="2" name="Title 1">
            <a:extLst>
              <a:ext uri="{FF2B5EF4-FFF2-40B4-BE49-F238E27FC236}">
                <a16:creationId xmlns:a16="http://schemas.microsoft.com/office/drawing/2014/main" id="{27F07FE3-02F6-B503-48D7-54D7849C3C4A}"/>
              </a:ext>
            </a:extLst>
          </p:cNvPr>
          <p:cNvSpPr>
            <a:spLocks noGrp="1"/>
          </p:cNvSpPr>
          <p:nvPr>
            <p:ph type="title"/>
          </p:nvPr>
        </p:nvSpPr>
        <p:spPr/>
        <p:txBody>
          <a:bodyPr/>
          <a:lstStyle/>
          <a:p>
            <a:r>
              <a:rPr lang="en-GB"/>
              <a:t>Success Stories</a:t>
            </a:r>
          </a:p>
        </p:txBody>
      </p:sp>
      <p:grpSp>
        <p:nvGrpSpPr>
          <p:cNvPr id="15" name="Group 14">
            <a:extLst>
              <a:ext uri="{FF2B5EF4-FFF2-40B4-BE49-F238E27FC236}">
                <a16:creationId xmlns:a16="http://schemas.microsoft.com/office/drawing/2014/main" id="{73B72407-F9DF-0152-E32F-8DA10C48D2E8}"/>
              </a:ext>
            </a:extLst>
          </p:cNvPr>
          <p:cNvGrpSpPr/>
          <p:nvPr/>
        </p:nvGrpSpPr>
        <p:grpSpPr>
          <a:xfrm>
            <a:off x="351349" y="3017958"/>
            <a:ext cx="4479901" cy="2286000"/>
            <a:chOff x="-4639751" y="3017958"/>
            <a:chExt cx="4479901" cy="2286000"/>
          </a:xfrm>
          <a:effectLst>
            <a:outerShdw blurRad="50800" dist="38100" algn="l" rotWithShape="0">
              <a:prstClr val="black">
                <a:alpha val="40000"/>
              </a:prstClr>
            </a:outerShdw>
          </a:effectLst>
        </p:grpSpPr>
        <p:sp>
          <p:nvSpPr>
            <p:cNvPr id="14" name="Free-form: Shape 13">
              <a:extLst>
                <a:ext uri="{FF2B5EF4-FFF2-40B4-BE49-F238E27FC236}">
                  <a16:creationId xmlns:a16="http://schemas.microsoft.com/office/drawing/2014/main" id="{6C176324-4006-5077-3504-F1C95523D367}"/>
                </a:ext>
              </a:extLst>
            </p:cNvPr>
            <p:cNvSpPr/>
            <p:nvPr/>
          </p:nvSpPr>
          <p:spPr>
            <a:xfrm>
              <a:off x="-4500051" y="3017958"/>
              <a:ext cx="4340201" cy="2286000"/>
            </a:xfrm>
            <a:custGeom>
              <a:avLst/>
              <a:gdLst>
                <a:gd name="connsiteX0" fmla="*/ 0 w 4340201"/>
                <a:gd name="connsiteY0" fmla="*/ 0 h 2286000"/>
                <a:gd name="connsiteX1" fmla="*/ 4225901 w 4340201"/>
                <a:gd name="connsiteY1" fmla="*/ 0 h 2286000"/>
                <a:gd name="connsiteX2" fmla="*/ 4340201 w 4340201"/>
                <a:gd name="connsiteY2" fmla="*/ 114300 h 2286000"/>
                <a:gd name="connsiteX3" fmla="*/ 4340201 w 4340201"/>
                <a:gd name="connsiteY3" fmla="*/ 2171700 h 2286000"/>
                <a:gd name="connsiteX4" fmla="*/ 4225901 w 4340201"/>
                <a:gd name="connsiteY4" fmla="*/ 2286000 h 2286000"/>
                <a:gd name="connsiteX5" fmla="*/ 0 w 4340201"/>
                <a:gd name="connsiteY5" fmla="*/ 2286000 h 2286000"/>
                <a:gd name="connsiteX6" fmla="*/ 0 w 4340201"/>
                <a:gd name="connsiteY6"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0201" h="2286000">
                  <a:moveTo>
                    <a:pt x="0" y="0"/>
                  </a:moveTo>
                  <a:lnTo>
                    <a:pt x="4225901" y="0"/>
                  </a:lnTo>
                  <a:cubicBezTo>
                    <a:pt x="4289027" y="0"/>
                    <a:pt x="4340201" y="51174"/>
                    <a:pt x="4340201" y="114300"/>
                  </a:cubicBezTo>
                  <a:lnTo>
                    <a:pt x="4340201" y="2171700"/>
                  </a:lnTo>
                  <a:cubicBezTo>
                    <a:pt x="4340201" y="2234826"/>
                    <a:pt x="4289027" y="2286000"/>
                    <a:pt x="4225901" y="2286000"/>
                  </a:cubicBezTo>
                  <a:lnTo>
                    <a:pt x="0" y="2286000"/>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noAutofit/>
            </a:bodyPr>
            <a:lstStyle/>
            <a:p>
              <a:pPr algn="l"/>
              <a:r>
                <a:rPr lang="en-GB" sz="1500">
                  <a:solidFill>
                    <a:schemeClr val="bg1"/>
                  </a:solidFill>
                  <a:latin typeface="Helvetica" pitchFamily="2" charset="0"/>
                </a:rPr>
                <a:t>The most important thing at the outset of any new partnership is establishing trust between teams. Once you've built a strong rapport and are working towards shared goals, the technological innovations follow naturally.</a:t>
              </a:r>
              <a:br>
                <a:rPr lang="en-GB" sz="1600" b="0" i="1">
                  <a:solidFill>
                    <a:srgbClr val="FFFFFF"/>
                  </a:solidFill>
                  <a:effectLst/>
                  <a:latin typeface="Helvetica" pitchFamily="2" charset="0"/>
                </a:rPr>
              </a:br>
              <a:endParaRPr lang="en-GB" sz="1600" b="0" i="0">
                <a:solidFill>
                  <a:srgbClr val="FFFFFF"/>
                </a:solidFill>
                <a:effectLst/>
                <a:latin typeface="Helvetica" pitchFamily="2" charset="0"/>
              </a:endParaRPr>
            </a:p>
            <a:p>
              <a:r>
                <a:rPr lang="en-GB" sz="1500" b="1">
                  <a:solidFill>
                    <a:schemeClr val="bg2"/>
                  </a:solidFill>
                  <a:latin typeface="Helvetica" pitchFamily="2" charset="0"/>
                </a:rPr>
                <a:t>Terry Faria</a:t>
              </a:r>
              <a:br>
                <a:rPr lang="en-GB" sz="1600" b="1" i="1">
                  <a:solidFill>
                    <a:srgbClr val="FFFFFF"/>
                  </a:solidFill>
                  <a:effectLst/>
                  <a:latin typeface="Helvetica" pitchFamily="2" charset="0"/>
                </a:rPr>
              </a:br>
              <a:r>
                <a:rPr lang="en-GB" sz="1500">
                  <a:solidFill>
                    <a:schemeClr val="bg1"/>
                  </a:solidFill>
                  <a:latin typeface="Helvetica" pitchFamily="2" charset="0"/>
                </a:rPr>
                <a:t>Telecommunications Manager, </a:t>
              </a:r>
              <a:r>
                <a:rPr lang="en-GB" sz="1500" err="1">
                  <a:solidFill>
                    <a:schemeClr val="bg1"/>
                  </a:solidFill>
                  <a:latin typeface="Helvetica" pitchFamily="2" charset="0"/>
                </a:rPr>
                <a:t>Quiss</a:t>
              </a:r>
              <a:r>
                <a:rPr lang="en-GB" sz="1500">
                  <a:solidFill>
                    <a:schemeClr val="bg1"/>
                  </a:solidFill>
                  <a:latin typeface="Helvetica" pitchFamily="2" charset="0"/>
                </a:rPr>
                <a:t> Technology.</a:t>
              </a:r>
              <a:endParaRPr kumimoji="0" lang="en-US" altLang="en-US" sz="1500" b="0" i="0" u="none" strike="noStrike" cap="none" normalizeH="0" baseline="0">
                <a:ln>
                  <a:noFill/>
                </a:ln>
                <a:solidFill>
                  <a:schemeClr val="bg1"/>
                </a:solidFill>
                <a:effectLst/>
                <a:latin typeface="Helvetica" pitchFamily="2" charset="0"/>
              </a:endParaRPr>
            </a:p>
          </p:txBody>
        </p:sp>
        <p:sp>
          <p:nvSpPr>
            <p:cNvPr id="11" name="Free-form: Shape 10">
              <a:extLst>
                <a:ext uri="{FF2B5EF4-FFF2-40B4-BE49-F238E27FC236}">
                  <a16:creationId xmlns:a16="http://schemas.microsoft.com/office/drawing/2014/main" id="{0880E861-7B37-B614-AC03-4E0883B04B45}"/>
                </a:ext>
              </a:extLst>
            </p:cNvPr>
            <p:cNvSpPr/>
            <p:nvPr/>
          </p:nvSpPr>
          <p:spPr>
            <a:xfrm>
              <a:off x="-4639751" y="3017958"/>
              <a:ext cx="139700" cy="2286000"/>
            </a:xfrm>
            <a:custGeom>
              <a:avLst/>
              <a:gdLst>
                <a:gd name="connsiteX0" fmla="*/ 114300 w 139700"/>
                <a:gd name="connsiteY0" fmla="*/ 0 h 2286000"/>
                <a:gd name="connsiteX1" fmla="*/ 139700 w 139700"/>
                <a:gd name="connsiteY1" fmla="*/ 0 h 2286000"/>
                <a:gd name="connsiteX2" fmla="*/ 139700 w 139700"/>
                <a:gd name="connsiteY2" fmla="*/ 2286000 h 2286000"/>
                <a:gd name="connsiteX3" fmla="*/ 114300 w 139700"/>
                <a:gd name="connsiteY3" fmla="*/ 2286000 h 2286000"/>
                <a:gd name="connsiteX4" fmla="*/ 0 w 139700"/>
                <a:gd name="connsiteY4" fmla="*/ 2171700 h 2286000"/>
                <a:gd name="connsiteX5" fmla="*/ 0 w 139700"/>
                <a:gd name="connsiteY5" fmla="*/ 114300 h 2286000"/>
                <a:gd name="connsiteX6" fmla="*/ 114300 w 139700"/>
                <a:gd name="connsiteY6"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700" h="2286000">
                  <a:moveTo>
                    <a:pt x="114300" y="0"/>
                  </a:moveTo>
                  <a:lnTo>
                    <a:pt x="139700" y="0"/>
                  </a:lnTo>
                  <a:lnTo>
                    <a:pt x="139700" y="2286000"/>
                  </a:lnTo>
                  <a:lnTo>
                    <a:pt x="114300" y="2286000"/>
                  </a:lnTo>
                  <a:cubicBezTo>
                    <a:pt x="51174" y="2286000"/>
                    <a:pt x="0" y="2234826"/>
                    <a:pt x="0" y="2171700"/>
                  </a:cubicBezTo>
                  <a:lnTo>
                    <a:pt x="0" y="114300"/>
                  </a:lnTo>
                  <a:cubicBezTo>
                    <a:pt x="0" y="51174"/>
                    <a:pt x="51174" y="0"/>
                    <a:pt x="114300"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Helvetica" pitchFamily="2" charset="0"/>
              </a:endParaRPr>
            </a:p>
          </p:txBody>
        </p:sp>
      </p:grpSp>
      <p:pic>
        <p:nvPicPr>
          <p:cNvPr id="4" name="Picture 3">
            <a:hlinkClick r:id="rId3"/>
            <a:extLst>
              <a:ext uri="{FF2B5EF4-FFF2-40B4-BE49-F238E27FC236}">
                <a16:creationId xmlns:a16="http://schemas.microsoft.com/office/drawing/2014/main" id="{FAB6D9F0-2353-073F-21A4-6677279FC42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91763" y="1887067"/>
            <a:ext cx="6503468" cy="3658201"/>
          </a:xfrm>
          <a:prstGeom prst="rect">
            <a:avLst/>
          </a:prstGeom>
        </p:spPr>
      </p:pic>
      <p:pic>
        <p:nvPicPr>
          <p:cNvPr id="5" name="Graphic 4">
            <a:hlinkClick r:id="rId3"/>
            <a:extLst>
              <a:ext uri="{FF2B5EF4-FFF2-40B4-BE49-F238E27FC236}">
                <a16:creationId xmlns:a16="http://schemas.microsoft.com/office/drawing/2014/main" id="{967E32DB-DFA6-80D6-699B-B29D07C38EC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68762" y="2941432"/>
            <a:ext cx="1549470" cy="154947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9497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circle with blue and black logo&#10;&#10;Description automatically generated">
            <a:hlinkClick r:id="rId3"/>
            <a:extLst>
              <a:ext uri="{FF2B5EF4-FFF2-40B4-BE49-F238E27FC236}">
                <a16:creationId xmlns:a16="http://schemas.microsoft.com/office/drawing/2014/main" id="{C465956F-FFD9-6106-2291-AE64F0A9FB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049" y="1143591"/>
            <a:ext cx="1486952" cy="1478550"/>
          </a:xfrm>
          <a:prstGeom prst="rect">
            <a:avLst/>
          </a:prstGeom>
        </p:spPr>
      </p:pic>
      <p:sp>
        <p:nvSpPr>
          <p:cNvPr id="2" name="Title 1">
            <a:extLst>
              <a:ext uri="{FF2B5EF4-FFF2-40B4-BE49-F238E27FC236}">
                <a16:creationId xmlns:a16="http://schemas.microsoft.com/office/drawing/2014/main" id="{27F07FE3-02F6-B503-48D7-54D7849C3C4A}"/>
              </a:ext>
            </a:extLst>
          </p:cNvPr>
          <p:cNvSpPr>
            <a:spLocks noGrp="1"/>
          </p:cNvSpPr>
          <p:nvPr>
            <p:ph type="title"/>
          </p:nvPr>
        </p:nvSpPr>
        <p:spPr/>
        <p:txBody>
          <a:bodyPr/>
          <a:lstStyle/>
          <a:p>
            <a:r>
              <a:rPr lang="en-GB"/>
              <a:t>Success Stories</a:t>
            </a:r>
          </a:p>
        </p:txBody>
      </p:sp>
      <p:grpSp>
        <p:nvGrpSpPr>
          <p:cNvPr id="15" name="Group 14">
            <a:extLst>
              <a:ext uri="{FF2B5EF4-FFF2-40B4-BE49-F238E27FC236}">
                <a16:creationId xmlns:a16="http://schemas.microsoft.com/office/drawing/2014/main" id="{73B72407-F9DF-0152-E32F-8DA10C48D2E8}"/>
              </a:ext>
            </a:extLst>
          </p:cNvPr>
          <p:cNvGrpSpPr/>
          <p:nvPr/>
        </p:nvGrpSpPr>
        <p:grpSpPr>
          <a:xfrm>
            <a:off x="351349" y="3017958"/>
            <a:ext cx="4479901" cy="2286000"/>
            <a:chOff x="-4639751" y="3017958"/>
            <a:chExt cx="4479901" cy="2286000"/>
          </a:xfrm>
          <a:effectLst>
            <a:outerShdw blurRad="50800" dist="38100" algn="l" rotWithShape="0">
              <a:prstClr val="black">
                <a:alpha val="40000"/>
              </a:prstClr>
            </a:outerShdw>
          </a:effectLst>
        </p:grpSpPr>
        <p:sp>
          <p:nvSpPr>
            <p:cNvPr id="14" name="Free-form: Shape 13">
              <a:extLst>
                <a:ext uri="{FF2B5EF4-FFF2-40B4-BE49-F238E27FC236}">
                  <a16:creationId xmlns:a16="http://schemas.microsoft.com/office/drawing/2014/main" id="{6C176324-4006-5077-3504-F1C95523D367}"/>
                </a:ext>
              </a:extLst>
            </p:cNvPr>
            <p:cNvSpPr/>
            <p:nvPr/>
          </p:nvSpPr>
          <p:spPr>
            <a:xfrm>
              <a:off x="-4500051" y="3017958"/>
              <a:ext cx="4340201" cy="2286000"/>
            </a:xfrm>
            <a:custGeom>
              <a:avLst/>
              <a:gdLst>
                <a:gd name="connsiteX0" fmla="*/ 0 w 4340201"/>
                <a:gd name="connsiteY0" fmla="*/ 0 h 2286000"/>
                <a:gd name="connsiteX1" fmla="*/ 4225901 w 4340201"/>
                <a:gd name="connsiteY1" fmla="*/ 0 h 2286000"/>
                <a:gd name="connsiteX2" fmla="*/ 4340201 w 4340201"/>
                <a:gd name="connsiteY2" fmla="*/ 114300 h 2286000"/>
                <a:gd name="connsiteX3" fmla="*/ 4340201 w 4340201"/>
                <a:gd name="connsiteY3" fmla="*/ 2171700 h 2286000"/>
                <a:gd name="connsiteX4" fmla="*/ 4225901 w 4340201"/>
                <a:gd name="connsiteY4" fmla="*/ 2286000 h 2286000"/>
                <a:gd name="connsiteX5" fmla="*/ 0 w 4340201"/>
                <a:gd name="connsiteY5" fmla="*/ 2286000 h 2286000"/>
                <a:gd name="connsiteX6" fmla="*/ 0 w 4340201"/>
                <a:gd name="connsiteY6"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0201" h="2286000">
                  <a:moveTo>
                    <a:pt x="0" y="0"/>
                  </a:moveTo>
                  <a:lnTo>
                    <a:pt x="4225901" y="0"/>
                  </a:lnTo>
                  <a:cubicBezTo>
                    <a:pt x="4289027" y="0"/>
                    <a:pt x="4340201" y="51174"/>
                    <a:pt x="4340201" y="114300"/>
                  </a:cubicBezTo>
                  <a:lnTo>
                    <a:pt x="4340201" y="2171700"/>
                  </a:lnTo>
                  <a:cubicBezTo>
                    <a:pt x="4340201" y="2234826"/>
                    <a:pt x="4289027" y="2286000"/>
                    <a:pt x="4225901" y="2286000"/>
                  </a:cubicBezTo>
                  <a:lnTo>
                    <a:pt x="0" y="2286000"/>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chemeClr val="bg1"/>
                  </a:solidFill>
                  <a:effectLst/>
                  <a:latin typeface="Helvetica" pitchFamily="2" charset="0"/>
                </a:rPr>
                <a:t>It's the shared values that have really been the foundation of our relationship with EXPO.e, as well as their willingness to do things a bit differently.</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500">
                <a:solidFill>
                  <a:schemeClr val="bg1"/>
                </a:solidFill>
                <a:latin typeface="Helvetica"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2"/>
                  </a:solidFill>
                  <a:effectLst/>
                  <a:latin typeface="Helvetica" pitchFamily="2" charset="0"/>
                </a:rPr>
                <a:t>Robb Thaw</a:t>
              </a:r>
              <a:r>
                <a:rPr kumimoji="0" lang="en-US" altLang="en-US" sz="1500" b="0" i="0" u="none" strike="noStrike" cap="none" normalizeH="0" baseline="0">
                  <a:ln>
                    <a:noFill/>
                  </a:ln>
                  <a:solidFill>
                    <a:schemeClr val="bg2"/>
                  </a:solidFill>
                  <a:effectLst/>
                  <a:latin typeface="Helvetica" pitchFamily="2" charset="0"/>
                </a:rPr>
                <a:t> </a:t>
              </a:r>
              <a:br>
                <a:rPr kumimoji="0" lang="en-US" altLang="en-US" sz="1500" b="0" i="0" u="none" strike="noStrike" cap="none" normalizeH="0" baseline="0">
                  <a:ln>
                    <a:noFill/>
                  </a:ln>
                  <a:solidFill>
                    <a:schemeClr val="bg2"/>
                  </a:solidFill>
                  <a:effectLst/>
                  <a:latin typeface="Helvetica" pitchFamily="2" charset="0"/>
                </a:rPr>
              </a:br>
              <a:r>
                <a:rPr kumimoji="0" lang="en-US" altLang="en-US" sz="1500" b="0" i="0" u="none" strike="noStrike" cap="none" normalizeH="0" baseline="0">
                  <a:ln>
                    <a:noFill/>
                  </a:ln>
                  <a:solidFill>
                    <a:schemeClr val="bg1"/>
                  </a:solidFill>
                  <a:effectLst/>
                  <a:latin typeface="Helvetica" pitchFamily="2" charset="0"/>
                </a:rPr>
                <a:t>Marketing Manager, Natilik. </a:t>
              </a:r>
            </a:p>
          </p:txBody>
        </p:sp>
        <p:sp>
          <p:nvSpPr>
            <p:cNvPr id="11" name="Free-form: Shape 10">
              <a:extLst>
                <a:ext uri="{FF2B5EF4-FFF2-40B4-BE49-F238E27FC236}">
                  <a16:creationId xmlns:a16="http://schemas.microsoft.com/office/drawing/2014/main" id="{0880E861-7B37-B614-AC03-4E0883B04B45}"/>
                </a:ext>
              </a:extLst>
            </p:cNvPr>
            <p:cNvSpPr/>
            <p:nvPr/>
          </p:nvSpPr>
          <p:spPr>
            <a:xfrm>
              <a:off x="-4639751" y="3017958"/>
              <a:ext cx="139700" cy="2286000"/>
            </a:xfrm>
            <a:custGeom>
              <a:avLst/>
              <a:gdLst>
                <a:gd name="connsiteX0" fmla="*/ 114300 w 139700"/>
                <a:gd name="connsiteY0" fmla="*/ 0 h 2286000"/>
                <a:gd name="connsiteX1" fmla="*/ 139700 w 139700"/>
                <a:gd name="connsiteY1" fmla="*/ 0 h 2286000"/>
                <a:gd name="connsiteX2" fmla="*/ 139700 w 139700"/>
                <a:gd name="connsiteY2" fmla="*/ 2286000 h 2286000"/>
                <a:gd name="connsiteX3" fmla="*/ 114300 w 139700"/>
                <a:gd name="connsiteY3" fmla="*/ 2286000 h 2286000"/>
                <a:gd name="connsiteX4" fmla="*/ 0 w 139700"/>
                <a:gd name="connsiteY4" fmla="*/ 2171700 h 2286000"/>
                <a:gd name="connsiteX5" fmla="*/ 0 w 139700"/>
                <a:gd name="connsiteY5" fmla="*/ 114300 h 2286000"/>
                <a:gd name="connsiteX6" fmla="*/ 114300 w 139700"/>
                <a:gd name="connsiteY6"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700" h="2286000">
                  <a:moveTo>
                    <a:pt x="114300" y="0"/>
                  </a:moveTo>
                  <a:lnTo>
                    <a:pt x="139700" y="0"/>
                  </a:lnTo>
                  <a:lnTo>
                    <a:pt x="139700" y="2286000"/>
                  </a:lnTo>
                  <a:lnTo>
                    <a:pt x="114300" y="2286000"/>
                  </a:lnTo>
                  <a:cubicBezTo>
                    <a:pt x="51174" y="2286000"/>
                    <a:pt x="0" y="2234826"/>
                    <a:pt x="0" y="2171700"/>
                  </a:cubicBezTo>
                  <a:lnTo>
                    <a:pt x="0" y="114300"/>
                  </a:lnTo>
                  <a:cubicBezTo>
                    <a:pt x="0" y="51174"/>
                    <a:pt x="51174" y="0"/>
                    <a:pt x="114300"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Helvetica" pitchFamily="2" charset="0"/>
              </a:endParaRPr>
            </a:p>
          </p:txBody>
        </p:sp>
      </p:grpSp>
      <p:pic>
        <p:nvPicPr>
          <p:cNvPr id="5" name="Picture 4">
            <a:hlinkClick r:id="rId3"/>
            <a:extLst>
              <a:ext uri="{FF2B5EF4-FFF2-40B4-BE49-F238E27FC236}">
                <a16:creationId xmlns:a16="http://schemas.microsoft.com/office/drawing/2014/main" id="{81D9DC95-5720-8E80-34AF-DE754831945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91763" y="1887067"/>
            <a:ext cx="6503468" cy="3658201"/>
          </a:xfrm>
          <a:prstGeom prst="rect">
            <a:avLst/>
          </a:prstGeom>
        </p:spPr>
      </p:pic>
      <p:pic>
        <p:nvPicPr>
          <p:cNvPr id="7" name="Graphic 6">
            <a:hlinkClick r:id="rId3"/>
            <a:extLst>
              <a:ext uri="{FF2B5EF4-FFF2-40B4-BE49-F238E27FC236}">
                <a16:creationId xmlns:a16="http://schemas.microsoft.com/office/drawing/2014/main" id="{BA923BF6-B7BC-A6CC-6061-0F3C1D5EEE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68762" y="2941432"/>
            <a:ext cx="1549470" cy="154947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6806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vert="horz" lIns="91440" tIns="45720" rIns="91440" bIns="45720" anchor="ctr"/>
          <a:lstStyle/>
          <a:p>
            <a:r>
              <a:rPr lang="en-GB">
                <a:latin typeface="Helvetica"/>
                <a:cs typeface="Helvetica"/>
              </a:rPr>
              <a:t>Onboarding Checklist </a:t>
            </a:r>
            <a:endParaRPr lang="en-GB" b="1">
              <a:latin typeface="Helvetica"/>
              <a:cs typeface="Helvetica"/>
            </a:endParaRPr>
          </a:p>
        </p:txBody>
      </p:sp>
      <p:graphicFrame>
        <p:nvGraphicFramePr>
          <p:cNvPr id="7" name="Table 6">
            <a:extLst>
              <a:ext uri="{FF2B5EF4-FFF2-40B4-BE49-F238E27FC236}">
                <a16:creationId xmlns:a16="http://schemas.microsoft.com/office/drawing/2014/main" id="{BBAEABDD-C511-3136-AE0B-B781D2075E48}"/>
              </a:ext>
            </a:extLst>
          </p:cNvPr>
          <p:cNvGraphicFramePr>
            <a:graphicFrameLocks noGrp="1"/>
          </p:cNvGraphicFramePr>
          <p:nvPr>
            <p:extLst>
              <p:ext uri="{D42A27DB-BD31-4B8C-83A1-F6EECF244321}">
                <p14:modId xmlns:p14="http://schemas.microsoft.com/office/powerpoint/2010/main" val="3365810999"/>
              </p:ext>
            </p:extLst>
          </p:nvPr>
        </p:nvGraphicFramePr>
        <p:xfrm>
          <a:off x="964504" y="901700"/>
          <a:ext cx="10262992" cy="5378010"/>
        </p:xfrm>
        <a:graphic>
          <a:graphicData uri="http://schemas.openxmlformats.org/drawingml/2006/table">
            <a:tbl>
              <a:tblPr/>
              <a:tblGrid>
                <a:gridCol w="7975065">
                  <a:extLst>
                    <a:ext uri="{9D8B030D-6E8A-4147-A177-3AD203B41FA5}">
                      <a16:colId xmlns:a16="http://schemas.microsoft.com/office/drawing/2014/main" val="3056789108"/>
                    </a:ext>
                  </a:extLst>
                </a:gridCol>
                <a:gridCol w="2287927">
                  <a:extLst>
                    <a:ext uri="{9D8B030D-6E8A-4147-A177-3AD203B41FA5}">
                      <a16:colId xmlns:a16="http://schemas.microsoft.com/office/drawing/2014/main" val="1930457794"/>
                    </a:ext>
                  </a:extLst>
                </a:gridCol>
              </a:tblGrid>
              <a:tr h="643269">
                <a:tc>
                  <a:txBody>
                    <a:bodyPr/>
                    <a:lstStyle/>
                    <a:p>
                      <a:pPr algn="ctr" rtl="0" fontAlgn="b"/>
                      <a:r>
                        <a:rPr lang="en-GB" sz="1800" b="1" i="0" u="none" strike="noStrike" dirty="0">
                          <a:solidFill>
                            <a:srgbClr val="FFFFFF"/>
                          </a:solidFill>
                          <a:effectLst/>
                          <a:latin typeface="Helvetica" panose="020B0604020202020204" pitchFamily="34" charset="0"/>
                        </a:rPr>
                        <a:t>TASK</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A1C2B"/>
                      </a:solidFill>
                      <a:prstDash val="solid"/>
                      <a:round/>
                      <a:headEnd type="none" w="med" len="med"/>
                      <a:tailEnd type="none" w="med" len="med"/>
                    </a:lnB>
                    <a:solidFill>
                      <a:srgbClr val="1A1C2B"/>
                    </a:solidFill>
                  </a:tcPr>
                </a:tc>
                <a:tc>
                  <a:txBody>
                    <a:bodyPr/>
                    <a:lstStyle/>
                    <a:p>
                      <a:pPr algn="ctr" rtl="0" fontAlgn="b"/>
                      <a:r>
                        <a:rPr lang="en-GB" sz="1800" b="1" i="0" u="none" strike="noStrike" dirty="0">
                          <a:solidFill>
                            <a:srgbClr val="FFFFFF"/>
                          </a:solidFill>
                          <a:effectLst/>
                          <a:latin typeface="Helvetica" panose="020B0604020202020204" pitchFamily="34" charset="0"/>
                        </a:rPr>
                        <a:t>Completed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A1C2B"/>
                      </a:solidFill>
                      <a:prstDash val="solid"/>
                      <a:round/>
                      <a:headEnd type="none" w="med" len="med"/>
                      <a:tailEnd type="none" w="med" len="med"/>
                    </a:lnB>
                    <a:solidFill>
                      <a:srgbClr val="1A1C2B"/>
                    </a:solidFill>
                  </a:tcPr>
                </a:tc>
                <a:extLst>
                  <a:ext uri="{0D108BD9-81ED-4DB2-BD59-A6C34878D82A}">
                    <a16:rowId xmlns:a16="http://schemas.microsoft.com/office/drawing/2014/main" val="411543679"/>
                  </a:ext>
                </a:extLst>
              </a:tr>
              <a:tr h="580812">
                <a:tc>
                  <a:txBody>
                    <a:bodyPr/>
                    <a:lstStyle/>
                    <a:p>
                      <a:pPr algn="ctr" rtl="0" fontAlgn="ctr"/>
                      <a:r>
                        <a:rPr lang="en-GB" sz="1800" b="1" i="0" u="none" strike="noStrike">
                          <a:solidFill>
                            <a:srgbClr val="000000"/>
                          </a:solidFill>
                          <a:effectLst/>
                          <a:latin typeface="Helvetica" panose="020B0604020202020204" pitchFamily="34" charset="0"/>
                        </a:rPr>
                        <a:t>NDA Signed</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1A1C2B"/>
                      </a:solidFill>
                      <a:prstDash val="solid"/>
                      <a:round/>
                      <a:headEnd type="none" w="med" len="med"/>
                      <a:tailEnd type="none" w="med" len="med"/>
                    </a:lnR>
                    <a:lnT w="12700" cap="flat" cmpd="sng" algn="ctr">
                      <a:solidFill>
                        <a:srgbClr val="1A1C2B"/>
                      </a:solidFill>
                      <a:prstDash val="solid"/>
                      <a:round/>
                      <a:headEnd type="none" w="med" len="med"/>
                      <a:tailEnd type="none" w="med" len="med"/>
                    </a:lnT>
                    <a:lnB w="12700" cap="flat" cmpd="sng" algn="ctr">
                      <a:solidFill>
                        <a:srgbClr val="1A1C2B"/>
                      </a:solidFill>
                      <a:prstDash val="solid"/>
                      <a:round/>
                      <a:headEnd type="none" w="med" len="med"/>
                      <a:tailEnd type="none" w="med" len="med"/>
                    </a:lnB>
                  </a:tcPr>
                </a:tc>
                <a:tc>
                  <a:txBody>
                    <a:bodyPr/>
                    <a:lstStyle/>
                    <a:p>
                      <a:pPr algn="ctr" rtl="0" fontAlgn="ctr"/>
                      <a:r>
                        <a:rPr lang="en-GB" sz="3200" b="1" i="0" u="none" strike="noStrike" dirty="0">
                          <a:solidFill>
                            <a:srgbClr val="00FF2D"/>
                          </a:solidFill>
                          <a:effectLst/>
                          <a:latin typeface="Wingdings" panose="05000000000000000000" pitchFamily="2" charset="2"/>
                        </a:rPr>
                        <a:t>ü</a:t>
                      </a:r>
                    </a:p>
                  </a:txBody>
                  <a:tcPr marL="6350" marR="6350" marT="6350" marB="0" anchor="ctr">
                    <a:lnL w="12700" cap="flat" cmpd="sng" algn="ctr">
                      <a:solidFill>
                        <a:srgbClr val="1A1C2B"/>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1A1C2B"/>
                      </a:solidFill>
                      <a:prstDash val="solid"/>
                      <a:round/>
                      <a:headEnd type="none" w="med" len="med"/>
                      <a:tailEnd type="none" w="med" len="med"/>
                    </a:lnT>
                    <a:lnB w="12700" cap="flat" cmpd="sng" algn="ctr">
                      <a:solidFill>
                        <a:srgbClr val="1A1C2B"/>
                      </a:solidFill>
                      <a:prstDash val="solid"/>
                      <a:round/>
                      <a:headEnd type="none" w="med" len="med"/>
                      <a:tailEnd type="none" w="med" len="med"/>
                    </a:lnB>
                    <a:solidFill>
                      <a:srgbClr val="FFFFFF"/>
                    </a:solidFill>
                  </a:tcPr>
                </a:tc>
                <a:extLst>
                  <a:ext uri="{0D108BD9-81ED-4DB2-BD59-A6C34878D82A}">
                    <a16:rowId xmlns:a16="http://schemas.microsoft.com/office/drawing/2014/main" val="4093815983"/>
                  </a:ext>
                </a:extLst>
              </a:tr>
              <a:tr h="652481">
                <a:tc>
                  <a:txBody>
                    <a:bodyPr/>
                    <a:lstStyle/>
                    <a:p>
                      <a:pPr algn="ctr" rtl="0" fontAlgn="ctr"/>
                      <a:r>
                        <a:rPr lang="en-GB" sz="1800" b="1" i="0" u="none" strike="noStrike">
                          <a:solidFill>
                            <a:srgbClr val="000000"/>
                          </a:solidFill>
                          <a:effectLst/>
                          <a:latin typeface="Helvetica" panose="020B0604020202020204" pitchFamily="34" charset="0"/>
                        </a:rPr>
                        <a:t>Channel Deck presented to C-Level / Sales Managers &amp; Sales Team</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1A1C2B"/>
                      </a:solidFill>
                      <a:prstDash val="solid"/>
                      <a:round/>
                      <a:headEnd type="none" w="med" len="med"/>
                      <a:tailEnd type="none" w="med" len="med"/>
                    </a:lnR>
                    <a:lnT w="12700" cap="flat" cmpd="sng" algn="ctr">
                      <a:solidFill>
                        <a:srgbClr val="1A1C2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endParaRPr lang="en-GB" sz="3200" b="1" i="0" u="none" strike="noStrike">
                        <a:solidFill>
                          <a:srgbClr val="00FF2D"/>
                        </a:solidFill>
                        <a:effectLst/>
                        <a:latin typeface="Wingdings" panose="05000000000000000000" pitchFamily="2" charset="2"/>
                      </a:endParaRPr>
                    </a:p>
                  </a:txBody>
                  <a:tcPr marL="6350" marR="6350" marT="6350" marB="0" anchor="ctr">
                    <a:lnL w="12700" cap="flat" cmpd="sng" algn="ctr">
                      <a:solidFill>
                        <a:srgbClr val="1A1C2B"/>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1A1C2B"/>
                      </a:solidFill>
                      <a:prstDash val="solid"/>
                      <a:round/>
                      <a:headEnd type="none" w="med" len="med"/>
                      <a:tailEnd type="none" w="med" len="med"/>
                    </a:lnT>
                    <a:lnB w="12700" cap="flat" cmpd="sng" algn="ctr">
                      <a:solidFill>
                        <a:srgbClr val="1A1C2B"/>
                      </a:solidFill>
                      <a:prstDash val="solid"/>
                      <a:round/>
                      <a:headEnd type="none" w="med" len="med"/>
                      <a:tailEnd type="none" w="med" len="med"/>
                    </a:lnB>
                    <a:solidFill>
                      <a:srgbClr val="FFFFFF"/>
                    </a:solidFill>
                  </a:tcPr>
                </a:tc>
                <a:extLst>
                  <a:ext uri="{0D108BD9-81ED-4DB2-BD59-A6C34878D82A}">
                    <a16:rowId xmlns:a16="http://schemas.microsoft.com/office/drawing/2014/main" val="3738104623"/>
                  </a:ext>
                </a:extLst>
              </a:tr>
              <a:tr h="580812">
                <a:tc>
                  <a:txBody>
                    <a:bodyPr/>
                    <a:lstStyle/>
                    <a:p>
                      <a:pPr algn="ctr" rtl="0" fontAlgn="ctr"/>
                      <a:r>
                        <a:rPr lang="en-GB" sz="1800" b="1" i="0" u="none" strike="noStrike">
                          <a:solidFill>
                            <a:srgbClr val="000000"/>
                          </a:solidFill>
                          <a:effectLst/>
                          <a:latin typeface="Helvetica" panose="020B0604020202020204" pitchFamily="34" charset="0"/>
                        </a:rPr>
                        <a:t>MRA / MPRA signed</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1A1C2B"/>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endParaRPr lang="en-GB" sz="3200" b="1" i="0" u="none" strike="noStrike">
                        <a:solidFill>
                          <a:srgbClr val="00FF2D"/>
                        </a:solidFill>
                        <a:effectLst/>
                        <a:latin typeface="Wingdings" panose="05000000000000000000" pitchFamily="2" charset="2"/>
                      </a:endParaRPr>
                    </a:p>
                  </a:txBody>
                  <a:tcPr marL="6350" marR="6350" marT="6350" marB="0" anchor="ctr">
                    <a:lnL w="12700" cap="flat" cmpd="sng" algn="ctr">
                      <a:solidFill>
                        <a:srgbClr val="1A1C2B"/>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1A1C2B"/>
                      </a:solidFill>
                      <a:prstDash val="solid"/>
                      <a:round/>
                      <a:headEnd type="none" w="med" len="med"/>
                      <a:tailEnd type="none" w="med" len="med"/>
                    </a:lnT>
                    <a:lnB w="12700" cap="flat" cmpd="sng" algn="ctr">
                      <a:solidFill>
                        <a:srgbClr val="1A1C2B"/>
                      </a:solidFill>
                      <a:prstDash val="solid"/>
                      <a:round/>
                      <a:headEnd type="none" w="med" len="med"/>
                      <a:tailEnd type="none" w="med" len="med"/>
                    </a:lnB>
                    <a:solidFill>
                      <a:srgbClr val="FFFFFF"/>
                    </a:solidFill>
                  </a:tcPr>
                </a:tc>
                <a:extLst>
                  <a:ext uri="{0D108BD9-81ED-4DB2-BD59-A6C34878D82A}">
                    <a16:rowId xmlns:a16="http://schemas.microsoft.com/office/drawing/2014/main" val="4195157108"/>
                  </a:ext>
                </a:extLst>
              </a:tr>
              <a:tr h="580812">
                <a:tc>
                  <a:txBody>
                    <a:bodyPr/>
                    <a:lstStyle/>
                    <a:p>
                      <a:pPr algn="ctr" rtl="0" fontAlgn="ctr"/>
                      <a:r>
                        <a:rPr lang="en-GB" sz="1800" b="1" i="0" u="none" strike="noStrike">
                          <a:solidFill>
                            <a:srgbClr val="000000"/>
                          </a:solidFill>
                          <a:effectLst/>
                          <a:latin typeface="Helvetica" panose="020B0604020202020204" pitchFamily="34" charset="0"/>
                        </a:rPr>
                        <a:t>Set frequency of meetings with Partner Sales Teams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1A1C2B"/>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A1C2B"/>
                      </a:solidFill>
                      <a:prstDash val="solid"/>
                      <a:round/>
                      <a:headEnd type="none" w="med" len="med"/>
                      <a:tailEnd type="none" w="med" len="med"/>
                    </a:lnB>
                  </a:tcPr>
                </a:tc>
                <a:tc>
                  <a:txBody>
                    <a:bodyPr/>
                    <a:lstStyle/>
                    <a:p>
                      <a:pPr algn="ctr" rtl="0" fontAlgn="ctr"/>
                      <a:endParaRPr lang="en-GB" sz="3200" b="1" i="0" u="none" strike="noStrike">
                        <a:solidFill>
                          <a:srgbClr val="00FF2D"/>
                        </a:solidFill>
                        <a:effectLst/>
                        <a:latin typeface="Wingdings" panose="05000000000000000000" pitchFamily="2" charset="2"/>
                      </a:endParaRPr>
                    </a:p>
                  </a:txBody>
                  <a:tcPr marL="6350" marR="6350" marT="6350" marB="0" anchor="ctr">
                    <a:lnL w="12700" cap="flat" cmpd="sng" algn="ctr">
                      <a:solidFill>
                        <a:srgbClr val="1A1C2B"/>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1A1C2B"/>
                      </a:solidFill>
                      <a:prstDash val="solid"/>
                      <a:round/>
                      <a:headEnd type="none" w="med" len="med"/>
                      <a:tailEnd type="none" w="med" len="med"/>
                    </a:lnT>
                    <a:lnB w="12700" cap="flat" cmpd="sng" algn="ctr">
                      <a:solidFill>
                        <a:srgbClr val="1A1C2B"/>
                      </a:solidFill>
                      <a:prstDash val="solid"/>
                      <a:round/>
                      <a:headEnd type="none" w="med" len="med"/>
                      <a:tailEnd type="none" w="med" len="med"/>
                    </a:lnB>
                    <a:solidFill>
                      <a:srgbClr val="FFFFFF"/>
                    </a:solidFill>
                  </a:tcPr>
                </a:tc>
                <a:extLst>
                  <a:ext uri="{0D108BD9-81ED-4DB2-BD59-A6C34878D82A}">
                    <a16:rowId xmlns:a16="http://schemas.microsoft.com/office/drawing/2014/main" val="1818115630"/>
                  </a:ext>
                </a:extLst>
              </a:tr>
              <a:tr h="597388">
                <a:tc>
                  <a:txBody>
                    <a:bodyPr/>
                    <a:lstStyle/>
                    <a:p>
                      <a:pPr algn="ctr" rtl="0" fontAlgn="ctr"/>
                      <a:r>
                        <a:rPr lang="en-GB" sz="1800" b="1" i="0" u="none" strike="noStrike">
                          <a:solidFill>
                            <a:srgbClr val="000000"/>
                          </a:solidFill>
                          <a:effectLst/>
                          <a:latin typeface="Helvetica" panose="020B0604020202020204" pitchFamily="34" charset="0"/>
                        </a:rPr>
                        <a:t>Set up access to Partner Hub</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1A1C2B"/>
                      </a:solidFill>
                      <a:prstDash val="solid"/>
                      <a:round/>
                      <a:headEnd type="none" w="med" len="med"/>
                      <a:tailEnd type="none" w="med" len="med"/>
                    </a:lnR>
                    <a:lnT w="12700" cap="flat" cmpd="sng" algn="ctr">
                      <a:solidFill>
                        <a:srgbClr val="1A1C2B"/>
                      </a:solidFill>
                      <a:prstDash val="solid"/>
                      <a:round/>
                      <a:headEnd type="none" w="med" len="med"/>
                      <a:tailEnd type="none" w="med" len="med"/>
                    </a:lnT>
                    <a:lnB w="12700" cap="flat" cmpd="sng" algn="ctr">
                      <a:solidFill>
                        <a:srgbClr val="1A1C2B"/>
                      </a:solidFill>
                      <a:prstDash val="solid"/>
                      <a:round/>
                      <a:headEnd type="none" w="med" len="med"/>
                      <a:tailEnd type="none" w="med" len="med"/>
                    </a:lnB>
                  </a:tcPr>
                </a:tc>
                <a:tc>
                  <a:txBody>
                    <a:bodyPr/>
                    <a:lstStyle/>
                    <a:p>
                      <a:pPr algn="ctr" rtl="0" fontAlgn="ctr"/>
                      <a:endParaRPr lang="en-GB" sz="3200" b="1" i="0" u="none" strike="noStrike">
                        <a:solidFill>
                          <a:srgbClr val="00FF2D"/>
                        </a:solidFill>
                        <a:effectLst/>
                        <a:latin typeface="Wingdings" panose="05000000000000000000" pitchFamily="2" charset="2"/>
                      </a:endParaRPr>
                    </a:p>
                  </a:txBody>
                  <a:tcPr marL="6350" marR="6350" marT="6350" marB="0" anchor="ctr">
                    <a:lnL w="12700" cap="flat" cmpd="sng" algn="ctr">
                      <a:solidFill>
                        <a:srgbClr val="1A1C2B"/>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1A1C2B"/>
                      </a:solidFill>
                      <a:prstDash val="solid"/>
                      <a:round/>
                      <a:headEnd type="none" w="med" len="med"/>
                      <a:tailEnd type="none" w="med" len="med"/>
                    </a:lnT>
                    <a:lnB w="12700" cap="flat" cmpd="sng" algn="ctr">
                      <a:solidFill>
                        <a:srgbClr val="1A1C2B"/>
                      </a:solidFill>
                      <a:prstDash val="solid"/>
                      <a:round/>
                      <a:headEnd type="none" w="med" len="med"/>
                      <a:tailEnd type="none" w="med" len="med"/>
                    </a:lnB>
                    <a:solidFill>
                      <a:srgbClr val="FFFFFF"/>
                    </a:solidFill>
                  </a:tcPr>
                </a:tc>
                <a:extLst>
                  <a:ext uri="{0D108BD9-81ED-4DB2-BD59-A6C34878D82A}">
                    <a16:rowId xmlns:a16="http://schemas.microsoft.com/office/drawing/2014/main" val="277021659"/>
                  </a:ext>
                </a:extLst>
              </a:tr>
              <a:tr h="580812">
                <a:tc>
                  <a:txBody>
                    <a:bodyPr/>
                    <a:lstStyle/>
                    <a:p>
                      <a:pPr algn="ctr" rtl="0" fontAlgn="ctr"/>
                      <a:r>
                        <a:rPr lang="en-GB" sz="1800" b="1" i="0" u="none" strike="noStrike">
                          <a:solidFill>
                            <a:srgbClr val="000000"/>
                          </a:solidFill>
                          <a:effectLst/>
                          <a:latin typeface="Helvetica" panose="020B0604020202020204" pitchFamily="34" charset="0"/>
                        </a:rPr>
                        <a:t>Ensure access to all portals - CPL / UC / SNOW / </a:t>
                      </a:r>
                      <a:r>
                        <a:rPr lang="en-GB" sz="1800" b="1" i="0" u="none" strike="noStrike" err="1">
                          <a:solidFill>
                            <a:srgbClr val="000000"/>
                          </a:solidFill>
                          <a:effectLst/>
                          <a:latin typeface="Helvetica" panose="020B0604020202020204" pitchFamily="34" charset="0"/>
                        </a:rPr>
                        <a:t>LogicMonitor</a:t>
                      </a:r>
                      <a:endParaRPr lang="en-GB" sz="1800" b="1" i="0" u="none" strike="noStrike">
                        <a:solidFill>
                          <a:srgbClr val="000000"/>
                        </a:solidFill>
                        <a:effectLst/>
                        <a:latin typeface="Helvetica" panose="020B0604020202020204" pitchFamily="34"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1A1C2B"/>
                      </a:solidFill>
                      <a:prstDash val="solid"/>
                      <a:round/>
                      <a:headEnd type="none" w="med" len="med"/>
                      <a:tailEnd type="none" w="med" len="med"/>
                    </a:lnR>
                    <a:lnT w="12700" cap="flat" cmpd="sng" algn="ctr">
                      <a:solidFill>
                        <a:srgbClr val="1A1C2B"/>
                      </a:solidFill>
                      <a:prstDash val="solid"/>
                      <a:round/>
                      <a:headEnd type="none" w="med" len="med"/>
                      <a:tailEnd type="none" w="med" len="med"/>
                    </a:lnT>
                    <a:lnB w="12700" cap="flat" cmpd="sng" algn="ctr">
                      <a:solidFill>
                        <a:srgbClr val="1A1C2B"/>
                      </a:solidFill>
                      <a:prstDash val="solid"/>
                      <a:round/>
                      <a:headEnd type="none" w="med" len="med"/>
                      <a:tailEnd type="none" w="med" len="med"/>
                    </a:lnB>
                  </a:tcPr>
                </a:tc>
                <a:tc>
                  <a:txBody>
                    <a:bodyPr/>
                    <a:lstStyle/>
                    <a:p>
                      <a:pPr algn="ctr" rtl="0" fontAlgn="ctr"/>
                      <a:endParaRPr lang="en-GB" sz="3200" b="1" i="0" u="none" strike="noStrike">
                        <a:solidFill>
                          <a:srgbClr val="00FF2D"/>
                        </a:solidFill>
                        <a:effectLst/>
                        <a:latin typeface="Wingdings" panose="05000000000000000000" pitchFamily="2" charset="2"/>
                      </a:endParaRPr>
                    </a:p>
                  </a:txBody>
                  <a:tcPr marL="6350" marR="6350" marT="6350" marB="0" anchor="ctr">
                    <a:lnL w="12700" cap="flat" cmpd="sng" algn="ctr">
                      <a:solidFill>
                        <a:srgbClr val="1A1C2B"/>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1A1C2B"/>
                      </a:solidFill>
                      <a:prstDash val="solid"/>
                      <a:round/>
                      <a:headEnd type="none" w="med" len="med"/>
                      <a:tailEnd type="none" w="med" len="med"/>
                    </a:lnT>
                    <a:lnB w="12700" cap="flat" cmpd="sng" algn="ctr">
                      <a:solidFill>
                        <a:srgbClr val="1A1C2B"/>
                      </a:solidFill>
                      <a:prstDash val="solid"/>
                      <a:round/>
                      <a:headEnd type="none" w="med" len="med"/>
                      <a:tailEnd type="none" w="med" len="med"/>
                    </a:lnB>
                    <a:solidFill>
                      <a:srgbClr val="FFFFFF"/>
                    </a:solidFill>
                  </a:tcPr>
                </a:tc>
                <a:extLst>
                  <a:ext uri="{0D108BD9-81ED-4DB2-BD59-A6C34878D82A}">
                    <a16:rowId xmlns:a16="http://schemas.microsoft.com/office/drawing/2014/main" val="3615243736"/>
                  </a:ext>
                </a:extLst>
              </a:tr>
              <a:tr h="580812">
                <a:tc>
                  <a:txBody>
                    <a:bodyPr/>
                    <a:lstStyle/>
                    <a:p>
                      <a:pPr algn="ctr" rtl="0" fontAlgn="ctr"/>
                      <a:r>
                        <a:rPr lang="en-GB" sz="1800" b="1" i="0" u="none" strike="noStrike">
                          <a:solidFill>
                            <a:srgbClr val="000000"/>
                          </a:solidFill>
                          <a:effectLst/>
                          <a:latin typeface="Helvetica" panose="020B0604020202020204" pitchFamily="34" charset="0"/>
                        </a:rPr>
                        <a:t>Enablement session arranged / Material for all portals to be shared</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1A1C2B"/>
                      </a:solidFill>
                      <a:prstDash val="solid"/>
                      <a:round/>
                      <a:headEnd type="none" w="med" len="med"/>
                      <a:tailEnd type="none" w="med" len="med"/>
                    </a:lnR>
                    <a:lnT w="12700" cap="flat" cmpd="sng" algn="ctr">
                      <a:solidFill>
                        <a:srgbClr val="1A1C2B"/>
                      </a:solidFill>
                      <a:prstDash val="solid"/>
                      <a:round/>
                      <a:headEnd type="none" w="med" len="med"/>
                      <a:tailEnd type="none" w="med" len="med"/>
                    </a:lnT>
                    <a:lnB w="12700" cap="flat" cmpd="sng" algn="ctr">
                      <a:solidFill>
                        <a:srgbClr val="1A1C2B"/>
                      </a:solidFill>
                      <a:prstDash val="solid"/>
                      <a:round/>
                      <a:headEnd type="none" w="med" len="med"/>
                      <a:tailEnd type="none" w="med" len="med"/>
                    </a:lnB>
                  </a:tcPr>
                </a:tc>
                <a:tc>
                  <a:txBody>
                    <a:bodyPr/>
                    <a:lstStyle/>
                    <a:p>
                      <a:pPr algn="ctr" rtl="0" fontAlgn="ctr"/>
                      <a:endParaRPr lang="en-GB" sz="3200" b="1" i="0" u="none" strike="noStrike">
                        <a:solidFill>
                          <a:srgbClr val="00FF2D"/>
                        </a:solidFill>
                        <a:effectLst/>
                        <a:latin typeface="Wingdings" panose="05000000000000000000" pitchFamily="2" charset="2"/>
                      </a:endParaRPr>
                    </a:p>
                  </a:txBody>
                  <a:tcPr marL="6350" marR="6350" marT="6350" marB="0" anchor="ctr">
                    <a:lnL w="12700" cap="flat" cmpd="sng" algn="ctr">
                      <a:solidFill>
                        <a:srgbClr val="1A1C2B"/>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1A1C2B"/>
                      </a:solidFill>
                      <a:prstDash val="solid"/>
                      <a:round/>
                      <a:headEnd type="none" w="med" len="med"/>
                      <a:tailEnd type="none" w="med" len="med"/>
                    </a:lnT>
                    <a:lnB w="12700" cap="flat" cmpd="sng" algn="ctr">
                      <a:solidFill>
                        <a:srgbClr val="1A1C2B"/>
                      </a:solidFill>
                      <a:prstDash val="solid"/>
                      <a:round/>
                      <a:headEnd type="none" w="med" len="med"/>
                      <a:tailEnd type="none" w="med" len="med"/>
                    </a:lnB>
                    <a:solidFill>
                      <a:srgbClr val="FFFFFF"/>
                    </a:solidFill>
                  </a:tcPr>
                </a:tc>
                <a:extLst>
                  <a:ext uri="{0D108BD9-81ED-4DB2-BD59-A6C34878D82A}">
                    <a16:rowId xmlns:a16="http://schemas.microsoft.com/office/drawing/2014/main" val="2782311248"/>
                  </a:ext>
                </a:extLst>
              </a:tr>
              <a:tr h="580812">
                <a:tc>
                  <a:txBody>
                    <a:bodyPr/>
                    <a:lstStyle/>
                    <a:p>
                      <a:pPr algn="ctr" rtl="0" fontAlgn="ctr"/>
                      <a:r>
                        <a:rPr lang="en-GB" sz="1800" b="1" i="0" u="none" strike="noStrike" dirty="0">
                          <a:solidFill>
                            <a:srgbClr val="000000"/>
                          </a:solidFill>
                          <a:effectLst/>
                          <a:latin typeface="Helvetica" panose="020B0604020202020204" pitchFamily="34" charset="0"/>
                        </a:rPr>
                        <a:t>Introductory incentives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1A1C2B"/>
                      </a:solidFill>
                      <a:prstDash val="solid"/>
                      <a:round/>
                      <a:headEnd type="none" w="med" len="med"/>
                      <a:tailEnd type="none" w="med" len="med"/>
                    </a:lnR>
                    <a:lnT w="12700" cap="flat" cmpd="sng" algn="ctr">
                      <a:solidFill>
                        <a:srgbClr val="1A1C2B"/>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endParaRPr lang="en-GB" sz="3200" b="1" i="0" u="none" strike="noStrike" dirty="0">
                        <a:solidFill>
                          <a:srgbClr val="00FF2D"/>
                        </a:solidFill>
                        <a:effectLst/>
                        <a:latin typeface="Wingdings" panose="05000000000000000000" pitchFamily="2" charset="2"/>
                      </a:endParaRPr>
                    </a:p>
                  </a:txBody>
                  <a:tcPr marL="6350" marR="6350" marT="6350" marB="0" anchor="ctr">
                    <a:lnL w="12700" cap="flat" cmpd="sng" algn="ctr">
                      <a:solidFill>
                        <a:srgbClr val="1A1C2B"/>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1A1C2B"/>
                      </a:solidFill>
                      <a:prstDash val="solid"/>
                      <a:round/>
                      <a:headEnd type="none" w="med" len="med"/>
                      <a:tailEnd type="none" w="med" len="med"/>
                    </a:lnT>
                    <a:lnB w="12700" cap="flat" cmpd="sng" algn="ctr">
                      <a:solidFill>
                        <a:srgbClr val="1A1C2B"/>
                      </a:solidFill>
                      <a:prstDash val="solid"/>
                      <a:round/>
                      <a:headEnd type="none" w="med" len="med"/>
                      <a:tailEnd type="none" w="med" len="med"/>
                    </a:lnB>
                    <a:solidFill>
                      <a:srgbClr val="FFFFFF"/>
                    </a:solidFill>
                  </a:tcPr>
                </a:tc>
                <a:extLst>
                  <a:ext uri="{0D108BD9-81ED-4DB2-BD59-A6C34878D82A}">
                    <a16:rowId xmlns:a16="http://schemas.microsoft.com/office/drawing/2014/main" val="4106821283"/>
                  </a:ext>
                </a:extLst>
              </a:tr>
            </a:tbl>
          </a:graphicData>
        </a:graphic>
      </p:graphicFrame>
    </p:spTree>
    <p:extLst>
      <p:ext uri="{BB962C8B-B14F-4D97-AF65-F5344CB8AC3E}">
        <p14:creationId xmlns:p14="http://schemas.microsoft.com/office/powerpoint/2010/main" val="400755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raphic 36">
            <a:extLst>
              <a:ext uri="{FF2B5EF4-FFF2-40B4-BE49-F238E27FC236}">
                <a16:creationId xmlns:a16="http://schemas.microsoft.com/office/drawing/2014/main" id="{1180B3CD-49B2-2342-EF85-2BF276AABA59}"/>
              </a:ext>
            </a:extLst>
          </p:cNvPr>
          <p:cNvSpPr/>
          <p:nvPr/>
        </p:nvSpPr>
        <p:spPr>
          <a:xfrm>
            <a:off x="249468" y="756176"/>
            <a:ext cx="4624231" cy="2900032"/>
          </a:xfrm>
          <a:prstGeom prst="roundRect">
            <a:avLst>
              <a:gd name="adj" fmla="val 6386"/>
            </a:avLst>
          </a:prstGeom>
          <a:solidFill>
            <a:schemeClr val="accent2">
              <a:alpha val="96000"/>
            </a:schemeClr>
          </a:solidFill>
          <a:ln w="9778" cap="flat">
            <a:gradFill>
              <a:gsLst>
                <a:gs pos="26000">
                  <a:srgbClr val="283676">
                    <a:alpha val="29804"/>
                  </a:srgbClr>
                </a:gs>
                <a:gs pos="76000">
                  <a:srgbClr val="FFFFFF">
                    <a:alpha val="60000"/>
                  </a:srgbClr>
                </a:gs>
              </a:gsLst>
              <a:lin ang="0" scaled="1"/>
            </a:gradFill>
            <a:prstDash val="solid"/>
            <a:miter/>
          </a:ln>
        </p:spPr>
        <p:txBody>
          <a:bodyPr lIns="720000" tIns="720000" rIns="720000" bIns="720000" rtlCol="0" anchor="ctr"/>
          <a:lstStyle/>
          <a:p>
            <a:pPr lvl="0">
              <a:spcAft>
                <a:spcPts val="1200"/>
              </a:spcAft>
              <a:defRPr/>
            </a:pPr>
            <a:r>
              <a:rPr lang="en-GB" sz="1600" b="1" dirty="0">
                <a:latin typeface="Helvetica" pitchFamily="2" charset="0"/>
              </a:rPr>
              <a:t>The Exponential-e Group</a:t>
            </a:r>
          </a:p>
          <a:p>
            <a:pPr lvl="0">
              <a:defRPr/>
            </a:pPr>
            <a:r>
              <a:rPr lang="en-GB" sz="1200" b="1" dirty="0">
                <a:latin typeface="Helvetica" pitchFamily="2" charset="0"/>
              </a:rPr>
              <a:t>Over 70+ years</a:t>
            </a:r>
            <a:r>
              <a:rPr lang="en-GB" sz="1200" dirty="0">
                <a:latin typeface="Helvetica" pitchFamily="2" charset="0"/>
              </a:rPr>
              <a:t> of experience, </a:t>
            </a:r>
          </a:p>
          <a:p>
            <a:pPr lvl="0">
              <a:defRPr/>
            </a:pPr>
            <a:r>
              <a:rPr lang="en-GB" sz="1200" dirty="0">
                <a:latin typeface="Helvetica" pitchFamily="2" charset="0"/>
              </a:rPr>
              <a:t>credentials and capabilities in delivering </a:t>
            </a:r>
          </a:p>
          <a:p>
            <a:pPr lvl="0">
              <a:defRPr/>
            </a:pPr>
            <a:r>
              <a:rPr lang="en-GB" sz="1200" b="1" dirty="0">
                <a:latin typeface="Helvetica" pitchFamily="2" charset="0"/>
              </a:rPr>
              <a:t>critical infrastructure to both the public and private sectors</a:t>
            </a:r>
            <a:r>
              <a:rPr lang="en-GB" sz="1200" dirty="0">
                <a:latin typeface="Helvetica" pitchFamily="2" charset="0"/>
              </a:rPr>
              <a:t>.</a:t>
            </a:r>
          </a:p>
          <a:p>
            <a:pPr lvl="0">
              <a:defRPr/>
            </a:pPr>
            <a:endParaRPr lang="en-GB" sz="1200" dirty="0">
              <a:latin typeface="Helvetica" pitchFamily="2" charset="0"/>
            </a:endParaRPr>
          </a:p>
          <a:p>
            <a:pPr lvl="0">
              <a:defRPr/>
            </a:pPr>
            <a:r>
              <a:rPr lang="en-GB" sz="1200" dirty="0">
                <a:latin typeface="Helvetica" pitchFamily="2" charset="0"/>
              </a:rPr>
              <a:t>The combined skills and expertise of the </a:t>
            </a:r>
          </a:p>
          <a:p>
            <a:pPr lvl="0">
              <a:defRPr/>
            </a:pPr>
            <a:r>
              <a:rPr lang="en-GB" sz="1200" dirty="0">
                <a:latin typeface="Helvetica" pitchFamily="2" charset="0"/>
              </a:rPr>
              <a:t>three companies now make </a:t>
            </a:r>
            <a:r>
              <a:rPr lang="en-GB" sz="1200" b="1" dirty="0">
                <a:latin typeface="Helvetica" pitchFamily="2" charset="0"/>
              </a:rPr>
              <a:t>‘military-grade’ solutions</a:t>
            </a:r>
            <a:r>
              <a:rPr lang="en-GB" sz="1200" dirty="0">
                <a:latin typeface="Helvetica" pitchFamily="2" charset="0"/>
              </a:rPr>
              <a:t> more accessible </a:t>
            </a:r>
          </a:p>
          <a:p>
            <a:pPr lvl="0">
              <a:defRPr/>
            </a:pPr>
            <a:r>
              <a:rPr lang="en-GB" sz="1200" dirty="0">
                <a:latin typeface="Helvetica" pitchFamily="2" charset="0"/>
              </a:rPr>
              <a:t>and available to all organisations.</a:t>
            </a:r>
            <a:endParaRPr kumimoji="0" lang="en-GB" sz="1200" b="1" i="0" u="none" strike="noStrike" kern="1200" cap="none" spc="0" normalizeH="0" baseline="0" noProof="0" dirty="0">
              <a:ln>
                <a:noFill/>
              </a:ln>
              <a:effectLst/>
              <a:uLnTx/>
              <a:uFillTx/>
              <a:latin typeface="Helvetica" pitchFamily="2" charset="0"/>
            </a:endParaRPr>
          </a:p>
        </p:txBody>
      </p:sp>
      <p:sp>
        <p:nvSpPr>
          <p:cNvPr id="2" name="Exponential-e Text">
            <a:extLst>
              <a:ext uri="{FF2B5EF4-FFF2-40B4-BE49-F238E27FC236}">
                <a16:creationId xmlns:a16="http://schemas.microsoft.com/office/drawing/2014/main" id="{9B475E66-D9A9-4138-73A6-F11879633C85}"/>
              </a:ext>
            </a:extLst>
          </p:cNvPr>
          <p:cNvSpPr txBox="1"/>
          <p:nvPr/>
        </p:nvSpPr>
        <p:spPr>
          <a:xfrm>
            <a:off x="6618335" y="897064"/>
            <a:ext cx="5452288" cy="2087659"/>
          </a:xfrm>
          <a:prstGeom prst="roundRect">
            <a:avLst>
              <a:gd name="adj" fmla="val 2393"/>
            </a:avLst>
          </a:prstGeom>
          <a:gradFill>
            <a:gsLst>
              <a:gs pos="13000">
                <a:srgbClr val="FFFFFF">
                  <a:alpha val="0"/>
                </a:srgbClr>
              </a:gs>
              <a:gs pos="42000">
                <a:srgbClr val="FFFFFF">
                  <a:alpha val="8627"/>
                </a:srgbClr>
              </a:gs>
              <a:gs pos="70000">
                <a:srgbClr val="FFFFFF">
                  <a:alpha val="20000"/>
                </a:srgbClr>
              </a:gs>
            </a:gsLst>
            <a:lin ang="0" scaled="1"/>
          </a:gradFill>
          <a:ln w="3979" cap="flat">
            <a:gradFill>
              <a:gsLst>
                <a:gs pos="26000">
                  <a:srgbClr val="283676">
                    <a:alpha val="29804"/>
                  </a:srgbClr>
                </a:gs>
                <a:gs pos="76000">
                  <a:srgbClr val="FFFFFF">
                    <a:alpha val="60000"/>
                  </a:srgbClr>
                </a:gs>
              </a:gsLst>
              <a:lin ang="0" scaled="1"/>
            </a:gradFill>
            <a:prstDash val="solid"/>
            <a:miter/>
          </a:ln>
        </p:spPr>
        <p:txBody>
          <a:bodyPr lIns="2304000" tIns="180000" rIns="180000" bIns="180000" rtlCol="0" anchor="ct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rgbClr val="0D2143"/>
                </a:solidFill>
                <a:effectLst/>
                <a:uLnTx/>
                <a:uFillTx/>
                <a:latin typeface="Helvetic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Helvetica"/>
                <a:ea typeface="+mn-ea"/>
                <a:cs typeface="+mn-cs"/>
              </a:rPr>
              <a:t>Exponential-e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300" b="0" i="0" u="none" strike="noStrike" kern="1200" cap="none" spc="0" normalizeH="0" baseline="0" noProof="0" dirty="0">
                <a:ln>
                  <a:noFill/>
                </a:ln>
                <a:solidFill>
                  <a:schemeClr val="bg1"/>
                </a:solidFill>
                <a:effectLst/>
                <a:uLnTx/>
                <a:uFillTx/>
                <a:latin typeface="Helvetica"/>
                <a:ea typeface="+mn-ea"/>
                <a:cs typeface="+mn-cs"/>
              </a:rPr>
            </a:br>
            <a:r>
              <a:rPr kumimoji="0" lang="en-GB" sz="1200" b="1" i="0" u="none" strike="noStrike" kern="1200" cap="none" spc="0" normalizeH="0" baseline="0" noProof="0" dirty="0">
                <a:ln>
                  <a:noFill/>
                </a:ln>
                <a:solidFill>
                  <a:schemeClr val="bg1"/>
                </a:solidFill>
                <a:effectLst/>
                <a:uLnTx/>
                <a:uFillTx/>
                <a:latin typeface="Helvetica"/>
                <a:ea typeface="+mn-ea"/>
                <a:cs typeface="+mn-cs"/>
              </a:rPr>
              <a:t>Infrastructure as a Service</a:t>
            </a:r>
            <a:r>
              <a:rPr kumimoji="0" lang="en-GB" sz="1200" b="0" i="0" u="none" strike="noStrike" kern="1200" cap="none" spc="0" normalizeH="0" baseline="0" noProof="0" dirty="0">
                <a:ln>
                  <a:noFill/>
                </a:ln>
                <a:solidFill>
                  <a:schemeClr val="bg1"/>
                </a:solidFill>
                <a:effectLst/>
                <a:uLnTx/>
                <a:uFillTx/>
                <a:latin typeface="Helvetica"/>
                <a:ea typeface="+mn-ea"/>
                <a:cs typeface="+mn-cs"/>
              </a:rPr>
              <a:t>, Cloud architecture, solutions delivery, long experience in </a:t>
            </a:r>
            <a:r>
              <a:rPr kumimoji="0" lang="en-GB" sz="1200" b="1" i="0" u="none" strike="noStrike" kern="1200" cap="none" spc="0" normalizeH="0" baseline="0" noProof="0" dirty="0">
                <a:ln>
                  <a:noFill/>
                </a:ln>
                <a:solidFill>
                  <a:schemeClr val="bg1"/>
                </a:solidFill>
                <a:effectLst/>
                <a:uLnTx/>
                <a:uFillTx/>
                <a:latin typeface="Helvetica"/>
                <a:ea typeface="+mn-ea"/>
                <a:cs typeface="+mn-cs"/>
              </a:rPr>
              <a:t>cyber services</a:t>
            </a:r>
            <a:r>
              <a:rPr kumimoji="0" lang="en-GB" sz="1200" b="0" i="0" u="none" strike="noStrike" kern="1200" cap="none" spc="0" normalizeH="0" baseline="0" noProof="0" dirty="0">
                <a:ln>
                  <a:noFill/>
                </a:ln>
                <a:solidFill>
                  <a:schemeClr val="bg1"/>
                </a:solidFill>
                <a:effectLst/>
                <a:uLnTx/>
                <a:uFillTx/>
                <a:latin typeface="Helvetica"/>
                <a:ea typeface="+mn-ea"/>
              </a:rPr>
              <a:t> 24 / 7 CSOC. Working to the highest security cleared levels.</a:t>
            </a:r>
            <a:endParaRPr kumimoji="0" lang="en-GB" sz="1200" b="0" i="0" u="none" strike="noStrike" kern="1200" cap="none" spc="0" normalizeH="0" baseline="0" noProof="0" dirty="0">
              <a:ln>
                <a:noFill/>
              </a:ln>
              <a:solidFill>
                <a:schemeClr val="bg1"/>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1" i="0" u="none" strike="noStrike" kern="1200" cap="none" spc="0" normalizeH="0" baseline="0" noProof="0" dirty="0">
                <a:ln>
                  <a:noFill/>
                </a:ln>
                <a:solidFill>
                  <a:schemeClr val="bg1"/>
                </a:solidFill>
                <a:effectLst/>
                <a:uLnTx/>
                <a:uFillTx/>
                <a:latin typeface="Helvetica"/>
                <a:ea typeface="+mn-ea"/>
                <a:cs typeface="+mn-cs"/>
              </a:rPr>
            </a:br>
            <a:r>
              <a:rPr kumimoji="0" lang="en-GB" sz="1000" b="1" i="0" u="none" strike="noStrike" kern="1200" cap="none" spc="0" normalizeH="0" baseline="0" noProof="0" dirty="0">
                <a:ln>
                  <a:noFill/>
                </a:ln>
                <a:solidFill>
                  <a:schemeClr val="bg1"/>
                </a:solidFill>
                <a:effectLst/>
                <a:uLnTx/>
                <a:uFillTx/>
                <a:latin typeface="Helvetica"/>
                <a:ea typeface="+mn-ea"/>
              </a:rPr>
              <a:t>Founded Oct 2002</a:t>
            </a:r>
            <a:endParaRPr kumimoji="0" lang="en-GB" sz="1000" b="1" i="0" u="none" strike="noStrike" kern="1200" cap="none" spc="0" normalizeH="0" baseline="0" noProof="0" dirty="0">
              <a:ln>
                <a:noFill/>
              </a:ln>
              <a:solidFill>
                <a:schemeClr val="bg1"/>
              </a:solidFill>
              <a:effectLst/>
              <a:uLnTx/>
              <a:uFillTx/>
              <a:latin typeface="Helvetica"/>
              <a:ea typeface="+mn-ea"/>
              <a:cs typeface="Helvetica"/>
            </a:endParaRPr>
          </a:p>
        </p:txBody>
      </p:sp>
      <p:sp>
        <p:nvSpPr>
          <p:cNvPr id="3" name="TextBox 2">
            <a:extLst>
              <a:ext uri="{FF2B5EF4-FFF2-40B4-BE49-F238E27FC236}">
                <a16:creationId xmlns:a16="http://schemas.microsoft.com/office/drawing/2014/main" id="{DB7F279E-90E9-B6A8-6765-4D4B369DD298}"/>
              </a:ext>
            </a:extLst>
          </p:cNvPr>
          <p:cNvSpPr txBox="1"/>
          <p:nvPr/>
        </p:nvSpPr>
        <p:spPr>
          <a:xfrm>
            <a:off x="8229023" y="3377700"/>
            <a:ext cx="3841600" cy="2341824"/>
          </a:xfrm>
          <a:prstGeom prst="roundRect">
            <a:avLst>
              <a:gd name="adj" fmla="val 2393"/>
            </a:avLst>
          </a:prstGeom>
          <a:gradFill>
            <a:gsLst>
              <a:gs pos="13000">
                <a:srgbClr val="FFFFFF">
                  <a:alpha val="0"/>
                </a:srgbClr>
              </a:gs>
              <a:gs pos="42000">
                <a:srgbClr val="FFFFFF">
                  <a:alpha val="8627"/>
                </a:srgbClr>
              </a:gs>
              <a:gs pos="70000">
                <a:srgbClr val="FFFFFF">
                  <a:alpha val="20000"/>
                </a:srgbClr>
              </a:gs>
            </a:gsLst>
            <a:lin ang="0" scaled="1"/>
          </a:gradFill>
          <a:ln w="3979" cap="flat">
            <a:gradFill>
              <a:gsLst>
                <a:gs pos="26000">
                  <a:srgbClr val="283676">
                    <a:alpha val="29804"/>
                  </a:srgbClr>
                </a:gs>
                <a:gs pos="76000">
                  <a:srgbClr val="FFFFFF">
                    <a:alpha val="60000"/>
                  </a:srgbClr>
                </a:gs>
              </a:gsLst>
              <a:lin ang="0" scaled="1"/>
            </a:gradFill>
            <a:prstDash val="solid"/>
            <a:miter/>
          </a:ln>
        </p:spPr>
        <p:txBody>
          <a:bodyPr lIns="1152000" tIns="180000" rIns="180000" bIns="180000" rtlCol="0" anchor="ct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rgbClr val="0D2143"/>
                </a:solidFill>
                <a:effectLst/>
                <a:uLnTx/>
                <a:uFillTx/>
                <a:latin typeface="Helvetic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Helvetica"/>
                <a:ea typeface="+mn-ea"/>
                <a:cs typeface="+mn-cs"/>
              </a:rPr>
              <a:t>Vysiion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300" b="0" i="0" u="none" strike="noStrike" kern="1200" cap="none" spc="0" normalizeH="0" baseline="0" noProof="0">
                <a:ln>
                  <a:noFill/>
                </a:ln>
                <a:solidFill>
                  <a:schemeClr val="bg1"/>
                </a:solidFill>
                <a:effectLst/>
                <a:uLnTx/>
                <a:uFillTx/>
                <a:latin typeface="Helvetica"/>
                <a:ea typeface="+mn-ea"/>
                <a:cs typeface="+mn-cs"/>
              </a:rPr>
            </a:br>
            <a:r>
              <a:rPr kumimoji="0" lang="en-GB" sz="1200" b="1" i="0" u="none" strike="noStrike" kern="1200" cap="none" spc="0" normalizeH="0" baseline="0" noProof="0">
                <a:ln>
                  <a:noFill/>
                </a:ln>
                <a:solidFill>
                  <a:schemeClr val="bg1"/>
                </a:solidFill>
                <a:effectLst/>
                <a:uLnTx/>
                <a:uFillTx/>
                <a:latin typeface="Helvetica"/>
                <a:ea typeface="+mn-ea"/>
                <a:cs typeface="+mn-cs"/>
              </a:rPr>
              <a:t>Security-Cleared</a:t>
            </a:r>
            <a:r>
              <a:rPr kumimoji="0" lang="en-GB" sz="1200" b="0" i="0" u="none" strike="noStrike" kern="1200" cap="none" spc="0" normalizeH="0" baseline="0" noProof="0">
                <a:ln>
                  <a:noFill/>
                </a:ln>
                <a:solidFill>
                  <a:schemeClr val="bg1"/>
                </a:solidFill>
                <a:effectLst/>
                <a:uLnTx/>
                <a:uFillTx/>
                <a:latin typeface="Helvetica"/>
                <a:ea typeface="+mn-ea"/>
                <a:cs typeface="+mn-cs"/>
              </a:rPr>
              <a:t> staff, FSC compliant and a track record in delivering </a:t>
            </a:r>
            <a:r>
              <a:rPr kumimoji="0" lang="en-GB" sz="1200" b="1" i="0" u="none" strike="noStrike" kern="1200" cap="none" spc="0" normalizeH="0" baseline="0" noProof="0">
                <a:ln>
                  <a:noFill/>
                </a:ln>
                <a:solidFill>
                  <a:schemeClr val="bg1"/>
                </a:solidFill>
                <a:effectLst/>
                <a:uLnTx/>
                <a:uFillTx/>
                <a:latin typeface="Helvetica"/>
                <a:ea typeface="+mn-ea"/>
                <a:cs typeface="+mn-cs"/>
              </a:rPr>
              <a:t>Defence</a:t>
            </a:r>
            <a:r>
              <a:rPr kumimoji="0" lang="en-GB" sz="1200" b="0" i="0" u="none" strike="noStrike" kern="1200" cap="none" spc="0" normalizeH="0" baseline="0" noProof="0">
                <a:ln>
                  <a:noFill/>
                </a:ln>
                <a:solidFill>
                  <a:schemeClr val="bg1"/>
                </a:solidFill>
                <a:effectLst/>
                <a:uLnTx/>
                <a:uFillTx/>
                <a:latin typeface="Helvetica"/>
                <a:ea typeface="+mn-ea"/>
                <a:cs typeface="+mn-cs"/>
              </a:rPr>
              <a:t> and </a:t>
            </a:r>
            <a:r>
              <a:rPr kumimoji="0" lang="en-GB" sz="1200" b="1" i="0" u="none" strike="noStrike" kern="1200" cap="none" spc="0" normalizeH="0" baseline="0" noProof="0">
                <a:ln>
                  <a:noFill/>
                </a:ln>
                <a:solidFill>
                  <a:schemeClr val="bg1"/>
                </a:solidFill>
                <a:effectLst/>
                <a:uLnTx/>
                <a:uFillTx/>
                <a:latin typeface="Helvetica"/>
                <a:ea typeface="+mn-ea"/>
                <a:cs typeface="+mn-cs"/>
              </a:rPr>
              <a:t>CNI</a:t>
            </a:r>
            <a:r>
              <a:rPr kumimoji="0" lang="en-GB" sz="1200" b="0" i="0" u="none" strike="noStrike" kern="1200" cap="none" spc="0" normalizeH="0" baseline="0" noProof="0">
                <a:ln>
                  <a:noFill/>
                </a:ln>
                <a:solidFill>
                  <a:schemeClr val="bg1"/>
                </a:solidFill>
                <a:effectLst/>
                <a:uLnTx/>
                <a:uFillTx/>
                <a:latin typeface="Helvetica"/>
                <a:ea typeface="+mn-ea"/>
                <a:cs typeface="+mn-cs"/>
              </a:rPr>
              <a:t> solutions.</a:t>
            </a:r>
            <a:br>
              <a:rPr kumimoji="0" lang="en-GB" sz="1200" b="0" i="0" u="none" strike="noStrike" kern="1200" cap="none" spc="0" normalizeH="0" baseline="0" noProof="0">
                <a:ln>
                  <a:noFill/>
                </a:ln>
                <a:solidFill>
                  <a:schemeClr val="bg1"/>
                </a:solidFill>
                <a:effectLst/>
                <a:uLnTx/>
                <a:uFillTx/>
                <a:latin typeface="Helvetica"/>
                <a:ea typeface="+mn-ea"/>
                <a:cs typeface="+mn-cs"/>
              </a:rPr>
            </a:br>
            <a:br>
              <a:rPr kumimoji="0" lang="en-GB" sz="1200" b="0" i="0" u="none" strike="noStrike" kern="1200" cap="none" spc="0" normalizeH="0" baseline="0" noProof="0">
                <a:ln>
                  <a:noFill/>
                </a:ln>
                <a:solidFill>
                  <a:schemeClr val="bg1"/>
                </a:solidFill>
                <a:effectLst/>
                <a:uLnTx/>
                <a:uFillTx/>
                <a:latin typeface="Helvetica"/>
                <a:ea typeface="+mn-ea"/>
                <a:cs typeface="+mn-cs"/>
              </a:rPr>
            </a:br>
            <a:r>
              <a:rPr kumimoji="0" lang="en-GB" sz="1000" b="1" i="0" u="none" strike="noStrike" kern="1200" cap="none" spc="0" normalizeH="0" baseline="0" noProof="0">
                <a:ln>
                  <a:noFill/>
                </a:ln>
                <a:solidFill>
                  <a:schemeClr val="bg1"/>
                </a:solidFill>
                <a:effectLst/>
                <a:uLnTx/>
                <a:uFillTx/>
                <a:latin typeface="Helvetica"/>
                <a:ea typeface="+mn-ea"/>
                <a:cs typeface="+mn-cs"/>
              </a:rPr>
              <a:t>Founded 1996, Acquired Feb 2020</a:t>
            </a:r>
          </a:p>
        </p:txBody>
      </p:sp>
      <p:sp>
        <p:nvSpPr>
          <p:cNvPr id="4" name="TextBox 3">
            <a:extLst>
              <a:ext uri="{FF2B5EF4-FFF2-40B4-BE49-F238E27FC236}">
                <a16:creationId xmlns:a16="http://schemas.microsoft.com/office/drawing/2014/main" id="{80D6040B-078F-FEDD-8952-B9192686B57A}"/>
              </a:ext>
            </a:extLst>
          </p:cNvPr>
          <p:cNvSpPr txBox="1"/>
          <p:nvPr/>
        </p:nvSpPr>
        <p:spPr>
          <a:xfrm flipH="1">
            <a:off x="291207" y="3914409"/>
            <a:ext cx="4114736" cy="2341824"/>
          </a:xfrm>
          <a:prstGeom prst="roundRect">
            <a:avLst>
              <a:gd name="adj" fmla="val 2393"/>
            </a:avLst>
          </a:prstGeom>
          <a:gradFill>
            <a:gsLst>
              <a:gs pos="13000">
                <a:srgbClr val="FFFFFF">
                  <a:alpha val="0"/>
                </a:srgbClr>
              </a:gs>
              <a:gs pos="42000">
                <a:srgbClr val="FFFFFF">
                  <a:alpha val="8627"/>
                </a:srgbClr>
              </a:gs>
              <a:gs pos="70000">
                <a:srgbClr val="FFFFFF">
                  <a:alpha val="20000"/>
                </a:srgbClr>
              </a:gs>
            </a:gsLst>
            <a:lin ang="0" scaled="1"/>
          </a:gradFill>
          <a:ln w="3979" cap="flat">
            <a:gradFill>
              <a:gsLst>
                <a:gs pos="26000">
                  <a:srgbClr val="283676">
                    <a:alpha val="29804"/>
                  </a:srgbClr>
                </a:gs>
                <a:gs pos="76000">
                  <a:srgbClr val="FFFFFF">
                    <a:alpha val="60000"/>
                  </a:srgbClr>
                </a:gs>
              </a:gsLst>
              <a:lin ang="0" scaled="1"/>
            </a:gradFill>
            <a:prstDash val="solid"/>
            <a:miter/>
          </a:ln>
        </p:spPr>
        <p:txBody>
          <a:bodyPr lIns="288000" tIns="180000" rIns="1620000" bIns="180000" rtlCol="0" anchor="ct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rgbClr val="0D2143"/>
                </a:solidFill>
                <a:effectLst/>
                <a:uLnTx/>
                <a:uFillTx/>
                <a:latin typeface="Helvetic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Helvetica"/>
                <a:ea typeface="+mn-ea"/>
                <a:cs typeface="+mn-cs"/>
              </a:rPr>
              <a:t>Xpertex</a:t>
            </a:r>
            <a:br>
              <a:rPr kumimoji="0" lang="en-GB" sz="1600" b="1" i="0" u="none" strike="noStrike" kern="1200" cap="none" spc="0" normalizeH="0" baseline="0" noProof="0" dirty="0">
                <a:ln>
                  <a:noFill/>
                </a:ln>
                <a:solidFill>
                  <a:schemeClr val="bg1"/>
                </a:solidFill>
                <a:effectLst/>
                <a:uLnTx/>
                <a:uFillTx/>
                <a:latin typeface="Helvetica"/>
                <a:ea typeface="+mn-ea"/>
                <a:cs typeface="+mn-cs"/>
              </a:rPr>
            </a:br>
            <a:r>
              <a:rPr kumimoji="0" lang="en-GB" sz="1300" b="0" i="0" u="none" strike="noStrike" kern="1200" cap="none" spc="0" normalizeH="0" baseline="0" noProof="0" dirty="0">
                <a:ln>
                  <a:noFill/>
                </a:ln>
                <a:solidFill>
                  <a:schemeClr val="bg1"/>
                </a:solidFill>
                <a:effectLst/>
                <a:uLnTx/>
                <a:uFillTx/>
                <a:latin typeface="Helvetica"/>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bg1"/>
                </a:solidFill>
                <a:effectLst/>
                <a:uLnTx/>
                <a:uFillTx/>
                <a:latin typeface="Helvetica"/>
                <a:ea typeface="+mn-ea"/>
                <a:cs typeface="+mn-cs"/>
              </a:rPr>
              <a:t>Security-Cleared</a:t>
            </a:r>
            <a:r>
              <a:rPr kumimoji="0" lang="en-GB" sz="1200" b="0" i="0" u="none" strike="noStrike" kern="1200" cap="none" spc="0" normalizeH="0" baseline="0" noProof="0" dirty="0">
                <a:ln>
                  <a:noFill/>
                </a:ln>
                <a:solidFill>
                  <a:schemeClr val="bg1"/>
                </a:solidFill>
                <a:effectLst/>
                <a:uLnTx/>
                <a:uFillTx/>
                <a:latin typeface="Helvetica"/>
                <a:ea typeface="+mn-ea"/>
                <a:cs typeface="+mn-cs"/>
              </a:rPr>
              <a:t> staff </a:t>
            </a:r>
            <a:br>
              <a:rPr kumimoji="0" lang="en-GB" sz="1200" b="0" i="0" u="none" strike="noStrike" kern="1200" cap="none" spc="0" normalizeH="0" baseline="0" noProof="0" dirty="0">
                <a:ln>
                  <a:noFill/>
                </a:ln>
                <a:solidFill>
                  <a:schemeClr val="bg1"/>
                </a:solidFill>
                <a:effectLst/>
                <a:uLnTx/>
                <a:uFillTx/>
                <a:latin typeface="Helvetica"/>
                <a:ea typeface="+mn-ea"/>
                <a:cs typeface="+mn-cs"/>
              </a:rPr>
            </a:br>
            <a:r>
              <a:rPr kumimoji="0" lang="en-GB" sz="1200" b="0" i="0" u="none" strike="noStrike" kern="1200" cap="none" spc="0" normalizeH="0" baseline="0" noProof="0" dirty="0">
                <a:ln>
                  <a:noFill/>
                </a:ln>
                <a:solidFill>
                  <a:schemeClr val="bg1"/>
                </a:solidFill>
                <a:effectLst/>
                <a:uLnTx/>
                <a:uFillTx/>
                <a:latin typeface="Helvetica"/>
                <a:ea typeface="+mn-ea"/>
                <a:cs typeface="+mn-cs"/>
              </a:rPr>
              <a:t>and track record in delivering </a:t>
            </a:r>
            <a:r>
              <a:rPr kumimoji="0" lang="en-GB" sz="1200" b="1" i="0" u="none" strike="noStrike" kern="1200" cap="none" spc="0" normalizeH="0" baseline="0" noProof="0" dirty="0">
                <a:ln>
                  <a:noFill/>
                </a:ln>
                <a:solidFill>
                  <a:schemeClr val="bg1"/>
                </a:solidFill>
                <a:effectLst/>
                <a:uLnTx/>
                <a:uFillTx/>
                <a:latin typeface="Helvetica"/>
                <a:ea typeface="+mn-ea"/>
                <a:cs typeface="+mn-cs"/>
              </a:rPr>
              <a:t>‘Information Assured’ </a:t>
            </a:r>
            <a:r>
              <a:rPr kumimoji="0" lang="en-GB" sz="1200" b="0" i="0" u="none" strike="noStrike" kern="1200" cap="none" spc="0" normalizeH="0" baseline="0" noProof="0" dirty="0">
                <a:ln>
                  <a:noFill/>
                </a:ln>
                <a:solidFill>
                  <a:schemeClr val="bg1"/>
                </a:solidFill>
                <a:effectLst/>
                <a:uLnTx/>
                <a:uFillTx/>
                <a:latin typeface="Helvetica"/>
                <a:ea typeface="+mn-ea"/>
                <a:cs typeface="+mn-cs"/>
              </a:rPr>
              <a:t>solutions into the </a:t>
            </a:r>
            <a:r>
              <a:rPr kumimoji="0" lang="en-GB" sz="1200" b="1" i="0" u="none" strike="noStrike" kern="1200" cap="none" spc="0" normalizeH="0" baseline="0" noProof="0" dirty="0">
                <a:ln>
                  <a:noFill/>
                </a:ln>
                <a:solidFill>
                  <a:schemeClr val="bg1"/>
                </a:solidFill>
                <a:effectLst/>
                <a:uLnTx/>
                <a:uFillTx/>
                <a:latin typeface="Helvetica"/>
                <a:ea typeface="+mn-ea"/>
                <a:cs typeface="+mn-cs"/>
              </a:rPr>
              <a:t>Intelligence</a:t>
            </a:r>
            <a:r>
              <a:rPr kumimoji="0" lang="en-GB" sz="1200" b="0" i="0" u="none" strike="noStrike" kern="1200" cap="none" spc="0" normalizeH="0" baseline="0" noProof="0" dirty="0">
                <a:ln>
                  <a:noFill/>
                </a:ln>
                <a:solidFill>
                  <a:schemeClr val="bg1"/>
                </a:solidFill>
                <a:effectLst/>
                <a:uLnTx/>
                <a:uFillTx/>
                <a:latin typeface="Helvetica"/>
                <a:ea typeface="+mn-ea"/>
                <a:cs typeface="+mn-cs"/>
              </a:rPr>
              <a:t> and </a:t>
            </a:r>
            <a:r>
              <a:rPr kumimoji="0" lang="en-GB" sz="1200" b="1" i="0" u="none" strike="noStrike" kern="1200" cap="none" spc="0" normalizeH="0" baseline="0" noProof="0" dirty="0">
                <a:ln>
                  <a:noFill/>
                </a:ln>
                <a:solidFill>
                  <a:schemeClr val="bg1"/>
                </a:solidFill>
                <a:effectLst/>
                <a:uLnTx/>
                <a:uFillTx/>
                <a:latin typeface="Helvetica"/>
                <a:ea typeface="+mn-ea"/>
                <a:cs typeface="+mn-cs"/>
              </a:rPr>
              <a:t>CNI</a:t>
            </a:r>
            <a:r>
              <a:rPr kumimoji="0" lang="en-GB" sz="1200" b="0" i="0" u="none" strike="noStrike" kern="1200" cap="none" spc="0" normalizeH="0" baseline="0" noProof="0" dirty="0">
                <a:ln>
                  <a:noFill/>
                </a:ln>
                <a:solidFill>
                  <a:schemeClr val="bg1"/>
                </a:solidFill>
                <a:effectLst/>
                <a:uLnTx/>
                <a:uFillTx/>
                <a:latin typeface="Helvetica"/>
                <a:ea typeface="+mn-ea"/>
                <a:cs typeface="+mn-cs"/>
              </a:rPr>
              <a:t> sectors.</a:t>
            </a:r>
            <a:br>
              <a:rPr kumimoji="0" lang="en-GB" sz="1200" b="0" i="0" u="none" strike="noStrike" kern="1200" cap="none" spc="0" normalizeH="0" baseline="0" noProof="0" dirty="0">
                <a:ln>
                  <a:noFill/>
                </a:ln>
                <a:solidFill>
                  <a:schemeClr val="bg1"/>
                </a:solidFill>
                <a:effectLst/>
                <a:uLnTx/>
                <a:uFillTx/>
                <a:latin typeface="Helvetica"/>
                <a:ea typeface="+mn-ea"/>
                <a:cs typeface="+mn-cs"/>
              </a:rPr>
            </a:br>
            <a:endParaRPr kumimoji="0" lang="en-GB" sz="1200" b="0" i="0" u="none" strike="noStrike" kern="1200" cap="none" spc="0" normalizeH="0" baseline="0" noProof="0" dirty="0">
              <a:ln>
                <a:noFill/>
              </a:ln>
              <a:solidFill>
                <a:schemeClr val="bg1"/>
              </a:solidFill>
              <a:effectLst/>
              <a:uLnTx/>
              <a:uFillTx/>
              <a:latin typeface="Helvetic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Helvetica"/>
                <a:ea typeface="+mn-ea"/>
                <a:cs typeface="+mn-cs"/>
              </a:rPr>
              <a:t>Founded 2006, Acquired Sep 2021</a:t>
            </a:r>
          </a:p>
        </p:txBody>
      </p:sp>
      <p:sp>
        <p:nvSpPr>
          <p:cNvPr id="6" name="TextBox 5">
            <a:extLst>
              <a:ext uri="{FF2B5EF4-FFF2-40B4-BE49-F238E27FC236}">
                <a16:creationId xmlns:a16="http://schemas.microsoft.com/office/drawing/2014/main" id="{F968181F-1BB9-B73A-F16A-0908E4C3D7EC}"/>
              </a:ext>
            </a:extLst>
          </p:cNvPr>
          <p:cNvSpPr txBox="1"/>
          <p:nvPr/>
        </p:nvSpPr>
        <p:spPr>
          <a:xfrm>
            <a:off x="5532528" y="36576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pitchFamily="2" charset="0"/>
              <a:ea typeface="+mn-ea"/>
              <a:cs typeface="+mn-cs"/>
            </a:endParaRPr>
          </a:p>
        </p:txBody>
      </p:sp>
      <p:sp>
        <p:nvSpPr>
          <p:cNvPr id="19" name="Title 18">
            <a:extLst>
              <a:ext uri="{FF2B5EF4-FFF2-40B4-BE49-F238E27FC236}">
                <a16:creationId xmlns:a16="http://schemas.microsoft.com/office/drawing/2014/main" id="{A7E2D27C-6DA9-338C-62C9-F25C2CFDA349}"/>
              </a:ext>
            </a:extLst>
          </p:cNvPr>
          <p:cNvSpPr>
            <a:spLocks noGrp="1"/>
          </p:cNvSpPr>
          <p:nvPr>
            <p:ph type="title"/>
          </p:nvPr>
        </p:nvSpPr>
        <p:spPr/>
        <p:txBody>
          <a:bodyPr/>
          <a:lstStyle/>
          <a:p>
            <a:r>
              <a:rPr lang="en-GB"/>
              <a:t>The Exponential-e Group</a:t>
            </a:r>
          </a:p>
        </p:txBody>
      </p:sp>
      <p:grpSp>
        <p:nvGrpSpPr>
          <p:cNvPr id="5" name="Group 4">
            <a:extLst>
              <a:ext uri="{FF2B5EF4-FFF2-40B4-BE49-F238E27FC236}">
                <a16:creationId xmlns:a16="http://schemas.microsoft.com/office/drawing/2014/main" id="{EBE2024C-DF8B-9D41-02D6-F9D8C1766290}"/>
              </a:ext>
            </a:extLst>
          </p:cNvPr>
          <p:cNvGrpSpPr/>
          <p:nvPr/>
        </p:nvGrpSpPr>
        <p:grpSpPr>
          <a:xfrm>
            <a:off x="3308383" y="3051618"/>
            <a:ext cx="3341288" cy="3341282"/>
            <a:chOff x="2573987" y="2827930"/>
            <a:chExt cx="3788662" cy="3788657"/>
          </a:xfrm>
        </p:grpSpPr>
        <p:grpSp>
          <p:nvGrpSpPr>
            <p:cNvPr id="7" name="Group 6">
              <a:extLst>
                <a:ext uri="{FF2B5EF4-FFF2-40B4-BE49-F238E27FC236}">
                  <a16:creationId xmlns:a16="http://schemas.microsoft.com/office/drawing/2014/main" id="{F7E90F27-3908-2F49-A1FB-1837B206EA4C}"/>
                </a:ext>
              </a:extLst>
            </p:cNvPr>
            <p:cNvGrpSpPr/>
            <p:nvPr/>
          </p:nvGrpSpPr>
          <p:grpSpPr>
            <a:xfrm>
              <a:off x="2573987" y="2827930"/>
              <a:ext cx="3788662" cy="3788657"/>
              <a:chOff x="7233588" y="3544269"/>
              <a:chExt cx="1927701" cy="1927701"/>
            </a:xfrm>
          </p:grpSpPr>
          <p:pic>
            <p:nvPicPr>
              <p:cNvPr id="10" name="Graphic 9">
                <a:extLst>
                  <a:ext uri="{FF2B5EF4-FFF2-40B4-BE49-F238E27FC236}">
                    <a16:creationId xmlns:a16="http://schemas.microsoft.com/office/drawing/2014/main" id="{9B9A8DA3-1817-70BE-76BE-99CE55A556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33588" y="3544269"/>
                <a:ext cx="1927701" cy="1927701"/>
              </a:xfrm>
              <a:prstGeom prst="rect">
                <a:avLst/>
              </a:prstGeom>
            </p:spPr>
          </p:pic>
          <p:sp>
            <p:nvSpPr>
              <p:cNvPr id="12" name="Oval 11">
                <a:extLst>
                  <a:ext uri="{FF2B5EF4-FFF2-40B4-BE49-F238E27FC236}">
                    <a16:creationId xmlns:a16="http://schemas.microsoft.com/office/drawing/2014/main" id="{F7EC6C5A-3E0A-93CE-48DB-8A4221CF0EF2}"/>
                  </a:ext>
                </a:extLst>
              </p:cNvPr>
              <p:cNvSpPr/>
              <p:nvPr/>
            </p:nvSpPr>
            <p:spPr>
              <a:xfrm>
                <a:off x="7359951" y="3670632"/>
                <a:ext cx="1674974" cy="1674974"/>
              </a:xfrm>
              <a:prstGeom prst="ellipse">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3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8" name="Graphic 7">
              <a:extLst>
                <a:ext uri="{FF2B5EF4-FFF2-40B4-BE49-F238E27FC236}">
                  <a16:creationId xmlns:a16="http://schemas.microsoft.com/office/drawing/2014/main" id="{3911D2C0-4CFB-24B7-CBE1-BDF8B0371C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88053" y="4466864"/>
              <a:ext cx="1827990" cy="473436"/>
            </a:xfrm>
            <a:prstGeom prst="rect">
              <a:avLst/>
            </a:prstGeom>
          </p:spPr>
        </p:pic>
      </p:grpSp>
      <p:grpSp>
        <p:nvGrpSpPr>
          <p:cNvPr id="13" name="Group 12">
            <a:extLst>
              <a:ext uri="{FF2B5EF4-FFF2-40B4-BE49-F238E27FC236}">
                <a16:creationId xmlns:a16="http://schemas.microsoft.com/office/drawing/2014/main" id="{DC2F14A5-E909-A263-D240-BB514ECFA41E}"/>
              </a:ext>
            </a:extLst>
          </p:cNvPr>
          <p:cNvGrpSpPr/>
          <p:nvPr/>
        </p:nvGrpSpPr>
        <p:grpSpPr>
          <a:xfrm>
            <a:off x="5600106" y="3051618"/>
            <a:ext cx="3341288" cy="3341282"/>
            <a:chOff x="5617591" y="2827930"/>
            <a:chExt cx="3788662" cy="3788657"/>
          </a:xfrm>
        </p:grpSpPr>
        <p:grpSp>
          <p:nvGrpSpPr>
            <p:cNvPr id="15" name="Group 14">
              <a:extLst>
                <a:ext uri="{FF2B5EF4-FFF2-40B4-BE49-F238E27FC236}">
                  <a16:creationId xmlns:a16="http://schemas.microsoft.com/office/drawing/2014/main" id="{3A8C856F-0278-63E9-D928-D6282277D0B8}"/>
                </a:ext>
              </a:extLst>
            </p:cNvPr>
            <p:cNvGrpSpPr/>
            <p:nvPr/>
          </p:nvGrpSpPr>
          <p:grpSpPr>
            <a:xfrm>
              <a:off x="5617591" y="2827930"/>
              <a:ext cx="3788662" cy="3788657"/>
              <a:chOff x="9458628" y="3544269"/>
              <a:chExt cx="1927701" cy="1927701"/>
            </a:xfrm>
          </p:grpSpPr>
          <p:pic>
            <p:nvPicPr>
              <p:cNvPr id="18" name="Graphic 17">
                <a:extLst>
                  <a:ext uri="{FF2B5EF4-FFF2-40B4-BE49-F238E27FC236}">
                    <a16:creationId xmlns:a16="http://schemas.microsoft.com/office/drawing/2014/main" id="{F0AE1791-9A93-77B3-61A3-77D3433363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58628" y="3544269"/>
                <a:ext cx="1927701" cy="1927701"/>
              </a:xfrm>
              <a:prstGeom prst="rect">
                <a:avLst/>
              </a:prstGeom>
            </p:spPr>
          </p:pic>
          <p:sp>
            <p:nvSpPr>
              <p:cNvPr id="24" name="Oval 23">
                <a:extLst>
                  <a:ext uri="{FF2B5EF4-FFF2-40B4-BE49-F238E27FC236}">
                    <a16:creationId xmlns:a16="http://schemas.microsoft.com/office/drawing/2014/main" id="{ECDEE621-9054-26F2-1D45-52FC405E0CE6}"/>
                  </a:ext>
                </a:extLst>
              </p:cNvPr>
              <p:cNvSpPr/>
              <p:nvPr/>
            </p:nvSpPr>
            <p:spPr>
              <a:xfrm>
                <a:off x="9584991" y="3670632"/>
                <a:ext cx="1674974" cy="1674974"/>
              </a:xfrm>
              <a:prstGeom prst="ellipse">
                <a:avLst/>
              </a:prstGeom>
              <a:solidFill>
                <a:schemeClr val="accent3"/>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3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17" name="Graphic 16">
              <a:extLst>
                <a:ext uri="{FF2B5EF4-FFF2-40B4-BE49-F238E27FC236}">
                  <a16:creationId xmlns:a16="http://schemas.microsoft.com/office/drawing/2014/main" id="{256BA54B-F16C-A2BD-5D16-5E3B50DE0B2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9473" y="4506769"/>
              <a:ext cx="1777950" cy="457562"/>
            </a:xfrm>
            <a:prstGeom prst="rect">
              <a:avLst/>
            </a:prstGeom>
          </p:spPr>
        </p:pic>
      </p:grpSp>
      <p:grpSp>
        <p:nvGrpSpPr>
          <p:cNvPr id="29" name="Group 28">
            <a:extLst>
              <a:ext uri="{FF2B5EF4-FFF2-40B4-BE49-F238E27FC236}">
                <a16:creationId xmlns:a16="http://schemas.microsoft.com/office/drawing/2014/main" id="{A9FEFE31-A6D8-6CBD-0F6F-E3DA6B59A1AD}"/>
              </a:ext>
            </a:extLst>
          </p:cNvPr>
          <p:cNvGrpSpPr/>
          <p:nvPr/>
        </p:nvGrpSpPr>
        <p:grpSpPr>
          <a:xfrm>
            <a:off x="4104456" y="178796"/>
            <a:ext cx="3867089" cy="3867085"/>
            <a:chOff x="4104456" y="178796"/>
            <a:chExt cx="3867089" cy="3867085"/>
          </a:xfrm>
        </p:grpSpPr>
        <p:grpSp>
          <p:nvGrpSpPr>
            <p:cNvPr id="11" name="Group 10">
              <a:extLst>
                <a:ext uri="{FF2B5EF4-FFF2-40B4-BE49-F238E27FC236}">
                  <a16:creationId xmlns:a16="http://schemas.microsoft.com/office/drawing/2014/main" id="{F5B80496-9A4B-A3A7-E4D6-4D62C960C6E7}"/>
                </a:ext>
              </a:extLst>
            </p:cNvPr>
            <p:cNvGrpSpPr/>
            <p:nvPr/>
          </p:nvGrpSpPr>
          <p:grpSpPr>
            <a:xfrm>
              <a:off x="4104456" y="178796"/>
              <a:ext cx="3867089" cy="3867085"/>
              <a:chOff x="5013628" y="954230"/>
              <a:chExt cx="1927701" cy="1927701"/>
            </a:xfrm>
          </p:grpSpPr>
          <p:pic>
            <p:nvPicPr>
              <p:cNvPr id="16" name="Graphic 15">
                <a:extLst>
                  <a:ext uri="{FF2B5EF4-FFF2-40B4-BE49-F238E27FC236}">
                    <a16:creationId xmlns:a16="http://schemas.microsoft.com/office/drawing/2014/main" id="{2719602D-FC32-9C26-B57D-F8B97A8EB4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13628" y="954230"/>
                <a:ext cx="1927701" cy="1927701"/>
              </a:xfrm>
              <a:prstGeom prst="rect">
                <a:avLst/>
              </a:prstGeom>
            </p:spPr>
          </p:pic>
          <p:sp>
            <p:nvSpPr>
              <p:cNvPr id="20" name="Oval 19">
                <a:extLst>
                  <a:ext uri="{FF2B5EF4-FFF2-40B4-BE49-F238E27FC236}">
                    <a16:creationId xmlns:a16="http://schemas.microsoft.com/office/drawing/2014/main" id="{8154F094-B2F2-FDF6-F20C-E1EA697F442B}"/>
                  </a:ext>
                </a:extLst>
              </p:cNvPr>
              <p:cNvSpPr/>
              <p:nvPr/>
            </p:nvSpPr>
            <p:spPr>
              <a:xfrm>
                <a:off x="5139991" y="1080593"/>
                <a:ext cx="1674974" cy="1674974"/>
              </a:xfrm>
              <a:prstGeom prst="ellipse">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grpSp>
          <p:nvGrpSpPr>
            <p:cNvPr id="21" name="Expo.e Logo">
              <a:extLst>
                <a:ext uri="{FF2B5EF4-FFF2-40B4-BE49-F238E27FC236}">
                  <a16:creationId xmlns:a16="http://schemas.microsoft.com/office/drawing/2014/main" id="{AED0E5E8-A3AF-9261-D3A8-8FD99E199C77}"/>
                </a:ext>
              </a:extLst>
            </p:cNvPr>
            <p:cNvGrpSpPr/>
            <p:nvPr/>
          </p:nvGrpSpPr>
          <p:grpSpPr>
            <a:xfrm>
              <a:off x="5009324" y="1949874"/>
              <a:ext cx="2057353" cy="324928"/>
              <a:chOff x="368300" y="241303"/>
              <a:chExt cx="2057353" cy="324928"/>
            </a:xfrm>
            <a:solidFill>
              <a:schemeClr val="tx1"/>
            </a:solidFill>
          </p:grpSpPr>
          <p:sp>
            <p:nvSpPr>
              <p:cNvPr id="22" name="Free-form: Shape 21">
                <a:extLst>
                  <a:ext uri="{FF2B5EF4-FFF2-40B4-BE49-F238E27FC236}">
                    <a16:creationId xmlns:a16="http://schemas.microsoft.com/office/drawing/2014/main" id="{0D6463E8-20A6-5458-507A-15BC37A0EF98}"/>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latin typeface="Helvetica" pitchFamily="2" charset="0"/>
                </a:endParaRPr>
              </a:p>
            </p:txBody>
          </p:sp>
          <p:sp>
            <p:nvSpPr>
              <p:cNvPr id="23" name="Free-form: Shape 22">
                <a:extLst>
                  <a:ext uri="{FF2B5EF4-FFF2-40B4-BE49-F238E27FC236}">
                    <a16:creationId xmlns:a16="http://schemas.microsoft.com/office/drawing/2014/main" id="{7B8AB985-9228-F5C5-E02B-EC1943C32915}"/>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latin typeface="Helvetica" pitchFamily="2" charset="0"/>
                </a:endParaRPr>
              </a:p>
            </p:txBody>
          </p:sp>
          <p:sp>
            <p:nvSpPr>
              <p:cNvPr id="25" name="Free-form: Shape 24">
                <a:extLst>
                  <a:ext uri="{FF2B5EF4-FFF2-40B4-BE49-F238E27FC236}">
                    <a16:creationId xmlns:a16="http://schemas.microsoft.com/office/drawing/2014/main" id="{50E5621D-165F-E26C-C113-387DAA164EE9}"/>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latin typeface="Helvetica" pitchFamily="2" charset="0"/>
                </a:endParaRPr>
              </a:p>
            </p:txBody>
          </p:sp>
          <p:sp>
            <p:nvSpPr>
              <p:cNvPr id="26" name="Free-form: Shape 25">
                <a:extLst>
                  <a:ext uri="{FF2B5EF4-FFF2-40B4-BE49-F238E27FC236}">
                    <a16:creationId xmlns:a16="http://schemas.microsoft.com/office/drawing/2014/main" id="{D6465A6C-139A-2406-FF52-67770149A7CB}"/>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latin typeface="Helvetica" pitchFamily="2" charset="0"/>
                </a:endParaRPr>
              </a:p>
            </p:txBody>
          </p:sp>
          <p:sp>
            <p:nvSpPr>
              <p:cNvPr id="27" name="Free-form: Shape 26">
                <a:extLst>
                  <a:ext uri="{FF2B5EF4-FFF2-40B4-BE49-F238E27FC236}">
                    <a16:creationId xmlns:a16="http://schemas.microsoft.com/office/drawing/2014/main" id="{C372BD4B-1E87-93FB-07F8-EA12608BBD80}"/>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latin typeface="Helvetica" pitchFamily="2" charset="0"/>
                </a:endParaRPr>
              </a:p>
            </p:txBody>
          </p:sp>
          <p:sp>
            <p:nvSpPr>
              <p:cNvPr id="28" name="Free-form: Shape 27">
                <a:extLst>
                  <a:ext uri="{FF2B5EF4-FFF2-40B4-BE49-F238E27FC236}">
                    <a16:creationId xmlns:a16="http://schemas.microsoft.com/office/drawing/2014/main" id="{E550367C-FF8C-315D-CB81-EFC57B0F073A}"/>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latin typeface="Helvetica" pitchFamily="2" charset="0"/>
                </a:endParaRPr>
              </a:p>
            </p:txBody>
          </p:sp>
        </p:grpSp>
      </p:grpSp>
    </p:spTree>
    <p:custDataLst>
      <p:tags r:id="rId1"/>
    </p:custDataLst>
    <p:extLst>
      <p:ext uri="{BB962C8B-B14F-4D97-AF65-F5344CB8AC3E}">
        <p14:creationId xmlns:p14="http://schemas.microsoft.com/office/powerpoint/2010/main" val="103179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par>
                          <p:cTn id="32" fill="hold">
                            <p:stCondLst>
                              <p:cond delay="500"/>
                            </p:stCondLst>
                            <p:childTnLst>
                              <p:par>
                                <p:cTn id="33" presetID="22" presetClass="entr" presetSubtype="2"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righ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 calcmode="lin" valueType="num">
                                      <p:cBhvr>
                                        <p:cTn id="40" dur="500" fill="hold"/>
                                        <p:tgtEl>
                                          <p:spTgt spid="46"/>
                                        </p:tgtEl>
                                        <p:attrNameLst>
                                          <p:attrName>ppt_w</p:attrName>
                                        </p:attrNameLst>
                                      </p:cBhvr>
                                      <p:tavLst>
                                        <p:tav tm="0">
                                          <p:val>
                                            <p:fltVal val="0"/>
                                          </p:val>
                                        </p:tav>
                                        <p:tav tm="100000">
                                          <p:val>
                                            <p:strVal val="#ppt_w"/>
                                          </p:val>
                                        </p:tav>
                                      </p:tavLst>
                                    </p:anim>
                                    <p:anim calcmode="lin" valueType="num">
                                      <p:cBhvr>
                                        <p:cTn id="41" dur="500" fill="hold"/>
                                        <p:tgtEl>
                                          <p:spTgt spid="46"/>
                                        </p:tgtEl>
                                        <p:attrNameLst>
                                          <p:attrName>ppt_h</p:attrName>
                                        </p:attrNameLst>
                                      </p:cBhvr>
                                      <p:tavLst>
                                        <p:tav tm="0">
                                          <p:val>
                                            <p:fltVal val="0"/>
                                          </p:val>
                                        </p:tav>
                                        <p:tav tm="100000">
                                          <p:val>
                                            <p:strVal val="#ppt_h"/>
                                          </p:val>
                                        </p:tav>
                                      </p:tavLst>
                                    </p:anim>
                                    <p:animEffect transition="in" filter="fade">
                                      <p:cBhvr>
                                        <p:cTn id="4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2" grpId="0" animBg="1"/>
      <p:bldP spid="3" grpId="0" animBg="1"/>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222A777-B85C-A00F-B48A-72B8E809C02E}"/>
              </a:ext>
            </a:extLst>
          </p:cNvPr>
          <p:cNvSpPr>
            <a:spLocks noGrp="1"/>
          </p:cNvSpPr>
          <p:nvPr>
            <p:ph type="subTitle" idx="1"/>
          </p:nvPr>
        </p:nvSpPr>
        <p:spPr>
          <a:solidFill>
            <a:schemeClr val="tx1">
              <a:alpha val="10000"/>
            </a:schemeClr>
          </a:solidFill>
        </p:spPr>
        <p:txBody>
          <a:bodyPr/>
          <a:lstStyle/>
          <a:p>
            <a:r>
              <a:rPr lang="en-GB"/>
              <a:t>Be Unstoppable</a:t>
            </a:r>
          </a:p>
        </p:txBody>
      </p:sp>
      <p:sp>
        <p:nvSpPr>
          <p:cNvPr id="3" name="Title 2">
            <a:extLst>
              <a:ext uri="{FF2B5EF4-FFF2-40B4-BE49-F238E27FC236}">
                <a16:creationId xmlns:a16="http://schemas.microsoft.com/office/drawing/2014/main" id="{8B770296-11C9-C9D4-ED1C-B28204B33F8E}"/>
              </a:ext>
            </a:extLst>
          </p:cNvPr>
          <p:cNvSpPr>
            <a:spLocks noGrp="1"/>
          </p:cNvSpPr>
          <p:nvPr>
            <p:ph type="ctrTitle"/>
          </p:nvPr>
        </p:nvSpPr>
        <p:spPr>
          <a:solidFill>
            <a:schemeClr val="tx1"/>
          </a:solidFill>
        </p:spPr>
        <p:txBody>
          <a:bodyPr>
            <a:normAutofit/>
          </a:bodyPr>
          <a:lstStyle/>
          <a:p>
            <a:r>
              <a:rPr lang="en-GB" b="1" dirty="0">
                <a:solidFill>
                  <a:schemeClr val="bg1"/>
                </a:solidFill>
                <a:latin typeface="Helvetica" pitchFamily="2" charset="0"/>
                <a:cs typeface="HelveticaNowDisplay Black" panose="020B0A04030202020204" pitchFamily="34" charset="0"/>
              </a:rPr>
              <a:t>Partner Enablement</a:t>
            </a:r>
          </a:p>
        </p:txBody>
      </p:sp>
    </p:spTree>
    <p:extLst>
      <p:ext uri="{BB962C8B-B14F-4D97-AF65-F5344CB8AC3E}">
        <p14:creationId xmlns:p14="http://schemas.microsoft.com/office/powerpoint/2010/main" val="3680540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D55409-B2B9-49B7-B46A-0D32B3A9ADAE}"/>
              </a:ext>
            </a:extLst>
          </p:cNvPr>
          <p:cNvSpPr>
            <a:spLocks noGrp="1"/>
          </p:cNvSpPr>
          <p:nvPr>
            <p:ph type="title"/>
          </p:nvPr>
        </p:nvSpPr>
        <p:spPr>
          <a:xfrm>
            <a:off x="2768600" y="6875"/>
            <a:ext cx="8966200" cy="749300"/>
          </a:xfrm>
        </p:spPr>
        <p:txBody>
          <a:bodyPr/>
          <a:lstStyle/>
          <a:p>
            <a:r>
              <a:rPr lang="en-GB"/>
              <a:t>What is EXPO.e Enablement and how will it benefit you</a:t>
            </a:r>
          </a:p>
        </p:txBody>
      </p:sp>
      <p:grpSp>
        <p:nvGrpSpPr>
          <p:cNvPr id="197" name="Group 196">
            <a:extLst>
              <a:ext uri="{FF2B5EF4-FFF2-40B4-BE49-F238E27FC236}">
                <a16:creationId xmlns:a16="http://schemas.microsoft.com/office/drawing/2014/main" id="{41E7ADC0-9CD1-4EC3-8D02-D5125428C2DE}"/>
              </a:ext>
            </a:extLst>
          </p:cNvPr>
          <p:cNvGrpSpPr/>
          <p:nvPr/>
        </p:nvGrpSpPr>
        <p:grpSpPr>
          <a:xfrm>
            <a:off x="6666409" y="2215714"/>
            <a:ext cx="2306559" cy="1954249"/>
            <a:chOff x="4386246" y="1939942"/>
            <a:chExt cx="2306559" cy="1954249"/>
          </a:xfrm>
        </p:grpSpPr>
        <p:grpSp>
          <p:nvGrpSpPr>
            <p:cNvPr id="188" name="Group 187">
              <a:extLst>
                <a:ext uri="{FF2B5EF4-FFF2-40B4-BE49-F238E27FC236}">
                  <a16:creationId xmlns:a16="http://schemas.microsoft.com/office/drawing/2014/main" id="{7E01EB3E-0F44-4526-AB9C-B8E64D422ED9}"/>
                </a:ext>
              </a:extLst>
            </p:cNvPr>
            <p:cNvGrpSpPr/>
            <p:nvPr/>
          </p:nvGrpSpPr>
          <p:grpSpPr>
            <a:xfrm>
              <a:off x="4605979" y="1939942"/>
              <a:ext cx="2086826" cy="1954249"/>
              <a:chOff x="4605979" y="1939942"/>
              <a:chExt cx="2086826" cy="1954249"/>
            </a:xfrm>
          </p:grpSpPr>
          <p:sp>
            <p:nvSpPr>
              <p:cNvPr id="20" name="Free-form: Shape 19">
                <a:extLst>
                  <a:ext uri="{FF2B5EF4-FFF2-40B4-BE49-F238E27FC236}">
                    <a16:creationId xmlns:a16="http://schemas.microsoft.com/office/drawing/2014/main" id="{F58538D1-C38E-45A4-BE5E-3AE608CFD615}"/>
                  </a:ext>
                </a:extLst>
              </p:cNvPr>
              <p:cNvSpPr/>
              <p:nvPr/>
            </p:nvSpPr>
            <p:spPr>
              <a:xfrm>
                <a:off x="4605979" y="1939942"/>
                <a:ext cx="1999869" cy="1954249"/>
              </a:xfrm>
              <a:custGeom>
                <a:avLst/>
                <a:gdLst>
                  <a:gd name="connsiteX0" fmla="*/ 1999870 w 1999869"/>
                  <a:gd name="connsiteY0" fmla="*/ 1476238 h 1954249"/>
                  <a:gd name="connsiteX1" fmla="*/ 1617768 w 1999869"/>
                  <a:gd name="connsiteY1" fmla="*/ 0 h 1954249"/>
                  <a:gd name="connsiteX2" fmla="*/ 238393 w 1999869"/>
                  <a:gd name="connsiteY2" fmla="*/ 796295 h 1954249"/>
                  <a:gd name="connsiteX3" fmla="*/ 393797 w 1999869"/>
                  <a:gd name="connsiteY3" fmla="*/ 1677657 h 1954249"/>
                  <a:gd name="connsiteX4" fmla="*/ 1962282 w 1999869"/>
                  <a:gd name="connsiteY4" fmla="*/ 1954250 h 1954249"/>
                  <a:gd name="connsiteX5" fmla="*/ 1999870 w 1999869"/>
                  <a:gd name="connsiteY5" fmla="*/ 1476238 h 195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9869" h="1954249">
                    <a:moveTo>
                      <a:pt x="1999870" y="1476238"/>
                    </a:moveTo>
                    <a:cubicBezTo>
                      <a:pt x="1999870" y="940417"/>
                      <a:pt x="1861097" y="437127"/>
                      <a:pt x="1617768" y="0"/>
                    </a:cubicBezTo>
                    <a:lnTo>
                      <a:pt x="238393" y="796295"/>
                    </a:lnTo>
                    <a:cubicBezTo>
                      <a:pt x="-146640" y="1018596"/>
                      <a:pt x="-44062" y="1600430"/>
                      <a:pt x="393797" y="1677657"/>
                    </a:cubicBezTo>
                    <a:lnTo>
                      <a:pt x="1962282" y="1954250"/>
                    </a:lnTo>
                    <a:cubicBezTo>
                      <a:pt x="1986901" y="1798478"/>
                      <a:pt x="1999870" y="1638897"/>
                      <a:pt x="1999870" y="1476238"/>
                    </a:cubicBezTo>
                    <a:close/>
                  </a:path>
                </a:pathLst>
              </a:cu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30" name="Free-form: Shape 29">
                <a:extLst>
                  <a:ext uri="{FF2B5EF4-FFF2-40B4-BE49-F238E27FC236}">
                    <a16:creationId xmlns:a16="http://schemas.microsoft.com/office/drawing/2014/main" id="{79F720AA-7571-4A85-82C6-99699C191531}"/>
                  </a:ext>
                </a:extLst>
              </p:cNvPr>
              <p:cNvSpPr/>
              <p:nvPr/>
            </p:nvSpPr>
            <p:spPr>
              <a:xfrm>
                <a:off x="4606052" y="2650219"/>
                <a:ext cx="579536" cy="997200"/>
              </a:xfrm>
              <a:custGeom>
                <a:avLst/>
                <a:gdLst>
                  <a:gd name="connsiteX0" fmla="*/ 387350 w 579536"/>
                  <a:gd name="connsiteY0" fmla="*/ 0 h 997200"/>
                  <a:gd name="connsiteX1" fmla="*/ 238393 w 579536"/>
                  <a:gd name="connsiteY1" fmla="*/ 86019 h 997200"/>
                  <a:gd name="connsiteX2" fmla="*/ 393798 w 579536"/>
                  <a:gd name="connsiteY2" fmla="*/ 967380 h 997200"/>
                  <a:gd name="connsiteX3" fmla="*/ 563051 w 579536"/>
                  <a:gd name="connsiteY3" fmla="*/ 997201 h 997200"/>
                  <a:gd name="connsiteX4" fmla="*/ 579537 w 579536"/>
                  <a:gd name="connsiteY4" fmla="*/ 765888 h 997200"/>
                  <a:gd name="connsiteX5" fmla="*/ 387350 w 579536"/>
                  <a:gd name="connsiteY5" fmla="*/ 0 h 99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536" h="997200">
                    <a:moveTo>
                      <a:pt x="387350" y="0"/>
                    </a:moveTo>
                    <a:lnTo>
                      <a:pt x="238393" y="86019"/>
                    </a:lnTo>
                    <a:cubicBezTo>
                      <a:pt x="-146640" y="308319"/>
                      <a:pt x="-44062" y="890154"/>
                      <a:pt x="393798" y="967380"/>
                    </a:cubicBezTo>
                    <a:lnTo>
                      <a:pt x="563051" y="997201"/>
                    </a:lnTo>
                    <a:cubicBezTo>
                      <a:pt x="573821" y="921660"/>
                      <a:pt x="579537" y="844433"/>
                      <a:pt x="579537" y="765888"/>
                    </a:cubicBezTo>
                    <a:cubicBezTo>
                      <a:pt x="579537" y="488856"/>
                      <a:pt x="509931" y="228088"/>
                      <a:pt x="387350" y="0"/>
                    </a:cubicBezTo>
                    <a:close/>
                  </a:path>
                </a:pathLst>
              </a:custGeom>
              <a:solidFill>
                <a:schemeClr val="tx1">
                  <a:alpha val="16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161" name="TextBox 160">
                <a:extLst>
                  <a:ext uri="{FF2B5EF4-FFF2-40B4-BE49-F238E27FC236}">
                    <a16:creationId xmlns:a16="http://schemas.microsoft.com/office/drawing/2014/main" id="{EBDBFD04-5890-432E-A284-A512154DA44E}"/>
                  </a:ext>
                </a:extLst>
              </p:cNvPr>
              <p:cNvSpPr txBox="1"/>
              <p:nvPr/>
            </p:nvSpPr>
            <p:spPr>
              <a:xfrm>
                <a:off x="5059841" y="2569244"/>
                <a:ext cx="1632964" cy="997200"/>
              </a:xfrm>
              <a:prstGeom prst="rect">
                <a:avLst/>
              </a:prstGeom>
              <a:noFill/>
              <a:ln cap="flat">
                <a:noFill/>
              </a:ln>
            </p:spPr>
            <p:txBody>
              <a:bodyPr vert="horz" wrap="square" lIns="180000" tIns="180000" rIns="180000" bIns="180000" anchor="ctr" anchorCtr="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A1C2B"/>
                    </a:solidFill>
                    <a:effectLst/>
                    <a:uLnTx/>
                    <a:uFillTx/>
                    <a:latin typeface="Helvetica" pitchFamily="2" charset="0"/>
                    <a:ea typeface="+mn-ea"/>
                    <a:cs typeface="+mn-cs"/>
                  </a:rPr>
                  <a:t>Help you grow pipeline and margins</a:t>
                </a:r>
              </a:p>
            </p:txBody>
          </p:sp>
        </p:grpSp>
        <p:sp>
          <p:nvSpPr>
            <p:cNvPr id="40" name="TextBox 39">
              <a:extLst>
                <a:ext uri="{FF2B5EF4-FFF2-40B4-BE49-F238E27FC236}">
                  <a16:creationId xmlns:a16="http://schemas.microsoft.com/office/drawing/2014/main" id="{FD43F2CF-0FD9-43C0-A471-CBFF94F27C84}"/>
                </a:ext>
              </a:extLst>
            </p:cNvPr>
            <p:cNvSpPr txBox="1"/>
            <p:nvPr/>
          </p:nvSpPr>
          <p:spPr>
            <a:xfrm>
              <a:off x="4386246" y="2949506"/>
              <a:ext cx="1019148" cy="555926"/>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1C2B"/>
                  </a:solidFill>
                  <a:effectLst/>
                  <a:uLnTx/>
                  <a:uFillTx/>
                  <a:latin typeface="Helvetica" pitchFamily="2" charset="0"/>
                  <a:ea typeface="+mn-ea"/>
                  <a:cs typeface="+mn-cs"/>
                </a:rPr>
                <a:t>03</a:t>
              </a:r>
            </a:p>
          </p:txBody>
        </p:sp>
      </p:grpSp>
      <p:grpSp>
        <p:nvGrpSpPr>
          <p:cNvPr id="186" name="Group 185">
            <a:extLst>
              <a:ext uri="{FF2B5EF4-FFF2-40B4-BE49-F238E27FC236}">
                <a16:creationId xmlns:a16="http://schemas.microsoft.com/office/drawing/2014/main" id="{E1B0AD8B-4A02-4380-AC22-A9A217B76D82}"/>
              </a:ext>
            </a:extLst>
          </p:cNvPr>
          <p:cNvGrpSpPr/>
          <p:nvPr/>
        </p:nvGrpSpPr>
        <p:grpSpPr>
          <a:xfrm>
            <a:off x="4853246" y="651553"/>
            <a:ext cx="1984656" cy="1976120"/>
            <a:chOff x="2573083" y="375781"/>
            <a:chExt cx="1984656" cy="1976120"/>
          </a:xfrm>
        </p:grpSpPr>
        <p:sp>
          <p:nvSpPr>
            <p:cNvPr id="15" name="Free-form: Shape 14">
              <a:extLst>
                <a:ext uri="{FF2B5EF4-FFF2-40B4-BE49-F238E27FC236}">
                  <a16:creationId xmlns:a16="http://schemas.microsoft.com/office/drawing/2014/main" id="{4F0AD6F7-238F-469E-94A5-84905FF82306}"/>
                </a:ext>
              </a:extLst>
            </p:cNvPr>
            <p:cNvSpPr/>
            <p:nvPr/>
          </p:nvSpPr>
          <p:spPr>
            <a:xfrm>
              <a:off x="2573083" y="375781"/>
              <a:ext cx="1984656" cy="1976120"/>
            </a:xfrm>
            <a:custGeom>
              <a:avLst/>
              <a:gdLst>
                <a:gd name="connsiteX0" fmla="*/ 992365 w 1984656"/>
                <a:gd name="connsiteY0" fmla="*/ 0 h 1976120"/>
                <a:gd name="connsiteX1" fmla="*/ 0 w 1984656"/>
                <a:gd name="connsiteY1" fmla="*/ 165809 h 1976120"/>
                <a:gd name="connsiteX2" fmla="*/ 544834 w 1984656"/>
                <a:gd name="connsiteY2" fmla="*/ 1662783 h 1976120"/>
                <a:gd name="connsiteX3" fmla="*/ 1439823 w 1984656"/>
                <a:gd name="connsiteY3" fmla="*/ 1662783 h 1976120"/>
                <a:gd name="connsiteX4" fmla="*/ 1984657 w 1984656"/>
                <a:gd name="connsiteY4" fmla="*/ 165809 h 1976120"/>
                <a:gd name="connsiteX5" fmla="*/ 992365 w 1984656"/>
                <a:gd name="connsiteY5" fmla="*/ 0 h 197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4656" h="1976120">
                  <a:moveTo>
                    <a:pt x="992365" y="0"/>
                  </a:moveTo>
                  <a:cubicBezTo>
                    <a:pt x="644847" y="0"/>
                    <a:pt x="311030" y="58469"/>
                    <a:pt x="0" y="165809"/>
                  </a:cubicBezTo>
                  <a:lnTo>
                    <a:pt x="544834" y="1662783"/>
                  </a:lnTo>
                  <a:cubicBezTo>
                    <a:pt x="696868" y="2080567"/>
                    <a:pt x="1287715" y="2080567"/>
                    <a:pt x="1439823" y="1662783"/>
                  </a:cubicBezTo>
                  <a:lnTo>
                    <a:pt x="1984657" y="165809"/>
                  </a:lnTo>
                  <a:cubicBezTo>
                    <a:pt x="1673700" y="58469"/>
                    <a:pt x="1339883" y="0"/>
                    <a:pt x="99236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25" name="Free-form: Shape 24">
              <a:extLst>
                <a:ext uri="{FF2B5EF4-FFF2-40B4-BE49-F238E27FC236}">
                  <a16:creationId xmlns:a16="http://schemas.microsoft.com/office/drawing/2014/main" id="{3FBE3ED2-DC86-4FCA-837E-DCACBF5BC390}"/>
                </a:ext>
              </a:extLst>
            </p:cNvPr>
            <p:cNvSpPr/>
            <p:nvPr/>
          </p:nvSpPr>
          <p:spPr>
            <a:xfrm>
              <a:off x="3059008" y="1796041"/>
              <a:ext cx="1012733" cy="555860"/>
            </a:xfrm>
            <a:custGeom>
              <a:avLst/>
              <a:gdLst>
                <a:gd name="connsiteX0" fmla="*/ 953898 w 1012733"/>
                <a:gd name="connsiteY0" fmla="*/ 242523 h 555860"/>
                <a:gd name="connsiteX1" fmla="*/ 1012734 w 1012733"/>
                <a:gd name="connsiteY1" fmla="*/ 80816 h 555860"/>
                <a:gd name="connsiteX2" fmla="*/ 506367 w 1012733"/>
                <a:gd name="connsiteY2" fmla="*/ 0 h 555860"/>
                <a:gd name="connsiteX3" fmla="*/ 0 w 1012733"/>
                <a:gd name="connsiteY3" fmla="*/ 80816 h 555860"/>
                <a:gd name="connsiteX4" fmla="*/ 58836 w 1012733"/>
                <a:gd name="connsiteY4" fmla="*/ 242523 h 555860"/>
                <a:gd name="connsiteX5" fmla="*/ 953898 w 1012733"/>
                <a:gd name="connsiteY5" fmla="*/ 242523 h 55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2733" h="555860">
                  <a:moveTo>
                    <a:pt x="953898" y="242523"/>
                  </a:moveTo>
                  <a:lnTo>
                    <a:pt x="1012734" y="80816"/>
                  </a:lnTo>
                  <a:cubicBezTo>
                    <a:pt x="853446" y="28429"/>
                    <a:pt x="683240" y="0"/>
                    <a:pt x="506367" y="0"/>
                  </a:cubicBezTo>
                  <a:cubicBezTo>
                    <a:pt x="329494" y="0"/>
                    <a:pt x="159362" y="28429"/>
                    <a:pt x="0" y="80816"/>
                  </a:cubicBezTo>
                  <a:lnTo>
                    <a:pt x="58836" y="242523"/>
                  </a:lnTo>
                  <a:cubicBezTo>
                    <a:pt x="211017" y="660307"/>
                    <a:pt x="801864" y="660307"/>
                    <a:pt x="953898" y="242523"/>
                  </a:cubicBez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31" name="TextBox 30">
              <a:extLst>
                <a:ext uri="{FF2B5EF4-FFF2-40B4-BE49-F238E27FC236}">
                  <a16:creationId xmlns:a16="http://schemas.microsoft.com/office/drawing/2014/main" id="{DFC5ED88-F1DA-4F7E-81F8-7C1C42D7C94F}"/>
                </a:ext>
              </a:extLst>
            </p:cNvPr>
            <p:cNvSpPr txBox="1"/>
            <p:nvPr/>
          </p:nvSpPr>
          <p:spPr>
            <a:xfrm>
              <a:off x="3052791" y="1795975"/>
              <a:ext cx="1019148" cy="555926"/>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1C2B"/>
                  </a:solidFill>
                  <a:effectLst/>
                  <a:uLnTx/>
                  <a:uFillTx/>
                  <a:latin typeface="Helvetica" pitchFamily="2" charset="0"/>
                  <a:ea typeface="+mn-ea"/>
                  <a:cs typeface="+mn-cs"/>
                </a:rPr>
                <a:t>01</a:t>
              </a:r>
            </a:p>
          </p:txBody>
        </p:sp>
        <p:sp>
          <p:nvSpPr>
            <p:cNvPr id="150" name="TextBox 149">
              <a:extLst>
                <a:ext uri="{FF2B5EF4-FFF2-40B4-BE49-F238E27FC236}">
                  <a16:creationId xmlns:a16="http://schemas.microsoft.com/office/drawing/2014/main" id="{8686E4D8-ACEE-4DDD-ABAA-B97500F4F370}"/>
                </a:ext>
              </a:extLst>
            </p:cNvPr>
            <p:cNvSpPr txBox="1"/>
            <p:nvPr/>
          </p:nvSpPr>
          <p:spPr>
            <a:xfrm>
              <a:off x="2766719" y="529790"/>
              <a:ext cx="1658346" cy="830997"/>
            </a:xfrm>
            <a:prstGeom prst="rect">
              <a:avLst/>
            </a:prstGeom>
            <a:noFill/>
            <a:ln cap="flat">
              <a:noFill/>
            </a:ln>
          </p:spPr>
          <p:txBody>
            <a:bodyPr vert="horz" wrap="square" lIns="180000" tIns="180000" rIns="180000" bIns="180000" anchor="ctr" anchorCtr="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A1C2B"/>
                  </a:solidFill>
                  <a:effectLst/>
                  <a:uLnTx/>
                  <a:uFillTx/>
                  <a:latin typeface="Helvetica" pitchFamily="2" charset="0"/>
                  <a:ea typeface="+mn-ea"/>
                  <a:cs typeface="+mn-cs"/>
                </a:rPr>
                <a:t>Make it easy for your Account Managers to work with us</a:t>
              </a:r>
            </a:p>
          </p:txBody>
        </p:sp>
      </p:grpSp>
      <p:grpSp>
        <p:nvGrpSpPr>
          <p:cNvPr id="187" name="Group 186">
            <a:extLst>
              <a:ext uri="{FF2B5EF4-FFF2-40B4-BE49-F238E27FC236}">
                <a16:creationId xmlns:a16="http://schemas.microsoft.com/office/drawing/2014/main" id="{18708D12-1656-4604-83C9-6674168EAD08}"/>
              </a:ext>
            </a:extLst>
          </p:cNvPr>
          <p:cNvGrpSpPr/>
          <p:nvPr/>
        </p:nvGrpSpPr>
        <p:grpSpPr>
          <a:xfrm>
            <a:off x="6215162" y="852092"/>
            <a:ext cx="2238044" cy="2137848"/>
            <a:chOff x="3934999" y="576320"/>
            <a:chExt cx="2238044" cy="2137848"/>
          </a:xfrm>
        </p:grpSpPr>
        <p:sp>
          <p:nvSpPr>
            <p:cNvPr id="13" name="Free-form: Shape 12">
              <a:extLst>
                <a:ext uri="{FF2B5EF4-FFF2-40B4-BE49-F238E27FC236}">
                  <a16:creationId xmlns:a16="http://schemas.microsoft.com/office/drawing/2014/main" id="{53AEAA66-0BFA-4D73-877E-9264334A7082}"/>
                </a:ext>
              </a:extLst>
            </p:cNvPr>
            <p:cNvSpPr/>
            <p:nvPr/>
          </p:nvSpPr>
          <p:spPr>
            <a:xfrm>
              <a:off x="4077985" y="576320"/>
              <a:ext cx="2095058" cy="2137811"/>
            </a:xfrm>
            <a:custGeom>
              <a:avLst/>
              <a:gdLst>
                <a:gd name="connsiteX0" fmla="*/ 2095059 w 2095058"/>
                <a:gd name="connsiteY0" fmla="*/ 1275846 h 2137811"/>
                <a:gd name="connsiteX1" fmla="*/ 575005 w 2095058"/>
                <a:gd name="connsiteY1" fmla="*/ 0 h 2137811"/>
                <a:gd name="connsiteX2" fmla="*/ 30172 w 2095058"/>
                <a:gd name="connsiteY2" fmla="*/ 1496900 h 2137811"/>
                <a:gd name="connsiteX3" fmla="*/ 715756 w 2095058"/>
                <a:gd name="connsiteY3" fmla="*/ 2072141 h 2137811"/>
                <a:gd name="connsiteX4" fmla="*/ 2095059 w 2095058"/>
                <a:gd name="connsiteY4" fmla="*/ 1275846 h 213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058" h="2137811">
                  <a:moveTo>
                    <a:pt x="2095059" y="1275846"/>
                  </a:moveTo>
                  <a:cubicBezTo>
                    <a:pt x="1747467" y="697528"/>
                    <a:pt x="1212892" y="244428"/>
                    <a:pt x="575005" y="0"/>
                  </a:cubicBezTo>
                  <a:lnTo>
                    <a:pt x="30172" y="1496900"/>
                  </a:lnTo>
                  <a:cubicBezTo>
                    <a:pt x="-121863" y="1914684"/>
                    <a:pt x="330724" y="2294441"/>
                    <a:pt x="715756" y="2072141"/>
                  </a:cubicBezTo>
                  <a:lnTo>
                    <a:pt x="2095059" y="1275846"/>
                  </a:lnTo>
                  <a:close/>
                </a:path>
              </a:pathLst>
            </a:cu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23" name="Free-form: Shape 22">
              <a:extLst>
                <a:ext uri="{FF2B5EF4-FFF2-40B4-BE49-F238E27FC236}">
                  <a16:creationId xmlns:a16="http://schemas.microsoft.com/office/drawing/2014/main" id="{CDE96491-5566-456B-A844-AAE9FE08E150}"/>
                </a:ext>
              </a:extLst>
            </p:cNvPr>
            <p:cNvSpPr/>
            <p:nvPr/>
          </p:nvSpPr>
          <p:spPr>
            <a:xfrm>
              <a:off x="4078033" y="1911514"/>
              <a:ext cx="864593" cy="802654"/>
            </a:xfrm>
            <a:custGeom>
              <a:avLst/>
              <a:gdLst>
                <a:gd name="connsiteX0" fmla="*/ 715709 w 864593"/>
                <a:gd name="connsiteY0" fmla="*/ 737020 h 802654"/>
                <a:gd name="connsiteX1" fmla="*/ 864593 w 864593"/>
                <a:gd name="connsiteY1" fmla="*/ 651075 h 802654"/>
                <a:gd name="connsiteX2" fmla="*/ 89033 w 864593"/>
                <a:gd name="connsiteY2" fmla="*/ 0 h 802654"/>
                <a:gd name="connsiteX3" fmla="*/ 30198 w 864593"/>
                <a:gd name="connsiteY3" fmla="*/ 161779 h 802654"/>
                <a:gd name="connsiteX4" fmla="*/ 715709 w 864593"/>
                <a:gd name="connsiteY4" fmla="*/ 737020 h 802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593" h="802654">
                  <a:moveTo>
                    <a:pt x="715709" y="737020"/>
                  </a:moveTo>
                  <a:lnTo>
                    <a:pt x="864593" y="651075"/>
                  </a:lnTo>
                  <a:cubicBezTo>
                    <a:pt x="683251" y="359168"/>
                    <a:pt x="411786" y="129174"/>
                    <a:pt x="89033" y="0"/>
                  </a:cubicBezTo>
                  <a:lnTo>
                    <a:pt x="30198" y="161779"/>
                  </a:lnTo>
                  <a:cubicBezTo>
                    <a:pt x="-121910" y="579490"/>
                    <a:pt x="330677" y="959247"/>
                    <a:pt x="715709" y="737020"/>
                  </a:cubicBezTo>
                  <a:close/>
                </a:path>
              </a:pathLst>
            </a:custGeom>
            <a:solidFill>
              <a:schemeClr val="tx1">
                <a:alpha val="16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39" name="TextBox 38">
              <a:extLst>
                <a:ext uri="{FF2B5EF4-FFF2-40B4-BE49-F238E27FC236}">
                  <a16:creationId xmlns:a16="http://schemas.microsoft.com/office/drawing/2014/main" id="{AE52C63C-398E-47B4-8CA1-FFB3DC5AD300}"/>
                </a:ext>
              </a:extLst>
            </p:cNvPr>
            <p:cNvSpPr txBox="1"/>
            <p:nvPr/>
          </p:nvSpPr>
          <p:spPr>
            <a:xfrm>
              <a:off x="3934999" y="2091443"/>
              <a:ext cx="1019148" cy="555926"/>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1C2B"/>
                  </a:solidFill>
                  <a:effectLst/>
                  <a:uLnTx/>
                  <a:uFillTx/>
                  <a:latin typeface="Helvetica" pitchFamily="2" charset="0"/>
                  <a:ea typeface="+mn-ea"/>
                  <a:cs typeface="+mn-cs"/>
                </a:rPr>
                <a:t>02</a:t>
              </a:r>
            </a:p>
          </p:txBody>
        </p:sp>
        <p:sp>
          <p:nvSpPr>
            <p:cNvPr id="160" name="TextBox 159">
              <a:extLst>
                <a:ext uri="{FF2B5EF4-FFF2-40B4-BE49-F238E27FC236}">
                  <a16:creationId xmlns:a16="http://schemas.microsoft.com/office/drawing/2014/main" id="{59786826-FB67-4F7B-88E9-5433C12E0F2A}"/>
                </a:ext>
              </a:extLst>
            </p:cNvPr>
            <p:cNvSpPr txBox="1"/>
            <p:nvPr/>
          </p:nvSpPr>
          <p:spPr>
            <a:xfrm>
              <a:off x="4213177" y="1299484"/>
              <a:ext cx="1658346" cy="830997"/>
            </a:xfrm>
            <a:prstGeom prst="rect">
              <a:avLst/>
            </a:prstGeom>
            <a:noFill/>
            <a:ln cap="flat">
              <a:noFill/>
            </a:ln>
          </p:spPr>
          <p:txBody>
            <a:bodyPr vert="horz" wrap="square" lIns="180000" tIns="180000" rIns="180000" bIns="180000" anchor="ctr" anchorCtr="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A1C2B"/>
                  </a:solidFill>
                  <a:effectLst/>
                  <a:uLnTx/>
                  <a:uFillTx/>
                  <a:latin typeface="Helvetica" pitchFamily="2" charset="0"/>
                  <a:ea typeface="+mn-ea"/>
                  <a:cs typeface="+mn-cs"/>
                </a:rPr>
                <a:t>Consistent strategy aligned with your objectives</a:t>
              </a:r>
            </a:p>
          </p:txBody>
        </p:sp>
      </p:grpSp>
      <p:grpSp>
        <p:nvGrpSpPr>
          <p:cNvPr id="190" name="Group 189">
            <a:extLst>
              <a:ext uri="{FF2B5EF4-FFF2-40B4-BE49-F238E27FC236}">
                <a16:creationId xmlns:a16="http://schemas.microsoft.com/office/drawing/2014/main" id="{4C7366C7-661E-40B8-8516-C87237577A12}"/>
              </a:ext>
            </a:extLst>
          </p:cNvPr>
          <p:cNvGrpSpPr/>
          <p:nvPr/>
        </p:nvGrpSpPr>
        <p:grpSpPr>
          <a:xfrm>
            <a:off x="6513310" y="3985340"/>
            <a:ext cx="2317602" cy="2002738"/>
            <a:chOff x="4233147" y="3709568"/>
            <a:chExt cx="2317602" cy="2002738"/>
          </a:xfrm>
        </p:grpSpPr>
        <p:sp>
          <p:nvSpPr>
            <p:cNvPr id="17" name="Free-form: Shape 16">
              <a:extLst>
                <a:ext uri="{FF2B5EF4-FFF2-40B4-BE49-F238E27FC236}">
                  <a16:creationId xmlns:a16="http://schemas.microsoft.com/office/drawing/2014/main" id="{A9CB70AD-EF2D-4FE6-98B2-C40CC203832D}"/>
                </a:ext>
              </a:extLst>
            </p:cNvPr>
            <p:cNvSpPr/>
            <p:nvPr/>
          </p:nvSpPr>
          <p:spPr>
            <a:xfrm>
              <a:off x="4421745" y="3709568"/>
              <a:ext cx="2129004" cy="2002738"/>
            </a:xfrm>
            <a:custGeom>
              <a:avLst/>
              <a:gdLst>
                <a:gd name="connsiteX0" fmla="*/ 1136566 w 2129004"/>
                <a:gd name="connsiteY0" fmla="*/ 2002739 h 2002738"/>
                <a:gd name="connsiteX1" fmla="*/ 2129005 w 2129004"/>
                <a:gd name="connsiteY1" fmla="*/ 284417 h 2002738"/>
                <a:gd name="connsiteX2" fmla="*/ 2129005 w 2129004"/>
                <a:gd name="connsiteY2" fmla="*/ 284417 h 2002738"/>
                <a:gd name="connsiteX3" fmla="*/ 560520 w 2129004"/>
                <a:gd name="connsiteY3" fmla="*/ 7824 h 2002738"/>
                <a:gd name="connsiteX4" fmla="*/ 113062 w 2129004"/>
                <a:gd name="connsiteY4" fmla="*/ 782871 h 2002738"/>
                <a:gd name="connsiteX5" fmla="*/ 1136566 w 2129004"/>
                <a:gd name="connsiteY5" fmla="*/ 2002739 h 200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9004" h="2002738">
                  <a:moveTo>
                    <a:pt x="1136566" y="2002739"/>
                  </a:moveTo>
                  <a:cubicBezTo>
                    <a:pt x="1639929" y="1565465"/>
                    <a:pt x="1997925" y="965313"/>
                    <a:pt x="2129005" y="284417"/>
                  </a:cubicBezTo>
                  <a:cubicBezTo>
                    <a:pt x="2129005" y="284417"/>
                    <a:pt x="2129005" y="284417"/>
                    <a:pt x="2129005" y="284417"/>
                  </a:cubicBezTo>
                  <a:lnTo>
                    <a:pt x="560520" y="7824"/>
                  </a:lnTo>
                  <a:cubicBezTo>
                    <a:pt x="122660" y="-69402"/>
                    <a:pt x="-172764" y="442313"/>
                    <a:pt x="113062" y="782871"/>
                  </a:cubicBezTo>
                  <a:lnTo>
                    <a:pt x="1136566" y="2002739"/>
                  </a:lnTo>
                  <a:close/>
                </a:path>
              </a:pathLst>
            </a:cu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7" name="Free-form: Shape 26">
              <a:extLst>
                <a:ext uri="{FF2B5EF4-FFF2-40B4-BE49-F238E27FC236}">
                  <a16:creationId xmlns:a16="http://schemas.microsoft.com/office/drawing/2014/main" id="{4BF90F40-7010-48C3-8EA5-64D5D9CC3790}"/>
                </a:ext>
              </a:extLst>
            </p:cNvPr>
            <p:cNvSpPr/>
            <p:nvPr/>
          </p:nvSpPr>
          <p:spPr>
            <a:xfrm>
              <a:off x="4421716" y="3709641"/>
              <a:ext cx="729948" cy="914390"/>
            </a:xfrm>
            <a:custGeom>
              <a:avLst/>
              <a:gdLst>
                <a:gd name="connsiteX0" fmla="*/ 113018 w 729948"/>
                <a:gd name="connsiteY0" fmla="*/ 782871 h 914390"/>
                <a:gd name="connsiteX1" fmla="*/ 223362 w 729948"/>
                <a:gd name="connsiteY1" fmla="*/ 914390 h 914390"/>
                <a:gd name="connsiteX2" fmla="*/ 729949 w 729948"/>
                <a:gd name="connsiteY2" fmla="*/ 37718 h 914390"/>
                <a:gd name="connsiteX3" fmla="*/ 560476 w 729948"/>
                <a:gd name="connsiteY3" fmla="*/ 7824 h 914390"/>
                <a:gd name="connsiteX4" fmla="*/ 113018 w 729948"/>
                <a:gd name="connsiteY4" fmla="*/ 782871 h 91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948" h="914390">
                  <a:moveTo>
                    <a:pt x="113018" y="782871"/>
                  </a:moveTo>
                  <a:lnTo>
                    <a:pt x="223362" y="914390"/>
                  </a:lnTo>
                  <a:cubicBezTo>
                    <a:pt x="476582" y="687840"/>
                    <a:pt x="658218" y="382965"/>
                    <a:pt x="729949" y="37718"/>
                  </a:cubicBezTo>
                  <a:lnTo>
                    <a:pt x="560476" y="7824"/>
                  </a:lnTo>
                  <a:cubicBezTo>
                    <a:pt x="122690" y="-69402"/>
                    <a:pt x="-172734" y="442313"/>
                    <a:pt x="113018" y="782871"/>
                  </a:cubicBezTo>
                  <a:close/>
                </a:path>
              </a:pathLst>
            </a:custGeom>
            <a:solidFill>
              <a:schemeClr val="tx1">
                <a:alpha val="16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1" name="TextBox 40">
              <a:extLst>
                <a:ext uri="{FF2B5EF4-FFF2-40B4-BE49-F238E27FC236}">
                  <a16:creationId xmlns:a16="http://schemas.microsoft.com/office/drawing/2014/main" id="{6B7A3C7E-3BA3-4292-8E54-4B60FD1444A6}"/>
                </a:ext>
              </a:extLst>
            </p:cNvPr>
            <p:cNvSpPr txBox="1"/>
            <p:nvPr/>
          </p:nvSpPr>
          <p:spPr>
            <a:xfrm>
              <a:off x="4233147" y="3771362"/>
              <a:ext cx="1019148" cy="555926"/>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Helvetica" pitchFamily="2" charset="0"/>
                  <a:ea typeface="+mn-ea"/>
                  <a:cs typeface="+mn-cs"/>
                </a:rPr>
                <a:t>04</a:t>
              </a:r>
            </a:p>
          </p:txBody>
        </p:sp>
        <p:sp>
          <p:nvSpPr>
            <p:cNvPr id="162" name="TextBox 161">
              <a:extLst>
                <a:ext uri="{FF2B5EF4-FFF2-40B4-BE49-F238E27FC236}">
                  <a16:creationId xmlns:a16="http://schemas.microsoft.com/office/drawing/2014/main" id="{B2B42F8A-8E4F-4351-B37B-82D6B2FB6E03}"/>
                </a:ext>
              </a:extLst>
            </p:cNvPr>
            <p:cNvSpPr txBox="1"/>
            <p:nvPr/>
          </p:nvSpPr>
          <p:spPr>
            <a:xfrm>
              <a:off x="4817120" y="4155907"/>
              <a:ext cx="1658346" cy="830997"/>
            </a:xfrm>
            <a:prstGeom prst="rect">
              <a:avLst/>
            </a:prstGeom>
            <a:noFill/>
            <a:ln cap="flat">
              <a:noFill/>
            </a:ln>
          </p:spPr>
          <p:txBody>
            <a:bodyPr vert="horz" wrap="square" lIns="180000" tIns="180000" rIns="180000" bIns="180000" anchor="ctr" anchorCtr="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Helvetica" pitchFamily="2" charset="0"/>
                  <a:ea typeface="+mn-ea"/>
                  <a:cs typeface="+mn-cs"/>
                </a:rPr>
                <a:t>Focus on Money-makers, UC &amp; ServiceNow as a Service</a:t>
              </a:r>
            </a:p>
          </p:txBody>
        </p:sp>
      </p:grpSp>
      <p:grpSp>
        <p:nvGrpSpPr>
          <p:cNvPr id="191" name="Group 190">
            <a:extLst>
              <a:ext uri="{FF2B5EF4-FFF2-40B4-BE49-F238E27FC236}">
                <a16:creationId xmlns:a16="http://schemas.microsoft.com/office/drawing/2014/main" id="{4911E36D-FAA5-4EFF-B1F1-492FCC6588F9}"/>
              </a:ext>
            </a:extLst>
          </p:cNvPr>
          <p:cNvGrpSpPr/>
          <p:nvPr/>
        </p:nvGrpSpPr>
        <p:grpSpPr>
          <a:xfrm>
            <a:off x="5814741" y="4662373"/>
            <a:ext cx="1945994" cy="2069319"/>
            <a:chOff x="3534578" y="4386601"/>
            <a:chExt cx="1945994" cy="2069319"/>
          </a:xfrm>
        </p:grpSpPr>
        <p:sp>
          <p:nvSpPr>
            <p:cNvPr id="19" name="Free-form: Shape 18">
              <a:extLst>
                <a:ext uri="{FF2B5EF4-FFF2-40B4-BE49-F238E27FC236}">
                  <a16:creationId xmlns:a16="http://schemas.microsoft.com/office/drawing/2014/main" id="{122308FD-15FE-43C4-B425-575CD6735FB8}"/>
                </a:ext>
              </a:extLst>
            </p:cNvPr>
            <p:cNvSpPr/>
            <p:nvPr/>
          </p:nvSpPr>
          <p:spPr>
            <a:xfrm>
              <a:off x="3616078" y="4386604"/>
              <a:ext cx="1864494" cy="2069316"/>
            </a:xfrm>
            <a:custGeom>
              <a:avLst/>
              <a:gdLst>
                <a:gd name="connsiteX0" fmla="*/ 0 w 1864494"/>
                <a:gd name="connsiteY0" fmla="*/ 2069317 h 2069316"/>
                <a:gd name="connsiteX1" fmla="*/ 1864495 w 1864494"/>
                <a:gd name="connsiteY1" fmla="*/ 1390839 h 2069316"/>
                <a:gd name="connsiteX2" fmla="*/ 1864495 w 1864494"/>
                <a:gd name="connsiteY2" fmla="*/ 1390839 h 2069316"/>
                <a:gd name="connsiteX3" fmla="*/ 840990 w 1864494"/>
                <a:gd name="connsiteY3" fmla="*/ 171045 h 2069316"/>
                <a:gd name="connsiteX4" fmla="*/ 0 w 1864494"/>
                <a:gd name="connsiteY4" fmla="*/ 477166 h 2069316"/>
                <a:gd name="connsiteX5" fmla="*/ 0 w 1864494"/>
                <a:gd name="connsiteY5" fmla="*/ 2069317 h 206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4494" h="2069316">
                  <a:moveTo>
                    <a:pt x="0" y="2069317"/>
                  </a:moveTo>
                  <a:cubicBezTo>
                    <a:pt x="706247" y="2057740"/>
                    <a:pt x="1353878" y="1805473"/>
                    <a:pt x="1864495" y="1390839"/>
                  </a:cubicBezTo>
                  <a:cubicBezTo>
                    <a:pt x="1864495" y="1390839"/>
                    <a:pt x="1864495" y="1390839"/>
                    <a:pt x="1864495" y="1390839"/>
                  </a:cubicBezTo>
                  <a:lnTo>
                    <a:pt x="840990" y="171045"/>
                  </a:lnTo>
                  <a:cubicBezTo>
                    <a:pt x="555238" y="-169512"/>
                    <a:pt x="0" y="32565"/>
                    <a:pt x="0" y="477166"/>
                  </a:cubicBezTo>
                  <a:lnTo>
                    <a:pt x="0" y="2069317"/>
                  </a:lnTo>
                  <a:close/>
                </a:path>
              </a:pathLst>
            </a:cu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29" name="Free-form: Shape 28">
              <a:extLst>
                <a:ext uri="{FF2B5EF4-FFF2-40B4-BE49-F238E27FC236}">
                  <a16:creationId xmlns:a16="http://schemas.microsoft.com/office/drawing/2014/main" id="{1F3558E3-F0C9-402B-9329-656CBF81C975}"/>
                </a:ext>
              </a:extLst>
            </p:cNvPr>
            <p:cNvSpPr/>
            <p:nvPr/>
          </p:nvSpPr>
          <p:spPr>
            <a:xfrm>
              <a:off x="3616078" y="4386601"/>
              <a:ext cx="951407" cy="648840"/>
            </a:xfrm>
            <a:custGeom>
              <a:avLst/>
              <a:gdLst>
                <a:gd name="connsiteX0" fmla="*/ 0 w 951407"/>
                <a:gd name="connsiteY0" fmla="*/ 477096 h 648840"/>
                <a:gd name="connsiteX1" fmla="*/ 0 w 951407"/>
                <a:gd name="connsiteY1" fmla="*/ 648840 h 648840"/>
                <a:gd name="connsiteX2" fmla="*/ 951407 w 951407"/>
                <a:gd name="connsiteY2" fmla="*/ 302641 h 648840"/>
                <a:gd name="connsiteX3" fmla="*/ 840990 w 951407"/>
                <a:gd name="connsiteY3" fmla="*/ 171048 h 648840"/>
                <a:gd name="connsiteX4" fmla="*/ 0 w 951407"/>
                <a:gd name="connsiteY4" fmla="*/ 477096 h 648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407" h="648840">
                  <a:moveTo>
                    <a:pt x="0" y="477096"/>
                  </a:moveTo>
                  <a:lnTo>
                    <a:pt x="0" y="648840"/>
                  </a:lnTo>
                  <a:cubicBezTo>
                    <a:pt x="358728" y="637850"/>
                    <a:pt x="688076" y="510287"/>
                    <a:pt x="951407" y="302641"/>
                  </a:cubicBezTo>
                  <a:lnTo>
                    <a:pt x="840990" y="171048"/>
                  </a:lnTo>
                  <a:cubicBezTo>
                    <a:pt x="555238" y="-169509"/>
                    <a:pt x="0" y="32568"/>
                    <a:pt x="0" y="477096"/>
                  </a:cubicBezTo>
                  <a:close/>
                </a:path>
              </a:pathLst>
            </a:custGeom>
            <a:solidFill>
              <a:schemeClr val="tx1">
                <a:alpha val="16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42" name="TextBox 41">
              <a:extLst>
                <a:ext uri="{FF2B5EF4-FFF2-40B4-BE49-F238E27FC236}">
                  <a16:creationId xmlns:a16="http://schemas.microsoft.com/office/drawing/2014/main" id="{20FE752D-AEB1-43D8-87AE-82B60686CE5C}"/>
                </a:ext>
              </a:extLst>
            </p:cNvPr>
            <p:cNvSpPr txBox="1"/>
            <p:nvPr/>
          </p:nvSpPr>
          <p:spPr>
            <a:xfrm>
              <a:off x="3534578" y="4444505"/>
              <a:ext cx="1019148" cy="555926"/>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1C2B"/>
                  </a:solidFill>
                  <a:effectLst/>
                  <a:uLnTx/>
                  <a:uFillTx/>
                  <a:latin typeface="Helvetica" pitchFamily="2" charset="0"/>
                  <a:ea typeface="+mn-ea"/>
                  <a:cs typeface="+mn-cs"/>
                </a:rPr>
                <a:t>05</a:t>
              </a:r>
            </a:p>
          </p:txBody>
        </p:sp>
        <p:sp>
          <p:nvSpPr>
            <p:cNvPr id="163" name="TextBox 162">
              <a:extLst>
                <a:ext uri="{FF2B5EF4-FFF2-40B4-BE49-F238E27FC236}">
                  <a16:creationId xmlns:a16="http://schemas.microsoft.com/office/drawing/2014/main" id="{7C6EA104-9436-4FC7-A115-8EB80EECD750}"/>
                </a:ext>
              </a:extLst>
            </p:cNvPr>
            <p:cNvSpPr txBox="1"/>
            <p:nvPr/>
          </p:nvSpPr>
          <p:spPr>
            <a:xfrm>
              <a:off x="3537473" y="5150661"/>
              <a:ext cx="1658346" cy="830997"/>
            </a:xfrm>
            <a:prstGeom prst="rect">
              <a:avLst/>
            </a:prstGeom>
            <a:noFill/>
            <a:ln cap="flat">
              <a:noFill/>
            </a:ln>
          </p:spPr>
          <p:txBody>
            <a:bodyPr vert="horz" wrap="square" lIns="180000" tIns="180000" rIns="180000" bIns="18000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A1C2B"/>
                </a:solidFill>
                <a:effectLst/>
                <a:uLnTx/>
                <a:uFillTx/>
                <a:latin typeface="Helvetica" panose="020B0604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A1C2B"/>
                  </a:solidFill>
                  <a:effectLst/>
                  <a:uLnTx/>
                  <a:uFillTx/>
                  <a:latin typeface="Helvetica" pitchFamily="2" charset="0"/>
                  <a:ea typeface="+mn-ea"/>
                  <a:cs typeface="+mn-cs"/>
                </a:rPr>
                <a:t>Support with joined up marketing approach</a:t>
              </a:r>
            </a:p>
          </p:txBody>
        </p:sp>
      </p:grpSp>
      <p:grpSp>
        <p:nvGrpSpPr>
          <p:cNvPr id="192" name="Group 191">
            <a:extLst>
              <a:ext uri="{FF2B5EF4-FFF2-40B4-BE49-F238E27FC236}">
                <a16:creationId xmlns:a16="http://schemas.microsoft.com/office/drawing/2014/main" id="{5B307249-7061-4F96-B706-8751733D2059}"/>
              </a:ext>
            </a:extLst>
          </p:cNvPr>
          <p:cNvGrpSpPr/>
          <p:nvPr/>
        </p:nvGrpSpPr>
        <p:grpSpPr>
          <a:xfrm>
            <a:off x="3930415" y="4662373"/>
            <a:ext cx="1992108" cy="2069319"/>
            <a:chOff x="1650252" y="4386601"/>
            <a:chExt cx="1992108" cy="2069319"/>
          </a:xfrm>
        </p:grpSpPr>
        <p:sp>
          <p:nvSpPr>
            <p:cNvPr id="14" name="Free-form: Shape 13">
              <a:extLst>
                <a:ext uri="{FF2B5EF4-FFF2-40B4-BE49-F238E27FC236}">
                  <a16:creationId xmlns:a16="http://schemas.microsoft.com/office/drawing/2014/main" id="{3AA86FDA-1791-4E07-BD3B-13E95DD9A473}"/>
                </a:ext>
              </a:extLst>
            </p:cNvPr>
            <p:cNvSpPr/>
            <p:nvPr/>
          </p:nvSpPr>
          <p:spPr>
            <a:xfrm>
              <a:off x="1650252" y="4386604"/>
              <a:ext cx="1864494" cy="2069316"/>
            </a:xfrm>
            <a:custGeom>
              <a:avLst/>
              <a:gdLst>
                <a:gd name="connsiteX0" fmla="*/ 0 w 1864494"/>
                <a:gd name="connsiteY0" fmla="*/ 1390839 h 2069316"/>
                <a:gd name="connsiteX1" fmla="*/ 1864494 w 1864494"/>
                <a:gd name="connsiteY1" fmla="*/ 2069317 h 2069316"/>
                <a:gd name="connsiteX2" fmla="*/ 1864494 w 1864494"/>
                <a:gd name="connsiteY2" fmla="*/ 477166 h 2069316"/>
                <a:gd name="connsiteX3" fmla="*/ 1023505 w 1864494"/>
                <a:gd name="connsiteY3" fmla="*/ 171045 h 2069316"/>
                <a:gd name="connsiteX4" fmla="*/ 0 w 1864494"/>
                <a:gd name="connsiteY4" fmla="*/ 1390839 h 2069316"/>
                <a:gd name="connsiteX5" fmla="*/ 0 w 1864494"/>
                <a:gd name="connsiteY5" fmla="*/ 1390839 h 206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4494" h="2069316">
                  <a:moveTo>
                    <a:pt x="0" y="1390839"/>
                  </a:moveTo>
                  <a:cubicBezTo>
                    <a:pt x="510617" y="1805473"/>
                    <a:pt x="1158248" y="2057740"/>
                    <a:pt x="1864494" y="2069317"/>
                  </a:cubicBezTo>
                  <a:lnTo>
                    <a:pt x="1864494" y="477166"/>
                  </a:lnTo>
                  <a:cubicBezTo>
                    <a:pt x="1864494" y="32565"/>
                    <a:pt x="1309257" y="-169512"/>
                    <a:pt x="1023505" y="171045"/>
                  </a:cubicBezTo>
                  <a:lnTo>
                    <a:pt x="0" y="1390839"/>
                  </a:lnTo>
                  <a:cubicBezTo>
                    <a:pt x="0" y="1390766"/>
                    <a:pt x="0" y="1390839"/>
                    <a:pt x="0" y="1390839"/>
                  </a:cubicBezTo>
                  <a:close/>
                </a:path>
              </a:pathLst>
            </a:cu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4" name="Free-form: Shape 23">
              <a:extLst>
                <a:ext uri="{FF2B5EF4-FFF2-40B4-BE49-F238E27FC236}">
                  <a16:creationId xmlns:a16="http://schemas.microsoft.com/office/drawing/2014/main" id="{0E571E3F-A79A-4F20-82AE-FA5BA8FF250D}"/>
                </a:ext>
              </a:extLst>
            </p:cNvPr>
            <p:cNvSpPr/>
            <p:nvPr/>
          </p:nvSpPr>
          <p:spPr>
            <a:xfrm>
              <a:off x="2563339" y="4386601"/>
              <a:ext cx="951407" cy="648840"/>
            </a:xfrm>
            <a:custGeom>
              <a:avLst/>
              <a:gdLst>
                <a:gd name="connsiteX0" fmla="*/ 110418 w 951407"/>
                <a:gd name="connsiteY0" fmla="*/ 171048 h 648840"/>
                <a:gd name="connsiteX1" fmla="*/ 0 w 951407"/>
                <a:gd name="connsiteY1" fmla="*/ 302641 h 648840"/>
                <a:gd name="connsiteX2" fmla="*/ 951407 w 951407"/>
                <a:gd name="connsiteY2" fmla="*/ 648840 h 648840"/>
                <a:gd name="connsiteX3" fmla="*/ 951407 w 951407"/>
                <a:gd name="connsiteY3" fmla="*/ 477096 h 648840"/>
                <a:gd name="connsiteX4" fmla="*/ 110418 w 951407"/>
                <a:gd name="connsiteY4" fmla="*/ 171048 h 648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407" h="648840">
                  <a:moveTo>
                    <a:pt x="110418" y="171048"/>
                  </a:moveTo>
                  <a:lnTo>
                    <a:pt x="0" y="302641"/>
                  </a:lnTo>
                  <a:cubicBezTo>
                    <a:pt x="263405" y="510214"/>
                    <a:pt x="592752" y="637776"/>
                    <a:pt x="951407" y="648840"/>
                  </a:cubicBezTo>
                  <a:lnTo>
                    <a:pt x="951407" y="477096"/>
                  </a:lnTo>
                  <a:cubicBezTo>
                    <a:pt x="951407" y="32568"/>
                    <a:pt x="396169" y="-169509"/>
                    <a:pt x="110418" y="171048"/>
                  </a:cubicBezTo>
                  <a:close/>
                </a:path>
              </a:pathLst>
            </a:custGeom>
            <a:solidFill>
              <a:schemeClr val="tx1">
                <a:alpha val="16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3" name="TextBox 42">
              <a:extLst>
                <a:ext uri="{FF2B5EF4-FFF2-40B4-BE49-F238E27FC236}">
                  <a16:creationId xmlns:a16="http://schemas.microsoft.com/office/drawing/2014/main" id="{FDAE4CF5-4829-4C0C-9C63-E0A7CCB93B08}"/>
                </a:ext>
              </a:extLst>
            </p:cNvPr>
            <p:cNvSpPr txBox="1"/>
            <p:nvPr/>
          </p:nvSpPr>
          <p:spPr>
            <a:xfrm>
              <a:off x="2596930" y="4412629"/>
              <a:ext cx="1019148" cy="555926"/>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Helvetica" pitchFamily="2" charset="0"/>
                  <a:ea typeface="+mn-ea"/>
                  <a:cs typeface="+mn-cs"/>
                </a:rPr>
                <a:t>06</a:t>
              </a:r>
            </a:p>
          </p:txBody>
        </p:sp>
        <p:sp>
          <p:nvSpPr>
            <p:cNvPr id="164" name="TextBox 163">
              <a:extLst>
                <a:ext uri="{FF2B5EF4-FFF2-40B4-BE49-F238E27FC236}">
                  <a16:creationId xmlns:a16="http://schemas.microsoft.com/office/drawing/2014/main" id="{0DDA5085-A83A-4CF4-BB63-01305EED456E}"/>
                </a:ext>
              </a:extLst>
            </p:cNvPr>
            <p:cNvSpPr txBox="1"/>
            <p:nvPr/>
          </p:nvSpPr>
          <p:spPr>
            <a:xfrm>
              <a:off x="1791546" y="5209566"/>
              <a:ext cx="1850814" cy="830997"/>
            </a:xfrm>
            <a:prstGeom prst="rect">
              <a:avLst/>
            </a:prstGeom>
            <a:noFill/>
            <a:ln cap="flat">
              <a:noFill/>
            </a:ln>
          </p:spPr>
          <p:txBody>
            <a:bodyPr vert="horz" wrap="square" lIns="180000" tIns="180000" rIns="180000" bIns="18000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Helvetica" panose="020B0604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Helvetica" pitchFamily="2" charset="0"/>
                  <a:ea typeface="+mn-ea"/>
                  <a:cs typeface="+mn-cs"/>
                </a:rPr>
                <a:t>Focus on finding the gaps where we can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Helvetica" panose="020B0604020202030204" pitchFamily="34" charset="0"/>
                <a:ea typeface="+mn-ea"/>
                <a:cs typeface="+mn-cs"/>
              </a:endParaRPr>
            </a:p>
          </p:txBody>
        </p:sp>
      </p:grpSp>
      <p:grpSp>
        <p:nvGrpSpPr>
          <p:cNvPr id="193" name="Group 192">
            <a:extLst>
              <a:ext uri="{FF2B5EF4-FFF2-40B4-BE49-F238E27FC236}">
                <a16:creationId xmlns:a16="http://schemas.microsoft.com/office/drawing/2014/main" id="{F4F3DA31-2B9B-4541-84A8-A054A57E3C3D}"/>
              </a:ext>
            </a:extLst>
          </p:cNvPr>
          <p:cNvGrpSpPr/>
          <p:nvPr/>
        </p:nvGrpSpPr>
        <p:grpSpPr>
          <a:xfrm>
            <a:off x="2860310" y="3985413"/>
            <a:ext cx="2345648" cy="2002738"/>
            <a:chOff x="580147" y="3709641"/>
            <a:chExt cx="2345648" cy="2002738"/>
          </a:xfrm>
        </p:grpSpPr>
        <p:sp>
          <p:nvSpPr>
            <p:cNvPr id="16" name="Free-form: Shape 15">
              <a:extLst>
                <a:ext uri="{FF2B5EF4-FFF2-40B4-BE49-F238E27FC236}">
                  <a16:creationId xmlns:a16="http://schemas.microsoft.com/office/drawing/2014/main" id="{3960CACD-37F9-4F65-9704-D5B24B595763}"/>
                </a:ext>
              </a:extLst>
            </p:cNvPr>
            <p:cNvSpPr/>
            <p:nvPr/>
          </p:nvSpPr>
          <p:spPr>
            <a:xfrm>
              <a:off x="580147" y="3709641"/>
              <a:ext cx="2129034" cy="2002738"/>
            </a:xfrm>
            <a:custGeom>
              <a:avLst/>
              <a:gdLst>
                <a:gd name="connsiteX0" fmla="*/ 0 w 2129034"/>
                <a:gd name="connsiteY0" fmla="*/ 284417 h 2002738"/>
                <a:gd name="connsiteX1" fmla="*/ 992438 w 2129034"/>
                <a:gd name="connsiteY1" fmla="*/ 2002738 h 2002738"/>
                <a:gd name="connsiteX2" fmla="*/ 2016016 w 2129034"/>
                <a:gd name="connsiteY2" fmla="*/ 782871 h 2002738"/>
                <a:gd name="connsiteX3" fmla="*/ 1568558 w 2129034"/>
                <a:gd name="connsiteY3" fmla="*/ 7824 h 2002738"/>
                <a:gd name="connsiteX4" fmla="*/ 0 w 2129034"/>
                <a:gd name="connsiteY4" fmla="*/ 284417 h 2002738"/>
                <a:gd name="connsiteX5" fmla="*/ 0 w 2129034"/>
                <a:gd name="connsiteY5" fmla="*/ 284417 h 200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9034" h="2002738">
                  <a:moveTo>
                    <a:pt x="0" y="284417"/>
                  </a:moveTo>
                  <a:cubicBezTo>
                    <a:pt x="131006" y="965313"/>
                    <a:pt x="489002" y="1565465"/>
                    <a:pt x="992438" y="2002738"/>
                  </a:cubicBezTo>
                  <a:lnTo>
                    <a:pt x="2016016" y="782871"/>
                  </a:lnTo>
                  <a:cubicBezTo>
                    <a:pt x="2301768" y="442313"/>
                    <a:pt x="2006345" y="-69402"/>
                    <a:pt x="1568558" y="7824"/>
                  </a:cubicBezTo>
                  <a:lnTo>
                    <a:pt x="0" y="284417"/>
                  </a:lnTo>
                  <a:cubicBezTo>
                    <a:pt x="0" y="284344"/>
                    <a:pt x="0" y="284344"/>
                    <a:pt x="0" y="28441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26" name="Free-form: Shape 25">
              <a:extLst>
                <a:ext uri="{FF2B5EF4-FFF2-40B4-BE49-F238E27FC236}">
                  <a16:creationId xmlns:a16="http://schemas.microsoft.com/office/drawing/2014/main" id="{2D933A65-D1E7-4C45-8E4E-D688181B974E}"/>
                </a:ext>
              </a:extLst>
            </p:cNvPr>
            <p:cNvSpPr/>
            <p:nvPr/>
          </p:nvSpPr>
          <p:spPr>
            <a:xfrm>
              <a:off x="1979159" y="3709641"/>
              <a:ext cx="729992" cy="914390"/>
            </a:xfrm>
            <a:custGeom>
              <a:avLst/>
              <a:gdLst>
                <a:gd name="connsiteX0" fmla="*/ 169473 w 729992"/>
                <a:gd name="connsiteY0" fmla="*/ 7824 h 914390"/>
                <a:gd name="connsiteX1" fmla="*/ 0 w 729992"/>
                <a:gd name="connsiteY1" fmla="*/ 37718 h 914390"/>
                <a:gd name="connsiteX2" fmla="*/ 506587 w 729992"/>
                <a:gd name="connsiteY2" fmla="*/ 914390 h 914390"/>
                <a:gd name="connsiteX3" fmla="*/ 616931 w 729992"/>
                <a:gd name="connsiteY3" fmla="*/ 782871 h 914390"/>
                <a:gd name="connsiteX4" fmla="*/ 169473 w 729992"/>
                <a:gd name="connsiteY4" fmla="*/ 7824 h 91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992" h="914390">
                  <a:moveTo>
                    <a:pt x="169473" y="7824"/>
                  </a:moveTo>
                  <a:lnTo>
                    <a:pt x="0" y="37718"/>
                  </a:lnTo>
                  <a:cubicBezTo>
                    <a:pt x="71731" y="382965"/>
                    <a:pt x="253293" y="687914"/>
                    <a:pt x="506587" y="914390"/>
                  </a:cubicBezTo>
                  <a:lnTo>
                    <a:pt x="616931" y="782871"/>
                  </a:lnTo>
                  <a:cubicBezTo>
                    <a:pt x="902756" y="442313"/>
                    <a:pt x="607333" y="-69402"/>
                    <a:pt x="169473" y="7824"/>
                  </a:cubicBez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44" name="TextBox 43">
              <a:extLst>
                <a:ext uri="{FF2B5EF4-FFF2-40B4-BE49-F238E27FC236}">
                  <a16:creationId xmlns:a16="http://schemas.microsoft.com/office/drawing/2014/main" id="{277CF90D-D084-47B1-BCE6-65EB3BF0D030}"/>
                </a:ext>
              </a:extLst>
            </p:cNvPr>
            <p:cNvSpPr txBox="1"/>
            <p:nvPr/>
          </p:nvSpPr>
          <p:spPr>
            <a:xfrm>
              <a:off x="1906647" y="3817661"/>
              <a:ext cx="1019148" cy="555926"/>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1C2B"/>
                  </a:solidFill>
                  <a:effectLst/>
                  <a:uLnTx/>
                  <a:uFillTx/>
                  <a:latin typeface="Helvetica" pitchFamily="2" charset="0"/>
                  <a:ea typeface="+mn-ea"/>
                  <a:cs typeface="+mn-cs"/>
                </a:rPr>
                <a:t>07</a:t>
              </a:r>
            </a:p>
          </p:txBody>
        </p:sp>
        <p:sp>
          <p:nvSpPr>
            <p:cNvPr id="165" name="TextBox 164">
              <a:extLst>
                <a:ext uri="{FF2B5EF4-FFF2-40B4-BE49-F238E27FC236}">
                  <a16:creationId xmlns:a16="http://schemas.microsoft.com/office/drawing/2014/main" id="{C249A5A5-8EF4-4852-A45E-679F339EAE6A}"/>
                </a:ext>
              </a:extLst>
            </p:cNvPr>
            <p:cNvSpPr txBox="1"/>
            <p:nvPr/>
          </p:nvSpPr>
          <p:spPr>
            <a:xfrm>
              <a:off x="734561" y="4137558"/>
              <a:ext cx="1658346" cy="830997"/>
            </a:xfrm>
            <a:prstGeom prst="rect">
              <a:avLst/>
            </a:prstGeom>
            <a:noFill/>
            <a:ln cap="flat">
              <a:noFill/>
            </a:ln>
          </p:spPr>
          <p:txBody>
            <a:bodyPr vert="horz" wrap="square" lIns="180000" tIns="180000" rIns="180000" bIns="18000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A1C2B"/>
                </a:solidFill>
                <a:effectLst/>
                <a:uLnTx/>
                <a:uFillTx/>
                <a:latin typeface="Helvetica"/>
                <a:ea typeface="+mn-ea"/>
                <a:cs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A1C2B"/>
                  </a:solidFill>
                  <a:effectLst/>
                  <a:uLnTx/>
                  <a:uFillTx/>
                  <a:latin typeface="Helvetica" pitchFamily="2" charset="0"/>
                  <a:ea typeface="+mn-ea"/>
                  <a:cs typeface="+mn-cs"/>
                </a:rPr>
                <a:t>Understand if there are areas where you won’t need our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A1C2B"/>
                </a:solidFill>
                <a:effectLst/>
                <a:uLnTx/>
                <a:uFillTx/>
                <a:latin typeface="Helvetica" panose="020B0604020202030204" pitchFamily="34" charset="0"/>
                <a:ea typeface="+mn-ea"/>
                <a:cs typeface="+mn-cs"/>
              </a:endParaRPr>
            </a:p>
          </p:txBody>
        </p:sp>
      </p:grpSp>
      <p:grpSp>
        <p:nvGrpSpPr>
          <p:cNvPr id="195" name="Group 194">
            <a:extLst>
              <a:ext uri="{FF2B5EF4-FFF2-40B4-BE49-F238E27FC236}">
                <a16:creationId xmlns:a16="http://schemas.microsoft.com/office/drawing/2014/main" id="{B7D18EFA-E5B5-4C8D-991F-5D5B91E42DE7}"/>
              </a:ext>
            </a:extLst>
          </p:cNvPr>
          <p:cNvGrpSpPr/>
          <p:nvPr/>
        </p:nvGrpSpPr>
        <p:grpSpPr>
          <a:xfrm>
            <a:off x="2768600" y="2215641"/>
            <a:ext cx="2294446" cy="1954323"/>
            <a:chOff x="488437" y="1939869"/>
            <a:chExt cx="2294446" cy="1954323"/>
          </a:xfrm>
        </p:grpSpPr>
        <p:sp>
          <p:nvSpPr>
            <p:cNvPr id="18" name="Free-form: Shape 17">
              <a:extLst>
                <a:ext uri="{FF2B5EF4-FFF2-40B4-BE49-F238E27FC236}">
                  <a16:creationId xmlns:a16="http://schemas.microsoft.com/office/drawing/2014/main" id="{26C0BCED-0A1E-4803-A974-130153A07450}"/>
                </a:ext>
              </a:extLst>
            </p:cNvPr>
            <p:cNvSpPr/>
            <p:nvPr/>
          </p:nvSpPr>
          <p:spPr>
            <a:xfrm>
              <a:off x="525049" y="1939869"/>
              <a:ext cx="1999796" cy="1954323"/>
            </a:xfrm>
            <a:custGeom>
              <a:avLst/>
              <a:gdLst>
                <a:gd name="connsiteX0" fmla="*/ 0 w 1999796"/>
                <a:gd name="connsiteY0" fmla="*/ 1476311 h 1954323"/>
                <a:gd name="connsiteX1" fmla="*/ 37514 w 1999796"/>
                <a:gd name="connsiteY1" fmla="*/ 1954323 h 1954323"/>
                <a:gd name="connsiteX2" fmla="*/ 1605999 w 1999796"/>
                <a:gd name="connsiteY2" fmla="*/ 1677730 h 1954323"/>
                <a:gd name="connsiteX3" fmla="*/ 1761404 w 1999796"/>
                <a:gd name="connsiteY3" fmla="*/ 796369 h 1954323"/>
                <a:gd name="connsiteX4" fmla="*/ 382102 w 1999796"/>
                <a:gd name="connsiteY4" fmla="*/ 0 h 1954323"/>
                <a:gd name="connsiteX5" fmla="*/ 0 w 1999796"/>
                <a:gd name="connsiteY5" fmla="*/ 1476311 h 195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9796" h="1954323">
                  <a:moveTo>
                    <a:pt x="0" y="1476311"/>
                  </a:moveTo>
                  <a:cubicBezTo>
                    <a:pt x="0" y="1638970"/>
                    <a:pt x="12895" y="1798625"/>
                    <a:pt x="37514" y="1954323"/>
                  </a:cubicBezTo>
                  <a:lnTo>
                    <a:pt x="1605999" y="1677730"/>
                  </a:lnTo>
                  <a:cubicBezTo>
                    <a:pt x="2043859" y="1600504"/>
                    <a:pt x="2146436" y="1018669"/>
                    <a:pt x="1761404" y="796369"/>
                  </a:cubicBezTo>
                  <a:lnTo>
                    <a:pt x="382102" y="0"/>
                  </a:lnTo>
                  <a:cubicBezTo>
                    <a:pt x="138773" y="437200"/>
                    <a:pt x="0" y="940490"/>
                    <a:pt x="0" y="1476311"/>
                  </a:cubicBezTo>
                  <a:close/>
                </a:path>
              </a:pathLst>
            </a:cu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28" name="Free-form: Shape 27">
              <a:extLst>
                <a:ext uri="{FF2B5EF4-FFF2-40B4-BE49-F238E27FC236}">
                  <a16:creationId xmlns:a16="http://schemas.microsoft.com/office/drawing/2014/main" id="{6B4ACEFD-B381-42CF-856C-389D5FE4FB75}"/>
                </a:ext>
              </a:extLst>
            </p:cNvPr>
            <p:cNvSpPr/>
            <p:nvPr/>
          </p:nvSpPr>
          <p:spPr>
            <a:xfrm>
              <a:off x="1945309" y="2650219"/>
              <a:ext cx="579536" cy="997200"/>
            </a:xfrm>
            <a:custGeom>
              <a:avLst/>
              <a:gdLst>
                <a:gd name="connsiteX0" fmla="*/ 341144 w 579536"/>
                <a:gd name="connsiteY0" fmla="*/ 86019 h 997200"/>
                <a:gd name="connsiteX1" fmla="*/ 192187 w 579536"/>
                <a:gd name="connsiteY1" fmla="*/ 0 h 997200"/>
                <a:gd name="connsiteX2" fmla="*/ 0 w 579536"/>
                <a:gd name="connsiteY2" fmla="*/ 765888 h 997200"/>
                <a:gd name="connsiteX3" fmla="*/ 16486 w 579536"/>
                <a:gd name="connsiteY3" fmla="*/ 997201 h 997200"/>
                <a:gd name="connsiteX4" fmla="*/ 185739 w 579536"/>
                <a:gd name="connsiteY4" fmla="*/ 967380 h 997200"/>
                <a:gd name="connsiteX5" fmla="*/ 341144 w 579536"/>
                <a:gd name="connsiteY5" fmla="*/ 86019 h 99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536" h="997200">
                  <a:moveTo>
                    <a:pt x="341144" y="86019"/>
                  </a:moveTo>
                  <a:lnTo>
                    <a:pt x="192187" y="0"/>
                  </a:lnTo>
                  <a:cubicBezTo>
                    <a:pt x="69606" y="228088"/>
                    <a:pt x="0" y="488856"/>
                    <a:pt x="0" y="765888"/>
                  </a:cubicBezTo>
                  <a:cubicBezTo>
                    <a:pt x="0" y="844433"/>
                    <a:pt x="5715" y="921660"/>
                    <a:pt x="16486" y="997201"/>
                  </a:cubicBezTo>
                  <a:lnTo>
                    <a:pt x="185739" y="967380"/>
                  </a:lnTo>
                  <a:cubicBezTo>
                    <a:pt x="623599" y="890227"/>
                    <a:pt x="726176" y="308319"/>
                    <a:pt x="341144" y="86019"/>
                  </a:cubicBezTo>
                  <a:close/>
                </a:path>
              </a:pathLst>
            </a:custGeom>
            <a:solidFill>
              <a:schemeClr val="tx1">
                <a:alpha val="16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45" name="TextBox 44">
              <a:extLst>
                <a:ext uri="{FF2B5EF4-FFF2-40B4-BE49-F238E27FC236}">
                  <a16:creationId xmlns:a16="http://schemas.microsoft.com/office/drawing/2014/main" id="{C4BFFACC-5E2D-46EC-900D-844A0533E683}"/>
                </a:ext>
              </a:extLst>
            </p:cNvPr>
            <p:cNvSpPr txBox="1"/>
            <p:nvPr/>
          </p:nvSpPr>
          <p:spPr>
            <a:xfrm>
              <a:off x="1763735" y="2901886"/>
              <a:ext cx="1019148" cy="555926"/>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1C2B"/>
                  </a:solidFill>
                  <a:effectLst/>
                  <a:uLnTx/>
                  <a:uFillTx/>
                  <a:latin typeface="Helvetica" pitchFamily="2" charset="0"/>
                  <a:ea typeface="+mn-ea"/>
                  <a:cs typeface="+mn-cs"/>
                </a:rPr>
                <a:t>08</a:t>
              </a:r>
            </a:p>
          </p:txBody>
        </p:sp>
        <p:sp>
          <p:nvSpPr>
            <p:cNvPr id="166" name="TextBox 165">
              <a:extLst>
                <a:ext uri="{FF2B5EF4-FFF2-40B4-BE49-F238E27FC236}">
                  <a16:creationId xmlns:a16="http://schemas.microsoft.com/office/drawing/2014/main" id="{D693D439-7589-42B4-8656-097FDB5A9FDD}"/>
                </a:ext>
              </a:extLst>
            </p:cNvPr>
            <p:cNvSpPr txBox="1"/>
            <p:nvPr/>
          </p:nvSpPr>
          <p:spPr>
            <a:xfrm>
              <a:off x="488437" y="2564657"/>
              <a:ext cx="1658346" cy="830997"/>
            </a:xfrm>
            <a:prstGeom prst="rect">
              <a:avLst/>
            </a:prstGeom>
            <a:noFill/>
            <a:ln cap="flat">
              <a:noFill/>
            </a:ln>
          </p:spPr>
          <p:txBody>
            <a:bodyPr vert="horz" wrap="square" lIns="180000" tIns="180000" rIns="180000" bIns="18000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A1C2B"/>
                </a:solidFill>
                <a:effectLst/>
                <a:uLnTx/>
                <a:uFillTx/>
                <a:latin typeface="Helvetica"/>
                <a:ea typeface="+mn-ea"/>
                <a:cs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A1C2B"/>
                  </a:solidFill>
                  <a:effectLst/>
                  <a:uLnTx/>
                  <a:uFillTx/>
                  <a:latin typeface="Helvetica" pitchFamily="2" charset="0"/>
                  <a:ea typeface="+mn-ea"/>
                  <a:cs typeface="+mn-cs"/>
                </a:rPr>
                <a:t>Training requirements and delivery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A1C2B"/>
                </a:solidFill>
                <a:effectLst/>
                <a:uLnTx/>
                <a:uFillTx/>
                <a:latin typeface="Helvetica" panose="020B0604020202030204" pitchFamily="34" charset="0"/>
                <a:ea typeface="+mn-ea"/>
                <a:cs typeface="+mn-cs"/>
              </a:endParaRPr>
            </a:p>
          </p:txBody>
        </p:sp>
      </p:grpSp>
      <p:grpSp>
        <p:nvGrpSpPr>
          <p:cNvPr id="196" name="Group 195">
            <a:extLst>
              <a:ext uri="{FF2B5EF4-FFF2-40B4-BE49-F238E27FC236}">
                <a16:creationId xmlns:a16="http://schemas.microsoft.com/office/drawing/2014/main" id="{1D6A8776-9921-441D-A911-709CB0798E8D}"/>
              </a:ext>
            </a:extLst>
          </p:cNvPr>
          <p:cNvGrpSpPr/>
          <p:nvPr/>
        </p:nvGrpSpPr>
        <p:grpSpPr>
          <a:xfrm>
            <a:off x="3238016" y="852092"/>
            <a:ext cx="2256316" cy="2137877"/>
            <a:chOff x="957853" y="576320"/>
            <a:chExt cx="2256316" cy="2137877"/>
          </a:xfrm>
        </p:grpSpPr>
        <p:sp>
          <p:nvSpPr>
            <p:cNvPr id="12" name="Free-form: Shape 11">
              <a:extLst>
                <a:ext uri="{FF2B5EF4-FFF2-40B4-BE49-F238E27FC236}">
                  <a16:creationId xmlns:a16="http://schemas.microsoft.com/office/drawing/2014/main" id="{5DB35F29-81F0-4A0F-B6F9-08EC225C017A}"/>
                </a:ext>
              </a:extLst>
            </p:cNvPr>
            <p:cNvSpPr/>
            <p:nvPr/>
          </p:nvSpPr>
          <p:spPr>
            <a:xfrm>
              <a:off x="957853" y="576320"/>
              <a:ext cx="2095058" cy="2137877"/>
            </a:xfrm>
            <a:custGeom>
              <a:avLst/>
              <a:gdLst>
                <a:gd name="connsiteX0" fmla="*/ 1520053 w 2095058"/>
                <a:gd name="connsiteY0" fmla="*/ 0 h 2137877"/>
                <a:gd name="connsiteX1" fmla="*/ 0 w 2095058"/>
                <a:gd name="connsiteY1" fmla="*/ 1275846 h 2137877"/>
                <a:gd name="connsiteX2" fmla="*/ 1379302 w 2095058"/>
                <a:gd name="connsiteY2" fmla="*/ 2072214 h 2137877"/>
                <a:gd name="connsiteX3" fmla="*/ 2064887 w 2095058"/>
                <a:gd name="connsiteY3" fmla="*/ 1496973 h 2137877"/>
                <a:gd name="connsiteX4" fmla="*/ 1520053 w 2095058"/>
                <a:gd name="connsiteY4" fmla="*/ 0 h 2137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058" h="2137877">
                  <a:moveTo>
                    <a:pt x="1520053" y="0"/>
                  </a:moveTo>
                  <a:cubicBezTo>
                    <a:pt x="882167" y="244428"/>
                    <a:pt x="347592" y="697528"/>
                    <a:pt x="0" y="1275846"/>
                  </a:cubicBezTo>
                  <a:lnTo>
                    <a:pt x="1379302" y="2072214"/>
                  </a:lnTo>
                  <a:cubicBezTo>
                    <a:pt x="1764335" y="2294514"/>
                    <a:pt x="2216922" y="1914684"/>
                    <a:pt x="2064887" y="1496973"/>
                  </a:cubicBezTo>
                  <a:lnTo>
                    <a:pt x="1520053" y="0"/>
                  </a:lnTo>
                  <a:close/>
                </a:path>
              </a:pathLst>
            </a:cu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22" name="Free-form: Shape 21">
              <a:extLst>
                <a:ext uri="{FF2B5EF4-FFF2-40B4-BE49-F238E27FC236}">
                  <a16:creationId xmlns:a16="http://schemas.microsoft.com/office/drawing/2014/main" id="{B0F92484-90D1-4F2F-A58A-A62E0EABE47C}"/>
                </a:ext>
              </a:extLst>
            </p:cNvPr>
            <p:cNvSpPr/>
            <p:nvPr/>
          </p:nvSpPr>
          <p:spPr>
            <a:xfrm>
              <a:off x="2188344" y="1911440"/>
              <a:ext cx="864567" cy="802690"/>
            </a:xfrm>
            <a:custGeom>
              <a:avLst/>
              <a:gdLst>
                <a:gd name="connsiteX0" fmla="*/ 834396 w 864567"/>
                <a:gd name="connsiteY0" fmla="*/ 161780 h 802690"/>
                <a:gd name="connsiteX1" fmla="*/ 775560 w 864567"/>
                <a:gd name="connsiteY1" fmla="*/ 0 h 802690"/>
                <a:gd name="connsiteX2" fmla="*/ 0 w 864567"/>
                <a:gd name="connsiteY2" fmla="*/ 651075 h 802690"/>
                <a:gd name="connsiteX3" fmla="*/ 148884 w 864567"/>
                <a:gd name="connsiteY3" fmla="*/ 737020 h 802690"/>
                <a:gd name="connsiteX4" fmla="*/ 834396 w 864567"/>
                <a:gd name="connsiteY4" fmla="*/ 161780 h 802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567" h="802690">
                  <a:moveTo>
                    <a:pt x="834396" y="161780"/>
                  </a:moveTo>
                  <a:lnTo>
                    <a:pt x="775560" y="0"/>
                  </a:lnTo>
                  <a:cubicBezTo>
                    <a:pt x="452807" y="129175"/>
                    <a:pt x="181343" y="359168"/>
                    <a:pt x="0" y="651075"/>
                  </a:cubicBezTo>
                  <a:lnTo>
                    <a:pt x="148884" y="737020"/>
                  </a:lnTo>
                  <a:cubicBezTo>
                    <a:pt x="533843" y="959320"/>
                    <a:pt x="986430" y="579563"/>
                    <a:pt x="834396" y="161780"/>
                  </a:cubicBezTo>
                  <a:close/>
                </a:path>
              </a:pathLst>
            </a:custGeom>
            <a:solidFill>
              <a:schemeClr val="tx1">
                <a:alpha val="16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46" name="TextBox 45">
              <a:extLst>
                <a:ext uri="{FF2B5EF4-FFF2-40B4-BE49-F238E27FC236}">
                  <a16:creationId xmlns:a16="http://schemas.microsoft.com/office/drawing/2014/main" id="{98A79F1D-BC4E-48AE-B2B8-DA97E32CD3D9}"/>
                </a:ext>
              </a:extLst>
            </p:cNvPr>
            <p:cNvSpPr txBox="1"/>
            <p:nvPr/>
          </p:nvSpPr>
          <p:spPr>
            <a:xfrm>
              <a:off x="2195021" y="2072191"/>
              <a:ext cx="1019148" cy="555926"/>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1C2B"/>
                  </a:solidFill>
                  <a:effectLst/>
                  <a:uLnTx/>
                  <a:uFillTx/>
                  <a:latin typeface="Helvetica" pitchFamily="2" charset="0"/>
                  <a:ea typeface="+mn-ea"/>
                  <a:cs typeface="+mn-cs"/>
                </a:rPr>
                <a:t>09</a:t>
              </a:r>
            </a:p>
          </p:txBody>
        </p:sp>
        <p:sp>
          <p:nvSpPr>
            <p:cNvPr id="167" name="TextBox 166">
              <a:extLst>
                <a:ext uri="{FF2B5EF4-FFF2-40B4-BE49-F238E27FC236}">
                  <a16:creationId xmlns:a16="http://schemas.microsoft.com/office/drawing/2014/main" id="{DB950AE8-2732-4356-B7E2-6F45E549D1EE}"/>
                </a:ext>
              </a:extLst>
            </p:cNvPr>
            <p:cNvSpPr txBox="1"/>
            <p:nvPr/>
          </p:nvSpPr>
          <p:spPr>
            <a:xfrm>
              <a:off x="1163119" y="1287951"/>
              <a:ext cx="1658346" cy="830997"/>
            </a:xfrm>
            <a:prstGeom prst="rect">
              <a:avLst/>
            </a:prstGeom>
            <a:noFill/>
            <a:ln cap="flat">
              <a:noFill/>
            </a:ln>
          </p:spPr>
          <p:txBody>
            <a:bodyPr vert="horz" wrap="square" lIns="180000" tIns="180000" rIns="180000" bIns="18000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A1C2B"/>
                </a:solidFill>
                <a:effectLst/>
                <a:uLnTx/>
                <a:uFillTx/>
                <a:latin typeface="Helvetica"/>
                <a:ea typeface="+mn-ea"/>
                <a:cs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A1C2B"/>
                  </a:solidFill>
                  <a:effectLst/>
                  <a:uLnTx/>
                  <a:uFillTx/>
                  <a:latin typeface="Helvetica" pitchFamily="2" charset="0"/>
                  <a:ea typeface="+mn-ea"/>
                  <a:cs typeface="+mn-cs"/>
                </a:rPr>
                <a:t>Partner Hub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A1C2B"/>
                </a:solidFill>
                <a:effectLst/>
                <a:uLnTx/>
                <a:uFillTx/>
                <a:latin typeface="Helvetica" panose="020B0604020202030204" pitchFamily="34" charset="0"/>
                <a:ea typeface="+mn-ea"/>
                <a:cs typeface="+mn-cs"/>
              </a:endParaRPr>
            </a:p>
          </p:txBody>
        </p:sp>
      </p:grpSp>
    </p:spTree>
    <p:extLst>
      <p:ext uri="{BB962C8B-B14F-4D97-AF65-F5344CB8AC3E}">
        <p14:creationId xmlns:p14="http://schemas.microsoft.com/office/powerpoint/2010/main" val="429381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500"/>
                                        <p:tgtEl>
                                          <p:spTgt spid="186"/>
                                        </p:tgtEl>
                                      </p:cBhvr>
                                    </p:animEffect>
                                  </p:childTnLst>
                                </p:cTn>
                              </p:par>
                              <p:par>
                                <p:cTn id="8" presetID="10" presetClass="entr" presetSubtype="0" fill="hold" nodeType="withEffect">
                                  <p:stCondLst>
                                    <p:cond delay="250"/>
                                  </p:stCondLst>
                                  <p:childTnLst>
                                    <p:set>
                                      <p:cBhvr>
                                        <p:cTn id="9" dur="1" fill="hold">
                                          <p:stCondLst>
                                            <p:cond delay="0"/>
                                          </p:stCondLst>
                                        </p:cTn>
                                        <p:tgtEl>
                                          <p:spTgt spid="187"/>
                                        </p:tgtEl>
                                        <p:attrNameLst>
                                          <p:attrName>style.visibility</p:attrName>
                                        </p:attrNameLst>
                                      </p:cBhvr>
                                      <p:to>
                                        <p:strVal val="visible"/>
                                      </p:to>
                                    </p:set>
                                    <p:animEffect transition="in" filter="fade">
                                      <p:cBhvr>
                                        <p:cTn id="10" dur="500"/>
                                        <p:tgtEl>
                                          <p:spTgt spid="187"/>
                                        </p:tgtEl>
                                      </p:cBhvr>
                                    </p:animEffect>
                                  </p:childTnLst>
                                </p:cTn>
                              </p:par>
                              <p:par>
                                <p:cTn id="11" presetID="10" presetClass="entr" presetSubtype="0" fill="hold" nodeType="withEffect">
                                  <p:stCondLst>
                                    <p:cond delay="500"/>
                                  </p:stCondLst>
                                  <p:childTnLst>
                                    <p:set>
                                      <p:cBhvr>
                                        <p:cTn id="12" dur="1" fill="hold">
                                          <p:stCondLst>
                                            <p:cond delay="0"/>
                                          </p:stCondLst>
                                        </p:cTn>
                                        <p:tgtEl>
                                          <p:spTgt spid="197"/>
                                        </p:tgtEl>
                                        <p:attrNameLst>
                                          <p:attrName>style.visibility</p:attrName>
                                        </p:attrNameLst>
                                      </p:cBhvr>
                                      <p:to>
                                        <p:strVal val="visible"/>
                                      </p:to>
                                    </p:set>
                                    <p:animEffect transition="in" filter="fade">
                                      <p:cBhvr>
                                        <p:cTn id="13" dur="500"/>
                                        <p:tgtEl>
                                          <p:spTgt spid="197"/>
                                        </p:tgtEl>
                                      </p:cBhvr>
                                    </p:animEffect>
                                  </p:childTnLst>
                                </p:cTn>
                              </p:par>
                              <p:par>
                                <p:cTn id="14" presetID="10" presetClass="entr" presetSubtype="0" fill="hold" nodeType="withEffect">
                                  <p:stCondLst>
                                    <p:cond delay="750"/>
                                  </p:stCondLst>
                                  <p:childTnLst>
                                    <p:set>
                                      <p:cBhvr>
                                        <p:cTn id="15" dur="1" fill="hold">
                                          <p:stCondLst>
                                            <p:cond delay="0"/>
                                          </p:stCondLst>
                                        </p:cTn>
                                        <p:tgtEl>
                                          <p:spTgt spid="190"/>
                                        </p:tgtEl>
                                        <p:attrNameLst>
                                          <p:attrName>style.visibility</p:attrName>
                                        </p:attrNameLst>
                                      </p:cBhvr>
                                      <p:to>
                                        <p:strVal val="visible"/>
                                      </p:to>
                                    </p:set>
                                    <p:animEffect transition="in" filter="fade">
                                      <p:cBhvr>
                                        <p:cTn id="16" dur="500"/>
                                        <p:tgtEl>
                                          <p:spTgt spid="190"/>
                                        </p:tgtEl>
                                      </p:cBhvr>
                                    </p:animEffect>
                                  </p:childTnLst>
                                </p:cTn>
                              </p:par>
                              <p:par>
                                <p:cTn id="17" presetID="10" presetClass="entr" presetSubtype="0" fill="hold" nodeType="withEffect">
                                  <p:stCondLst>
                                    <p:cond delay="1000"/>
                                  </p:stCondLst>
                                  <p:childTnLst>
                                    <p:set>
                                      <p:cBhvr>
                                        <p:cTn id="18" dur="1" fill="hold">
                                          <p:stCondLst>
                                            <p:cond delay="0"/>
                                          </p:stCondLst>
                                        </p:cTn>
                                        <p:tgtEl>
                                          <p:spTgt spid="191"/>
                                        </p:tgtEl>
                                        <p:attrNameLst>
                                          <p:attrName>style.visibility</p:attrName>
                                        </p:attrNameLst>
                                      </p:cBhvr>
                                      <p:to>
                                        <p:strVal val="visible"/>
                                      </p:to>
                                    </p:set>
                                    <p:animEffect transition="in" filter="fade">
                                      <p:cBhvr>
                                        <p:cTn id="19" dur="500"/>
                                        <p:tgtEl>
                                          <p:spTgt spid="191"/>
                                        </p:tgtEl>
                                      </p:cBhvr>
                                    </p:animEffect>
                                  </p:childTnLst>
                                </p:cTn>
                              </p:par>
                              <p:par>
                                <p:cTn id="20" presetID="10" presetClass="entr" presetSubtype="0" fill="hold" nodeType="withEffect">
                                  <p:stCondLst>
                                    <p:cond delay="1250"/>
                                  </p:stCondLst>
                                  <p:childTnLst>
                                    <p:set>
                                      <p:cBhvr>
                                        <p:cTn id="21" dur="1" fill="hold">
                                          <p:stCondLst>
                                            <p:cond delay="0"/>
                                          </p:stCondLst>
                                        </p:cTn>
                                        <p:tgtEl>
                                          <p:spTgt spid="192"/>
                                        </p:tgtEl>
                                        <p:attrNameLst>
                                          <p:attrName>style.visibility</p:attrName>
                                        </p:attrNameLst>
                                      </p:cBhvr>
                                      <p:to>
                                        <p:strVal val="visible"/>
                                      </p:to>
                                    </p:set>
                                    <p:animEffect transition="in" filter="fade">
                                      <p:cBhvr>
                                        <p:cTn id="22" dur="500"/>
                                        <p:tgtEl>
                                          <p:spTgt spid="192"/>
                                        </p:tgtEl>
                                      </p:cBhvr>
                                    </p:animEffect>
                                  </p:childTnLst>
                                </p:cTn>
                              </p:par>
                              <p:par>
                                <p:cTn id="23" presetID="10" presetClass="entr" presetSubtype="0" fill="hold" nodeType="withEffect">
                                  <p:stCondLst>
                                    <p:cond delay="1500"/>
                                  </p:stCondLst>
                                  <p:childTnLst>
                                    <p:set>
                                      <p:cBhvr>
                                        <p:cTn id="24" dur="1" fill="hold">
                                          <p:stCondLst>
                                            <p:cond delay="0"/>
                                          </p:stCondLst>
                                        </p:cTn>
                                        <p:tgtEl>
                                          <p:spTgt spid="193"/>
                                        </p:tgtEl>
                                        <p:attrNameLst>
                                          <p:attrName>style.visibility</p:attrName>
                                        </p:attrNameLst>
                                      </p:cBhvr>
                                      <p:to>
                                        <p:strVal val="visible"/>
                                      </p:to>
                                    </p:set>
                                    <p:animEffect transition="in" filter="fade">
                                      <p:cBhvr>
                                        <p:cTn id="25" dur="500"/>
                                        <p:tgtEl>
                                          <p:spTgt spid="193"/>
                                        </p:tgtEl>
                                      </p:cBhvr>
                                    </p:animEffect>
                                  </p:childTnLst>
                                </p:cTn>
                              </p:par>
                              <p:par>
                                <p:cTn id="26" presetID="10" presetClass="entr" presetSubtype="0" fill="hold" nodeType="withEffect">
                                  <p:stCondLst>
                                    <p:cond delay="1750"/>
                                  </p:stCondLst>
                                  <p:childTnLst>
                                    <p:set>
                                      <p:cBhvr>
                                        <p:cTn id="27" dur="1" fill="hold">
                                          <p:stCondLst>
                                            <p:cond delay="0"/>
                                          </p:stCondLst>
                                        </p:cTn>
                                        <p:tgtEl>
                                          <p:spTgt spid="195"/>
                                        </p:tgtEl>
                                        <p:attrNameLst>
                                          <p:attrName>style.visibility</p:attrName>
                                        </p:attrNameLst>
                                      </p:cBhvr>
                                      <p:to>
                                        <p:strVal val="visible"/>
                                      </p:to>
                                    </p:set>
                                    <p:animEffect transition="in" filter="fade">
                                      <p:cBhvr>
                                        <p:cTn id="28" dur="500"/>
                                        <p:tgtEl>
                                          <p:spTgt spid="195"/>
                                        </p:tgtEl>
                                      </p:cBhvr>
                                    </p:animEffect>
                                  </p:childTnLst>
                                </p:cTn>
                              </p:par>
                              <p:par>
                                <p:cTn id="29" presetID="10" presetClass="entr" presetSubtype="0" fill="hold" nodeType="withEffect">
                                  <p:stCondLst>
                                    <p:cond delay="2000"/>
                                  </p:stCondLst>
                                  <p:childTnLst>
                                    <p:set>
                                      <p:cBhvr>
                                        <p:cTn id="30" dur="1" fill="hold">
                                          <p:stCondLst>
                                            <p:cond delay="0"/>
                                          </p:stCondLst>
                                        </p:cTn>
                                        <p:tgtEl>
                                          <p:spTgt spid="196"/>
                                        </p:tgtEl>
                                        <p:attrNameLst>
                                          <p:attrName>style.visibility</p:attrName>
                                        </p:attrNameLst>
                                      </p:cBhvr>
                                      <p:to>
                                        <p:strVal val="visible"/>
                                      </p:to>
                                    </p:set>
                                    <p:animEffect transition="in" filter="fade">
                                      <p:cBhvr>
                                        <p:cTn id="31" dur="5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ect">
            <a:avLst/>
          </a:prstGeom>
        </p:spPr>
        <p:txBody>
          <a:bodyPr/>
          <a:lstStyle/>
          <a:p>
            <a:r>
              <a:rPr lang="en-GB"/>
              <a:t>Training and Onboarding</a:t>
            </a:r>
            <a:endParaRPr lang="en-GB" b="1"/>
          </a:p>
        </p:txBody>
      </p:sp>
      <p:sp>
        <p:nvSpPr>
          <p:cNvPr id="8" name="Rounded Rectangle 7"/>
          <p:cNvSpPr/>
          <p:nvPr/>
        </p:nvSpPr>
        <p:spPr>
          <a:xfrm>
            <a:off x="718562" y="1086375"/>
            <a:ext cx="5237738" cy="4882625"/>
          </a:xfrm>
          <a:prstGeom prst="roundRect">
            <a:avLst>
              <a:gd name="adj" fmla="val 4858"/>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252000" rIns="91440" bIns="45720" numCol="1" spcCol="0" rtlCol="0" fromWordArt="0" anchor="t" anchorCtr="0" forceAA="0" compatLnSpc="1">
            <a:prstTxWarp prst="textNoShape">
              <a:avLst/>
            </a:prstTxWarp>
            <a:noAutofit/>
          </a:bodyPr>
          <a:lstStyle/>
          <a:p>
            <a:pPr algn="ctr"/>
            <a:r>
              <a:rPr lang="en-GB" b="1" dirty="0">
                <a:latin typeface="+mj-lt"/>
              </a:rPr>
              <a:t>Training</a:t>
            </a:r>
            <a:endParaRPr lang="en-GB" sz="1400" b="1" dirty="0">
              <a:latin typeface="+mj-lt"/>
            </a:endParaRPr>
          </a:p>
          <a:p>
            <a:pPr>
              <a:spcBef>
                <a:spcPts val="600"/>
              </a:spcBef>
              <a:spcAft>
                <a:spcPts val="600"/>
              </a:spcAft>
            </a:pPr>
            <a:r>
              <a:rPr lang="en-GB" sz="1400" b="1" dirty="0">
                <a:latin typeface="+mj-lt"/>
              </a:rPr>
              <a:t>Sales </a:t>
            </a:r>
          </a:p>
          <a:p>
            <a:pPr marL="285750" lvl="1" indent="-285750">
              <a:spcAft>
                <a:spcPts val="600"/>
              </a:spcAft>
              <a:buFont typeface="Arial" panose="020B0604020202020204" pitchFamily="34" charset="0"/>
              <a:buChar char="•"/>
            </a:pPr>
            <a:r>
              <a:rPr lang="en-GB" sz="1400" dirty="0">
                <a:latin typeface="+mj-lt"/>
              </a:rPr>
              <a:t>Discovery &amp; qualification</a:t>
            </a:r>
          </a:p>
          <a:p>
            <a:pPr marL="285750" lvl="1" indent="-285750">
              <a:spcAft>
                <a:spcPts val="600"/>
              </a:spcAft>
              <a:buFont typeface="Arial" panose="020B0604020202020204" pitchFamily="34" charset="0"/>
              <a:buChar char="•"/>
            </a:pPr>
            <a:r>
              <a:rPr lang="en-GB" sz="1400" dirty="0">
                <a:latin typeface="+mj-lt"/>
              </a:rPr>
              <a:t>Run call out day sessions</a:t>
            </a:r>
          </a:p>
          <a:p>
            <a:pPr>
              <a:spcBef>
                <a:spcPts val="600"/>
              </a:spcBef>
              <a:spcAft>
                <a:spcPts val="600"/>
              </a:spcAft>
            </a:pPr>
            <a:r>
              <a:rPr lang="en-GB" sz="1400" b="1" dirty="0">
                <a:latin typeface="+mj-lt"/>
              </a:rPr>
              <a:t>Commercial</a:t>
            </a:r>
          </a:p>
          <a:p>
            <a:pPr marL="285750" indent="-285750">
              <a:spcAft>
                <a:spcPts val="600"/>
              </a:spcAft>
              <a:buFont typeface="Arial" panose="020B0604020202020204" pitchFamily="34" charset="0"/>
              <a:buChar char="•"/>
            </a:pPr>
            <a:r>
              <a:rPr lang="en-GB" sz="1400" dirty="0">
                <a:latin typeface="+mj-lt"/>
              </a:rPr>
              <a:t>How to increase margins with EXPO.e solutions</a:t>
            </a:r>
          </a:p>
          <a:p>
            <a:pPr marL="285750" indent="-285750">
              <a:spcAft>
                <a:spcPts val="600"/>
              </a:spcAft>
              <a:buFont typeface="Arial" panose="020B0604020202020204" pitchFamily="34" charset="0"/>
              <a:buChar char="•"/>
            </a:pPr>
            <a:r>
              <a:rPr lang="en-GB" sz="1400" dirty="0">
                <a:latin typeface="+mj-lt"/>
              </a:rPr>
              <a:t>Building additional value and new revenue streams with your customers</a:t>
            </a:r>
          </a:p>
          <a:p>
            <a:pPr>
              <a:spcBef>
                <a:spcPts val="600"/>
              </a:spcBef>
              <a:spcAft>
                <a:spcPts val="600"/>
              </a:spcAft>
            </a:pPr>
            <a:r>
              <a:rPr lang="en-GB" sz="1400" b="1" dirty="0">
                <a:latin typeface="+mj-lt"/>
              </a:rPr>
              <a:t>Technical</a:t>
            </a:r>
          </a:p>
          <a:p>
            <a:pPr marL="285750" indent="-285750">
              <a:spcAft>
                <a:spcPts val="600"/>
              </a:spcAft>
              <a:buFont typeface="Arial" panose="020B0604020202020204" pitchFamily="34" charset="0"/>
              <a:buChar char="•"/>
            </a:pPr>
            <a:r>
              <a:rPr lang="en-GB" sz="1400" dirty="0">
                <a:latin typeface="+mj-lt"/>
              </a:rPr>
              <a:t>Cornerstone specific</a:t>
            </a:r>
          </a:p>
          <a:p>
            <a:pPr marL="285750" indent="-285750">
              <a:spcAft>
                <a:spcPts val="600"/>
              </a:spcAft>
              <a:buFont typeface="Arial" panose="020B0604020202020204" pitchFamily="34" charset="0"/>
              <a:buChar char="•"/>
            </a:pPr>
            <a:r>
              <a:rPr lang="en-GB" sz="1400" dirty="0">
                <a:latin typeface="+mj-lt"/>
              </a:rPr>
              <a:t>Solutions and overlay</a:t>
            </a:r>
          </a:p>
          <a:p>
            <a:pPr marL="285750" indent="-285750">
              <a:spcAft>
                <a:spcPts val="600"/>
              </a:spcAft>
              <a:buFont typeface="Arial" panose="020B0604020202020204" pitchFamily="34" charset="0"/>
              <a:buChar char="•"/>
            </a:pPr>
            <a:r>
              <a:rPr lang="en-GB" sz="1400" dirty="0">
                <a:latin typeface="+mj-lt"/>
              </a:rPr>
              <a:t>Operation NOC and Support delivery</a:t>
            </a:r>
          </a:p>
        </p:txBody>
      </p:sp>
      <p:sp>
        <p:nvSpPr>
          <p:cNvPr id="12" name="Rounded Rectangle 5">
            <a:extLst>
              <a:ext uri="{FF2B5EF4-FFF2-40B4-BE49-F238E27FC236}">
                <a16:creationId xmlns:a16="http://schemas.microsoft.com/office/drawing/2014/main" id="{59A01A87-F84A-4022-B030-70EB911EBE9F}"/>
              </a:ext>
            </a:extLst>
          </p:cNvPr>
          <p:cNvSpPr/>
          <p:nvPr/>
        </p:nvSpPr>
        <p:spPr>
          <a:xfrm>
            <a:off x="6127497" y="1086375"/>
            <a:ext cx="5237738" cy="4882625"/>
          </a:xfrm>
          <a:prstGeom prst="roundRect">
            <a:avLst>
              <a:gd name="adj" fmla="val 4858"/>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252000" rIns="91440" bIns="45720" numCol="1" spcCol="0" rtlCol="0" fromWordArt="0" anchor="t" anchorCtr="0" forceAA="0" compatLnSpc="1">
            <a:prstTxWarp prst="textNoShape">
              <a:avLst/>
            </a:prstTxWarp>
            <a:noAutofit/>
          </a:bodyPr>
          <a:lstStyle/>
          <a:p>
            <a:pPr algn="ctr"/>
            <a:r>
              <a:rPr lang="en-GB" b="1" dirty="0">
                <a:solidFill>
                  <a:schemeClr val="bg1"/>
                </a:solidFill>
                <a:latin typeface="+mj-lt"/>
              </a:rPr>
              <a:t>Onboarding</a:t>
            </a:r>
          </a:p>
          <a:p>
            <a:endParaRPr lang="en-GB" sz="1400" b="1" dirty="0">
              <a:solidFill>
                <a:schemeClr val="bg1"/>
              </a:solidFill>
              <a:latin typeface="+mj-lt"/>
            </a:endParaRPr>
          </a:p>
          <a:p>
            <a:pPr marL="285750" indent="-285750">
              <a:spcAft>
                <a:spcPts val="600"/>
              </a:spcAft>
              <a:buFont typeface="Arial" panose="020B0604020202020204" pitchFamily="34" charset="0"/>
              <a:buChar char="•"/>
            </a:pPr>
            <a:r>
              <a:rPr lang="en-GB" sz="1400" dirty="0">
                <a:solidFill>
                  <a:schemeClr val="bg1"/>
                </a:solidFill>
                <a:latin typeface="+mj-lt"/>
              </a:rPr>
              <a:t>Tailored strategy for your business</a:t>
            </a:r>
          </a:p>
          <a:p>
            <a:pPr marL="285750" indent="-285750">
              <a:spcAft>
                <a:spcPts val="600"/>
              </a:spcAft>
              <a:buFont typeface="Arial" panose="020B0604020202020204" pitchFamily="34" charset="0"/>
              <a:buChar char="•"/>
            </a:pPr>
            <a:r>
              <a:rPr lang="en-GB" sz="1400" dirty="0">
                <a:solidFill>
                  <a:schemeClr val="bg1"/>
                </a:solidFill>
                <a:latin typeface="+mj-lt"/>
              </a:rPr>
              <a:t>Structured plan to meet your growth objectives</a:t>
            </a:r>
          </a:p>
          <a:p>
            <a:pPr marL="285750" indent="-285750">
              <a:spcAft>
                <a:spcPts val="600"/>
              </a:spcAft>
              <a:buFont typeface="Arial" panose="020B0604020202020204" pitchFamily="34" charset="0"/>
              <a:buChar char="•"/>
            </a:pPr>
            <a:r>
              <a:rPr lang="en-GB" sz="1400" dirty="0">
                <a:solidFill>
                  <a:schemeClr val="bg1"/>
                </a:solidFill>
                <a:latin typeface="+mj-lt"/>
              </a:rPr>
              <a:t>Focus on new margin rich revenue streams</a:t>
            </a:r>
          </a:p>
          <a:p>
            <a:pPr marL="285750" indent="-285750">
              <a:spcAft>
                <a:spcPts val="600"/>
              </a:spcAft>
              <a:buFont typeface="Arial" panose="020B0604020202020204" pitchFamily="34" charset="0"/>
              <a:buChar char="•"/>
            </a:pPr>
            <a:r>
              <a:rPr lang="en-GB" sz="1400" dirty="0">
                <a:solidFill>
                  <a:schemeClr val="bg1"/>
                </a:solidFill>
                <a:latin typeface="+mj-lt"/>
              </a:rPr>
              <a:t>Enablement planning</a:t>
            </a:r>
          </a:p>
          <a:p>
            <a:pPr marL="285750" indent="-285750">
              <a:spcAft>
                <a:spcPts val="600"/>
              </a:spcAft>
              <a:buFont typeface="Arial" panose="020B0604020202020204" pitchFamily="34" charset="0"/>
              <a:buChar char="•"/>
            </a:pPr>
            <a:r>
              <a:rPr lang="en-GB" sz="1400" dirty="0">
                <a:solidFill>
                  <a:schemeClr val="bg1"/>
                </a:solidFill>
                <a:latin typeface="+mj-lt"/>
              </a:rPr>
              <a:t>Devise bespoke training program</a:t>
            </a:r>
          </a:p>
          <a:p>
            <a:pPr marL="285750" indent="-285750">
              <a:spcAft>
                <a:spcPts val="600"/>
              </a:spcAft>
              <a:buFont typeface="Arial" panose="020B0604020202020204" pitchFamily="34" charset="0"/>
              <a:buChar char="•"/>
            </a:pPr>
            <a:r>
              <a:rPr lang="en-GB" sz="1400" dirty="0">
                <a:solidFill>
                  <a:schemeClr val="bg1"/>
                </a:solidFill>
                <a:latin typeface="+mj-lt"/>
              </a:rPr>
              <a:t>Maximise the Partner Hub</a:t>
            </a:r>
          </a:p>
          <a:p>
            <a:pPr marL="285750" indent="-285750">
              <a:spcAft>
                <a:spcPts val="600"/>
              </a:spcAft>
              <a:buFont typeface="Arial" panose="020B0604020202020204" pitchFamily="34" charset="0"/>
              <a:buChar char="•"/>
            </a:pPr>
            <a:r>
              <a:rPr lang="en-GB" sz="1400" dirty="0">
                <a:solidFill>
                  <a:schemeClr val="bg1"/>
                </a:solidFill>
                <a:latin typeface="+mj-lt"/>
              </a:rPr>
              <a:t>Our Toolbox is your Toolbox - Find the gaps for growth</a:t>
            </a:r>
          </a:p>
          <a:p>
            <a:pPr marL="285750" indent="-285750">
              <a:spcAft>
                <a:spcPts val="600"/>
              </a:spcAft>
              <a:buFont typeface="Arial" panose="020B0604020202020204" pitchFamily="34" charset="0"/>
              <a:buChar char="•"/>
            </a:pPr>
            <a:r>
              <a:rPr lang="en-GB" sz="1400" dirty="0">
                <a:solidFill>
                  <a:schemeClr val="bg1"/>
                </a:solidFill>
                <a:latin typeface="+mj-lt"/>
              </a:rPr>
              <a:t>Our resources are your resources - maximise our resources for you</a:t>
            </a:r>
          </a:p>
          <a:p>
            <a:pPr marL="285750" indent="-285750">
              <a:spcAft>
                <a:spcPts val="600"/>
              </a:spcAft>
              <a:buFont typeface="Arial" panose="020B0604020202020204" pitchFamily="34" charset="0"/>
              <a:buChar char="•"/>
            </a:pPr>
            <a:r>
              <a:rPr lang="en-GB" sz="1400" dirty="0">
                <a:solidFill>
                  <a:schemeClr val="bg1"/>
                </a:solidFill>
                <a:latin typeface="+mj-lt"/>
              </a:rPr>
              <a:t>How to engage </a:t>
            </a:r>
          </a:p>
        </p:txBody>
      </p:sp>
    </p:spTree>
    <p:extLst>
      <p:ext uri="{BB962C8B-B14F-4D97-AF65-F5344CB8AC3E}">
        <p14:creationId xmlns:p14="http://schemas.microsoft.com/office/powerpoint/2010/main" val="367476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7A635F-C7FB-8CF5-EB65-703DB63A9E91}"/>
              </a:ext>
            </a:extLst>
          </p:cNvPr>
          <p:cNvPicPr>
            <a:picLocks noChangeAspect="1"/>
          </p:cNvPicPr>
          <p:nvPr/>
        </p:nvPicPr>
        <p:blipFill>
          <a:blip r:embed="rId3"/>
          <a:stretch>
            <a:fillRect/>
          </a:stretch>
        </p:blipFill>
        <p:spPr>
          <a:xfrm>
            <a:off x="0" y="6286089"/>
            <a:ext cx="12192000" cy="647700"/>
          </a:xfrm>
          <a:prstGeom prst="rect">
            <a:avLst/>
          </a:prstGeom>
        </p:spPr>
      </p:pic>
      <p:sp>
        <p:nvSpPr>
          <p:cNvPr id="10" name="Title 1">
            <a:extLst>
              <a:ext uri="{FF2B5EF4-FFF2-40B4-BE49-F238E27FC236}">
                <a16:creationId xmlns:a16="http://schemas.microsoft.com/office/drawing/2014/main" id="{306A9F38-E85C-189A-E15C-21BFF20CCFC2}"/>
              </a:ext>
            </a:extLst>
          </p:cNvPr>
          <p:cNvSpPr>
            <a:spLocks noGrp="1"/>
          </p:cNvSpPr>
          <p:nvPr>
            <p:ph type="title"/>
          </p:nvPr>
        </p:nvSpPr>
        <p:spPr/>
        <p:txBody>
          <a:bodyPr/>
          <a:lstStyle/>
          <a:p>
            <a:r>
              <a:rPr lang="en-US"/>
              <a:t>Success Factors</a:t>
            </a:r>
          </a:p>
        </p:txBody>
      </p:sp>
      <p:grpSp>
        <p:nvGrpSpPr>
          <p:cNvPr id="4" name="Group 3">
            <a:extLst>
              <a:ext uri="{FF2B5EF4-FFF2-40B4-BE49-F238E27FC236}">
                <a16:creationId xmlns:a16="http://schemas.microsoft.com/office/drawing/2014/main" id="{E4673E1C-139F-CD3E-ADE1-E036EBC111FD}"/>
              </a:ext>
            </a:extLst>
          </p:cNvPr>
          <p:cNvGrpSpPr/>
          <p:nvPr/>
        </p:nvGrpSpPr>
        <p:grpSpPr>
          <a:xfrm>
            <a:off x="4033681" y="1846205"/>
            <a:ext cx="4124637" cy="4108407"/>
            <a:chOff x="5382403" y="1311568"/>
            <a:chExt cx="4768977" cy="4750211"/>
          </a:xfrm>
        </p:grpSpPr>
        <p:sp>
          <p:nvSpPr>
            <p:cNvPr id="6" name="Freeform: Shape 47">
              <a:extLst>
                <a:ext uri="{FF2B5EF4-FFF2-40B4-BE49-F238E27FC236}">
                  <a16:creationId xmlns:a16="http://schemas.microsoft.com/office/drawing/2014/main" id="{F18CD3F0-E962-5771-10E2-2FCCC87BD9BC}"/>
                </a:ext>
              </a:extLst>
            </p:cNvPr>
            <p:cNvSpPr/>
            <p:nvPr/>
          </p:nvSpPr>
          <p:spPr>
            <a:xfrm>
              <a:off x="5710015" y="1311568"/>
              <a:ext cx="2056827" cy="2375059"/>
            </a:xfrm>
            <a:custGeom>
              <a:avLst/>
              <a:gdLst>
                <a:gd name="connsiteX0" fmla="*/ 2062999 w 2056827"/>
                <a:gd name="connsiteY0" fmla="*/ 2371881 h 2375059"/>
                <a:gd name="connsiteX1" fmla="*/ 6171 w 2056827"/>
                <a:gd name="connsiteY1" fmla="*/ 1184397 h 2375059"/>
                <a:gd name="connsiteX2" fmla="*/ 2062999 w 2056827"/>
                <a:gd name="connsiteY2" fmla="*/ -3179 h 2375059"/>
              </a:gdLst>
              <a:ahLst/>
              <a:cxnLst>
                <a:cxn ang="0">
                  <a:pos x="connsiteX0" y="connsiteY0"/>
                </a:cxn>
                <a:cxn ang="0">
                  <a:pos x="connsiteX1" y="connsiteY1"/>
                </a:cxn>
                <a:cxn ang="0">
                  <a:pos x="connsiteX2" y="connsiteY2"/>
                </a:cxn>
              </a:cxnLst>
              <a:rect l="l" t="t" r="r" b="b"/>
              <a:pathLst>
                <a:path w="2056827" h="2375059">
                  <a:moveTo>
                    <a:pt x="2062999" y="2371881"/>
                  </a:moveTo>
                  <a:lnTo>
                    <a:pt x="6171" y="1184397"/>
                  </a:lnTo>
                  <a:cubicBezTo>
                    <a:pt x="443274" y="427827"/>
                    <a:pt x="1189461" y="-3179"/>
                    <a:pt x="2062999" y="-3179"/>
                  </a:cubicBezTo>
                  <a:close/>
                </a:path>
              </a:pathLst>
            </a:cu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7" name="Freeform: Shape 48">
              <a:extLst>
                <a:ext uri="{FF2B5EF4-FFF2-40B4-BE49-F238E27FC236}">
                  <a16:creationId xmlns:a16="http://schemas.microsoft.com/office/drawing/2014/main" id="{C1072BD7-B9E0-9F69-0D23-0F0E53B19804}"/>
                </a:ext>
              </a:extLst>
            </p:cNvPr>
            <p:cNvSpPr/>
            <p:nvPr/>
          </p:nvSpPr>
          <p:spPr>
            <a:xfrm>
              <a:off x="5382403" y="2498859"/>
              <a:ext cx="2384439" cy="2375059"/>
            </a:xfrm>
            <a:custGeom>
              <a:avLst/>
              <a:gdLst>
                <a:gd name="connsiteX0" fmla="*/ 2390610 w 2384439"/>
                <a:gd name="connsiteY0" fmla="*/ 1184590 h 2375059"/>
                <a:gd name="connsiteX1" fmla="*/ 333782 w 2384439"/>
                <a:gd name="connsiteY1" fmla="*/ 2371881 h 2375059"/>
                <a:gd name="connsiteX2" fmla="*/ 333782 w 2384439"/>
                <a:gd name="connsiteY2" fmla="*/ -3179 h 2375059"/>
              </a:gdLst>
              <a:ahLst/>
              <a:cxnLst>
                <a:cxn ang="0">
                  <a:pos x="connsiteX0" y="connsiteY0"/>
                </a:cxn>
                <a:cxn ang="0">
                  <a:pos x="connsiteX1" y="connsiteY1"/>
                </a:cxn>
                <a:cxn ang="0">
                  <a:pos x="connsiteX2" y="connsiteY2"/>
                </a:cxn>
              </a:cxnLst>
              <a:rect l="l" t="t" r="r" b="b"/>
              <a:pathLst>
                <a:path w="2384439" h="2375059">
                  <a:moveTo>
                    <a:pt x="2390610" y="1184590"/>
                  </a:moveTo>
                  <a:lnTo>
                    <a:pt x="333782" y="2371881"/>
                  </a:lnTo>
                  <a:cubicBezTo>
                    <a:pt x="-103033" y="1615311"/>
                    <a:pt x="-103033" y="753393"/>
                    <a:pt x="333782" y="-3179"/>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8" name="Freeform: Shape 49">
              <a:extLst>
                <a:ext uri="{FF2B5EF4-FFF2-40B4-BE49-F238E27FC236}">
                  <a16:creationId xmlns:a16="http://schemas.microsoft.com/office/drawing/2014/main" id="{C5470C66-7252-48AD-8369-77FF89E67EBB}"/>
                </a:ext>
              </a:extLst>
            </p:cNvPr>
            <p:cNvSpPr/>
            <p:nvPr/>
          </p:nvSpPr>
          <p:spPr>
            <a:xfrm>
              <a:off x="5710015" y="3686627"/>
              <a:ext cx="2056827" cy="2375152"/>
            </a:xfrm>
            <a:custGeom>
              <a:avLst/>
              <a:gdLst>
                <a:gd name="connsiteX0" fmla="*/ 2062999 w 2056827"/>
                <a:gd name="connsiteY0" fmla="*/ -3179 h 2375152"/>
                <a:gd name="connsiteX1" fmla="*/ 2062999 w 2056827"/>
                <a:gd name="connsiteY1" fmla="*/ 2371974 h 2375152"/>
                <a:gd name="connsiteX2" fmla="*/ 6171 w 2056827"/>
                <a:gd name="connsiteY2" fmla="*/ 1184397 h 2375152"/>
              </a:gdLst>
              <a:ahLst/>
              <a:cxnLst>
                <a:cxn ang="0">
                  <a:pos x="connsiteX0" y="connsiteY0"/>
                </a:cxn>
                <a:cxn ang="0">
                  <a:pos x="connsiteX1" y="connsiteY1"/>
                </a:cxn>
                <a:cxn ang="0">
                  <a:pos x="connsiteX2" y="connsiteY2"/>
                </a:cxn>
              </a:cxnLst>
              <a:rect l="l" t="t" r="r" b="b"/>
              <a:pathLst>
                <a:path w="2056827" h="2375152">
                  <a:moveTo>
                    <a:pt x="2062999" y="-3179"/>
                  </a:moveTo>
                  <a:lnTo>
                    <a:pt x="2062999" y="2371974"/>
                  </a:lnTo>
                  <a:cubicBezTo>
                    <a:pt x="1189461" y="2371974"/>
                    <a:pt x="442991" y="1940968"/>
                    <a:pt x="6171" y="1184397"/>
                  </a:cubicBezTo>
                  <a:close/>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15" name="Freeform: Shape 50">
              <a:extLst>
                <a:ext uri="{FF2B5EF4-FFF2-40B4-BE49-F238E27FC236}">
                  <a16:creationId xmlns:a16="http://schemas.microsoft.com/office/drawing/2014/main" id="{F5E91A69-2618-8E87-D3A5-10C2EA1924CC}"/>
                </a:ext>
              </a:extLst>
            </p:cNvPr>
            <p:cNvSpPr/>
            <p:nvPr/>
          </p:nvSpPr>
          <p:spPr>
            <a:xfrm>
              <a:off x="7766843" y="3686627"/>
              <a:ext cx="2056925" cy="2374866"/>
            </a:xfrm>
            <a:custGeom>
              <a:avLst/>
              <a:gdLst>
                <a:gd name="connsiteX0" fmla="*/ 6171 w 2056925"/>
                <a:gd name="connsiteY0" fmla="*/ -3179 h 2374866"/>
                <a:gd name="connsiteX1" fmla="*/ 2063096 w 2056925"/>
                <a:gd name="connsiteY1" fmla="*/ 1184111 h 2374866"/>
                <a:gd name="connsiteX2" fmla="*/ 6171 w 2056925"/>
                <a:gd name="connsiteY2" fmla="*/ 2371688 h 2374866"/>
              </a:gdLst>
              <a:ahLst/>
              <a:cxnLst>
                <a:cxn ang="0">
                  <a:pos x="connsiteX0" y="connsiteY0"/>
                </a:cxn>
                <a:cxn ang="0">
                  <a:pos x="connsiteX1" y="connsiteY1"/>
                </a:cxn>
                <a:cxn ang="0">
                  <a:pos x="connsiteX2" y="connsiteY2"/>
                </a:cxn>
              </a:cxnLst>
              <a:rect l="l" t="t" r="r" b="b"/>
              <a:pathLst>
                <a:path w="2056925" h="2374866">
                  <a:moveTo>
                    <a:pt x="6171" y="-3179"/>
                  </a:moveTo>
                  <a:lnTo>
                    <a:pt x="2063096" y="1184111"/>
                  </a:lnTo>
                  <a:cubicBezTo>
                    <a:pt x="1626281" y="1940681"/>
                    <a:pt x="879806" y="2371688"/>
                    <a:pt x="6171" y="2371688"/>
                  </a:cubicBez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18" name="Freeform: Shape 51">
              <a:extLst>
                <a:ext uri="{FF2B5EF4-FFF2-40B4-BE49-F238E27FC236}">
                  <a16:creationId xmlns:a16="http://schemas.microsoft.com/office/drawing/2014/main" id="{9807F88F-04C2-EE52-6A4B-991564584DAE}"/>
                </a:ext>
              </a:extLst>
            </p:cNvPr>
            <p:cNvSpPr/>
            <p:nvPr/>
          </p:nvSpPr>
          <p:spPr>
            <a:xfrm>
              <a:off x="7766843" y="2499144"/>
              <a:ext cx="2384537" cy="2375059"/>
            </a:xfrm>
            <a:custGeom>
              <a:avLst/>
              <a:gdLst>
                <a:gd name="connsiteX0" fmla="*/ 6171 w 2384537"/>
                <a:gd name="connsiteY0" fmla="*/ 1184304 h 2375059"/>
                <a:gd name="connsiteX1" fmla="*/ 2063096 w 2384537"/>
                <a:gd name="connsiteY1" fmla="*/ -3179 h 2375059"/>
                <a:gd name="connsiteX2" fmla="*/ 2063096 w 2384537"/>
                <a:gd name="connsiteY2" fmla="*/ 2371881 h 2375059"/>
              </a:gdLst>
              <a:ahLst/>
              <a:cxnLst>
                <a:cxn ang="0">
                  <a:pos x="connsiteX0" y="connsiteY0"/>
                </a:cxn>
                <a:cxn ang="0">
                  <a:pos x="connsiteX1" y="connsiteY1"/>
                </a:cxn>
                <a:cxn ang="0">
                  <a:pos x="connsiteX2" y="connsiteY2"/>
                </a:cxn>
              </a:cxnLst>
              <a:rect l="l" t="t" r="r" b="b"/>
              <a:pathLst>
                <a:path w="2384537" h="2375059">
                  <a:moveTo>
                    <a:pt x="6171" y="1184304"/>
                  </a:moveTo>
                  <a:lnTo>
                    <a:pt x="2063096" y="-3179"/>
                  </a:lnTo>
                  <a:cubicBezTo>
                    <a:pt x="2499912" y="753393"/>
                    <a:pt x="2499912" y="1615311"/>
                    <a:pt x="2063096" y="2371881"/>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21" name="Freeform: Shape 52">
              <a:extLst>
                <a:ext uri="{FF2B5EF4-FFF2-40B4-BE49-F238E27FC236}">
                  <a16:creationId xmlns:a16="http://schemas.microsoft.com/office/drawing/2014/main" id="{630F02B7-FD3C-8BAB-1C41-713F4213799B}"/>
                </a:ext>
              </a:extLst>
            </p:cNvPr>
            <p:cNvSpPr/>
            <p:nvPr/>
          </p:nvSpPr>
          <p:spPr>
            <a:xfrm>
              <a:off x="7766843" y="1311568"/>
              <a:ext cx="2056925" cy="2375059"/>
            </a:xfrm>
            <a:custGeom>
              <a:avLst/>
              <a:gdLst>
                <a:gd name="connsiteX0" fmla="*/ 6171 w 2056925"/>
                <a:gd name="connsiteY0" fmla="*/ 2371881 h 2375059"/>
                <a:gd name="connsiteX1" fmla="*/ 6171 w 2056925"/>
                <a:gd name="connsiteY1" fmla="*/ -3179 h 2375059"/>
                <a:gd name="connsiteX2" fmla="*/ 2063096 w 2056925"/>
                <a:gd name="connsiteY2" fmla="*/ 1184397 h 2375059"/>
              </a:gdLst>
              <a:ahLst/>
              <a:cxnLst>
                <a:cxn ang="0">
                  <a:pos x="connsiteX0" y="connsiteY0"/>
                </a:cxn>
                <a:cxn ang="0">
                  <a:pos x="connsiteX1" y="connsiteY1"/>
                </a:cxn>
                <a:cxn ang="0">
                  <a:pos x="connsiteX2" y="connsiteY2"/>
                </a:cxn>
              </a:cxnLst>
              <a:rect l="l" t="t" r="r" b="b"/>
              <a:pathLst>
                <a:path w="2056925" h="2375059">
                  <a:moveTo>
                    <a:pt x="6171" y="2371881"/>
                  </a:moveTo>
                  <a:lnTo>
                    <a:pt x="6171" y="-3179"/>
                  </a:lnTo>
                  <a:cubicBezTo>
                    <a:pt x="879806" y="-3179"/>
                    <a:pt x="1626281" y="427827"/>
                    <a:pt x="2063096" y="1184397"/>
                  </a:cubicBez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grpSp>
      <p:grpSp>
        <p:nvGrpSpPr>
          <p:cNvPr id="22" name="Group 21">
            <a:extLst>
              <a:ext uri="{FF2B5EF4-FFF2-40B4-BE49-F238E27FC236}">
                <a16:creationId xmlns:a16="http://schemas.microsoft.com/office/drawing/2014/main" id="{F61C7F39-3131-0E13-9405-16FE26DF6822}"/>
              </a:ext>
            </a:extLst>
          </p:cNvPr>
          <p:cNvGrpSpPr/>
          <p:nvPr/>
        </p:nvGrpSpPr>
        <p:grpSpPr>
          <a:xfrm>
            <a:off x="4082760" y="1895138"/>
            <a:ext cx="4026419" cy="4010540"/>
            <a:chOff x="5439149" y="1368145"/>
            <a:chExt cx="4655415" cy="4637056"/>
          </a:xfrm>
        </p:grpSpPr>
        <p:sp>
          <p:nvSpPr>
            <p:cNvPr id="23" name="Freeform: Shape 53">
              <a:extLst>
                <a:ext uri="{FF2B5EF4-FFF2-40B4-BE49-F238E27FC236}">
                  <a16:creationId xmlns:a16="http://schemas.microsoft.com/office/drawing/2014/main" id="{0D2FA9AF-9542-DF13-5CD3-1780A52FD303}"/>
                </a:ext>
              </a:extLst>
            </p:cNvPr>
            <p:cNvSpPr/>
            <p:nvPr/>
          </p:nvSpPr>
          <p:spPr>
            <a:xfrm>
              <a:off x="5758975" y="1368145"/>
              <a:ext cx="2007868" cy="2318481"/>
            </a:xfrm>
            <a:custGeom>
              <a:avLst/>
              <a:gdLst>
                <a:gd name="connsiteX0" fmla="*/ 2014039 w 2007868"/>
                <a:gd name="connsiteY0" fmla="*/ 2315303 h 2318481"/>
                <a:gd name="connsiteX1" fmla="*/ 6171 w 2007868"/>
                <a:gd name="connsiteY1" fmla="*/ 1156108 h 2318481"/>
                <a:gd name="connsiteX2" fmla="*/ 2014039 w 2007868"/>
                <a:gd name="connsiteY2" fmla="*/ -3179 h 2318481"/>
              </a:gdLst>
              <a:ahLst/>
              <a:cxnLst>
                <a:cxn ang="0">
                  <a:pos x="connsiteX0" y="connsiteY0"/>
                </a:cxn>
                <a:cxn ang="0">
                  <a:pos x="connsiteX1" y="connsiteY1"/>
                </a:cxn>
                <a:cxn ang="0">
                  <a:pos x="connsiteX2" y="connsiteY2"/>
                </a:cxn>
              </a:cxnLst>
              <a:rect l="l" t="t" r="r" b="b"/>
              <a:pathLst>
                <a:path w="2007868" h="2318481">
                  <a:moveTo>
                    <a:pt x="2014039" y="2315303"/>
                  </a:moveTo>
                  <a:lnTo>
                    <a:pt x="6171" y="1156108"/>
                  </a:lnTo>
                  <a:cubicBezTo>
                    <a:pt x="432605" y="417542"/>
                    <a:pt x="1161268" y="-3179"/>
                    <a:pt x="2014039" y="-3179"/>
                  </a:cubicBez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24" name="Freeform: Shape 54">
              <a:extLst>
                <a:ext uri="{FF2B5EF4-FFF2-40B4-BE49-F238E27FC236}">
                  <a16:creationId xmlns:a16="http://schemas.microsoft.com/office/drawing/2014/main" id="{0E5F7686-1ADF-43EB-A37D-82E69E893D27}"/>
                </a:ext>
              </a:extLst>
            </p:cNvPr>
            <p:cNvSpPr/>
            <p:nvPr/>
          </p:nvSpPr>
          <p:spPr>
            <a:xfrm>
              <a:off x="5439149" y="2527433"/>
              <a:ext cx="2327693" cy="2318481"/>
            </a:xfrm>
            <a:custGeom>
              <a:avLst/>
              <a:gdLst>
                <a:gd name="connsiteX0" fmla="*/ 2333865 w 2327693"/>
                <a:gd name="connsiteY0" fmla="*/ 1156015 h 2318481"/>
                <a:gd name="connsiteX1" fmla="*/ 325997 w 2327693"/>
                <a:gd name="connsiteY1" fmla="*/ 2315303 h 2318481"/>
                <a:gd name="connsiteX2" fmla="*/ 325997 w 2327693"/>
                <a:gd name="connsiteY2" fmla="*/ -3179 h 2318481"/>
              </a:gdLst>
              <a:ahLst/>
              <a:cxnLst>
                <a:cxn ang="0">
                  <a:pos x="connsiteX0" y="connsiteY0"/>
                </a:cxn>
                <a:cxn ang="0">
                  <a:pos x="connsiteX1" y="connsiteY1"/>
                </a:cxn>
                <a:cxn ang="0">
                  <a:pos x="connsiteX2" y="connsiteY2"/>
                </a:cxn>
              </a:cxnLst>
              <a:rect l="l" t="t" r="r" b="b"/>
              <a:pathLst>
                <a:path w="2327693" h="2318481">
                  <a:moveTo>
                    <a:pt x="2333865" y="1156015"/>
                  </a:moveTo>
                  <a:lnTo>
                    <a:pt x="325997" y="2315303"/>
                  </a:lnTo>
                  <a:cubicBezTo>
                    <a:pt x="-100438" y="1576734"/>
                    <a:pt x="-100438" y="735390"/>
                    <a:pt x="325997" y="-3179"/>
                  </a:cubicBez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25" name="Freeform: Shape 55">
              <a:extLst>
                <a:ext uri="{FF2B5EF4-FFF2-40B4-BE49-F238E27FC236}">
                  <a16:creationId xmlns:a16="http://schemas.microsoft.com/office/drawing/2014/main" id="{3D02DF3E-FFFF-17FB-1EDE-776E6D9C24F9}"/>
                </a:ext>
              </a:extLst>
            </p:cNvPr>
            <p:cNvSpPr/>
            <p:nvPr/>
          </p:nvSpPr>
          <p:spPr>
            <a:xfrm>
              <a:off x="5758975" y="3686627"/>
              <a:ext cx="2007868" cy="2318574"/>
            </a:xfrm>
            <a:custGeom>
              <a:avLst/>
              <a:gdLst>
                <a:gd name="connsiteX0" fmla="*/ 2014039 w 2007868"/>
                <a:gd name="connsiteY0" fmla="*/ -3179 h 2318574"/>
                <a:gd name="connsiteX1" fmla="*/ 2014039 w 2007868"/>
                <a:gd name="connsiteY1" fmla="*/ 2315396 h 2318574"/>
                <a:gd name="connsiteX2" fmla="*/ 6171 w 2007868"/>
                <a:gd name="connsiteY2" fmla="*/ 1156108 h 2318574"/>
              </a:gdLst>
              <a:ahLst/>
              <a:cxnLst>
                <a:cxn ang="0">
                  <a:pos x="connsiteX0" y="connsiteY0"/>
                </a:cxn>
                <a:cxn ang="0">
                  <a:pos x="connsiteX1" y="connsiteY1"/>
                </a:cxn>
                <a:cxn ang="0">
                  <a:pos x="connsiteX2" y="connsiteY2"/>
                </a:cxn>
              </a:cxnLst>
              <a:rect l="l" t="t" r="r" b="b"/>
              <a:pathLst>
                <a:path w="2007868" h="2318574">
                  <a:moveTo>
                    <a:pt x="2014039" y="-3179"/>
                  </a:moveTo>
                  <a:lnTo>
                    <a:pt x="2014039" y="2315396"/>
                  </a:lnTo>
                  <a:cubicBezTo>
                    <a:pt x="1161268" y="2315396"/>
                    <a:pt x="432889" y="1894677"/>
                    <a:pt x="6171" y="1156108"/>
                  </a:cubicBez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26" name="Freeform: Shape 56">
              <a:extLst>
                <a:ext uri="{FF2B5EF4-FFF2-40B4-BE49-F238E27FC236}">
                  <a16:creationId xmlns:a16="http://schemas.microsoft.com/office/drawing/2014/main" id="{5F4065A9-A110-8D2A-2092-0C5BF9BBA907}"/>
                </a:ext>
              </a:extLst>
            </p:cNvPr>
            <p:cNvSpPr/>
            <p:nvPr/>
          </p:nvSpPr>
          <p:spPr>
            <a:xfrm>
              <a:off x="7766843" y="3686627"/>
              <a:ext cx="2007965" cy="2318574"/>
            </a:xfrm>
            <a:custGeom>
              <a:avLst/>
              <a:gdLst>
                <a:gd name="connsiteX0" fmla="*/ 6171 w 2007965"/>
                <a:gd name="connsiteY0" fmla="*/ -3179 h 2318574"/>
                <a:gd name="connsiteX1" fmla="*/ 2014137 w 2007965"/>
                <a:gd name="connsiteY1" fmla="*/ 1156108 h 2318574"/>
                <a:gd name="connsiteX2" fmla="*/ 6171 w 2007965"/>
                <a:gd name="connsiteY2" fmla="*/ 2315396 h 2318574"/>
              </a:gdLst>
              <a:ahLst/>
              <a:cxnLst>
                <a:cxn ang="0">
                  <a:pos x="connsiteX0" y="connsiteY0"/>
                </a:cxn>
                <a:cxn ang="0">
                  <a:pos x="connsiteX1" y="connsiteY1"/>
                </a:cxn>
                <a:cxn ang="0">
                  <a:pos x="connsiteX2" y="connsiteY2"/>
                </a:cxn>
              </a:cxnLst>
              <a:rect l="l" t="t" r="r" b="b"/>
              <a:pathLst>
                <a:path w="2007965" h="2318574">
                  <a:moveTo>
                    <a:pt x="6171" y="-3179"/>
                  </a:moveTo>
                  <a:lnTo>
                    <a:pt x="2014137" y="1156108"/>
                  </a:lnTo>
                  <a:cubicBezTo>
                    <a:pt x="1587702" y="1894677"/>
                    <a:pt x="859040" y="2315396"/>
                    <a:pt x="6171" y="2315396"/>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27" name="Freeform: Shape 57">
              <a:extLst>
                <a:ext uri="{FF2B5EF4-FFF2-40B4-BE49-F238E27FC236}">
                  <a16:creationId xmlns:a16="http://schemas.microsoft.com/office/drawing/2014/main" id="{3E1DFD0F-E41E-122E-1D69-7F3115A0DBB2}"/>
                </a:ext>
              </a:extLst>
            </p:cNvPr>
            <p:cNvSpPr/>
            <p:nvPr/>
          </p:nvSpPr>
          <p:spPr>
            <a:xfrm>
              <a:off x="7766843" y="2527433"/>
              <a:ext cx="2327721" cy="2318481"/>
            </a:xfrm>
            <a:custGeom>
              <a:avLst/>
              <a:gdLst>
                <a:gd name="connsiteX0" fmla="*/ 6171 w 2327721"/>
                <a:gd name="connsiteY0" fmla="*/ 1156015 h 2318481"/>
                <a:gd name="connsiteX1" fmla="*/ 2014137 w 2327721"/>
                <a:gd name="connsiteY1" fmla="*/ -3179 h 2318481"/>
                <a:gd name="connsiteX2" fmla="*/ 2014137 w 2327721"/>
                <a:gd name="connsiteY2" fmla="*/ 2315303 h 2318481"/>
              </a:gdLst>
              <a:ahLst/>
              <a:cxnLst>
                <a:cxn ang="0">
                  <a:pos x="connsiteX0" y="connsiteY0"/>
                </a:cxn>
                <a:cxn ang="0">
                  <a:pos x="connsiteX1" y="connsiteY1"/>
                </a:cxn>
                <a:cxn ang="0">
                  <a:pos x="connsiteX2" y="connsiteY2"/>
                </a:cxn>
              </a:cxnLst>
              <a:rect l="l" t="t" r="r" b="b"/>
              <a:pathLst>
                <a:path w="2327721" h="2318481">
                  <a:moveTo>
                    <a:pt x="6171" y="1156015"/>
                  </a:moveTo>
                  <a:lnTo>
                    <a:pt x="2014137" y="-3179"/>
                  </a:lnTo>
                  <a:cubicBezTo>
                    <a:pt x="2440478" y="735390"/>
                    <a:pt x="2440478" y="1576734"/>
                    <a:pt x="2014137" y="2315303"/>
                  </a:cubicBez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28" name="Freeform: Shape 58">
              <a:extLst>
                <a:ext uri="{FF2B5EF4-FFF2-40B4-BE49-F238E27FC236}">
                  <a16:creationId xmlns:a16="http://schemas.microsoft.com/office/drawing/2014/main" id="{C64A15A3-7ED0-AF90-3BC1-7F9F2DB64CEC}"/>
                </a:ext>
              </a:extLst>
            </p:cNvPr>
            <p:cNvSpPr/>
            <p:nvPr/>
          </p:nvSpPr>
          <p:spPr>
            <a:xfrm>
              <a:off x="7766843" y="1368145"/>
              <a:ext cx="2007965" cy="2318481"/>
            </a:xfrm>
            <a:custGeom>
              <a:avLst/>
              <a:gdLst>
                <a:gd name="connsiteX0" fmla="*/ 6171 w 2007965"/>
                <a:gd name="connsiteY0" fmla="*/ 2315303 h 2318481"/>
                <a:gd name="connsiteX1" fmla="*/ 6171 w 2007965"/>
                <a:gd name="connsiteY1" fmla="*/ -3179 h 2318481"/>
                <a:gd name="connsiteX2" fmla="*/ 2014137 w 2007965"/>
                <a:gd name="connsiteY2" fmla="*/ 1156108 h 2318481"/>
              </a:gdLst>
              <a:ahLst/>
              <a:cxnLst>
                <a:cxn ang="0">
                  <a:pos x="connsiteX0" y="connsiteY0"/>
                </a:cxn>
                <a:cxn ang="0">
                  <a:pos x="connsiteX1" y="connsiteY1"/>
                </a:cxn>
                <a:cxn ang="0">
                  <a:pos x="connsiteX2" y="connsiteY2"/>
                </a:cxn>
              </a:cxnLst>
              <a:rect l="l" t="t" r="r" b="b"/>
              <a:pathLst>
                <a:path w="2007965" h="2318481">
                  <a:moveTo>
                    <a:pt x="6171" y="2315303"/>
                  </a:moveTo>
                  <a:lnTo>
                    <a:pt x="6171" y="-3179"/>
                  </a:lnTo>
                  <a:cubicBezTo>
                    <a:pt x="859040" y="-3179"/>
                    <a:pt x="1587321" y="417542"/>
                    <a:pt x="2014137" y="1156108"/>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grpSp>
      <p:grpSp>
        <p:nvGrpSpPr>
          <p:cNvPr id="29" name="01">
            <a:extLst>
              <a:ext uri="{FF2B5EF4-FFF2-40B4-BE49-F238E27FC236}">
                <a16:creationId xmlns:a16="http://schemas.microsoft.com/office/drawing/2014/main" id="{AB06FC0C-FF59-0761-91C6-28525419C82A}"/>
              </a:ext>
            </a:extLst>
          </p:cNvPr>
          <p:cNvGrpSpPr/>
          <p:nvPr/>
        </p:nvGrpSpPr>
        <p:grpSpPr>
          <a:xfrm>
            <a:off x="6096042" y="1918946"/>
            <a:ext cx="1371144" cy="1189742"/>
            <a:chOff x="7766940" y="1395673"/>
            <a:chExt cx="1585341" cy="1375600"/>
          </a:xfrm>
        </p:grpSpPr>
        <p:sp>
          <p:nvSpPr>
            <p:cNvPr id="30" name="Freeform: Shape 63">
              <a:extLst>
                <a:ext uri="{FF2B5EF4-FFF2-40B4-BE49-F238E27FC236}">
                  <a16:creationId xmlns:a16="http://schemas.microsoft.com/office/drawing/2014/main" id="{E5F3A81C-8F23-859A-D343-FFAB9C0E864A}"/>
                </a:ext>
              </a:extLst>
            </p:cNvPr>
            <p:cNvSpPr/>
            <p:nvPr/>
          </p:nvSpPr>
          <p:spPr>
            <a:xfrm>
              <a:off x="7766940" y="1395673"/>
              <a:ext cx="1585341" cy="1375600"/>
            </a:xfrm>
            <a:custGeom>
              <a:avLst/>
              <a:gdLst>
                <a:gd name="connsiteX0" fmla="*/ 1322641 w 1585341"/>
                <a:gd name="connsiteY0" fmla="*/ 0 h 1375600"/>
                <a:gd name="connsiteX1" fmla="*/ 0 w 1585341"/>
                <a:gd name="connsiteY1" fmla="*/ 460343 h 1375600"/>
                <a:gd name="connsiteX2" fmla="*/ 1585341 w 1585341"/>
                <a:gd name="connsiteY2" fmla="*/ 1375601 h 1375600"/>
                <a:gd name="connsiteX3" fmla="*/ 1322641 w 1585341"/>
                <a:gd name="connsiteY3" fmla="*/ 0 h 1375600"/>
              </a:gdLst>
              <a:ahLst/>
              <a:cxnLst>
                <a:cxn ang="0">
                  <a:pos x="connsiteX0" y="connsiteY0"/>
                </a:cxn>
                <a:cxn ang="0">
                  <a:pos x="connsiteX1" y="connsiteY1"/>
                </a:cxn>
                <a:cxn ang="0">
                  <a:pos x="connsiteX2" y="connsiteY2"/>
                </a:cxn>
                <a:cxn ang="0">
                  <a:pos x="connsiteX3" y="connsiteY3"/>
                </a:cxn>
              </a:cxnLst>
              <a:rect l="l" t="t" r="r" b="b"/>
              <a:pathLst>
                <a:path w="1585341" h="1375600">
                  <a:moveTo>
                    <a:pt x="1322641" y="0"/>
                  </a:moveTo>
                  <a:lnTo>
                    <a:pt x="0" y="460343"/>
                  </a:lnTo>
                  <a:lnTo>
                    <a:pt x="1585341" y="1375601"/>
                  </a:lnTo>
                  <a:lnTo>
                    <a:pt x="1322641" y="0"/>
                  </a:lnTo>
                  <a:close/>
                </a:path>
              </a:pathLst>
            </a:custGeom>
            <a:solidFill>
              <a:schemeClr val="accent6"/>
            </a:solidFill>
            <a:ln>
              <a:noFill/>
            </a:ln>
            <a:effectLst>
              <a:outerShdw blurRad="50800" dist="76200" algn="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31" name="TextBox 30">
              <a:extLst>
                <a:ext uri="{FF2B5EF4-FFF2-40B4-BE49-F238E27FC236}">
                  <a16:creationId xmlns:a16="http://schemas.microsoft.com/office/drawing/2014/main" id="{108245EC-B354-A6FC-4CF4-FE3163582172}"/>
                </a:ext>
              </a:extLst>
            </p:cNvPr>
            <p:cNvSpPr txBox="1"/>
            <p:nvPr/>
          </p:nvSpPr>
          <p:spPr>
            <a:xfrm>
              <a:off x="8466535" y="1726131"/>
              <a:ext cx="657540" cy="461665"/>
            </a:xfrm>
            <a:prstGeom prst="rect">
              <a:avLst/>
            </a:prstGeom>
            <a:noFill/>
          </p:spPr>
          <p:txBody>
            <a:bodyPr wrap="square" rtlCol="0">
              <a:spAutoFit/>
            </a:bodyPr>
            <a:lstStyle/>
            <a:p>
              <a:pPr algn="ctr"/>
              <a:r>
                <a:rPr lang="en-GB" sz="2400" b="1">
                  <a:solidFill>
                    <a:schemeClr val="bg1"/>
                  </a:solidFill>
                  <a:latin typeface="Helvetica" pitchFamily="2" charset="0"/>
                </a:rPr>
                <a:t>01</a:t>
              </a:r>
            </a:p>
          </p:txBody>
        </p:sp>
      </p:grpSp>
      <p:grpSp>
        <p:nvGrpSpPr>
          <p:cNvPr id="32" name="02">
            <a:extLst>
              <a:ext uri="{FF2B5EF4-FFF2-40B4-BE49-F238E27FC236}">
                <a16:creationId xmlns:a16="http://schemas.microsoft.com/office/drawing/2014/main" id="{2C1EDBCA-49D2-FB42-3D42-B275A859CB19}"/>
              </a:ext>
            </a:extLst>
          </p:cNvPr>
          <p:cNvGrpSpPr/>
          <p:nvPr/>
        </p:nvGrpSpPr>
        <p:grpSpPr>
          <a:xfrm>
            <a:off x="7467186" y="3108689"/>
            <a:ext cx="916732" cy="1583357"/>
            <a:chOff x="9352281" y="2771274"/>
            <a:chExt cx="1059941" cy="1830705"/>
          </a:xfrm>
        </p:grpSpPr>
        <p:sp>
          <p:nvSpPr>
            <p:cNvPr id="33" name="Freeform: Shape 62">
              <a:extLst>
                <a:ext uri="{FF2B5EF4-FFF2-40B4-BE49-F238E27FC236}">
                  <a16:creationId xmlns:a16="http://schemas.microsoft.com/office/drawing/2014/main" id="{E564C85F-C0AD-C96F-C690-B242EF2FBC88}"/>
                </a:ext>
              </a:extLst>
            </p:cNvPr>
            <p:cNvSpPr/>
            <p:nvPr/>
          </p:nvSpPr>
          <p:spPr>
            <a:xfrm>
              <a:off x="9352281" y="2771274"/>
              <a:ext cx="1059941" cy="1830705"/>
            </a:xfrm>
            <a:custGeom>
              <a:avLst/>
              <a:gdLst>
                <a:gd name="connsiteX0" fmla="*/ 0 w 1059941"/>
                <a:gd name="connsiteY0" fmla="*/ 0 h 1830705"/>
                <a:gd name="connsiteX1" fmla="*/ 0 w 1059941"/>
                <a:gd name="connsiteY1" fmla="*/ 1830705 h 1830705"/>
                <a:gd name="connsiteX2" fmla="*/ 1059942 w 1059941"/>
                <a:gd name="connsiteY2" fmla="*/ 915353 h 1830705"/>
                <a:gd name="connsiteX3" fmla="*/ 0 w 1059941"/>
                <a:gd name="connsiteY3" fmla="*/ 0 h 1830705"/>
              </a:gdLst>
              <a:ahLst/>
              <a:cxnLst>
                <a:cxn ang="0">
                  <a:pos x="connsiteX0" y="connsiteY0"/>
                </a:cxn>
                <a:cxn ang="0">
                  <a:pos x="connsiteX1" y="connsiteY1"/>
                </a:cxn>
                <a:cxn ang="0">
                  <a:pos x="connsiteX2" y="connsiteY2"/>
                </a:cxn>
                <a:cxn ang="0">
                  <a:pos x="connsiteX3" y="connsiteY3"/>
                </a:cxn>
              </a:cxnLst>
              <a:rect l="l" t="t" r="r" b="b"/>
              <a:pathLst>
                <a:path w="1059941" h="1830705">
                  <a:moveTo>
                    <a:pt x="0" y="0"/>
                  </a:moveTo>
                  <a:lnTo>
                    <a:pt x="0" y="1830705"/>
                  </a:lnTo>
                  <a:lnTo>
                    <a:pt x="1059942" y="915353"/>
                  </a:lnTo>
                  <a:lnTo>
                    <a:pt x="0" y="0"/>
                  </a:lnTo>
                  <a:close/>
                </a:path>
              </a:pathLst>
            </a:custGeom>
            <a:solidFill>
              <a:schemeClr val="accent5"/>
            </a:solidFill>
            <a:ln>
              <a:noFill/>
            </a:ln>
            <a:effectLst>
              <a:outerShdw blurRad="50800" dist="76200" algn="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34" name="TextBox 33">
              <a:extLst>
                <a:ext uri="{FF2B5EF4-FFF2-40B4-BE49-F238E27FC236}">
                  <a16:creationId xmlns:a16="http://schemas.microsoft.com/office/drawing/2014/main" id="{E30B8D82-1AAF-C982-747A-CACC26547C88}"/>
                </a:ext>
              </a:extLst>
            </p:cNvPr>
            <p:cNvSpPr txBox="1"/>
            <p:nvPr/>
          </p:nvSpPr>
          <p:spPr>
            <a:xfrm>
              <a:off x="9370896" y="3434904"/>
              <a:ext cx="657541" cy="533785"/>
            </a:xfrm>
            <a:prstGeom prst="rect">
              <a:avLst/>
            </a:prstGeom>
            <a:noFill/>
          </p:spPr>
          <p:txBody>
            <a:bodyPr wrap="square" rtlCol="0">
              <a:spAutoFit/>
            </a:bodyPr>
            <a:lstStyle/>
            <a:p>
              <a:pPr algn="ctr"/>
              <a:r>
                <a:rPr lang="en-GB" sz="2400" b="1" dirty="0">
                  <a:latin typeface="Helvetica" pitchFamily="2" charset="0"/>
                </a:rPr>
                <a:t>02</a:t>
              </a:r>
            </a:p>
          </p:txBody>
        </p:sp>
      </p:grpSp>
      <p:grpSp>
        <p:nvGrpSpPr>
          <p:cNvPr id="35" name="03">
            <a:extLst>
              <a:ext uri="{FF2B5EF4-FFF2-40B4-BE49-F238E27FC236}">
                <a16:creationId xmlns:a16="http://schemas.microsoft.com/office/drawing/2014/main" id="{E8C0813B-C95D-B814-83F3-3E913E5AF686}"/>
              </a:ext>
            </a:extLst>
          </p:cNvPr>
          <p:cNvGrpSpPr/>
          <p:nvPr/>
        </p:nvGrpSpPr>
        <p:grpSpPr>
          <a:xfrm>
            <a:off x="6096042" y="4692046"/>
            <a:ext cx="1371144" cy="1189742"/>
            <a:chOff x="7766940" y="4601979"/>
            <a:chExt cx="1585341" cy="1375600"/>
          </a:xfrm>
        </p:grpSpPr>
        <p:sp>
          <p:nvSpPr>
            <p:cNvPr id="36" name="Freeform: Shape 60">
              <a:extLst>
                <a:ext uri="{FF2B5EF4-FFF2-40B4-BE49-F238E27FC236}">
                  <a16:creationId xmlns:a16="http://schemas.microsoft.com/office/drawing/2014/main" id="{177FEBA9-907E-A423-E23C-18D213E085ED}"/>
                </a:ext>
              </a:extLst>
            </p:cNvPr>
            <p:cNvSpPr/>
            <p:nvPr/>
          </p:nvSpPr>
          <p:spPr>
            <a:xfrm>
              <a:off x="7766940" y="4601979"/>
              <a:ext cx="1585341" cy="1375600"/>
            </a:xfrm>
            <a:custGeom>
              <a:avLst/>
              <a:gdLst>
                <a:gd name="connsiteX0" fmla="*/ 1322641 w 1585341"/>
                <a:gd name="connsiteY0" fmla="*/ 1375600 h 1375600"/>
                <a:gd name="connsiteX1" fmla="*/ 1585341 w 1585341"/>
                <a:gd name="connsiteY1" fmla="*/ 0 h 1375600"/>
                <a:gd name="connsiteX2" fmla="*/ 0 w 1585341"/>
                <a:gd name="connsiteY2" fmla="*/ 915257 h 1375600"/>
                <a:gd name="connsiteX3" fmla="*/ 1322641 w 1585341"/>
                <a:gd name="connsiteY3" fmla="*/ 1375600 h 1375600"/>
              </a:gdLst>
              <a:ahLst/>
              <a:cxnLst>
                <a:cxn ang="0">
                  <a:pos x="connsiteX0" y="connsiteY0"/>
                </a:cxn>
                <a:cxn ang="0">
                  <a:pos x="connsiteX1" y="connsiteY1"/>
                </a:cxn>
                <a:cxn ang="0">
                  <a:pos x="connsiteX2" y="connsiteY2"/>
                </a:cxn>
                <a:cxn ang="0">
                  <a:pos x="connsiteX3" y="connsiteY3"/>
                </a:cxn>
              </a:cxnLst>
              <a:rect l="l" t="t" r="r" b="b"/>
              <a:pathLst>
                <a:path w="1585341" h="1375600">
                  <a:moveTo>
                    <a:pt x="1322641" y="1375600"/>
                  </a:moveTo>
                  <a:lnTo>
                    <a:pt x="1585341" y="0"/>
                  </a:lnTo>
                  <a:lnTo>
                    <a:pt x="0" y="915257"/>
                  </a:lnTo>
                  <a:lnTo>
                    <a:pt x="1322641" y="1375600"/>
                  </a:lnTo>
                  <a:close/>
                </a:path>
              </a:pathLst>
            </a:custGeom>
            <a:solidFill>
              <a:schemeClr val="accent4"/>
            </a:solidFill>
            <a:ln>
              <a:noFill/>
            </a:ln>
            <a:effectLst>
              <a:outerShdw blurRad="50800" dist="762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37" name="TextBox 36">
              <a:extLst>
                <a:ext uri="{FF2B5EF4-FFF2-40B4-BE49-F238E27FC236}">
                  <a16:creationId xmlns:a16="http://schemas.microsoft.com/office/drawing/2014/main" id="{6D441637-3998-12E5-F109-04BAC0191973}"/>
                </a:ext>
              </a:extLst>
            </p:cNvPr>
            <p:cNvSpPr txBox="1"/>
            <p:nvPr/>
          </p:nvSpPr>
          <p:spPr>
            <a:xfrm>
              <a:off x="8442055" y="5129282"/>
              <a:ext cx="657540" cy="461665"/>
            </a:xfrm>
            <a:prstGeom prst="rect">
              <a:avLst/>
            </a:prstGeom>
            <a:noFill/>
          </p:spPr>
          <p:txBody>
            <a:bodyPr wrap="square" rtlCol="0">
              <a:spAutoFit/>
            </a:bodyPr>
            <a:lstStyle/>
            <a:p>
              <a:pPr algn="ctr"/>
              <a:r>
                <a:rPr lang="en-GB" sz="2400" b="1">
                  <a:solidFill>
                    <a:schemeClr val="bg1"/>
                  </a:solidFill>
                  <a:latin typeface="Helvetica" pitchFamily="2" charset="0"/>
                </a:rPr>
                <a:t>03</a:t>
              </a:r>
            </a:p>
          </p:txBody>
        </p:sp>
      </p:grpSp>
      <p:grpSp>
        <p:nvGrpSpPr>
          <p:cNvPr id="38" name="04">
            <a:extLst>
              <a:ext uri="{FF2B5EF4-FFF2-40B4-BE49-F238E27FC236}">
                <a16:creationId xmlns:a16="http://schemas.microsoft.com/office/drawing/2014/main" id="{4397D848-2619-7B16-BB6D-CC670CB66CEF}"/>
              </a:ext>
            </a:extLst>
          </p:cNvPr>
          <p:cNvGrpSpPr/>
          <p:nvPr/>
        </p:nvGrpSpPr>
        <p:grpSpPr>
          <a:xfrm>
            <a:off x="4724814" y="4692046"/>
            <a:ext cx="1371227" cy="1189742"/>
            <a:chOff x="6181503" y="4601979"/>
            <a:chExt cx="1585436" cy="1375600"/>
          </a:xfrm>
        </p:grpSpPr>
        <p:sp>
          <p:nvSpPr>
            <p:cNvPr id="39" name="Freeform: Shape 59">
              <a:extLst>
                <a:ext uri="{FF2B5EF4-FFF2-40B4-BE49-F238E27FC236}">
                  <a16:creationId xmlns:a16="http://schemas.microsoft.com/office/drawing/2014/main" id="{0639B93F-4725-2369-216F-20C98882DCDC}"/>
                </a:ext>
              </a:extLst>
            </p:cNvPr>
            <p:cNvSpPr/>
            <p:nvPr/>
          </p:nvSpPr>
          <p:spPr>
            <a:xfrm>
              <a:off x="6181503" y="4601979"/>
              <a:ext cx="1585436" cy="1375600"/>
            </a:xfrm>
            <a:custGeom>
              <a:avLst/>
              <a:gdLst>
                <a:gd name="connsiteX0" fmla="*/ 262700 w 1585436"/>
                <a:gd name="connsiteY0" fmla="*/ 1375600 h 1375600"/>
                <a:gd name="connsiteX1" fmla="*/ 1585436 w 1585436"/>
                <a:gd name="connsiteY1" fmla="*/ 915257 h 1375600"/>
                <a:gd name="connsiteX2" fmla="*/ 0 w 1585436"/>
                <a:gd name="connsiteY2" fmla="*/ 0 h 1375600"/>
                <a:gd name="connsiteX3" fmla="*/ 262700 w 1585436"/>
                <a:gd name="connsiteY3" fmla="*/ 1375600 h 1375600"/>
              </a:gdLst>
              <a:ahLst/>
              <a:cxnLst>
                <a:cxn ang="0">
                  <a:pos x="connsiteX0" y="connsiteY0"/>
                </a:cxn>
                <a:cxn ang="0">
                  <a:pos x="connsiteX1" y="connsiteY1"/>
                </a:cxn>
                <a:cxn ang="0">
                  <a:pos x="connsiteX2" y="connsiteY2"/>
                </a:cxn>
                <a:cxn ang="0">
                  <a:pos x="connsiteX3" y="connsiteY3"/>
                </a:cxn>
              </a:cxnLst>
              <a:rect l="l" t="t" r="r" b="b"/>
              <a:pathLst>
                <a:path w="1585436" h="1375600">
                  <a:moveTo>
                    <a:pt x="262700" y="1375600"/>
                  </a:moveTo>
                  <a:lnTo>
                    <a:pt x="1585436" y="915257"/>
                  </a:lnTo>
                  <a:lnTo>
                    <a:pt x="0" y="0"/>
                  </a:lnTo>
                  <a:lnTo>
                    <a:pt x="262700" y="1375600"/>
                  </a:lnTo>
                  <a:close/>
                </a:path>
              </a:pathLst>
            </a:custGeom>
            <a:solidFill>
              <a:schemeClr val="accent3"/>
            </a:solidFill>
            <a:ln>
              <a:noFill/>
            </a:ln>
            <a:effectLst>
              <a:outerShdw blurRad="50800" dist="76200" dir="8100000" algn="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40" name="TextBox 39">
              <a:extLst>
                <a:ext uri="{FF2B5EF4-FFF2-40B4-BE49-F238E27FC236}">
                  <a16:creationId xmlns:a16="http://schemas.microsoft.com/office/drawing/2014/main" id="{AA4B2E18-B7D3-CAF0-9BA7-83B7BCB4BC4D}"/>
                </a:ext>
              </a:extLst>
            </p:cNvPr>
            <p:cNvSpPr txBox="1"/>
            <p:nvPr/>
          </p:nvSpPr>
          <p:spPr>
            <a:xfrm>
              <a:off x="6485964" y="5105581"/>
              <a:ext cx="657539" cy="533785"/>
            </a:xfrm>
            <a:prstGeom prst="rect">
              <a:avLst/>
            </a:prstGeom>
            <a:noFill/>
          </p:spPr>
          <p:txBody>
            <a:bodyPr wrap="square" rtlCol="0">
              <a:spAutoFit/>
            </a:bodyPr>
            <a:lstStyle/>
            <a:p>
              <a:pPr algn="ctr"/>
              <a:r>
                <a:rPr lang="en-GB" sz="2400" b="1">
                  <a:latin typeface="Helvetica" pitchFamily="2" charset="0"/>
                </a:rPr>
                <a:t>04</a:t>
              </a:r>
            </a:p>
          </p:txBody>
        </p:sp>
      </p:grpSp>
      <p:grpSp>
        <p:nvGrpSpPr>
          <p:cNvPr id="41" name="05">
            <a:extLst>
              <a:ext uri="{FF2B5EF4-FFF2-40B4-BE49-F238E27FC236}">
                <a16:creationId xmlns:a16="http://schemas.microsoft.com/office/drawing/2014/main" id="{F19C57E5-6952-6C9C-FC71-06D2AA6E743C}"/>
              </a:ext>
            </a:extLst>
          </p:cNvPr>
          <p:cNvGrpSpPr/>
          <p:nvPr/>
        </p:nvGrpSpPr>
        <p:grpSpPr>
          <a:xfrm>
            <a:off x="3808083" y="3108689"/>
            <a:ext cx="916732" cy="1583357"/>
            <a:chOff x="5121562" y="2771274"/>
            <a:chExt cx="1059941" cy="1830705"/>
          </a:xfrm>
        </p:grpSpPr>
        <p:sp>
          <p:nvSpPr>
            <p:cNvPr id="42" name="Freeform: Shape 61">
              <a:extLst>
                <a:ext uri="{FF2B5EF4-FFF2-40B4-BE49-F238E27FC236}">
                  <a16:creationId xmlns:a16="http://schemas.microsoft.com/office/drawing/2014/main" id="{0E8C507B-936E-2318-EC07-4ED245C6F05E}"/>
                </a:ext>
              </a:extLst>
            </p:cNvPr>
            <p:cNvSpPr/>
            <p:nvPr/>
          </p:nvSpPr>
          <p:spPr>
            <a:xfrm>
              <a:off x="5121562" y="2771274"/>
              <a:ext cx="1059941" cy="1830705"/>
            </a:xfrm>
            <a:custGeom>
              <a:avLst/>
              <a:gdLst>
                <a:gd name="connsiteX0" fmla="*/ 0 w 1059941"/>
                <a:gd name="connsiteY0" fmla="*/ 915353 h 1830705"/>
                <a:gd name="connsiteX1" fmla="*/ 1059942 w 1059941"/>
                <a:gd name="connsiteY1" fmla="*/ 1830705 h 1830705"/>
                <a:gd name="connsiteX2" fmla="*/ 1059942 w 1059941"/>
                <a:gd name="connsiteY2" fmla="*/ 0 h 1830705"/>
                <a:gd name="connsiteX3" fmla="*/ 0 w 1059941"/>
                <a:gd name="connsiteY3" fmla="*/ 915353 h 1830705"/>
              </a:gdLst>
              <a:ahLst/>
              <a:cxnLst>
                <a:cxn ang="0">
                  <a:pos x="connsiteX0" y="connsiteY0"/>
                </a:cxn>
                <a:cxn ang="0">
                  <a:pos x="connsiteX1" y="connsiteY1"/>
                </a:cxn>
                <a:cxn ang="0">
                  <a:pos x="connsiteX2" y="connsiteY2"/>
                </a:cxn>
                <a:cxn ang="0">
                  <a:pos x="connsiteX3" y="connsiteY3"/>
                </a:cxn>
              </a:cxnLst>
              <a:rect l="l" t="t" r="r" b="b"/>
              <a:pathLst>
                <a:path w="1059941" h="1830705">
                  <a:moveTo>
                    <a:pt x="0" y="915353"/>
                  </a:moveTo>
                  <a:lnTo>
                    <a:pt x="1059942" y="1830705"/>
                  </a:lnTo>
                  <a:lnTo>
                    <a:pt x="1059942" y="0"/>
                  </a:lnTo>
                  <a:lnTo>
                    <a:pt x="0" y="915353"/>
                  </a:lnTo>
                  <a:close/>
                </a:path>
              </a:pathLst>
            </a:custGeom>
            <a:solidFill>
              <a:schemeClr val="accent2"/>
            </a:solidFill>
            <a:ln>
              <a:noFill/>
            </a:ln>
            <a:effectLst>
              <a:outerShdw blurRad="50800" dist="76200" dir="10800000" algn="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43" name="TextBox 42">
              <a:extLst>
                <a:ext uri="{FF2B5EF4-FFF2-40B4-BE49-F238E27FC236}">
                  <a16:creationId xmlns:a16="http://schemas.microsoft.com/office/drawing/2014/main" id="{B4F4040F-DEB8-E6C1-2CC3-6EB72754CDEB}"/>
                </a:ext>
              </a:extLst>
            </p:cNvPr>
            <p:cNvSpPr txBox="1"/>
            <p:nvPr/>
          </p:nvSpPr>
          <p:spPr>
            <a:xfrm>
              <a:off x="5496595" y="3434904"/>
              <a:ext cx="657541" cy="533785"/>
            </a:xfrm>
            <a:prstGeom prst="rect">
              <a:avLst/>
            </a:prstGeom>
            <a:noFill/>
          </p:spPr>
          <p:txBody>
            <a:bodyPr wrap="square" rtlCol="0">
              <a:spAutoFit/>
            </a:bodyPr>
            <a:lstStyle/>
            <a:p>
              <a:pPr algn="ctr"/>
              <a:r>
                <a:rPr lang="en-GB" sz="2400" b="1" dirty="0">
                  <a:latin typeface="Helvetica" pitchFamily="2" charset="0"/>
                </a:rPr>
                <a:t>05</a:t>
              </a:r>
            </a:p>
          </p:txBody>
        </p:sp>
      </p:grpSp>
      <p:grpSp>
        <p:nvGrpSpPr>
          <p:cNvPr id="44" name="06">
            <a:extLst>
              <a:ext uri="{FF2B5EF4-FFF2-40B4-BE49-F238E27FC236}">
                <a16:creationId xmlns:a16="http://schemas.microsoft.com/office/drawing/2014/main" id="{6ED17182-9BA4-C0FB-665D-7FD8B77C0EC0}"/>
              </a:ext>
            </a:extLst>
          </p:cNvPr>
          <p:cNvGrpSpPr/>
          <p:nvPr/>
        </p:nvGrpSpPr>
        <p:grpSpPr>
          <a:xfrm>
            <a:off x="4724814" y="1918946"/>
            <a:ext cx="1371227" cy="1189742"/>
            <a:chOff x="6181503" y="1395673"/>
            <a:chExt cx="1585436" cy="1375600"/>
          </a:xfrm>
        </p:grpSpPr>
        <p:sp>
          <p:nvSpPr>
            <p:cNvPr id="45" name="Freeform: Shape 64">
              <a:extLst>
                <a:ext uri="{FF2B5EF4-FFF2-40B4-BE49-F238E27FC236}">
                  <a16:creationId xmlns:a16="http://schemas.microsoft.com/office/drawing/2014/main" id="{8E0F91D9-C757-0334-70EC-1938E5EA5858}"/>
                </a:ext>
              </a:extLst>
            </p:cNvPr>
            <p:cNvSpPr/>
            <p:nvPr/>
          </p:nvSpPr>
          <p:spPr>
            <a:xfrm>
              <a:off x="6181503" y="1395673"/>
              <a:ext cx="1585436" cy="1375600"/>
            </a:xfrm>
            <a:custGeom>
              <a:avLst/>
              <a:gdLst>
                <a:gd name="connsiteX0" fmla="*/ 262700 w 1585436"/>
                <a:gd name="connsiteY0" fmla="*/ 0 h 1375600"/>
                <a:gd name="connsiteX1" fmla="*/ 0 w 1585436"/>
                <a:gd name="connsiteY1" fmla="*/ 1375601 h 1375600"/>
                <a:gd name="connsiteX2" fmla="*/ 1585436 w 1585436"/>
                <a:gd name="connsiteY2" fmla="*/ 460343 h 1375600"/>
                <a:gd name="connsiteX3" fmla="*/ 262700 w 1585436"/>
                <a:gd name="connsiteY3" fmla="*/ 0 h 1375600"/>
              </a:gdLst>
              <a:ahLst/>
              <a:cxnLst>
                <a:cxn ang="0">
                  <a:pos x="connsiteX0" y="connsiteY0"/>
                </a:cxn>
                <a:cxn ang="0">
                  <a:pos x="connsiteX1" y="connsiteY1"/>
                </a:cxn>
                <a:cxn ang="0">
                  <a:pos x="connsiteX2" y="connsiteY2"/>
                </a:cxn>
                <a:cxn ang="0">
                  <a:pos x="connsiteX3" y="connsiteY3"/>
                </a:cxn>
              </a:cxnLst>
              <a:rect l="l" t="t" r="r" b="b"/>
              <a:pathLst>
                <a:path w="1585436" h="1375600">
                  <a:moveTo>
                    <a:pt x="262700" y="0"/>
                  </a:moveTo>
                  <a:lnTo>
                    <a:pt x="0" y="1375601"/>
                  </a:lnTo>
                  <a:lnTo>
                    <a:pt x="1585436" y="460343"/>
                  </a:lnTo>
                  <a:lnTo>
                    <a:pt x="262700" y="0"/>
                  </a:lnTo>
                  <a:close/>
                </a:path>
              </a:pathLst>
            </a:custGeom>
            <a:solidFill>
              <a:schemeClr val="accent1"/>
            </a:solidFill>
            <a:ln>
              <a:noFill/>
            </a:ln>
            <a:effectLst>
              <a:outerShdw blurRad="50800" dist="76200" dir="13500000" algn="b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46" name="TextBox 45">
              <a:extLst>
                <a:ext uri="{FF2B5EF4-FFF2-40B4-BE49-F238E27FC236}">
                  <a16:creationId xmlns:a16="http://schemas.microsoft.com/office/drawing/2014/main" id="{1F3B2A2D-8DD7-D69D-70F2-33AFDF253D03}"/>
                </a:ext>
              </a:extLst>
            </p:cNvPr>
            <p:cNvSpPr txBox="1"/>
            <p:nvPr/>
          </p:nvSpPr>
          <p:spPr>
            <a:xfrm>
              <a:off x="6434484" y="1726131"/>
              <a:ext cx="657539" cy="533785"/>
            </a:xfrm>
            <a:prstGeom prst="rect">
              <a:avLst/>
            </a:prstGeom>
            <a:noFill/>
          </p:spPr>
          <p:txBody>
            <a:bodyPr wrap="square" rtlCol="0">
              <a:spAutoFit/>
            </a:bodyPr>
            <a:lstStyle/>
            <a:p>
              <a:pPr algn="ctr"/>
              <a:r>
                <a:rPr lang="en-GB" sz="2400" b="1" dirty="0">
                  <a:latin typeface="Helvetica" pitchFamily="2" charset="0"/>
                </a:rPr>
                <a:t>06</a:t>
              </a:r>
            </a:p>
          </p:txBody>
        </p:sp>
      </p:grpSp>
      <p:grpSp>
        <p:nvGrpSpPr>
          <p:cNvPr id="47" name="shadow">
            <a:extLst>
              <a:ext uri="{FF2B5EF4-FFF2-40B4-BE49-F238E27FC236}">
                <a16:creationId xmlns:a16="http://schemas.microsoft.com/office/drawing/2014/main" id="{3A27E700-752B-0C11-6C7B-D3138BEF39DF}"/>
              </a:ext>
            </a:extLst>
          </p:cNvPr>
          <p:cNvGrpSpPr/>
          <p:nvPr/>
        </p:nvGrpSpPr>
        <p:grpSpPr>
          <a:xfrm>
            <a:off x="838824" y="86063"/>
            <a:ext cx="10237105" cy="8036970"/>
            <a:chOff x="1688453" y="-723538"/>
            <a:chExt cx="11836319" cy="9292483"/>
          </a:xfrm>
        </p:grpSpPr>
        <p:pic>
          <p:nvPicPr>
            <p:cNvPr id="48" name="Picture 47" descr="A picture containing computer, dark, light, night sky&#10;&#10;Description automatically generated">
              <a:extLst>
                <a:ext uri="{FF2B5EF4-FFF2-40B4-BE49-F238E27FC236}">
                  <a16:creationId xmlns:a16="http://schemas.microsoft.com/office/drawing/2014/main" id="{BB6D995E-B08F-FAF5-DA6E-0DCC3FC313D5}"/>
                </a:ext>
              </a:extLst>
            </p:cNvPr>
            <p:cNvPicPr>
              <a:picLocks noChangeAspect="1"/>
            </p:cNvPicPr>
            <p:nvPr/>
          </p:nvPicPr>
          <p:blipFill rotWithShape="1">
            <a:blip r:embed="rId4">
              <a:extLst>
                <a:ext uri="{28A0092B-C50C-407E-A947-70E740481C1C}">
                  <a14:useLocalDpi xmlns:a14="http://schemas.microsoft.com/office/drawing/2010/main" val="0"/>
                </a:ext>
              </a:extLst>
            </a:blip>
            <a:srcRect l="39967" t="39111"/>
            <a:stretch/>
          </p:blipFill>
          <p:spPr>
            <a:xfrm rot="2574014">
              <a:off x="6579604" y="-723538"/>
              <a:ext cx="2427342" cy="2586431"/>
            </a:xfrm>
            <a:prstGeom prst="rect">
              <a:avLst/>
            </a:prstGeom>
          </p:spPr>
        </p:pic>
        <p:pic>
          <p:nvPicPr>
            <p:cNvPr id="49" name="Picture 48" descr="A picture containing computer, dark, light, night sky&#10;&#10;Description automatically generated">
              <a:extLst>
                <a:ext uri="{FF2B5EF4-FFF2-40B4-BE49-F238E27FC236}">
                  <a16:creationId xmlns:a16="http://schemas.microsoft.com/office/drawing/2014/main" id="{74609028-E770-1F9A-F5E1-FC9977F06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248720">
              <a:off x="9303006" y="-523109"/>
              <a:ext cx="4043372" cy="4247812"/>
            </a:xfrm>
            <a:prstGeom prst="rect">
              <a:avLst/>
            </a:prstGeom>
          </p:spPr>
        </p:pic>
        <p:pic>
          <p:nvPicPr>
            <p:cNvPr id="50" name="Picture 49" descr="A picture containing computer, dark, light, night sky&#10;&#10;Description automatically generated">
              <a:extLst>
                <a:ext uri="{FF2B5EF4-FFF2-40B4-BE49-F238E27FC236}">
                  <a16:creationId xmlns:a16="http://schemas.microsoft.com/office/drawing/2014/main" id="{EF19107C-5AB8-BEDF-71C5-B8D106DFC2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850951">
              <a:off x="9481400" y="3761905"/>
              <a:ext cx="4043372" cy="4247812"/>
            </a:xfrm>
            <a:prstGeom prst="rect">
              <a:avLst/>
            </a:prstGeom>
          </p:spPr>
        </p:pic>
        <p:pic>
          <p:nvPicPr>
            <p:cNvPr id="51" name="Picture 50" descr="A picture containing computer, dark, light, night sky&#10;&#10;Description automatically generated">
              <a:extLst>
                <a:ext uri="{FF2B5EF4-FFF2-40B4-BE49-F238E27FC236}">
                  <a16:creationId xmlns:a16="http://schemas.microsoft.com/office/drawing/2014/main" id="{551E93AD-547F-AE4E-3CCB-8427258FD2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416084">
              <a:off x="5743178" y="4321133"/>
              <a:ext cx="4043372" cy="4247812"/>
            </a:xfrm>
            <a:prstGeom prst="rect">
              <a:avLst/>
            </a:prstGeom>
          </p:spPr>
        </p:pic>
        <p:pic>
          <p:nvPicPr>
            <p:cNvPr id="52" name="Picture 51" descr="A picture containing computer, dark, light, night sky&#10;&#10;Description automatically generated">
              <a:extLst>
                <a:ext uri="{FF2B5EF4-FFF2-40B4-BE49-F238E27FC236}">
                  <a16:creationId xmlns:a16="http://schemas.microsoft.com/office/drawing/2014/main" id="{13DB89AE-9E90-4B7C-32E2-EB7AB7CD64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40323">
              <a:off x="1790673" y="3837698"/>
              <a:ext cx="4043372" cy="4247812"/>
            </a:xfrm>
            <a:prstGeom prst="rect">
              <a:avLst/>
            </a:prstGeom>
          </p:spPr>
        </p:pic>
        <p:pic>
          <p:nvPicPr>
            <p:cNvPr id="53" name="Picture 52" descr="A picture containing computer, dark, light, night sky&#10;&#10;Description automatically generated">
              <a:extLst>
                <a:ext uri="{FF2B5EF4-FFF2-40B4-BE49-F238E27FC236}">
                  <a16:creationId xmlns:a16="http://schemas.microsoft.com/office/drawing/2014/main" id="{8D86DEB8-57D5-E3B4-8503-3F77D5A1FD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34864">
              <a:off x="2155484" y="-523110"/>
              <a:ext cx="4043372" cy="4247813"/>
            </a:xfrm>
            <a:prstGeom prst="rect">
              <a:avLst/>
            </a:prstGeom>
          </p:spPr>
        </p:pic>
      </p:grpSp>
      <p:grpSp>
        <p:nvGrpSpPr>
          <p:cNvPr id="54" name="Group 53">
            <a:extLst>
              <a:ext uri="{FF2B5EF4-FFF2-40B4-BE49-F238E27FC236}">
                <a16:creationId xmlns:a16="http://schemas.microsoft.com/office/drawing/2014/main" id="{5AF32650-F5EF-F47C-E4CD-3C2125456475}"/>
              </a:ext>
            </a:extLst>
          </p:cNvPr>
          <p:cNvGrpSpPr/>
          <p:nvPr/>
        </p:nvGrpSpPr>
        <p:grpSpPr>
          <a:xfrm>
            <a:off x="4814172" y="2553710"/>
            <a:ext cx="2543916" cy="2543916"/>
            <a:chOff x="6701018" y="2553710"/>
            <a:chExt cx="2543916" cy="2543916"/>
          </a:xfrm>
        </p:grpSpPr>
        <p:sp>
          <p:nvSpPr>
            <p:cNvPr id="55" name="Oval 54">
              <a:extLst>
                <a:ext uri="{FF2B5EF4-FFF2-40B4-BE49-F238E27FC236}">
                  <a16:creationId xmlns:a16="http://schemas.microsoft.com/office/drawing/2014/main" id="{93F38CBB-2286-35B6-F8A3-F1C893FE13F2}"/>
                </a:ext>
              </a:extLst>
            </p:cNvPr>
            <p:cNvSpPr/>
            <p:nvPr/>
          </p:nvSpPr>
          <p:spPr>
            <a:xfrm>
              <a:off x="6701018" y="2553710"/>
              <a:ext cx="2543916" cy="2543916"/>
            </a:xfrm>
            <a:prstGeom prst="ellipse">
              <a:avLst/>
            </a:prstGeom>
            <a:gradFill>
              <a:gsLst>
                <a:gs pos="0">
                  <a:srgbClr val="F2F2F2"/>
                </a:gs>
                <a:gs pos="100000">
                  <a:schemeClr val="bg1"/>
                </a:gs>
              </a:gsLst>
              <a:lin ang="9000000" scaled="0"/>
            </a:gradFill>
            <a:ln w="76200">
              <a:gradFill>
                <a:gsLst>
                  <a:gs pos="0">
                    <a:srgbClr val="F2F2F2"/>
                  </a:gs>
                  <a:gs pos="100000">
                    <a:schemeClr val="bg1"/>
                  </a:gs>
                </a:gsLst>
                <a:lin ang="0" scaled="0"/>
              </a:gradFill>
            </a:ln>
            <a:effectLst>
              <a:outerShdw blurRad="63500" sx="105000" sy="105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6" name="Content Placeholder 2">
              <a:extLst>
                <a:ext uri="{FF2B5EF4-FFF2-40B4-BE49-F238E27FC236}">
                  <a16:creationId xmlns:a16="http://schemas.microsoft.com/office/drawing/2014/main" id="{45DAC417-6B08-5FA5-2CEC-847770DB9698}"/>
                </a:ext>
              </a:extLst>
            </p:cNvPr>
            <p:cNvSpPr txBox="1">
              <a:spLocks/>
            </p:cNvSpPr>
            <p:nvPr/>
          </p:nvSpPr>
          <p:spPr>
            <a:xfrm>
              <a:off x="7115274" y="3383994"/>
              <a:ext cx="1815086" cy="876752"/>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gn="ctr" defTabSz="914354">
                <a:buNone/>
                <a:defRPr/>
              </a:pPr>
              <a:r>
                <a:rPr lang="en-US" sz="2000" b="1" kern="0" dirty="0">
                  <a:solidFill>
                    <a:prstClr val="black">
                      <a:lumMod val="95000"/>
                      <a:lumOff val="5000"/>
                    </a:prstClr>
                  </a:solidFill>
                  <a:latin typeface="Helvetica" pitchFamily="2" charset="0"/>
                  <a:ea typeface="Calibri Light" charset="0"/>
                  <a:cs typeface="Calibri Light" charset="0"/>
                </a:rPr>
                <a:t>Success Factors</a:t>
              </a:r>
              <a:endParaRPr lang="en-US" sz="1600" kern="0" dirty="0">
                <a:solidFill>
                  <a:prstClr val="black">
                    <a:lumMod val="95000"/>
                    <a:lumOff val="5000"/>
                  </a:prstClr>
                </a:solidFill>
                <a:latin typeface="Helvetica" pitchFamily="2" charset="0"/>
                <a:ea typeface="Calibri Light" charset="0"/>
                <a:cs typeface="Calibri Light" charset="0"/>
              </a:endParaRPr>
            </a:p>
          </p:txBody>
        </p:sp>
      </p:grpSp>
      <p:sp>
        <p:nvSpPr>
          <p:cNvPr id="57" name="TextBox 56">
            <a:extLst>
              <a:ext uri="{FF2B5EF4-FFF2-40B4-BE49-F238E27FC236}">
                <a16:creationId xmlns:a16="http://schemas.microsoft.com/office/drawing/2014/main" id="{EE582DAE-3C09-FA24-360F-60507F55761E}"/>
              </a:ext>
            </a:extLst>
          </p:cNvPr>
          <p:cNvSpPr txBox="1"/>
          <p:nvPr/>
        </p:nvSpPr>
        <p:spPr>
          <a:xfrm>
            <a:off x="6869130" y="1027103"/>
            <a:ext cx="2810679" cy="523220"/>
          </a:xfrm>
          <a:prstGeom prst="rect">
            <a:avLst/>
          </a:prstGeom>
          <a:noFill/>
        </p:spPr>
        <p:txBody>
          <a:bodyPr wrap="square" rtlCol="0">
            <a:spAutoFit/>
          </a:bodyPr>
          <a:lstStyle/>
          <a:p>
            <a:pPr lvl="0">
              <a:defRPr/>
            </a:pPr>
            <a:r>
              <a:rPr lang="en-GB" sz="1400" dirty="0">
                <a:solidFill>
                  <a:prstClr val="black">
                    <a:lumMod val="95000"/>
                    <a:lumOff val="5000"/>
                  </a:prstClr>
                </a:solidFill>
                <a:latin typeface="Helvetica" panose="020B0604020202020204" pitchFamily="34" charset="0"/>
                <a:cs typeface="Helvetica" panose="020B0604020202020204" pitchFamily="34" charset="0"/>
              </a:rPr>
              <a:t>Regular pipeline and closed business</a:t>
            </a:r>
          </a:p>
        </p:txBody>
      </p:sp>
      <p:sp>
        <p:nvSpPr>
          <p:cNvPr id="58" name="TextBox 57">
            <a:extLst>
              <a:ext uri="{FF2B5EF4-FFF2-40B4-BE49-F238E27FC236}">
                <a16:creationId xmlns:a16="http://schemas.microsoft.com/office/drawing/2014/main" id="{CE6527EA-5993-79B1-C059-84398E4AC022}"/>
              </a:ext>
            </a:extLst>
          </p:cNvPr>
          <p:cNvSpPr txBox="1"/>
          <p:nvPr/>
        </p:nvSpPr>
        <p:spPr>
          <a:xfrm>
            <a:off x="386080" y="3605425"/>
            <a:ext cx="3328037" cy="523220"/>
          </a:xfrm>
          <a:prstGeom prst="rect">
            <a:avLst/>
          </a:prstGeom>
          <a:noFill/>
        </p:spPr>
        <p:txBody>
          <a:bodyPr wrap="square" rtlCol="0">
            <a:spAutoFit/>
          </a:bodyPr>
          <a:lstStyle/>
          <a:p>
            <a:pPr lvl="0" algn="r">
              <a:defRPr/>
            </a:pPr>
            <a:r>
              <a:rPr lang="en-GB" sz="1400" dirty="0">
                <a:solidFill>
                  <a:prstClr val="black">
                    <a:lumMod val="95000"/>
                    <a:lumOff val="5000"/>
                  </a:prstClr>
                </a:solidFill>
                <a:latin typeface="Helvetica" panose="020B0604020202020204" pitchFamily="34" charset="0"/>
                <a:cs typeface="Helvetica" panose="020B0604020202020204" pitchFamily="34" charset="0"/>
              </a:rPr>
              <a:t>Consistent onsite visits and engagement with all Account Managers</a:t>
            </a:r>
          </a:p>
        </p:txBody>
      </p:sp>
      <p:sp>
        <p:nvSpPr>
          <p:cNvPr id="59" name="TextBox 58">
            <a:extLst>
              <a:ext uri="{FF2B5EF4-FFF2-40B4-BE49-F238E27FC236}">
                <a16:creationId xmlns:a16="http://schemas.microsoft.com/office/drawing/2014/main" id="{B4CA3A70-AC0C-367C-B742-E7E690531026}"/>
              </a:ext>
            </a:extLst>
          </p:cNvPr>
          <p:cNvSpPr txBox="1"/>
          <p:nvPr/>
        </p:nvSpPr>
        <p:spPr>
          <a:xfrm>
            <a:off x="8556325" y="3603901"/>
            <a:ext cx="2632696" cy="523220"/>
          </a:xfrm>
          <a:prstGeom prst="rect">
            <a:avLst/>
          </a:prstGeom>
          <a:noFill/>
        </p:spPr>
        <p:txBody>
          <a:bodyPr wrap="square" rtlCol="0">
            <a:spAutoFit/>
          </a:bodyPr>
          <a:lstStyle/>
          <a:p>
            <a:pPr lvl="0">
              <a:defRPr/>
            </a:pPr>
            <a:r>
              <a:rPr lang="en-GB" sz="1400" dirty="0">
                <a:solidFill>
                  <a:prstClr val="black">
                    <a:lumMod val="95000"/>
                    <a:lumOff val="5000"/>
                  </a:prstClr>
                </a:solidFill>
                <a:latin typeface="Helvetica" panose="020B0604020202020204" pitchFamily="34" charset="0"/>
                <a:cs typeface="Helvetica" panose="020B0604020202020204" pitchFamily="34" charset="0"/>
              </a:rPr>
              <a:t>Find the gaps - focus on Money-makers and quick wins</a:t>
            </a:r>
          </a:p>
        </p:txBody>
      </p:sp>
      <p:sp>
        <p:nvSpPr>
          <p:cNvPr id="60" name="TextBox 59">
            <a:extLst>
              <a:ext uri="{FF2B5EF4-FFF2-40B4-BE49-F238E27FC236}">
                <a16:creationId xmlns:a16="http://schemas.microsoft.com/office/drawing/2014/main" id="{28AD6D83-F90D-BC99-EDD8-454AE865511F}"/>
              </a:ext>
            </a:extLst>
          </p:cNvPr>
          <p:cNvSpPr txBox="1"/>
          <p:nvPr/>
        </p:nvSpPr>
        <p:spPr>
          <a:xfrm>
            <a:off x="6479797" y="6040414"/>
            <a:ext cx="2984850" cy="307777"/>
          </a:xfrm>
          <a:prstGeom prst="rect">
            <a:avLst/>
          </a:prstGeom>
          <a:noFill/>
        </p:spPr>
        <p:txBody>
          <a:bodyPr wrap="square" rtlCol="0">
            <a:spAutoFit/>
          </a:bodyPr>
          <a:lstStyle/>
          <a:p>
            <a:pPr lvl="0">
              <a:defRPr/>
            </a:pPr>
            <a:r>
              <a:rPr lang="en-GB" sz="1400" dirty="0">
                <a:solidFill>
                  <a:prstClr val="black">
                    <a:lumMod val="95000"/>
                    <a:lumOff val="5000"/>
                  </a:prstClr>
                </a:solidFill>
                <a:latin typeface="Helvetica" panose="020B0604020202020204" pitchFamily="34" charset="0"/>
                <a:cs typeface="Helvetica" panose="020B0604020202020204" pitchFamily="34" charset="0"/>
              </a:rPr>
              <a:t>Partner Hub engagement</a:t>
            </a:r>
          </a:p>
        </p:txBody>
      </p:sp>
      <p:sp>
        <p:nvSpPr>
          <p:cNvPr id="61" name="TextBox 60">
            <a:extLst>
              <a:ext uri="{FF2B5EF4-FFF2-40B4-BE49-F238E27FC236}">
                <a16:creationId xmlns:a16="http://schemas.microsoft.com/office/drawing/2014/main" id="{4C93F684-1099-023B-B16E-89816D26BB6B}"/>
              </a:ext>
            </a:extLst>
          </p:cNvPr>
          <p:cNvSpPr txBox="1"/>
          <p:nvPr/>
        </p:nvSpPr>
        <p:spPr>
          <a:xfrm>
            <a:off x="2723846" y="5991492"/>
            <a:ext cx="2907708" cy="523220"/>
          </a:xfrm>
          <a:prstGeom prst="rect">
            <a:avLst/>
          </a:prstGeom>
          <a:noFill/>
        </p:spPr>
        <p:txBody>
          <a:bodyPr wrap="square" rtlCol="0">
            <a:spAutoFit/>
          </a:bodyPr>
          <a:lstStyle/>
          <a:p>
            <a:pPr lvl="0" algn="r">
              <a:defRPr/>
            </a:pPr>
            <a:r>
              <a:rPr lang="en-GB" sz="1400" dirty="0">
                <a:solidFill>
                  <a:prstClr val="black">
                    <a:lumMod val="95000"/>
                    <a:lumOff val="5000"/>
                  </a:prstClr>
                </a:solidFill>
                <a:latin typeface="Helvetica" panose="020B0604020202020204" pitchFamily="34" charset="0"/>
                <a:cs typeface="Helvetica" panose="020B0604020202020204" pitchFamily="34" charset="0"/>
              </a:rPr>
              <a:t>Identify, create and evolve plan for training requirements for team</a:t>
            </a:r>
          </a:p>
        </p:txBody>
      </p:sp>
      <p:sp>
        <p:nvSpPr>
          <p:cNvPr id="62" name="TextBox 61">
            <a:extLst>
              <a:ext uri="{FF2B5EF4-FFF2-40B4-BE49-F238E27FC236}">
                <a16:creationId xmlns:a16="http://schemas.microsoft.com/office/drawing/2014/main" id="{86813CDD-E4C6-1B7C-E258-292579132F7E}"/>
              </a:ext>
            </a:extLst>
          </p:cNvPr>
          <p:cNvSpPr txBox="1"/>
          <p:nvPr/>
        </p:nvSpPr>
        <p:spPr>
          <a:xfrm>
            <a:off x="2951504" y="999816"/>
            <a:ext cx="2680050" cy="523220"/>
          </a:xfrm>
          <a:prstGeom prst="rect">
            <a:avLst/>
          </a:prstGeom>
          <a:noFill/>
        </p:spPr>
        <p:txBody>
          <a:bodyPr wrap="square" rtlCol="0">
            <a:spAutoFit/>
          </a:bodyPr>
          <a:lstStyle/>
          <a:p>
            <a:pPr lvl="0" algn="r">
              <a:defRPr/>
            </a:pPr>
            <a:r>
              <a:rPr lang="en-GB" sz="1400" dirty="0">
                <a:solidFill>
                  <a:prstClr val="black">
                    <a:lumMod val="95000"/>
                    <a:lumOff val="5000"/>
                  </a:prstClr>
                </a:solidFill>
                <a:latin typeface="Helvetica" panose="020B0604020202020204" pitchFamily="34" charset="0"/>
                <a:cs typeface="Helvetica" panose="020B0604020202020204" pitchFamily="34" charset="0"/>
              </a:rPr>
              <a:t>Agree and track defined approach to drive success</a:t>
            </a:r>
          </a:p>
        </p:txBody>
      </p:sp>
    </p:spTree>
    <p:extLst>
      <p:ext uri="{BB962C8B-B14F-4D97-AF65-F5344CB8AC3E}">
        <p14:creationId xmlns:p14="http://schemas.microsoft.com/office/powerpoint/2010/main" val="420160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p:cTn id="12" dur="500" fill="hold"/>
                                        <p:tgtEl>
                                          <p:spTgt spid="47"/>
                                        </p:tgtEl>
                                        <p:attrNameLst>
                                          <p:attrName>ppt_w</p:attrName>
                                        </p:attrNameLst>
                                      </p:cBhvr>
                                      <p:tavLst>
                                        <p:tav tm="0">
                                          <p:val>
                                            <p:fltVal val="0"/>
                                          </p:val>
                                        </p:tav>
                                        <p:tav tm="100000">
                                          <p:val>
                                            <p:strVal val="#ppt_w"/>
                                          </p:val>
                                        </p:tav>
                                      </p:tavLst>
                                    </p:anim>
                                    <p:anim calcmode="lin" valueType="num">
                                      <p:cBhvr>
                                        <p:cTn id="13" dur="500" fill="hold"/>
                                        <p:tgtEl>
                                          <p:spTgt spid="47"/>
                                        </p:tgtEl>
                                        <p:attrNameLst>
                                          <p:attrName>ppt_h</p:attrName>
                                        </p:attrNameLst>
                                      </p:cBhvr>
                                      <p:tavLst>
                                        <p:tav tm="0">
                                          <p:val>
                                            <p:fltVal val="0"/>
                                          </p:val>
                                        </p:tav>
                                        <p:tav tm="100000">
                                          <p:val>
                                            <p:strVal val="#ppt_h"/>
                                          </p:val>
                                        </p:tav>
                                      </p:tavLst>
                                    </p:anim>
                                    <p:animEffect transition="in" filter="fade">
                                      <p:cBhvr>
                                        <p:cTn id="14" dur="500"/>
                                        <p:tgtEl>
                                          <p:spTgt spid="47"/>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par>
                          <p:cTn id="19" fill="hold">
                            <p:stCondLst>
                              <p:cond delay="1000"/>
                            </p:stCondLst>
                            <p:childTnLst>
                              <p:par>
                                <p:cTn id="20" presetID="26" presetClass="emph" presetSubtype="0" fill="hold" nodeType="afterEffect">
                                  <p:stCondLst>
                                    <p:cond delay="0"/>
                                  </p:stCondLst>
                                  <p:childTnLst>
                                    <p:animEffect transition="out" filter="fade">
                                      <p:cBhvr>
                                        <p:cTn id="21" dur="500" tmFilter="0, 0; .2, .5; .8, .5; 1, 0"/>
                                        <p:tgtEl>
                                          <p:spTgt spid="4"/>
                                        </p:tgtEl>
                                      </p:cBhvr>
                                    </p:animEffect>
                                    <p:animScale>
                                      <p:cBhvr>
                                        <p:cTn id="22" dur="250" autoRev="1" fill="hold"/>
                                        <p:tgtEl>
                                          <p:spTgt spid="4"/>
                                        </p:tgtEl>
                                      </p:cBhvr>
                                      <p:by x="105000" y="105000"/>
                                    </p:animScale>
                                  </p:childTnLst>
                                </p:cTn>
                              </p:par>
                              <p:par>
                                <p:cTn id="23" presetID="53" presetClass="entr" presetSubtype="16"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p:cTn id="25" dur="500" fill="hold"/>
                                        <p:tgtEl>
                                          <p:spTgt spid="54"/>
                                        </p:tgtEl>
                                        <p:attrNameLst>
                                          <p:attrName>ppt_w</p:attrName>
                                        </p:attrNameLst>
                                      </p:cBhvr>
                                      <p:tavLst>
                                        <p:tav tm="0">
                                          <p:val>
                                            <p:fltVal val="0"/>
                                          </p:val>
                                        </p:tav>
                                        <p:tav tm="100000">
                                          <p:val>
                                            <p:strVal val="#ppt_w"/>
                                          </p:val>
                                        </p:tav>
                                      </p:tavLst>
                                    </p:anim>
                                    <p:anim calcmode="lin" valueType="num">
                                      <p:cBhvr>
                                        <p:cTn id="26" dur="500" fill="hold"/>
                                        <p:tgtEl>
                                          <p:spTgt spid="54"/>
                                        </p:tgtEl>
                                        <p:attrNameLst>
                                          <p:attrName>ppt_h</p:attrName>
                                        </p:attrNameLst>
                                      </p:cBhvr>
                                      <p:tavLst>
                                        <p:tav tm="0">
                                          <p:val>
                                            <p:fltVal val="0"/>
                                          </p:val>
                                        </p:tav>
                                        <p:tav tm="100000">
                                          <p:val>
                                            <p:strVal val="#ppt_h"/>
                                          </p:val>
                                        </p:tav>
                                      </p:tavLst>
                                    </p:anim>
                                    <p:animEffect transition="in" filter="fade">
                                      <p:cBhvr>
                                        <p:cTn id="27" dur="500"/>
                                        <p:tgtEl>
                                          <p:spTgt spid="54"/>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left)">
                                      <p:cBhvr>
                                        <p:cTn id="35" dur="500"/>
                                        <p:tgtEl>
                                          <p:spTgt spid="57"/>
                                        </p:tgtEl>
                                      </p:cBhvr>
                                    </p:animEffect>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left)">
                                      <p:cBhvr>
                                        <p:cTn id="39" dur="500"/>
                                        <p:tgtEl>
                                          <p:spTgt spid="32"/>
                                        </p:tgtEl>
                                      </p:cBhvr>
                                    </p:animEffect>
                                  </p:childTnLst>
                                </p:cTn>
                              </p:par>
                            </p:childTnLst>
                          </p:cTn>
                        </p:par>
                        <p:par>
                          <p:cTn id="40" fill="hold">
                            <p:stCondLst>
                              <p:cond delay="3000"/>
                            </p:stCondLst>
                            <p:childTnLst>
                              <p:par>
                                <p:cTn id="41" presetID="22" presetClass="entr" presetSubtype="8" fill="hold" grpId="0" nodeType="after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wipe(left)">
                                      <p:cBhvr>
                                        <p:cTn id="43" dur="500"/>
                                        <p:tgtEl>
                                          <p:spTgt spid="59"/>
                                        </p:tgtEl>
                                      </p:cBhvr>
                                    </p:animEffect>
                                  </p:childTnLst>
                                </p:cTn>
                              </p:par>
                            </p:childTnLst>
                          </p:cTn>
                        </p:par>
                        <p:par>
                          <p:cTn id="44" fill="hold">
                            <p:stCondLst>
                              <p:cond delay="3500"/>
                            </p:stCondLst>
                            <p:childTnLst>
                              <p:par>
                                <p:cTn id="45" presetID="22" presetClass="entr" presetSubtype="1"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up)">
                                      <p:cBhvr>
                                        <p:cTn id="47" dur="500"/>
                                        <p:tgtEl>
                                          <p:spTgt spid="35"/>
                                        </p:tgtEl>
                                      </p:cBhvr>
                                    </p:animEffect>
                                  </p:childTnLst>
                                </p:cTn>
                              </p:par>
                            </p:childTnLst>
                          </p:cTn>
                        </p:par>
                        <p:par>
                          <p:cTn id="48" fill="hold">
                            <p:stCondLst>
                              <p:cond delay="4000"/>
                            </p:stCondLst>
                            <p:childTnLst>
                              <p:par>
                                <p:cTn id="49" presetID="22" presetClass="entr" presetSubtype="8" fill="hold" grpId="0"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wipe(left)">
                                      <p:cBhvr>
                                        <p:cTn id="51" dur="500"/>
                                        <p:tgtEl>
                                          <p:spTgt spid="60"/>
                                        </p:tgtEl>
                                      </p:cBhvr>
                                    </p:animEffect>
                                  </p:childTnLst>
                                </p:cTn>
                              </p:par>
                            </p:childTnLst>
                          </p:cTn>
                        </p:par>
                        <p:par>
                          <p:cTn id="52" fill="hold">
                            <p:stCondLst>
                              <p:cond delay="4500"/>
                            </p:stCondLst>
                            <p:childTnLst>
                              <p:par>
                                <p:cTn id="53" presetID="22" presetClass="entr" presetSubtype="1" fill="hold"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up)">
                                      <p:cBhvr>
                                        <p:cTn id="55" dur="500"/>
                                        <p:tgtEl>
                                          <p:spTgt spid="38"/>
                                        </p:tgtEl>
                                      </p:cBhvr>
                                    </p:animEffect>
                                  </p:childTnLst>
                                </p:cTn>
                              </p:par>
                            </p:childTnLst>
                          </p:cTn>
                        </p:par>
                        <p:par>
                          <p:cTn id="56" fill="hold">
                            <p:stCondLst>
                              <p:cond delay="5000"/>
                            </p:stCondLst>
                            <p:childTnLst>
                              <p:par>
                                <p:cTn id="57" presetID="22" presetClass="entr" presetSubtype="2" fill="hold" grpId="0" nodeType="afterEffect">
                                  <p:stCondLst>
                                    <p:cond delay="0"/>
                                  </p:stCondLst>
                                  <p:childTnLst>
                                    <p:set>
                                      <p:cBhvr>
                                        <p:cTn id="58" dur="1" fill="hold">
                                          <p:stCondLst>
                                            <p:cond delay="0"/>
                                          </p:stCondLst>
                                        </p:cTn>
                                        <p:tgtEl>
                                          <p:spTgt spid="61"/>
                                        </p:tgtEl>
                                        <p:attrNameLst>
                                          <p:attrName>style.visibility</p:attrName>
                                        </p:attrNameLst>
                                      </p:cBhvr>
                                      <p:to>
                                        <p:strVal val="visible"/>
                                      </p:to>
                                    </p:set>
                                    <p:animEffect transition="in" filter="wipe(right)">
                                      <p:cBhvr>
                                        <p:cTn id="59" dur="500"/>
                                        <p:tgtEl>
                                          <p:spTgt spid="61"/>
                                        </p:tgtEl>
                                      </p:cBhvr>
                                    </p:animEffect>
                                  </p:childTnLst>
                                </p:cTn>
                              </p:par>
                            </p:childTnLst>
                          </p:cTn>
                        </p:par>
                        <p:par>
                          <p:cTn id="60" fill="hold">
                            <p:stCondLst>
                              <p:cond delay="5500"/>
                            </p:stCondLst>
                            <p:childTnLst>
                              <p:par>
                                <p:cTn id="61" presetID="22" presetClass="entr" presetSubtype="2" fill="hold" nodeType="after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wipe(right)">
                                      <p:cBhvr>
                                        <p:cTn id="63" dur="500"/>
                                        <p:tgtEl>
                                          <p:spTgt spid="41"/>
                                        </p:tgtEl>
                                      </p:cBhvr>
                                    </p:animEffect>
                                  </p:childTnLst>
                                </p:cTn>
                              </p:par>
                            </p:childTnLst>
                          </p:cTn>
                        </p:par>
                        <p:par>
                          <p:cTn id="64" fill="hold">
                            <p:stCondLst>
                              <p:cond delay="6000"/>
                            </p:stCondLst>
                            <p:childTnLst>
                              <p:par>
                                <p:cTn id="65" presetID="22" presetClass="entr" presetSubtype="2" fill="hold" grpId="0" nodeType="after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wipe(right)">
                                      <p:cBhvr>
                                        <p:cTn id="67" dur="500"/>
                                        <p:tgtEl>
                                          <p:spTgt spid="58"/>
                                        </p:tgtEl>
                                      </p:cBhvr>
                                    </p:animEffect>
                                  </p:childTnLst>
                                </p:cTn>
                              </p:par>
                            </p:childTnLst>
                          </p:cTn>
                        </p:par>
                        <p:par>
                          <p:cTn id="68" fill="hold">
                            <p:stCondLst>
                              <p:cond delay="6500"/>
                            </p:stCondLst>
                            <p:childTnLst>
                              <p:par>
                                <p:cTn id="69" presetID="22" presetClass="entr" presetSubtype="4" fill="hold"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wipe(down)">
                                      <p:cBhvr>
                                        <p:cTn id="71" dur="500"/>
                                        <p:tgtEl>
                                          <p:spTgt spid="44"/>
                                        </p:tgtEl>
                                      </p:cBhvr>
                                    </p:animEffect>
                                  </p:childTnLst>
                                </p:cTn>
                              </p:par>
                            </p:childTnLst>
                          </p:cTn>
                        </p:par>
                        <p:par>
                          <p:cTn id="72" fill="hold">
                            <p:stCondLst>
                              <p:cond delay="7000"/>
                            </p:stCondLst>
                            <p:childTnLst>
                              <p:par>
                                <p:cTn id="73" presetID="22" presetClass="entr" presetSubtype="2" fill="hold" grpId="0" nodeType="afterEffect">
                                  <p:stCondLst>
                                    <p:cond delay="0"/>
                                  </p:stCondLst>
                                  <p:childTnLst>
                                    <p:set>
                                      <p:cBhvr>
                                        <p:cTn id="74" dur="1" fill="hold">
                                          <p:stCondLst>
                                            <p:cond delay="0"/>
                                          </p:stCondLst>
                                        </p:cTn>
                                        <p:tgtEl>
                                          <p:spTgt spid="62"/>
                                        </p:tgtEl>
                                        <p:attrNameLst>
                                          <p:attrName>style.visibility</p:attrName>
                                        </p:attrNameLst>
                                      </p:cBhvr>
                                      <p:to>
                                        <p:strVal val="visible"/>
                                      </p:to>
                                    </p:set>
                                    <p:animEffect transition="in" filter="wipe(right)">
                                      <p:cBhvr>
                                        <p:cTn id="7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61" grpId="0"/>
      <p:bldP spid="6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774DD-E803-7475-F73B-4D474EDEFD2E}"/>
              </a:ext>
            </a:extLst>
          </p:cNvPr>
          <p:cNvSpPr>
            <a:spLocks noGrp="1"/>
          </p:cNvSpPr>
          <p:nvPr>
            <p:ph type="title"/>
          </p:nvPr>
        </p:nvSpPr>
        <p:spPr/>
        <p:txBody>
          <a:bodyPr/>
          <a:lstStyle/>
          <a:p>
            <a:r>
              <a:rPr lang="en-GB"/>
              <a:t>Partner Hub - </a:t>
            </a:r>
            <a:r>
              <a:rPr lang="en-GB">
                <a:solidFill>
                  <a:schemeClr val="bg2"/>
                </a:solidFill>
              </a:rPr>
              <a:t>Partner Registration</a:t>
            </a:r>
          </a:p>
        </p:txBody>
      </p:sp>
      <p:pic>
        <p:nvPicPr>
          <p:cNvPr id="5" name="Picture 4" descr="A screenshot of a computer&#10;&#10;Description automatically generated">
            <a:hlinkClick r:id="rId3"/>
            <a:extLst>
              <a:ext uri="{FF2B5EF4-FFF2-40B4-BE49-F238E27FC236}">
                <a16:creationId xmlns:a16="http://schemas.microsoft.com/office/drawing/2014/main" id="{95F7A996-F2E4-9C77-FFAC-DC859AB5FF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396" y="805072"/>
            <a:ext cx="10671208" cy="5247856"/>
          </a:xfrm>
          <a:prstGeom prst="rect">
            <a:avLst/>
          </a:prstGeom>
          <a:effectLst>
            <a:outerShdw blurRad="50800" dist="38100" dir="5400000" algn="t" rotWithShape="0">
              <a:prstClr val="black">
                <a:alpha val="40000"/>
              </a:prstClr>
            </a:outerShdw>
          </a:effectLst>
        </p:spPr>
      </p:pic>
      <p:pic>
        <p:nvPicPr>
          <p:cNvPr id="6" name="Graphic 5">
            <a:hlinkClick r:id="rId3"/>
            <a:extLst>
              <a:ext uri="{FF2B5EF4-FFF2-40B4-BE49-F238E27FC236}">
                <a16:creationId xmlns:a16="http://schemas.microsoft.com/office/drawing/2014/main" id="{D7658472-9974-94AC-196F-5FA689C168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21265" y="2941432"/>
            <a:ext cx="1549470" cy="154947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0105933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38CA7-CBD4-BCA1-EF4F-FF1F42BE43E1}"/>
              </a:ext>
            </a:extLst>
          </p:cNvPr>
          <p:cNvSpPr>
            <a:spLocks noGrp="1"/>
          </p:cNvSpPr>
          <p:nvPr>
            <p:ph type="title"/>
          </p:nvPr>
        </p:nvSpPr>
        <p:spPr/>
        <p:txBody>
          <a:bodyPr/>
          <a:lstStyle/>
          <a:p>
            <a:r>
              <a:rPr lang="en-GB"/>
              <a:t>Partner Hub Live Demo</a:t>
            </a:r>
          </a:p>
        </p:txBody>
      </p:sp>
      <p:sp>
        <p:nvSpPr>
          <p:cNvPr id="3" name="Text Placeholder 2">
            <a:extLst>
              <a:ext uri="{FF2B5EF4-FFF2-40B4-BE49-F238E27FC236}">
                <a16:creationId xmlns:a16="http://schemas.microsoft.com/office/drawing/2014/main" id="{39C89EFE-00D3-7BF8-497A-C58EC455241A}"/>
              </a:ext>
            </a:extLst>
          </p:cNvPr>
          <p:cNvSpPr>
            <a:spLocks noGrp="1"/>
          </p:cNvSpPr>
          <p:nvPr>
            <p:ph type="body" sz="quarter" idx="10"/>
          </p:nvPr>
        </p:nvSpPr>
        <p:spPr/>
        <p:txBody>
          <a:bodyPr/>
          <a:lstStyle/>
          <a:p>
            <a:endParaRPr lang="en-GB"/>
          </a:p>
        </p:txBody>
      </p:sp>
      <p:pic>
        <p:nvPicPr>
          <p:cNvPr id="7" name="Picture 6">
            <a:extLst>
              <a:ext uri="{FF2B5EF4-FFF2-40B4-BE49-F238E27FC236}">
                <a16:creationId xmlns:a16="http://schemas.microsoft.com/office/drawing/2014/main" id="{F0FC1A34-528C-77B2-7E76-905FB5E88581}"/>
              </a:ext>
            </a:extLst>
          </p:cNvPr>
          <p:cNvPicPr>
            <a:picLocks noChangeAspect="1"/>
          </p:cNvPicPr>
          <p:nvPr/>
        </p:nvPicPr>
        <p:blipFill rotWithShape="1">
          <a:blip r:embed="rId2"/>
          <a:srcRect t="6956" b="3464"/>
          <a:stretch/>
        </p:blipFill>
        <p:spPr>
          <a:xfrm>
            <a:off x="0" y="756175"/>
            <a:ext cx="12192000" cy="5562432"/>
          </a:xfrm>
          <a:prstGeom prst="rect">
            <a:avLst/>
          </a:prstGeom>
        </p:spPr>
      </p:pic>
    </p:spTree>
    <p:extLst>
      <p:ext uri="{BB962C8B-B14F-4D97-AF65-F5344CB8AC3E}">
        <p14:creationId xmlns:p14="http://schemas.microsoft.com/office/powerpoint/2010/main" val="12939066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9B0C9BD0-0E60-4A6D-D3F5-2197A8D4A0A1}"/>
              </a:ext>
            </a:extLst>
          </p:cNvPr>
          <p:cNvCxnSpPr>
            <a:cxnSpLocks/>
          </p:cNvCxnSpPr>
          <p:nvPr/>
        </p:nvCxnSpPr>
        <p:spPr>
          <a:xfrm>
            <a:off x="0" y="1892299"/>
            <a:ext cx="12192000"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7CBB96F3-2343-40F4-4058-846B14DE3C42}"/>
              </a:ext>
            </a:extLst>
          </p:cNvPr>
          <p:cNvGrpSpPr/>
          <p:nvPr/>
        </p:nvGrpSpPr>
        <p:grpSpPr>
          <a:xfrm>
            <a:off x="553506" y="1257300"/>
            <a:ext cx="1270002" cy="1270000"/>
            <a:chOff x="578788" y="954230"/>
            <a:chExt cx="1927701" cy="1927701"/>
          </a:xfrm>
        </p:grpSpPr>
        <p:pic>
          <p:nvPicPr>
            <p:cNvPr id="13" name="Graphic 12">
              <a:extLst>
                <a:ext uri="{FF2B5EF4-FFF2-40B4-BE49-F238E27FC236}">
                  <a16:creationId xmlns:a16="http://schemas.microsoft.com/office/drawing/2014/main" id="{84E330F8-4786-45F5-F89C-E0232B3080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8788" y="954230"/>
              <a:ext cx="1927701" cy="1927701"/>
            </a:xfrm>
            <a:prstGeom prst="rect">
              <a:avLst/>
            </a:prstGeom>
          </p:spPr>
        </p:pic>
        <p:sp>
          <p:nvSpPr>
            <p:cNvPr id="14" name="Oval 13">
              <a:extLst>
                <a:ext uri="{FF2B5EF4-FFF2-40B4-BE49-F238E27FC236}">
                  <a16:creationId xmlns:a16="http://schemas.microsoft.com/office/drawing/2014/main" id="{B3033D88-52E1-31A1-A301-8731035183FF}"/>
                </a:ext>
              </a:extLst>
            </p:cNvPr>
            <p:cNvSpPr/>
            <p:nvPr/>
          </p:nvSpPr>
          <p:spPr>
            <a:xfrm>
              <a:off x="705151" y="1080593"/>
              <a:ext cx="1674974" cy="1674974"/>
            </a:xfrm>
            <a:prstGeom prst="ellipse">
              <a:avLst/>
            </a:prstGeom>
            <a:solidFill>
              <a:schemeClr val="accent2">
                <a:lumMod val="60000"/>
                <a:lumOff val="4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effectLst/>
                  <a:uLnTx/>
                  <a:uFillTx/>
                  <a:latin typeface="Helvetica"/>
                  <a:ea typeface="+mn-ea"/>
                  <a:cs typeface="+mn-cs"/>
                </a:rPr>
                <a:t>2002</a:t>
              </a:r>
            </a:p>
          </p:txBody>
        </p:sp>
      </p:grpSp>
      <p:grpSp>
        <p:nvGrpSpPr>
          <p:cNvPr id="16" name="Group 15">
            <a:extLst>
              <a:ext uri="{FF2B5EF4-FFF2-40B4-BE49-F238E27FC236}">
                <a16:creationId xmlns:a16="http://schemas.microsoft.com/office/drawing/2014/main" id="{19D1CF86-E05B-BB1F-BAFB-46BB7E67906B}"/>
              </a:ext>
            </a:extLst>
          </p:cNvPr>
          <p:cNvGrpSpPr/>
          <p:nvPr/>
        </p:nvGrpSpPr>
        <p:grpSpPr>
          <a:xfrm>
            <a:off x="2998171" y="1257300"/>
            <a:ext cx="1270002" cy="1270000"/>
            <a:chOff x="2798748" y="954230"/>
            <a:chExt cx="1927701" cy="1927701"/>
          </a:xfrm>
        </p:grpSpPr>
        <p:pic>
          <p:nvPicPr>
            <p:cNvPr id="18" name="Graphic 17">
              <a:extLst>
                <a:ext uri="{FF2B5EF4-FFF2-40B4-BE49-F238E27FC236}">
                  <a16:creationId xmlns:a16="http://schemas.microsoft.com/office/drawing/2014/main" id="{058FFE31-B366-6D9F-BFA7-5F568F813D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8748" y="954230"/>
              <a:ext cx="1927701" cy="1927701"/>
            </a:xfrm>
            <a:prstGeom prst="rect">
              <a:avLst/>
            </a:prstGeom>
          </p:spPr>
        </p:pic>
        <p:sp>
          <p:nvSpPr>
            <p:cNvPr id="19" name="Oval 18">
              <a:extLst>
                <a:ext uri="{FF2B5EF4-FFF2-40B4-BE49-F238E27FC236}">
                  <a16:creationId xmlns:a16="http://schemas.microsoft.com/office/drawing/2014/main" id="{976E1550-537B-8B9D-0761-A91074FA5457}"/>
                </a:ext>
              </a:extLst>
            </p:cNvPr>
            <p:cNvSpPr/>
            <p:nvPr/>
          </p:nvSpPr>
          <p:spPr>
            <a:xfrm>
              <a:off x="2925111" y="1080593"/>
              <a:ext cx="1674974" cy="1674974"/>
            </a:xfrm>
            <a:prstGeom prst="ellipse">
              <a:avLst/>
            </a:prstGeom>
            <a:solidFill>
              <a:schemeClr val="accent2">
                <a:lumMod val="60000"/>
                <a:lumOff val="4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effectLst/>
                  <a:uLnTx/>
                  <a:uFillTx/>
                  <a:latin typeface="Helvetica"/>
                  <a:ea typeface="+mn-ea"/>
                  <a:cs typeface="+mn-cs"/>
                </a:rPr>
                <a:t>2004</a:t>
              </a:r>
            </a:p>
          </p:txBody>
        </p:sp>
      </p:grpSp>
      <p:grpSp>
        <p:nvGrpSpPr>
          <p:cNvPr id="21" name="Group 20">
            <a:extLst>
              <a:ext uri="{FF2B5EF4-FFF2-40B4-BE49-F238E27FC236}">
                <a16:creationId xmlns:a16="http://schemas.microsoft.com/office/drawing/2014/main" id="{0D442042-3829-CEBB-531A-61173965104C}"/>
              </a:ext>
            </a:extLst>
          </p:cNvPr>
          <p:cNvGrpSpPr/>
          <p:nvPr/>
        </p:nvGrpSpPr>
        <p:grpSpPr>
          <a:xfrm>
            <a:off x="5450974" y="1257300"/>
            <a:ext cx="1270002" cy="1270000"/>
            <a:chOff x="5013628" y="954230"/>
            <a:chExt cx="1927701" cy="1927701"/>
          </a:xfrm>
        </p:grpSpPr>
        <p:pic>
          <p:nvPicPr>
            <p:cNvPr id="23" name="Graphic 22">
              <a:extLst>
                <a:ext uri="{FF2B5EF4-FFF2-40B4-BE49-F238E27FC236}">
                  <a16:creationId xmlns:a16="http://schemas.microsoft.com/office/drawing/2014/main" id="{70F016B7-5C73-A855-B115-15EF3D45ED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13628" y="954230"/>
              <a:ext cx="1927701" cy="1927701"/>
            </a:xfrm>
            <a:prstGeom prst="rect">
              <a:avLst/>
            </a:prstGeom>
          </p:spPr>
        </p:pic>
        <p:sp>
          <p:nvSpPr>
            <p:cNvPr id="24" name="Oval 23">
              <a:extLst>
                <a:ext uri="{FF2B5EF4-FFF2-40B4-BE49-F238E27FC236}">
                  <a16:creationId xmlns:a16="http://schemas.microsoft.com/office/drawing/2014/main" id="{CB22032F-5783-2582-8526-8246AB687EE0}"/>
                </a:ext>
              </a:extLst>
            </p:cNvPr>
            <p:cNvSpPr/>
            <p:nvPr/>
          </p:nvSpPr>
          <p:spPr>
            <a:xfrm>
              <a:off x="5139991" y="1080593"/>
              <a:ext cx="1674974" cy="1674974"/>
            </a:xfrm>
            <a:prstGeom prst="ellipse">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effectLst/>
                  <a:uLnTx/>
                  <a:uFillTx/>
                  <a:latin typeface="Helvetica"/>
                  <a:ea typeface="+mn-ea"/>
                  <a:cs typeface="+mn-cs"/>
                </a:rPr>
                <a:t>2006</a:t>
              </a:r>
            </a:p>
          </p:txBody>
        </p:sp>
      </p:grpSp>
      <p:grpSp>
        <p:nvGrpSpPr>
          <p:cNvPr id="26" name="Group 25">
            <a:extLst>
              <a:ext uri="{FF2B5EF4-FFF2-40B4-BE49-F238E27FC236}">
                <a16:creationId xmlns:a16="http://schemas.microsoft.com/office/drawing/2014/main" id="{BBD40A65-1334-E2C5-5FD4-254E33DE1415}"/>
              </a:ext>
            </a:extLst>
          </p:cNvPr>
          <p:cNvGrpSpPr/>
          <p:nvPr/>
        </p:nvGrpSpPr>
        <p:grpSpPr>
          <a:xfrm>
            <a:off x="7851585" y="1257300"/>
            <a:ext cx="1270002" cy="1270000"/>
            <a:chOff x="7233588" y="954230"/>
            <a:chExt cx="1927701" cy="1927701"/>
          </a:xfrm>
        </p:grpSpPr>
        <p:pic>
          <p:nvPicPr>
            <p:cNvPr id="28" name="Graphic 27">
              <a:extLst>
                <a:ext uri="{FF2B5EF4-FFF2-40B4-BE49-F238E27FC236}">
                  <a16:creationId xmlns:a16="http://schemas.microsoft.com/office/drawing/2014/main" id="{0369A32B-5CB5-6B81-8E85-AE7FF2515F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29" name="Oval 28">
              <a:extLst>
                <a:ext uri="{FF2B5EF4-FFF2-40B4-BE49-F238E27FC236}">
                  <a16:creationId xmlns:a16="http://schemas.microsoft.com/office/drawing/2014/main" id="{6879C2E8-27E7-D989-8115-406C2C4C1C1D}"/>
                </a:ext>
              </a:extLst>
            </p:cNvPr>
            <p:cNvSpPr/>
            <p:nvPr/>
          </p:nvSpPr>
          <p:spPr>
            <a:xfrm>
              <a:off x="7359951" y="1080593"/>
              <a:ext cx="1674974" cy="1674974"/>
            </a:xfrm>
            <a:prstGeom prst="ellipse">
              <a:avLst/>
            </a:prstGeom>
            <a:solidFill>
              <a:schemeClr val="accent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effectLst/>
                  <a:uLnTx/>
                  <a:uFillTx/>
                  <a:latin typeface="Helvetica"/>
                  <a:ea typeface="+mn-ea"/>
                  <a:cs typeface="+mn-cs"/>
                </a:rPr>
                <a:t>2008</a:t>
              </a:r>
            </a:p>
          </p:txBody>
        </p:sp>
      </p:grpSp>
      <p:grpSp>
        <p:nvGrpSpPr>
          <p:cNvPr id="31" name="Group 30">
            <a:extLst>
              <a:ext uri="{FF2B5EF4-FFF2-40B4-BE49-F238E27FC236}">
                <a16:creationId xmlns:a16="http://schemas.microsoft.com/office/drawing/2014/main" id="{9F562954-5C0C-161B-EF79-2488A0C20723}"/>
              </a:ext>
            </a:extLst>
          </p:cNvPr>
          <p:cNvGrpSpPr/>
          <p:nvPr/>
        </p:nvGrpSpPr>
        <p:grpSpPr>
          <a:xfrm>
            <a:off x="10367412" y="1257300"/>
            <a:ext cx="1270002" cy="1270000"/>
            <a:chOff x="9458628" y="954230"/>
            <a:chExt cx="1927701" cy="1927701"/>
          </a:xfrm>
        </p:grpSpPr>
        <p:pic>
          <p:nvPicPr>
            <p:cNvPr id="33" name="Graphic 32">
              <a:extLst>
                <a:ext uri="{FF2B5EF4-FFF2-40B4-BE49-F238E27FC236}">
                  <a16:creationId xmlns:a16="http://schemas.microsoft.com/office/drawing/2014/main" id="{34029278-476D-D0B6-C030-C0B8776A74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58628" y="954230"/>
              <a:ext cx="1927701" cy="1927701"/>
            </a:xfrm>
            <a:prstGeom prst="rect">
              <a:avLst/>
            </a:prstGeom>
          </p:spPr>
        </p:pic>
        <p:sp>
          <p:nvSpPr>
            <p:cNvPr id="34" name="Oval 33">
              <a:extLst>
                <a:ext uri="{FF2B5EF4-FFF2-40B4-BE49-F238E27FC236}">
                  <a16:creationId xmlns:a16="http://schemas.microsoft.com/office/drawing/2014/main" id="{F49F9045-4A02-3565-F6AF-B2F217055F22}"/>
                </a:ext>
              </a:extLst>
            </p:cNvPr>
            <p:cNvSpPr/>
            <p:nvPr/>
          </p:nvSpPr>
          <p:spPr>
            <a:xfrm>
              <a:off x="9584991" y="1080593"/>
              <a:ext cx="1674974" cy="1674974"/>
            </a:xfrm>
            <a:prstGeom prst="ellipse">
              <a:avLst/>
            </a:prstGeom>
            <a:solidFill>
              <a:schemeClr val="tx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Helvetica"/>
                  <a:ea typeface="+mn-ea"/>
                  <a:cs typeface="+mn-cs"/>
                </a:rPr>
                <a:t>2010</a:t>
              </a:r>
            </a:p>
          </p:txBody>
        </p:sp>
      </p:grpSp>
      <p:sp>
        <p:nvSpPr>
          <p:cNvPr id="43" name="Rectangle: Rounded Corners 42">
            <a:extLst>
              <a:ext uri="{FF2B5EF4-FFF2-40B4-BE49-F238E27FC236}">
                <a16:creationId xmlns:a16="http://schemas.microsoft.com/office/drawing/2014/main" id="{A89AFE8D-942D-DCE3-CE25-3AA72A4CADD8}"/>
              </a:ext>
            </a:extLst>
          </p:cNvPr>
          <p:cNvSpPr/>
          <p:nvPr/>
        </p:nvSpPr>
        <p:spPr>
          <a:xfrm>
            <a:off x="122757" y="2837559"/>
            <a:ext cx="2093560" cy="2651748"/>
          </a:xfrm>
          <a:prstGeom prst="roundRect">
            <a:avLst>
              <a:gd name="adj" fmla="val 4641"/>
            </a:avLst>
          </a:prstGeom>
          <a:solidFill>
            <a:schemeClr val="accent2">
              <a:lumMod val="60000"/>
              <a:lumOff val="40000"/>
            </a:schemeClr>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800"/>
              </a:spcAft>
              <a:buClrTx/>
              <a:buSzTx/>
              <a:buFontTx/>
              <a:buNone/>
              <a:tabLst/>
              <a:defRPr/>
            </a:pPr>
            <a:r>
              <a:rPr kumimoji="0" lang="en-US" sz="1200" b="1" i="0" u="none" strike="noStrike" kern="1200" cap="none" spc="0" normalizeH="0" baseline="0" noProof="0">
                <a:ln>
                  <a:noFill/>
                </a:ln>
                <a:effectLst/>
                <a:uLnTx/>
                <a:uFillTx/>
                <a:latin typeface="+mj-lt"/>
                <a:ea typeface="+mn-ea"/>
                <a:cs typeface="+mn-cs"/>
              </a:rPr>
              <a:t>Internet over Ethernet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effectLst/>
                <a:uLnTx/>
                <a:uFillTx/>
                <a:latin typeface="+mj-lt"/>
                <a:ea typeface="+mn-ea"/>
                <a:cs typeface="+mn-cs"/>
              </a:rPr>
              <a:t>The foundation of our business: </a:t>
            </a:r>
            <a:r>
              <a:rPr kumimoji="0" lang="en-US" sz="700" b="0" i="0" u="none" strike="noStrike" kern="1200" cap="none" spc="0" normalizeH="0" baseline="0" noProof="0">
                <a:ln>
                  <a:noFill/>
                </a:ln>
                <a:effectLst/>
                <a:uLnTx/>
                <a:uFillTx/>
                <a:latin typeface="+mj-lt"/>
                <a:ea typeface="+mn-ea"/>
                <a:cs typeface="+mn-cs"/>
              </a:rPr>
              <a:t>our carrier-class </a:t>
            </a:r>
            <a:r>
              <a:rPr kumimoji="0" lang="en-US" sz="700" b="0" i="0" u="none" strike="noStrike" kern="1200" cap="none" spc="0" normalizeH="0" baseline="0" noProof="0" err="1">
                <a:ln>
                  <a:noFill/>
                </a:ln>
                <a:effectLst/>
                <a:uLnTx/>
                <a:uFillTx/>
                <a:latin typeface="+mj-lt"/>
                <a:ea typeface="+mn-ea"/>
                <a:cs typeface="+mn-cs"/>
              </a:rPr>
              <a:t>Fibre</a:t>
            </a:r>
            <a:r>
              <a:rPr kumimoji="0" lang="en-US" sz="700" b="0" i="0" u="none" strike="noStrike" kern="1200" cap="none" spc="0" normalizeH="0" baseline="0" noProof="0">
                <a:ln>
                  <a:noFill/>
                </a:ln>
                <a:effectLst/>
                <a:uLnTx/>
                <a:uFillTx/>
                <a:latin typeface="+mj-lt"/>
                <a:ea typeface="+mn-ea"/>
                <a:cs typeface="+mn-cs"/>
              </a:rPr>
              <a:t> Network.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effectLst/>
              <a:uLnTx/>
              <a:uFillTx/>
              <a:latin typeface="+mj-lt"/>
              <a:ea typeface="+mn-ea"/>
              <a:cs typeface="+mn-cs"/>
            </a:endParaRPr>
          </a:p>
          <a:p>
            <a:pPr algn="ctr"/>
            <a:r>
              <a:rPr lang="en-GB" sz="700" b="1">
                <a:latin typeface="+mj-lt"/>
              </a:rPr>
              <a:t>Secure low latency 100GigE VPLS homogenous purpose-built Infrastructure</a:t>
            </a:r>
          </a:p>
          <a:p>
            <a:pPr algn="ctr"/>
            <a:br>
              <a:rPr lang="en-GB" sz="700">
                <a:latin typeface="+mj-lt"/>
              </a:rPr>
            </a:br>
            <a:r>
              <a:rPr lang="en-GB" sz="700" b="1">
                <a:latin typeface="+mj-lt"/>
              </a:rPr>
              <a:t>Core foundation delivering:</a:t>
            </a:r>
            <a:br>
              <a:rPr lang="en-GB" sz="700" b="1">
                <a:latin typeface="+mj-lt"/>
              </a:rPr>
            </a:br>
            <a:endParaRPr lang="en-GB" sz="700" b="1">
              <a:latin typeface="+mj-lt"/>
            </a:endParaRPr>
          </a:p>
          <a:p>
            <a:pPr algn="ctr"/>
            <a:r>
              <a:rPr lang="en-GB" sz="700">
                <a:latin typeface="+mj-lt"/>
              </a:rPr>
              <a:t>Your application is as good as your network</a:t>
            </a:r>
          </a:p>
          <a:p>
            <a:pPr algn="ctr"/>
            <a:endParaRPr lang="en-GB" sz="700">
              <a:latin typeface="+mj-lt"/>
            </a:endParaRPr>
          </a:p>
          <a:p>
            <a:pPr algn="ctr"/>
            <a:r>
              <a:rPr lang="en-GB" sz="700">
                <a:latin typeface="+mj-lt"/>
              </a:rPr>
              <a:t>Your data is as good as your network</a:t>
            </a:r>
          </a:p>
          <a:p>
            <a:pPr algn="ctr"/>
            <a:endParaRPr lang="en-GB" sz="700">
              <a:latin typeface="+mj-lt"/>
            </a:endParaRPr>
          </a:p>
          <a:p>
            <a:pPr algn="ctr"/>
            <a:r>
              <a:rPr lang="en-GB" sz="700">
                <a:latin typeface="+mj-lt"/>
              </a:rPr>
              <a:t>Your cloud is as good as your network</a:t>
            </a:r>
          </a:p>
        </p:txBody>
      </p:sp>
      <p:sp>
        <p:nvSpPr>
          <p:cNvPr id="55" name="Rectangle: Rounded Corners 54">
            <a:extLst>
              <a:ext uri="{FF2B5EF4-FFF2-40B4-BE49-F238E27FC236}">
                <a16:creationId xmlns:a16="http://schemas.microsoft.com/office/drawing/2014/main" id="{D41FB038-1166-45BC-4633-388DA08FD30A}"/>
              </a:ext>
            </a:extLst>
          </p:cNvPr>
          <p:cNvSpPr/>
          <p:nvPr/>
        </p:nvSpPr>
        <p:spPr>
          <a:xfrm>
            <a:off x="2580976" y="2837559"/>
            <a:ext cx="2093560" cy="2651748"/>
          </a:xfrm>
          <a:prstGeom prst="roundRect">
            <a:avLst>
              <a:gd name="adj" fmla="val 4641"/>
            </a:avLst>
          </a:prstGeom>
          <a:solidFill>
            <a:schemeClr val="accent2">
              <a:lumMod val="60000"/>
              <a:lumOff val="40000"/>
            </a:schemeClr>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800"/>
              </a:spcAft>
              <a:buClrTx/>
              <a:buSzTx/>
              <a:buFontTx/>
              <a:buNone/>
              <a:tabLst/>
              <a:defRPr/>
            </a:pPr>
            <a:r>
              <a:rPr lang="en-US" sz="1200" b="1">
                <a:latin typeface="+mj-lt"/>
              </a:rPr>
              <a:t>Intelligent Internet Algorithm</a:t>
            </a:r>
          </a:p>
          <a:p>
            <a:pPr marR="0" lvl="0" indent="0" algn="ctr" fontAlgn="auto">
              <a:lnSpc>
                <a:spcPct val="100000"/>
              </a:lnSpc>
              <a:spcBef>
                <a:spcPts val="0"/>
              </a:spcBef>
              <a:spcAft>
                <a:spcPts val="0"/>
              </a:spcAft>
              <a:buClrTx/>
              <a:buSzTx/>
              <a:buFontTx/>
              <a:buNone/>
              <a:tabLst/>
              <a:defRPr/>
            </a:pPr>
            <a:r>
              <a:rPr lang="en-US" sz="700">
                <a:latin typeface="+mj-lt"/>
              </a:rPr>
              <a:t>World-first innovative connectivity algorithm to </a:t>
            </a:r>
            <a:r>
              <a:rPr lang="en-US" sz="700" err="1">
                <a:latin typeface="+mj-lt"/>
              </a:rPr>
              <a:t>maximise</a:t>
            </a:r>
            <a:r>
              <a:rPr lang="en-US" sz="700">
                <a:latin typeface="+mj-lt"/>
              </a:rPr>
              <a:t> speed and </a:t>
            </a:r>
            <a:r>
              <a:rPr lang="en-US" sz="700" err="1">
                <a:latin typeface="+mj-lt"/>
              </a:rPr>
              <a:t>minimise</a:t>
            </a:r>
            <a:r>
              <a:rPr lang="en-US" sz="700">
                <a:latin typeface="+mj-lt"/>
              </a:rPr>
              <a:t> latency for our global financial trading customers.</a:t>
            </a:r>
          </a:p>
        </p:txBody>
      </p:sp>
      <p:sp>
        <p:nvSpPr>
          <p:cNvPr id="58" name="Rectangle: Rounded Corners 57">
            <a:extLst>
              <a:ext uri="{FF2B5EF4-FFF2-40B4-BE49-F238E27FC236}">
                <a16:creationId xmlns:a16="http://schemas.microsoft.com/office/drawing/2014/main" id="{29D61C05-2E13-373F-BC25-45291B6F704A}"/>
              </a:ext>
            </a:extLst>
          </p:cNvPr>
          <p:cNvSpPr/>
          <p:nvPr/>
        </p:nvSpPr>
        <p:spPr>
          <a:xfrm>
            <a:off x="5039195" y="2837559"/>
            <a:ext cx="2093560" cy="2651748"/>
          </a:xfrm>
          <a:prstGeom prst="roundRect">
            <a:avLst>
              <a:gd name="adj" fmla="val 4641"/>
            </a:avLst>
          </a:prstGeom>
          <a:solidFill>
            <a:schemeClr val="accent1"/>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algn="ctr">
              <a:spcBef>
                <a:spcPts val="300"/>
              </a:spcBef>
              <a:spcAft>
                <a:spcPts val="800"/>
              </a:spcAft>
              <a:defRPr/>
            </a:pPr>
            <a:r>
              <a:rPr lang="en-GB" sz="1200" b="1">
                <a:latin typeface="+mj-lt"/>
              </a:rPr>
              <a:t>The UK's most secure carrier Network</a:t>
            </a:r>
          </a:p>
          <a:p>
            <a:pPr algn="ctr">
              <a:defRPr/>
            </a:pPr>
            <a:r>
              <a:rPr lang="en-GB" sz="700">
                <a:latin typeface="+mj-lt"/>
              </a:rPr>
              <a:t>Multiple services / true Layer 2 / 3 services anywhere</a:t>
            </a:r>
          </a:p>
          <a:p>
            <a:pPr algn="ctr">
              <a:defRPr/>
            </a:pPr>
            <a:br>
              <a:rPr lang="en-GB" sz="700">
                <a:latin typeface="+mj-lt"/>
              </a:rPr>
            </a:br>
            <a:r>
              <a:rPr lang="en-GB" sz="700">
                <a:latin typeface="+mj-lt"/>
              </a:rPr>
              <a:t>Delivering efficiency and enhanced secure data management </a:t>
            </a:r>
          </a:p>
          <a:p>
            <a:pPr algn="ctr">
              <a:defRPr/>
            </a:pPr>
            <a:endParaRPr lang="en-GB" sz="700">
              <a:latin typeface="+mj-lt"/>
            </a:endParaRPr>
          </a:p>
          <a:p>
            <a:pPr algn="ctr">
              <a:defRPr/>
            </a:pPr>
            <a:r>
              <a:rPr lang="en-GB" sz="700">
                <a:latin typeface="+mj-lt"/>
              </a:rPr>
              <a:t>Worlds first Virtual Private LAN (VPLS)</a:t>
            </a:r>
          </a:p>
          <a:p>
            <a:pPr algn="ctr">
              <a:defRPr/>
            </a:pPr>
            <a:br>
              <a:rPr lang="en-GB" sz="700">
                <a:latin typeface="+mj-lt"/>
              </a:rPr>
            </a:br>
            <a:r>
              <a:rPr lang="en-GB" sz="700">
                <a:latin typeface="+mj-lt"/>
              </a:rPr>
              <a:t>Offering the next level generation of secure data and application transfer</a:t>
            </a:r>
          </a:p>
        </p:txBody>
      </p:sp>
      <p:sp>
        <p:nvSpPr>
          <p:cNvPr id="61" name="Rectangle: Rounded Corners 60">
            <a:extLst>
              <a:ext uri="{FF2B5EF4-FFF2-40B4-BE49-F238E27FC236}">
                <a16:creationId xmlns:a16="http://schemas.microsoft.com/office/drawing/2014/main" id="{2E4862D3-9760-8B4D-8793-E8CF407014D6}"/>
              </a:ext>
            </a:extLst>
          </p:cNvPr>
          <p:cNvSpPr/>
          <p:nvPr/>
        </p:nvSpPr>
        <p:spPr>
          <a:xfrm>
            <a:off x="7497414" y="2837559"/>
            <a:ext cx="2093560" cy="2651748"/>
          </a:xfrm>
          <a:prstGeom prst="roundRect">
            <a:avLst>
              <a:gd name="adj" fmla="val 4641"/>
            </a:avLst>
          </a:prstGeom>
          <a:solidFill>
            <a:schemeClr val="accent2"/>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800"/>
              </a:spcAft>
              <a:buClrTx/>
              <a:buSzTx/>
              <a:buFontTx/>
              <a:buNone/>
              <a:tabLst/>
              <a:defRPr/>
            </a:pPr>
            <a:r>
              <a:rPr lang="en-US" sz="1200" b="1">
                <a:latin typeface="+mj-lt"/>
              </a:rPr>
              <a:t>Launch of Smart Internet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00">
                <a:latin typeface="+mj-lt"/>
              </a:rPr>
              <a:t>Launch of our Business-only carrier-class Internet service.</a:t>
            </a:r>
          </a:p>
        </p:txBody>
      </p:sp>
      <p:sp>
        <p:nvSpPr>
          <p:cNvPr id="64" name="Rectangle: Rounded Corners 63">
            <a:extLst>
              <a:ext uri="{FF2B5EF4-FFF2-40B4-BE49-F238E27FC236}">
                <a16:creationId xmlns:a16="http://schemas.microsoft.com/office/drawing/2014/main" id="{D128D891-E5CB-4DC3-45AA-DC405FABC6AB}"/>
              </a:ext>
            </a:extLst>
          </p:cNvPr>
          <p:cNvSpPr/>
          <p:nvPr/>
        </p:nvSpPr>
        <p:spPr>
          <a:xfrm>
            <a:off x="9955633" y="2827162"/>
            <a:ext cx="2093560" cy="2651748"/>
          </a:xfrm>
          <a:prstGeom prst="roundRect">
            <a:avLst>
              <a:gd name="adj" fmla="val 4641"/>
            </a:avLst>
          </a:prstGeom>
          <a:solidFill>
            <a:schemeClr val="tx2"/>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algn="ctr"/>
            <a:r>
              <a:rPr lang="en-GB" sz="1200" b="1">
                <a:solidFill>
                  <a:prstClr val="white"/>
                </a:solidFill>
                <a:latin typeface="+mj-lt"/>
              </a:rPr>
              <a:t>World first bandwidth management tool from the Cloud</a:t>
            </a:r>
          </a:p>
          <a:p>
            <a:pPr algn="ctr"/>
            <a:br>
              <a:rPr lang="en-GB" sz="900">
                <a:solidFill>
                  <a:schemeClr val="bg1"/>
                </a:solidFill>
                <a:latin typeface="+mj-lt"/>
              </a:rPr>
            </a:br>
            <a:r>
              <a:rPr lang="en-GB" sz="700">
                <a:solidFill>
                  <a:prstClr val="white"/>
                </a:solidFill>
                <a:latin typeface="+mj-lt"/>
              </a:rPr>
              <a:t>Manage your application across </a:t>
            </a:r>
            <a:br>
              <a:rPr lang="en-GB" sz="700">
                <a:solidFill>
                  <a:prstClr val="white"/>
                </a:solidFill>
                <a:latin typeface="+mj-lt"/>
              </a:rPr>
            </a:br>
            <a:r>
              <a:rPr lang="en-GB" sz="700">
                <a:solidFill>
                  <a:prstClr val="white"/>
                </a:solidFill>
                <a:latin typeface="+mj-lt"/>
              </a:rPr>
              <a:t>your network</a:t>
            </a:r>
          </a:p>
          <a:p>
            <a:pPr algn="ctr"/>
            <a:endParaRPr lang="en-GB" sz="700">
              <a:solidFill>
                <a:prstClr val="white"/>
              </a:solidFill>
              <a:latin typeface="+mj-lt"/>
            </a:endParaRPr>
          </a:p>
          <a:p>
            <a:pPr algn="ctr"/>
            <a:r>
              <a:rPr lang="en-GB" sz="700">
                <a:solidFill>
                  <a:prstClr val="white"/>
                </a:solidFill>
                <a:latin typeface="+mj-lt"/>
              </a:rPr>
              <a:t>Your Cloud is only as good </a:t>
            </a:r>
            <a:br>
              <a:rPr lang="en-GB" sz="700">
                <a:solidFill>
                  <a:prstClr val="white"/>
                </a:solidFill>
                <a:latin typeface="+mj-lt"/>
              </a:rPr>
            </a:br>
            <a:r>
              <a:rPr lang="en-GB" sz="700">
                <a:solidFill>
                  <a:prstClr val="white"/>
                </a:solidFill>
                <a:latin typeface="+mj-lt"/>
              </a:rPr>
              <a:t>as your network </a:t>
            </a:r>
          </a:p>
          <a:p>
            <a:pPr algn="ctr"/>
            <a:br>
              <a:rPr lang="en-GB" sz="700">
                <a:solidFill>
                  <a:prstClr val="white"/>
                </a:solidFill>
                <a:latin typeface="+mj-lt"/>
              </a:rPr>
            </a:br>
            <a:r>
              <a:rPr lang="en-GB" sz="700">
                <a:solidFill>
                  <a:prstClr val="white"/>
                </a:solidFill>
                <a:latin typeface="+mj-lt"/>
              </a:rPr>
              <a:t>"The complementarity of Next Generation Networks and virtualisation projects”</a:t>
            </a:r>
          </a:p>
        </p:txBody>
      </p:sp>
    </p:spTree>
    <p:extLst>
      <p:ext uri="{BB962C8B-B14F-4D97-AF65-F5344CB8AC3E}">
        <p14:creationId xmlns:p14="http://schemas.microsoft.com/office/powerpoint/2010/main" val="37924796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9B0C9BD0-0E60-4A6D-D3F5-2197A8D4A0A1}"/>
              </a:ext>
            </a:extLst>
          </p:cNvPr>
          <p:cNvCxnSpPr>
            <a:cxnSpLocks/>
          </p:cNvCxnSpPr>
          <p:nvPr/>
        </p:nvCxnSpPr>
        <p:spPr>
          <a:xfrm>
            <a:off x="0" y="1892299"/>
            <a:ext cx="12192000"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7CBB96F3-2343-40F4-4058-846B14DE3C42}"/>
              </a:ext>
            </a:extLst>
          </p:cNvPr>
          <p:cNvGrpSpPr/>
          <p:nvPr/>
        </p:nvGrpSpPr>
        <p:grpSpPr>
          <a:xfrm>
            <a:off x="564157" y="1257300"/>
            <a:ext cx="1270002" cy="1270000"/>
            <a:chOff x="578788" y="954230"/>
            <a:chExt cx="1927701" cy="1927701"/>
          </a:xfrm>
        </p:grpSpPr>
        <p:pic>
          <p:nvPicPr>
            <p:cNvPr id="13" name="Graphic 12">
              <a:extLst>
                <a:ext uri="{FF2B5EF4-FFF2-40B4-BE49-F238E27FC236}">
                  <a16:creationId xmlns:a16="http://schemas.microsoft.com/office/drawing/2014/main" id="{84E330F8-4786-45F5-F89C-E0232B3080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8788" y="954230"/>
              <a:ext cx="1927701" cy="1927701"/>
            </a:xfrm>
            <a:prstGeom prst="rect">
              <a:avLst/>
            </a:prstGeom>
          </p:spPr>
        </p:pic>
        <p:sp>
          <p:nvSpPr>
            <p:cNvPr id="14" name="Oval 13">
              <a:extLst>
                <a:ext uri="{FF2B5EF4-FFF2-40B4-BE49-F238E27FC236}">
                  <a16:creationId xmlns:a16="http://schemas.microsoft.com/office/drawing/2014/main" id="{B3033D88-52E1-31A1-A301-8731035183FF}"/>
                </a:ext>
              </a:extLst>
            </p:cNvPr>
            <p:cNvSpPr/>
            <p:nvPr/>
          </p:nvSpPr>
          <p:spPr>
            <a:xfrm>
              <a:off x="705151" y="1080593"/>
              <a:ext cx="1674974" cy="1674974"/>
            </a:xfrm>
            <a:prstGeom prst="ellipse">
              <a:avLst/>
            </a:prstGeom>
            <a:solidFill>
              <a:schemeClr val="accent4">
                <a:lumMod val="5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Helvetica"/>
                  <a:ea typeface="+mn-ea"/>
                  <a:cs typeface="+mn-cs"/>
                </a:rPr>
                <a:t>2011</a:t>
              </a:r>
            </a:p>
          </p:txBody>
        </p:sp>
      </p:grpSp>
      <p:grpSp>
        <p:nvGrpSpPr>
          <p:cNvPr id="16" name="Group 15">
            <a:extLst>
              <a:ext uri="{FF2B5EF4-FFF2-40B4-BE49-F238E27FC236}">
                <a16:creationId xmlns:a16="http://schemas.microsoft.com/office/drawing/2014/main" id="{19D1CF86-E05B-BB1F-BAFB-46BB7E67906B}"/>
              </a:ext>
            </a:extLst>
          </p:cNvPr>
          <p:cNvGrpSpPr/>
          <p:nvPr/>
        </p:nvGrpSpPr>
        <p:grpSpPr>
          <a:xfrm>
            <a:off x="3008064" y="1257300"/>
            <a:ext cx="1270002" cy="1270000"/>
            <a:chOff x="2798748" y="954230"/>
            <a:chExt cx="1927701" cy="1927701"/>
          </a:xfrm>
        </p:grpSpPr>
        <p:pic>
          <p:nvPicPr>
            <p:cNvPr id="18" name="Graphic 17">
              <a:extLst>
                <a:ext uri="{FF2B5EF4-FFF2-40B4-BE49-F238E27FC236}">
                  <a16:creationId xmlns:a16="http://schemas.microsoft.com/office/drawing/2014/main" id="{058FFE31-B366-6D9F-BFA7-5F568F813D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8748" y="954230"/>
              <a:ext cx="1927701" cy="1927701"/>
            </a:xfrm>
            <a:prstGeom prst="rect">
              <a:avLst/>
            </a:prstGeom>
          </p:spPr>
        </p:pic>
        <p:sp>
          <p:nvSpPr>
            <p:cNvPr id="19" name="Oval 18">
              <a:extLst>
                <a:ext uri="{FF2B5EF4-FFF2-40B4-BE49-F238E27FC236}">
                  <a16:creationId xmlns:a16="http://schemas.microsoft.com/office/drawing/2014/main" id="{976E1550-537B-8B9D-0761-A91074FA5457}"/>
                </a:ext>
              </a:extLst>
            </p:cNvPr>
            <p:cNvSpPr/>
            <p:nvPr/>
          </p:nvSpPr>
          <p:spPr>
            <a:xfrm>
              <a:off x="2925111" y="1080593"/>
              <a:ext cx="1674974" cy="1674974"/>
            </a:xfrm>
            <a:prstGeom prst="ellipse">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Helvetica"/>
                  <a:ea typeface="+mn-ea"/>
                  <a:cs typeface="+mn-cs"/>
                </a:rPr>
                <a:t>2012</a:t>
              </a:r>
            </a:p>
          </p:txBody>
        </p:sp>
      </p:grpSp>
      <p:grpSp>
        <p:nvGrpSpPr>
          <p:cNvPr id="21" name="Group 20">
            <a:extLst>
              <a:ext uri="{FF2B5EF4-FFF2-40B4-BE49-F238E27FC236}">
                <a16:creationId xmlns:a16="http://schemas.microsoft.com/office/drawing/2014/main" id="{0D442042-3829-CEBB-531A-61173965104C}"/>
              </a:ext>
            </a:extLst>
          </p:cNvPr>
          <p:cNvGrpSpPr/>
          <p:nvPr/>
        </p:nvGrpSpPr>
        <p:grpSpPr>
          <a:xfrm>
            <a:off x="5451972" y="1257300"/>
            <a:ext cx="1270002" cy="1270000"/>
            <a:chOff x="5013628" y="954230"/>
            <a:chExt cx="1927701" cy="1927701"/>
          </a:xfrm>
        </p:grpSpPr>
        <p:pic>
          <p:nvPicPr>
            <p:cNvPr id="23" name="Graphic 22">
              <a:extLst>
                <a:ext uri="{FF2B5EF4-FFF2-40B4-BE49-F238E27FC236}">
                  <a16:creationId xmlns:a16="http://schemas.microsoft.com/office/drawing/2014/main" id="{70F016B7-5C73-A855-B115-15EF3D45ED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13628" y="954230"/>
              <a:ext cx="1927701" cy="1927701"/>
            </a:xfrm>
            <a:prstGeom prst="rect">
              <a:avLst/>
            </a:prstGeom>
          </p:spPr>
        </p:pic>
        <p:sp>
          <p:nvSpPr>
            <p:cNvPr id="24" name="Oval 23">
              <a:extLst>
                <a:ext uri="{FF2B5EF4-FFF2-40B4-BE49-F238E27FC236}">
                  <a16:creationId xmlns:a16="http://schemas.microsoft.com/office/drawing/2014/main" id="{CB22032F-5783-2582-8526-8246AB687EE0}"/>
                </a:ext>
              </a:extLst>
            </p:cNvPr>
            <p:cNvSpPr/>
            <p:nvPr/>
          </p:nvSpPr>
          <p:spPr>
            <a:xfrm>
              <a:off x="5139991" y="1080593"/>
              <a:ext cx="1674974" cy="1674974"/>
            </a:xfrm>
            <a:prstGeom prst="ellipse">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Helvetica"/>
                  <a:ea typeface="+mn-ea"/>
                  <a:cs typeface="+mn-cs"/>
                </a:rPr>
                <a:t>2013</a:t>
              </a:r>
            </a:p>
          </p:txBody>
        </p:sp>
      </p:grpSp>
      <p:grpSp>
        <p:nvGrpSpPr>
          <p:cNvPr id="26" name="Group 25">
            <a:extLst>
              <a:ext uri="{FF2B5EF4-FFF2-40B4-BE49-F238E27FC236}">
                <a16:creationId xmlns:a16="http://schemas.microsoft.com/office/drawing/2014/main" id="{BBD40A65-1334-E2C5-5FD4-254E33DE1415}"/>
              </a:ext>
            </a:extLst>
          </p:cNvPr>
          <p:cNvGrpSpPr/>
          <p:nvPr/>
        </p:nvGrpSpPr>
        <p:grpSpPr>
          <a:xfrm>
            <a:off x="7865737" y="1257300"/>
            <a:ext cx="1270002" cy="1270000"/>
            <a:chOff x="7233588" y="954230"/>
            <a:chExt cx="1927701" cy="1927701"/>
          </a:xfrm>
        </p:grpSpPr>
        <p:pic>
          <p:nvPicPr>
            <p:cNvPr id="28" name="Graphic 27">
              <a:extLst>
                <a:ext uri="{FF2B5EF4-FFF2-40B4-BE49-F238E27FC236}">
                  <a16:creationId xmlns:a16="http://schemas.microsoft.com/office/drawing/2014/main" id="{0369A32B-5CB5-6B81-8E85-AE7FF2515F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29" name="Oval 28">
              <a:extLst>
                <a:ext uri="{FF2B5EF4-FFF2-40B4-BE49-F238E27FC236}">
                  <a16:creationId xmlns:a16="http://schemas.microsoft.com/office/drawing/2014/main" id="{6879C2E8-27E7-D989-8115-406C2C4C1C1D}"/>
                </a:ext>
              </a:extLst>
            </p:cNvPr>
            <p:cNvSpPr/>
            <p:nvPr/>
          </p:nvSpPr>
          <p:spPr>
            <a:xfrm>
              <a:off x="7359951" y="1080593"/>
              <a:ext cx="1674974" cy="1674974"/>
            </a:xfrm>
            <a:prstGeom prst="ellipse">
              <a:avLst/>
            </a:prstGeom>
            <a:solidFill>
              <a:schemeClr val="accent6"/>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Helvetica"/>
                  <a:ea typeface="+mn-ea"/>
                  <a:cs typeface="+mn-cs"/>
                </a:rPr>
                <a:t>2014</a:t>
              </a:r>
            </a:p>
          </p:txBody>
        </p:sp>
      </p:grpSp>
      <p:grpSp>
        <p:nvGrpSpPr>
          <p:cNvPr id="31" name="Group 30">
            <a:extLst>
              <a:ext uri="{FF2B5EF4-FFF2-40B4-BE49-F238E27FC236}">
                <a16:creationId xmlns:a16="http://schemas.microsoft.com/office/drawing/2014/main" id="{9F562954-5C0C-161B-EF79-2488A0C20723}"/>
              </a:ext>
            </a:extLst>
          </p:cNvPr>
          <p:cNvGrpSpPr/>
          <p:nvPr/>
        </p:nvGrpSpPr>
        <p:grpSpPr>
          <a:xfrm>
            <a:off x="10275053" y="1257300"/>
            <a:ext cx="1270002" cy="1270000"/>
            <a:chOff x="9458628" y="954230"/>
            <a:chExt cx="1927701" cy="1927701"/>
          </a:xfrm>
        </p:grpSpPr>
        <p:pic>
          <p:nvPicPr>
            <p:cNvPr id="33" name="Graphic 32">
              <a:extLst>
                <a:ext uri="{FF2B5EF4-FFF2-40B4-BE49-F238E27FC236}">
                  <a16:creationId xmlns:a16="http://schemas.microsoft.com/office/drawing/2014/main" id="{34029278-476D-D0B6-C030-C0B8776A74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58628" y="954230"/>
              <a:ext cx="1927701" cy="1927701"/>
            </a:xfrm>
            <a:prstGeom prst="rect">
              <a:avLst/>
            </a:prstGeom>
          </p:spPr>
        </p:pic>
        <p:sp>
          <p:nvSpPr>
            <p:cNvPr id="34" name="Oval 33">
              <a:extLst>
                <a:ext uri="{FF2B5EF4-FFF2-40B4-BE49-F238E27FC236}">
                  <a16:creationId xmlns:a16="http://schemas.microsoft.com/office/drawing/2014/main" id="{F49F9045-4A02-3565-F6AF-B2F217055F22}"/>
                </a:ext>
              </a:extLst>
            </p:cNvPr>
            <p:cNvSpPr/>
            <p:nvPr/>
          </p:nvSpPr>
          <p:spPr>
            <a:xfrm>
              <a:off x="9584991" y="1080593"/>
              <a:ext cx="1674974" cy="1674974"/>
            </a:xfrm>
            <a:prstGeom prst="ellipse">
              <a:avLst/>
            </a:prstGeom>
            <a:solidFill>
              <a:schemeClr val="accent1">
                <a:lumMod val="60000"/>
                <a:lumOff val="4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effectLst/>
                  <a:uLnTx/>
                  <a:uFillTx/>
                  <a:latin typeface="Helvetica"/>
                  <a:ea typeface="+mn-ea"/>
                  <a:cs typeface="+mn-cs"/>
                </a:rPr>
                <a:t>2015</a:t>
              </a:r>
            </a:p>
          </p:txBody>
        </p:sp>
      </p:grpSp>
      <p:sp>
        <p:nvSpPr>
          <p:cNvPr id="43" name="Rectangle: Rounded Corners 42">
            <a:extLst>
              <a:ext uri="{FF2B5EF4-FFF2-40B4-BE49-F238E27FC236}">
                <a16:creationId xmlns:a16="http://schemas.microsoft.com/office/drawing/2014/main" id="{A89AFE8D-942D-DCE3-CE25-3AA72A4CADD8}"/>
              </a:ext>
            </a:extLst>
          </p:cNvPr>
          <p:cNvSpPr/>
          <p:nvPr/>
        </p:nvSpPr>
        <p:spPr>
          <a:xfrm>
            <a:off x="150595" y="2837559"/>
            <a:ext cx="2093560" cy="2651748"/>
          </a:xfrm>
          <a:prstGeom prst="roundRect">
            <a:avLst>
              <a:gd name="adj" fmla="val 4641"/>
            </a:avLst>
          </a:prstGeom>
          <a:solidFill>
            <a:schemeClr val="accent4">
              <a:lumMod val="50000"/>
            </a:schemeClr>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050" b="1" i="0" u="none" strike="noStrike" kern="1200" cap="none" spc="0" normalizeH="0" baseline="0" noProof="0">
                <a:ln>
                  <a:noFill/>
                </a:ln>
                <a:solidFill>
                  <a:prstClr val="white"/>
                </a:solidFill>
                <a:effectLst/>
                <a:uLnTx/>
                <a:uFillTx/>
                <a:latin typeface="Helvetica" pitchFamily="2" charset="0"/>
                <a:ea typeface="+mn-ea"/>
                <a:cs typeface="+mn-cs"/>
              </a:rPr>
              <a:t>Exponential-e broadcasts</a:t>
            </a:r>
            <a:br>
              <a:rPr kumimoji="0" lang="en-US" sz="1050" b="1" i="0" u="none" strike="noStrike" kern="1200" cap="none" spc="0" normalizeH="0" baseline="0" noProof="0">
                <a:ln>
                  <a:noFill/>
                </a:ln>
                <a:solidFill>
                  <a:prstClr val="white"/>
                </a:solidFill>
                <a:effectLst/>
                <a:uLnTx/>
                <a:uFillTx/>
                <a:latin typeface="Helvetica" pitchFamily="2" charset="0"/>
                <a:ea typeface="+mn-ea"/>
                <a:cs typeface="+mn-cs"/>
              </a:rPr>
            </a:br>
            <a:r>
              <a:rPr kumimoji="0" lang="en-US" sz="1050" b="1" i="0" u="none" strike="noStrike" kern="1200" cap="none" spc="0" normalizeH="0" baseline="0" noProof="0">
                <a:ln>
                  <a:noFill/>
                </a:ln>
                <a:solidFill>
                  <a:prstClr val="white"/>
                </a:solidFill>
                <a:effectLst/>
                <a:uLnTx/>
                <a:uFillTx/>
                <a:latin typeface="Helvetica" pitchFamily="2" charset="0"/>
                <a:ea typeface="+mn-ea"/>
                <a:cs typeface="+mn-cs"/>
              </a:rPr>
              <a:t>Royal Wedding </a:t>
            </a:r>
          </a:p>
          <a:p>
            <a:pPr marR="0" lvl="0" indent="0" algn="ctr" fontAlgn="auto">
              <a:lnSpc>
                <a:spcPct val="100000"/>
              </a:lnSpc>
              <a:spcBef>
                <a:spcPts val="300"/>
              </a:spcBef>
              <a:spcAft>
                <a:spcPts val="800"/>
              </a:spcAft>
              <a:buClrTx/>
              <a:buSzTx/>
              <a:buFontTx/>
              <a:buNone/>
              <a:tabLst/>
              <a:defRPr/>
            </a:pPr>
            <a:r>
              <a:rPr lang="en-US" sz="700">
                <a:solidFill>
                  <a:prstClr val="white"/>
                </a:solidFill>
                <a:latin typeface="+mj-lt"/>
              </a:rPr>
              <a:t>Broadcasting the Royal Wedding</a:t>
            </a:r>
            <a:br>
              <a:rPr lang="en-US" sz="700">
                <a:solidFill>
                  <a:prstClr val="white"/>
                </a:solidFill>
                <a:latin typeface="+mj-lt"/>
              </a:rPr>
            </a:br>
            <a:r>
              <a:rPr lang="en-US" sz="700">
                <a:solidFill>
                  <a:prstClr val="white"/>
                </a:solidFill>
                <a:latin typeface="+mj-lt"/>
              </a:rPr>
              <a:t>to North America was only possible with Exponential-e Network and support teams.</a:t>
            </a:r>
          </a:p>
        </p:txBody>
      </p:sp>
      <p:sp>
        <p:nvSpPr>
          <p:cNvPr id="55" name="Rectangle: Rounded Corners 54">
            <a:extLst>
              <a:ext uri="{FF2B5EF4-FFF2-40B4-BE49-F238E27FC236}">
                <a16:creationId xmlns:a16="http://schemas.microsoft.com/office/drawing/2014/main" id="{D41FB038-1166-45BC-4633-388DA08FD30A}"/>
              </a:ext>
            </a:extLst>
          </p:cNvPr>
          <p:cNvSpPr/>
          <p:nvPr/>
        </p:nvSpPr>
        <p:spPr>
          <a:xfrm>
            <a:off x="2594502" y="2837559"/>
            <a:ext cx="2093560" cy="2651748"/>
          </a:xfrm>
          <a:prstGeom prst="roundRect">
            <a:avLst>
              <a:gd name="adj" fmla="val 4641"/>
            </a:avLst>
          </a:prstGeom>
          <a:solidFill>
            <a:schemeClr val="accent4"/>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800"/>
              </a:spcAft>
              <a:buClrTx/>
              <a:buSzTx/>
              <a:buFontTx/>
              <a:buNone/>
              <a:tabLst/>
              <a:defRPr/>
            </a:pPr>
            <a:r>
              <a:rPr kumimoji="0" lang="en-US" sz="1050" b="1" i="0" u="none" strike="noStrike" kern="1200" cap="none" spc="0" normalizeH="0" baseline="0" noProof="0">
                <a:ln>
                  <a:noFill/>
                </a:ln>
                <a:solidFill>
                  <a:prstClr val="white"/>
                </a:solidFill>
                <a:effectLst/>
                <a:uLnTx/>
                <a:uFillTx/>
                <a:latin typeface="Helvetica" pitchFamily="2" charset="0"/>
                <a:ea typeface="+mn-ea"/>
                <a:cs typeface="+mn-cs"/>
              </a:rPr>
              <a:t>Core Network upgrades to 100 GigE </a:t>
            </a:r>
          </a:p>
          <a:p>
            <a:pPr marL="0" marR="0" lvl="0" indent="0" algn="ctr" defTabSz="914400" rtl="0" eaLnBrk="1" fontAlgn="auto" latinLnBrk="0" hangingPunct="1">
              <a:lnSpc>
                <a:spcPct val="100000"/>
              </a:lnSpc>
              <a:spcBef>
                <a:spcPts val="300"/>
              </a:spcBef>
              <a:spcAft>
                <a:spcPts val="800"/>
              </a:spcAft>
              <a:buClrTx/>
              <a:buSzTx/>
              <a:buFontTx/>
              <a:buNone/>
              <a:tabLst/>
              <a:defRPr/>
            </a:pPr>
            <a:r>
              <a:rPr lang="en-US" sz="700">
                <a:solidFill>
                  <a:prstClr val="white"/>
                </a:solidFill>
                <a:latin typeface="+mj-lt"/>
              </a:rPr>
              <a:t>Exponential-e invested</a:t>
            </a:r>
            <a:br>
              <a:rPr lang="en-US" sz="700">
                <a:solidFill>
                  <a:prstClr val="white"/>
                </a:solidFill>
                <a:latin typeface="+mj-lt"/>
              </a:rPr>
            </a:br>
            <a:r>
              <a:rPr lang="en-US" sz="700">
                <a:solidFill>
                  <a:prstClr val="white"/>
                </a:solidFill>
                <a:latin typeface="+mj-lt"/>
              </a:rPr>
              <a:t>heavily in our Cloud and Data </a:t>
            </a:r>
            <a:r>
              <a:rPr lang="en-US" sz="700" err="1">
                <a:solidFill>
                  <a:prstClr val="white"/>
                </a:solidFill>
                <a:latin typeface="+mj-lt"/>
              </a:rPr>
              <a:t>Centres</a:t>
            </a:r>
            <a:r>
              <a:rPr lang="en-US" sz="700">
                <a:solidFill>
                  <a:prstClr val="white"/>
                </a:solidFill>
                <a:latin typeface="+mj-lt"/>
              </a:rPr>
              <a:t>, expanding our core Network to 100GigE.</a:t>
            </a:r>
          </a:p>
        </p:txBody>
      </p:sp>
      <p:sp>
        <p:nvSpPr>
          <p:cNvPr id="58" name="Rectangle: Rounded Corners 57">
            <a:extLst>
              <a:ext uri="{FF2B5EF4-FFF2-40B4-BE49-F238E27FC236}">
                <a16:creationId xmlns:a16="http://schemas.microsoft.com/office/drawing/2014/main" id="{29D61C05-2E13-373F-BC25-45291B6F704A}"/>
              </a:ext>
            </a:extLst>
          </p:cNvPr>
          <p:cNvSpPr/>
          <p:nvPr/>
        </p:nvSpPr>
        <p:spPr>
          <a:xfrm>
            <a:off x="5038410" y="2837559"/>
            <a:ext cx="2093560" cy="2651748"/>
          </a:xfrm>
          <a:prstGeom prst="roundRect">
            <a:avLst>
              <a:gd name="adj" fmla="val 4641"/>
            </a:avLst>
          </a:prstGeom>
          <a:solidFill>
            <a:schemeClr val="accent5"/>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r>
              <a:rPr lang="en-GB" sz="900" b="1">
                <a:solidFill>
                  <a:schemeClr val="bg1"/>
                </a:solidFill>
                <a:latin typeface="+mj-lt"/>
              </a:rPr>
              <a:t>Core Network investments</a:t>
            </a:r>
            <a:br>
              <a:rPr lang="en-GB" sz="900">
                <a:solidFill>
                  <a:schemeClr val="bg1"/>
                </a:solidFill>
                <a:latin typeface="+mj-lt"/>
              </a:rPr>
            </a:br>
            <a:r>
              <a:rPr lang="en-GB" sz="900">
                <a:solidFill>
                  <a:schemeClr val="bg1"/>
                </a:solidFill>
                <a:latin typeface="+mj-lt"/>
              </a:rPr>
              <a:t>Secure Cloud and Data Centres</a:t>
            </a:r>
          </a:p>
          <a:p>
            <a:endParaRPr lang="en-GB" sz="900">
              <a:solidFill>
                <a:schemeClr val="bg1"/>
              </a:solidFill>
              <a:latin typeface="+mj-lt"/>
            </a:endParaRPr>
          </a:p>
          <a:p>
            <a:pPr algn="ctr">
              <a:spcBef>
                <a:spcPts val="300"/>
              </a:spcBef>
              <a:spcAft>
                <a:spcPts val="800"/>
              </a:spcAft>
              <a:defRPr/>
            </a:pPr>
            <a:r>
              <a:rPr lang="en-GB" sz="700">
                <a:solidFill>
                  <a:prstClr val="white"/>
                </a:solidFill>
                <a:latin typeface="+mj-lt"/>
              </a:rPr>
              <a:t>Launch of our “Clean side of the firewall” Resolving enterprise data security and privacy issues.</a:t>
            </a:r>
          </a:p>
          <a:p>
            <a:pPr algn="ctr">
              <a:spcBef>
                <a:spcPts val="300"/>
              </a:spcBef>
              <a:spcAft>
                <a:spcPts val="800"/>
              </a:spcAft>
              <a:defRPr/>
            </a:pPr>
            <a:endParaRPr lang="en-GB" sz="700">
              <a:solidFill>
                <a:prstClr val="white"/>
              </a:solidFill>
              <a:latin typeface="+mj-lt"/>
            </a:endParaRPr>
          </a:p>
          <a:p>
            <a:pPr algn="ctr">
              <a:spcBef>
                <a:spcPts val="300"/>
              </a:spcBef>
              <a:spcAft>
                <a:spcPts val="800"/>
              </a:spcAft>
              <a:defRPr/>
            </a:pPr>
            <a:r>
              <a:rPr lang="en-US" sz="700">
                <a:solidFill>
                  <a:prstClr val="white"/>
                </a:solidFill>
                <a:latin typeface="+mj-lt"/>
              </a:rPr>
              <a:t>Launch of own Private Cloud</a:t>
            </a:r>
            <a:br>
              <a:rPr lang="en-US" sz="700">
                <a:solidFill>
                  <a:prstClr val="white"/>
                </a:solidFill>
                <a:latin typeface="+mj-lt"/>
              </a:rPr>
            </a:br>
            <a:r>
              <a:rPr lang="en-US" sz="700">
                <a:solidFill>
                  <a:prstClr val="white"/>
                </a:solidFill>
                <a:latin typeface="+mj-lt"/>
              </a:rPr>
              <a:t>&amp; Data Centre</a:t>
            </a:r>
          </a:p>
          <a:p>
            <a:pPr algn="ctr">
              <a:spcBef>
                <a:spcPts val="300"/>
              </a:spcBef>
              <a:spcAft>
                <a:spcPts val="800"/>
              </a:spcAft>
              <a:defRPr/>
            </a:pPr>
            <a:r>
              <a:rPr lang="en-GB" sz="700">
                <a:solidFill>
                  <a:prstClr val="white"/>
                </a:solidFill>
                <a:latin typeface="+mj-lt"/>
              </a:rPr>
              <a:t>Seamless interoperability for Cloud and Network.</a:t>
            </a:r>
            <a:endParaRPr lang="en-US" sz="700">
              <a:solidFill>
                <a:prstClr val="white"/>
              </a:solidFill>
              <a:latin typeface="+mj-lt"/>
            </a:endParaRPr>
          </a:p>
          <a:p>
            <a:endParaRPr lang="en-GB" sz="900">
              <a:solidFill>
                <a:schemeClr val="bg1"/>
              </a:solidFill>
              <a:latin typeface="+mj-lt"/>
            </a:endParaRPr>
          </a:p>
        </p:txBody>
      </p:sp>
      <p:sp>
        <p:nvSpPr>
          <p:cNvPr id="61" name="Rectangle: Rounded Corners 60">
            <a:extLst>
              <a:ext uri="{FF2B5EF4-FFF2-40B4-BE49-F238E27FC236}">
                <a16:creationId xmlns:a16="http://schemas.microsoft.com/office/drawing/2014/main" id="{2E4862D3-9760-8B4D-8793-E8CF407014D6}"/>
              </a:ext>
            </a:extLst>
          </p:cNvPr>
          <p:cNvSpPr/>
          <p:nvPr/>
        </p:nvSpPr>
        <p:spPr>
          <a:xfrm>
            <a:off x="7452175" y="2837559"/>
            <a:ext cx="2093560" cy="2651748"/>
          </a:xfrm>
          <a:prstGeom prst="roundRect">
            <a:avLst>
              <a:gd name="adj" fmla="val 4641"/>
            </a:avLst>
          </a:prstGeom>
          <a:solidFill>
            <a:schemeClr val="accent6"/>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800"/>
              </a:spcAft>
              <a:buClrTx/>
              <a:buSzTx/>
              <a:buFontTx/>
              <a:buNone/>
              <a:tabLst/>
              <a:defRPr/>
            </a:pPr>
            <a:r>
              <a:rPr kumimoji="0" lang="en-US" sz="1050" b="1" i="0" u="none" strike="noStrike" kern="1200" cap="none" spc="0" normalizeH="0" baseline="0" noProof="0">
                <a:ln>
                  <a:noFill/>
                </a:ln>
                <a:solidFill>
                  <a:prstClr val="white"/>
                </a:solidFill>
                <a:effectLst/>
                <a:uLnTx/>
                <a:uFillTx/>
                <a:latin typeface="Helvetica" pitchFamily="2" charset="0"/>
                <a:ea typeface="+mn-ea"/>
                <a:cs typeface="+mn-cs"/>
              </a:rPr>
              <a:t>Launch of DaaS </a:t>
            </a:r>
            <a:br>
              <a:rPr kumimoji="0" lang="en-US" sz="1050" b="1" i="0" u="none" strike="noStrike" kern="1200" cap="none" spc="0" normalizeH="0" baseline="0" noProof="0">
                <a:ln>
                  <a:noFill/>
                </a:ln>
                <a:solidFill>
                  <a:prstClr val="white"/>
                </a:solidFill>
                <a:effectLst/>
                <a:uLnTx/>
                <a:uFillTx/>
                <a:latin typeface="Helvetica" pitchFamily="2" charset="0"/>
                <a:ea typeface="+mn-ea"/>
                <a:cs typeface="+mn-cs"/>
              </a:rPr>
            </a:br>
            <a:r>
              <a:rPr kumimoji="0" lang="en-US" sz="1050" b="1" i="0" u="none" strike="noStrike" kern="1200" cap="none" spc="0" normalizeH="0" baseline="0" noProof="0">
                <a:ln>
                  <a:noFill/>
                </a:ln>
                <a:solidFill>
                  <a:prstClr val="white"/>
                </a:solidFill>
                <a:effectLst/>
                <a:uLnTx/>
                <a:uFillTx/>
                <a:latin typeface="Helvetica" pitchFamily="2" charset="0"/>
                <a:ea typeface="+mn-ea"/>
                <a:cs typeface="+mn-cs"/>
              </a:rPr>
              <a:t>&amp; SD WAN </a:t>
            </a:r>
          </a:p>
          <a:p>
            <a:pPr algn="ctr">
              <a:spcBef>
                <a:spcPts val="300"/>
              </a:spcBef>
              <a:spcAft>
                <a:spcPts val="800"/>
              </a:spcAft>
              <a:defRPr/>
            </a:pPr>
            <a:r>
              <a:rPr lang="en-US" sz="700">
                <a:solidFill>
                  <a:prstClr val="white"/>
                </a:solidFill>
                <a:latin typeface="+mj-lt"/>
              </a:rPr>
              <a:t>Launch of Desktop as a Service allowing greater workplace flexibility and remote working. Launch of SD Cloud/WAN- flexible and scalable WAN solutions.</a:t>
            </a:r>
            <a:endParaRPr lang="en-GB" sz="700">
              <a:solidFill>
                <a:prstClr val="white"/>
              </a:solidFill>
              <a:latin typeface="+mj-lt"/>
            </a:endParaRPr>
          </a:p>
          <a:p>
            <a:pPr algn="ctr">
              <a:spcBef>
                <a:spcPts val="300"/>
              </a:spcBef>
              <a:spcAft>
                <a:spcPts val="800"/>
              </a:spcAft>
              <a:defRPr/>
            </a:pPr>
            <a:r>
              <a:rPr lang="en-GB" sz="700">
                <a:solidFill>
                  <a:prstClr val="white"/>
                </a:solidFill>
                <a:latin typeface="+mj-lt"/>
              </a:rPr>
              <a:t>Cloud and Network Innovation Resolves Enterprise Issues with Cloud Adoption</a:t>
            </a:r>
          </a:p>
        </p:txBody>
      </p:sp>
      <p:sp>
        <p:nvSpPr>
          <p:cNvPr id="64" name="Rectangle: Rounded Corners 63">
            <a:extLst>
              <a:ext uri="{FF2B5EF4-FFF2-40B4-BE49-F238E27FC236}">
                <a16:creationId xmlns:a16="http://schemas.microsoft.com/office/drawing/2014/main" id="{D128D891-E5CB-4DC3-45AA-DC405FABC6AB}"/>
              </a:ext>
            </a:extLst>
          </p:cNvPr>
          <p:cNvSpPr/>
          <p:nvPr/>
        </p:nvSpPr>
        <p:spPr>
          <a:xfrm>
            <a:off x="9865940" y="2827162"/>
            <a:ext cx="2093560" cy="2651748"/>
          </a:xfrm>
          <a:prstGeom prst="roundRect">
            <a:avLst>
              <a:gd name="adj" fmla="val 4641"/>
            </a:avLst>
          </a:prstGeom>
          <a:solidFill>
            <a:schemeClr val="accent1">
              <a:lumMod val="60000"/>
              <a:lumOff val="40000"/>
            </a:schemeClr>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800"/>
              </a:spcAft>
              <a:buClrTx/>
              <a:buSzTx/>
              <a:buFontTx/>
              <a:buNone/>
              <a:tabLst/>
              <a:defRPr/>
            </a:pPr>
            <a:r>
              <a:rPr kumimoji="0" lang="en-US" sz="1050" b="1" i="0" u="none" strike="noStrike" kern="1200" cap="none" spc="0" normalizeH="0" baseline="0" noProof="0">
                <a:ln>
                  <a:noFill/>
                </a:ln>
                <a:effectLst/>
                <a:uLnTx/>
                <a:uFillTx/>
                <a:latin typeface="Helvetica" pitchFamily="2" charset="0"/>
                <a:ea typeface="+mn-ea"/>
                <a:cs typeface="+mn-cs"/>
              </a:rPr>
              <a:t>Award Winning Year </a:t>
            </a:r>
          </a:p>
          <a:p>
            <a:pPr marR="0" lvl="0" indent="0" algn="ctr" fontAlgn="auto">
              <a:lnSpc>
                <a:spcPct val="100000"/>
              </a:lnSpc>
              <a:spcBef>
                <a:spcPts val="300"/>
              </a:spcBef>
              <a:spcAft>
                <a:spcPts val="800"/>
              </a:spcAft>
              <a:buClrTx/>
              <a:buSzTx/>
              <a:buFontTx/>
              <a:buNone/>
              <a:tabLst/>
              <a:defRPr/>
            </a:pPr>
            <a:r>
              <a:rPr lang="en-US" sz="700">
                <a:latin typeface="+mj-lt"/>
              </a:rPr>
              <a:t>Awards and accolades from The London Stock Exchange 1000 Companies to inspire Britain, Investec 100 Mid-Market, </a:t>
            </a:r>
            <a:r>
              <a:rPr lang="en-US" sz="700" err="1">
                <a:latin typeface="+mj-lt"/>
              </a:rPr>
              <a:t>Megabuyte</a:t>
            </a:r>
            <a:r>
              <a:rPr lang="en-US" sz="700">
                <a:latin typeface="+mj-lt"/>
              </a:rPr>
              <a:t> Top 50.</a:t>
            </a:r>
          </a:p>
        </p:txBody>
      </p:sp>
    </p:spTree>
    <p:extLst>
      <p:ext uri="{BB962C8B-B14F-4D97-AF65-F5344CB8AC3E}">
        <p14:creationId xmlns:p14="http://schemas.microsoft.com/office/powerpoint/2010/main" val="3817635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9B0C9BD0-0E60-4A6D-D3F5-2197A8D4A0A1}"/>
              </a:ext>
            </a:extLst>
          </p:cNvPr>
          <p:cNvCxnSpPr>
            <a:cxnSpLocks/>
          </p:cNvCxnSpPr>
          <p:nvPr/>
        </p:nvCxnSpPr>
        <p:spPr>
          <a:xfrm>
            <a:off x="0" y="1892299"/>
            <a:ext cx="12192000"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7CBB96F3-2343-40F4-4058-846B14DE3C42}"/>
              </a:ext>
            </a:extLst>
          </p:cNvPr>
          <p:cNvGrpSpPr/>
          <p:nvPr/>
        </p:nvGrpSpPr>
        <p:grpSpPr>
          <a:xfrm>
            <a:off x="536319" y="1257300"/>
            <a:ext cx="1270002" cy="1270000"/>
            <a:chOff x="578788" y="954230"/>
            <a:chExt cx="1927701" cy="1927701"/>
          </a:xfrm>
        </p:grpSpPr>
        <p:pic>
          <p:nvPicPr>
            <p:cNvPr id="13" name="Graphic 12">
              <a:extLst>
                <a:ext uri="{FF2B5EF4-FFF2-40B4-BE49-F238E27FC236}">
                  <a16:creationId xmlns:a16="http://schemas.microsoft.com/office/drawing/2014/main" id="{84E330F8-4786-45F5-F89C-E0232B3080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8788" y="954230"/>
              <a:ext cx="1927701" cy="1927701"/>
            </a:xfrm>
            <a:prstGeom prst="rect">
              <a:avLst/>
            </a:prstGeom>
          </p:spPr>
        </p:pic>
        <p:sp>
          <p:nvSpPr>
            <p:cNvPr id="14" name="Oval 13">
              <a:extLst>
                <a:ext uri="{FF2B5EF4-FFF2-40B4-BE49-F238E27FC236}">
                  <a16:creationId xmlns:a16="http://schemas.microsoft.com/office/drawing/2014/main" id="{B3033D88-52E1-31A1-A301-8731035183FF}"/>
                </a:ext>
              </a:extLst>
            </p:cNvPr>
            <p:cNvSpPr/>
            <p:nvPr/>
          </p:nvSpPr>
          <p:spPr>
            <a:xfrm>
              <a:off x="705151" y="1080593"/>
              <a:ext cx="1674974" cy="1674974"/>
            </a:xfrm>
            <a:prstGeom prst="ellipse">
              <a:avLst/>
            </a:prstGeom>
            <a:solidFill>
              <a:schemeClr val="accent2">
                <a:lumMod val="60000"/>
                <a:lumOff val="4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effectLst/>
                  <a:uLnTx/>
                  <a:uFillTx/>
                  <a:latin typeface="Helvetica"/>
                  <a:ea typeface="+mn-ea"/>
                  <a:cs typeface="+mn-cs"/>
                </a:rPr>
                <a:t>2020</a:t>
              </a:r>
            </a:p>
          </p:txBody>
        </p:sp>
      </p:grpSp>
      <p:grpSp>
        <p:nvGrpSpPr>
          <p:cNvPr id="16" name="Group 15">
            <a:extLst>
              <a:ext uri="{FF2B5EF4-FFF2-40B4-BE49-F238E27FC236}">
                <a16:creationId xmlns:a16="http://schemas.microsoft.com/office/drawing/2014/main" id="{19D1CF86-E05B-BB1F-BAFB-46BB7E67906B}"/>
              </a:ext>
            </a:extLst>
          </p:cNvPr>
          <p:cNvGrpSpPr/>
          <p:nvPr/>
        </p:nvGrpSpPr>
        <p:grpSpPr>
          <a:xfrm>
            <a:off x="2979425" y="1257300"/>
            <a:ext cx="1270002" cy="1270000"/>
            <a:chOff x="2798748" y="954230"/>
            <a:chExt cx="1927701" cy="1927701"/>
          </a:xfrm>
        </p:grpSpPr>
        <p:pic>
          <p:nvPicPr>
            <p:cNvPr id="18" name="Graphic 17">
              <a:extLst>
                <a:ext uri="{FF2B5EF4-FFF2-40B4-BE49-F238E27FC236}">
                  <a16:creationId xmlns:a16="http://schemas.microsoft.com/office/drawing/2014/main" id="{058FFE31-B366-6D9F-BFA7-5F568F813D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8748" y="954230"/>
              <a:ext cx="1927701" cy="1927701"/>
            </a:xfrm>
            <a:prstGeom prst="rect">
              <a:avLst/>
            </a:prstGeom>
          </p:spPr>
        </p:pic>
        <p:sp>
          <p:nvSpPr>
            <p:cNvPr id="19" name="Oval 18">
              <a:extLst>
                <a:ext uri="{FF2B5EF4-FFF2-40B4-BE49-F238E27FC236}">
                  <a16:creationId xmlns:a16="http://schemas.microsoft.com/office/drawing/2014/main" id="{976E1550-537B-8B9D-0761-A91074FA5457}"/>
                </a:ext>
              </a:extLst>
            </p:cNvPr>
            <p:cNvSpPr/>
            <p:nvPr/>
          </p:nvSpPr>
          <p:spPr>
            <a:xfrm>
              <a:off x="2925111" y="1080593"/>
              <a:ext cx="1674974" cy="1674974"/>
            </a:xfrm>
            <a:prstGeom prst="ellipse">
              <a:avLst/>
            </a:prstGeom>
            <a:solidFill>
              <a:schemeClr val="accent2">
                <a:lumMod val="60000"/>
                <a:lumOff val="4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effectLst/>
                  <a:uLnTx/>
                  <a:uFillTx/>
                  <a:latin typeface="Helvetica"/>
                  <a:ea typeface="+mn-ea"/>
                  <a:cs typeface="+mn-cs"/>
                </a:rPr>
                <a:t>2019</a:t>
              </a:r>
            </a:p>
          </p:txBody>
        </p:sp>
      </p:grpSp>
      <p:grpSp>
        <p:nvGrpSpPr>
          <p:cNvPr id="21" name="Group 20">
            <a:extLst>
              <a:ext uri="{FF2B5EF4-FFF2-40B4-BE49-F238E27FC236}">
                <a16:creationId xmlns:a16="http://schemas.microsoft.com/office/drawing/2014/main" id="{0D442042-3829-CEBB-531A-61173965104C}"/>
              </a:ext>
            </a:extLst>
          </p:cNvPr>
          <p:cNvGrpSpPr/>
          <p:nvPr/>
        </p:nvGrpSpPr>
        <p:grpSpPr>
          <a:xfrm>
            <a:off x="5452757" y="1257300"/>
            <a:ext cx="1270002" cy="1270000"/>
            <a:chOff x="5013628" y="954230"/>
            <a:chExt cx="1927701" cy="1927701"/>
          </a:xfrm>
        </p:grpSpPr>
        <p:pic>
          <p:nvPicPr>
            <p:cNvPr id="23" name="Graphic 22">
              <a:extLst>
                <a:ext uri="{FF2B5EF4-FFF2-40B4-BE49-F238E27FC236}">
                  <a16:creationId xmlns:a16="http://schemas.microsoft.com/office/drawing/2014/main" id="{70F016B7-5C73-A855-B115-15EF3D45ED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13628" y="954230"/>
              <a:ext cx="1927701" cy="1927701"/>
            </a:xfrm>
            <a:prstGeom prst="rect">
              <a:avLst/>
            </a:prstGeom>
          </p:spPr>
        </p:pic>
        <p:sp>
          <p:nvSpPr>
            <p:cNvPr id="24" name="Oval 23">
              <a:extLst>
                <a:ext uri="{FF2B5EF4-FFF2-40B4-BE49-F238E27FC236}">
                  <a16:creationId xmlns:a16="http://schemas.microsoft.com/office/drawing/2014/main" id="{CB22032F-5783-2582-8526-8246AB687EE0}"/>
                </a:ext>
              </a:extLst>
            </p:cNvPr>
            <p:cNvSpPr/>
            <p:nvPr/>
          </p:nvSpPr>
          <p:spPr>
            <a:xfrm>
              <a:off x="5139991" y="1080593"/>
              <a:ext cx="1674974" cy="1674974"/>
            </a:xfrm>
            <a:prstGeom prst="ellipse">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effectLst/>
                  <a:uLnTx/>
                  <a:uFillTx/>
                  <a:latin typeface="Helvetica"/>
                  <a:ea typeface="+mn-ea"/>
                  <a:cs typeface="+mn-cs"/>
                </a:rPr>
                <a:t>2018</a:t>
              </a:r>
            </a:p>
          </p:txBody>
        </p:sp>
      </p:grpSp>
      <p:grpSp>
        <p:nvGrpSpPr>
          <p:cNvPr id="26" name="Group 25">
            <a:extLst>
              <a:ext uri="{FF2B5EF4-FFF2-40B4-BE49-F238E27FC236}">
                <a16:creationId xmlns:a16="http://schemas.microsoft.com/office/drawing/2014/main" id="{BBD40A65-1334-E2C5-5FD4-254E33DE1415}"/>
              </a:ext>
            </a:extLst>
          </p:cNvPr>
          <p:cNvGrpSpPr/>
          <p:nvPr/>
        </p:nvGrpSpPr>
        <p:grpSpPr>
          <a:xfrm>
            <a:off x="7906313" y="1257300"/>
            <a:ext cx="1270002" cy="1270000"/>
            <a:chOff x="7233588" y="954230"/>
            <a:chExt cx="1927701" cy="1927701"/>
          </a:xfrm>
        </p:grpSpPr>
        <p:pic>
          <p:nvPicPr>
            <p:cNvPr id="28" name="Graphic 27">
              <a:extLst>
                <a:ext uri="{FF2B5EF4-FFF2-40B4-BE49-F238E27FC236}">
                  <a16:creationId xmlns:a16="http://schemas.microsoft.com/office/drawing/2014/main" id="{0369A32B-5CB5-6B81-8E85-AE7FF2515F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29" name="Oval 28">
              <a:extLst>
                <a:ext uri="{FF2B5EF4-FFF2-40B4-BE49-F238E27FC236}">
                  <a16:creationId xmlns:a16="http://schemas.microsoft.com/office/drawing/2014/main" id="{6879C2E8-27E7-D989-8115-406C2C4C1C1D}"/>
                </a:ext>
              </a:extLst>
            </p:cNvPr>
            <p:cNvSpPr/>
            <p:nvPr/>
          </p:nvSpPr>
          <p:spPr>
            <a:xfrm>
              <a:off x="7359951" y="1080593"/>
              <a:ext cx="1674974" cy="1674974"/>
            </a:xfrm>
            <a:prstGeom prst="ellipse">
              <a:avLst/>
            </a:prstGeom>
            <a:solidFill>
              <a:schemeClr val="accent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effectLst/>
                  <a:uLnTx/>
                  <a:uFillTx/>
                  <a:latin typeface="Helvetica"/>
                  <a:ea typeface="+mn-ea"/>
                  <a:cs typeface="+mn-cs"/>
                </a:rPr>
                <a:t>2017</a:t>
              </a:r>
            </a:p>
          </p:txBody>
        </p:sp>
      </p:grpSp>
      <p:grpSp>
        <p:nvGrpSpPr>
          <p:cNvPr id="31" name="Group 30">
            <a:extLst>
              <a:ext uri="{FF2B5EF4-FFF2-40B4-BE49-F238E27FC236}">
                <a16:creationId xmlns:a16="http://schemas.microsoft.com/office/drawing/2014/main" id="{9F562954-5C0C-161B-EF79-2488A0C20723}"/>
              </a:ext>
            </a:extLst>
          </p:cNvPr>
          <p:cNvGrpSpPr/>
          <p:nvPr/>
        </p:nvGrpSpPr>
        <p:grpSpPr>
          <a:xfrm>
            <a:off x="10349633" y="1257300"/>
            <a:ext cx="1270002" cy="1270000"/>
            <a:chOff x="9458628" y="954230"/>
            <a:chExt cx="1927701" cy="1927701"/>
          </a:xfrm>
        </p:grpSpPr>
        <p:pic>
          <p:nvPicPr>
            <p:cNvPr id="33" name="Graphic 32">
              <a:extLst>
                <a:ext uri="{FF2B5EF4-FFF2-40B4-BE49-F238E27FC236}">
                  <a16:creationId xmlns:a16="http://schemas.microsoft.com/office/drawing/2014/main" id="{34029278-476D-D0B6-C030-C0B8776A74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58628" y="954230"/>
              <a:ext cx="1927701" cy="1927701"/>
            </a:xfrm>
            <a:prstGeom prst="rect">
              <a:avLst/>
            </a:prstGeom>
          </p:spPr>
        </p:pic>
        <p:sp>
          <p:nvSpPr>
            <p:cNvPr id="34" name="Oval 33">
              <a:extLst>
                <a:ext uri="{FF2B5EF4-FFF2-40B4-BE49-F238E27FC236}">
                  <a16:creationId xmlns:a16="http://schemas.microsoft.com/office/drawing/2014/main" id="{F49F9045-4A02-3565-F6AF-B2F217055F22}"/>
                </a:ext>
              </a:extLst>
            </p:cNvPr>
            <p:cNvSpPr/>
            <p:nvPr/>
          </p:nvSpPr>
          <p:spPr>
            <a:xfrm>
              <a:off x="9584991" y="1080593"/>
              <a:ext cx="1674974" cy="1674974"/>
            </a:xfrm>
            <a:prstGeom prst="ellipse">
              <a:avLst/>
            </a:prstGeom>
            <a:solidFill>
              <a:schemeClr val="tx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Helvetica"/>
                  <a:ea typeface="+mn-ea"/>
                  <a:cs typeface="+mn-cs"/>
                </a:rPr>
                <a:t>2016</a:t>
              </a:r>
            </a:p>
          </p:txBody>
        </p:sp>
      </p:grpSp>
      <p:sp>
        <p:nvSpPr>
          <p:cNvPr id="43" name="Rectangle: Rounded Corners 42">
            <a:extLst>
              <a:ext uri="{FF2B5EF4-FFF2-40B4-BE49-F238E27FC236}">
                <a16:creationId xmlns:a16="http://schemas.microsoft.com/office/drawing/2014/main" id="{A89AFE8D-942D-DCE3-CE25-3AA72A4CADD8}"/>
              </a:ext>
            </a:extLst>
          </p:cNvPr>
          <p:cNvSpPr/>
          <p:nvPr/>
        </p:nvSpPr>
        <p:spPr>
          <a:xfrm>
            <a:off x="122757" y="2837559"/>
            <a:ext cx="2093560" cy="2651748"/>
          </a:xfrm>
          <a:prstGeom prst="roundRect">
            <a:avLst>
              <a:gd name="adj" fmla="val 4641"/>
            </a:avLst>
          </a:prstGeom>
          <a:solidFill>
            <a:schemeClr val="accent2">
              <a:lumMod val="60000"/>
              <a:lumOff val="40000"/>
            </a:schemeClr>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800"/>
              </a:spcAft>
              <a:buClrTx/>
              <a:buSzTx/>
              <a:buFontTx/>
              <a:buNone/>
              <a:tabLst/>
              <a:defRPr/>
            </a:pPr>
            <a:r>
              <a:rPr kumimoji="0" lang="en-GB" sz="1200" b="1" i="0" u="none" strike="noStrike" kern="1200" cap="none" spc="0" normalizeH="0" baseline="0" noProof="0">
                <a:ln>
                  <a:noFill/>
                </a:ln>
                <a:effectLst/>
                <a:uLnTx/>
                <a:uFillTx/>
                <a:latin typeface="Helvetica" pitchFamily="2" charset="0"/>
                <a:ea typeface="+mn-ea"/>
                <a:cs typeface="+mn-cs"/>
              </a:rPr>
              <a:t>Acquisition of Vysiion </a:t>
            </a:r>
            <a:br>
              <a:rPr kumimoji="0" lang="en-GB" sz="1200" b="1" i="0" u="none" strike="noStrike" kern="1200" cap="none" spc="0" normalizeH="0" baseline="0" noProof="0">
                <a:ln>
                  <a:noFill/>
                </a:ln>
                <a:effectLst/>
                <a:uLnTx/>
                <a:uFillTx/>
                <a:latin typeface="Helvetica" pitchFamily="2" charset="0"/>
                <a:ea typeface="+mn-ea"/>
                <a:cs typeface="+mn-cs"/>
              </a:rPr>
            </a:br>
            <a:r>
              <a:rPr kumimoji="0" lang="en-GB" sz="1050" b="0" i="0" u="none" strike="noStrike" kern="1200" cap="none" spc="0" normalizeH="0" baseline="0" noProof="0">
                <a:ln>
                  <a:noFill/>
                </a:ln>
                <a:effectLst/>
                <a:uLnTx/>
                <a:uFillTx/>
                <a:latin typeface="Helvetica" pitchFamily="2" charset="0"/>
                <a:ea typeface="+mn-ea"/>
                <a:cs typeface="+mn-cs"/>
              </a:rPr>
              <a:t>(112 Engineers)</a:t>
            </a:r>
          </a:p>
          <a:p>
            <a:pPr algn="ctr">
              <a:spcBef>
                <a:spcPts val="300"/>
              </a:spcBef>
              <a:spcAft>
                <a:spcPts val="800"/>
              </a:spcAft>
              <a:defRPr/>
            </a:pPr>
            <a:r>
              <a:rPr lang="en-GB" sz="700">
                <a:latin typeface="+mj-lt"/>
              </a:rPr>
              <a:t>Project delivery, edge to core technologies</a:t>
            </a:r>
          </a:p>
          <a:p>
            <a:pPr algn="ctr">
              <a:spcBef>
                <a:spcPts val="300"/>
              </a:spcBef>
              <a:spcAft>
                <a:spcPts val="800"/>
              </a:spcAft>
              <a:defRPr/>
            </a:pPr>
            <a:r>
              <a:rPr lang="en-GB" sz="700">
                <a:latin typeface="+mj-lt"/>
              </a:rPr>
              <a:t>UK Field Engineering Team</a:t>
            </a:r>
          </a:p>
          <a:p>
            <a:pPr algn="ctr">
              <a:spcBef>
                <a:spcPts val="300"/>
              </a:spcBef>
              <a:spcAft>
                <a:spcPts val="800"/>
              </a:spcAft>
              <a:defRPr/>
            </a:pPr>
            <a:r>
              <a:rPr lang="en-GB" sz="700">
                <a:latin typeface="+mj-lt"/>
              </a:rPr>
              <a:t>24 / 7 x 365 NOC, and Data Centre Services Team</a:t>
            </a:r>
          </a:p>
          <a:p>
            <a:pPr algn="ctr">
              <a:spcBef>
                <a:spcPts val="300"/>
              </a:spcBef>
              <a:spcAft>
                <a:spcPts val="800"/>
              </a:spcAft>
              <a:defRPr/>
            </a:pPr>
            <a:r>
              <a:rPr lang="en-GB" sz="700">
                <a:latin typeface="+mj-lt"/>
              </a:rPr>
              <a:t>Reactive and Proactive Tech Resolution Team</a:t>
            </a:r>
          </a:p>
          <a:p>
            <a:pPr marL="0" marR="0" lvl="0" indent="0" algn="ctr" defTabSz="914400" rtl="0" eaLnBrk="1" fontAlgn="auto" latinLnBrk="0" hangingPunct="1">
              <a:lnSpc>
                <a:spcPct val="100000"/>
              </a:lnSpc>
              <a:spcBef>
                <a:spcPts val="300"/>
              </a:spcBef>
              <a:spcAft>
                <a:spcPts val="800"/>
              </a:spcAft>
              <a:buClrTx/>
              <a:buSzTx/>
              <a:buFontTx/>
              <a:buNone/>
              <a:tabLst/>
              <a:defRPr/>
            </a:pPr>
            <a:endParaRPr kumimoji="0" lang="en-GB" sz="1050" b="0" i="0" u="none" strike="noStrike" kern="1200" cap="none" spc="0" normalizeH="0" baseline="0" noProof="0">
              <a:ln>
                <a:noFill/>
              </a:ln>
              <a:effectLst/>
              <a:uLnTx/>
              <a:uFillTx/>
              <a:latin typeface="Helvetica" pitchFamily="2" charset="0"/>
              <a:ea typeface="+mn-ea"/>
              <a:cs typeface="+mn-cs"/>
            </a:endParaRPr>
          </a:p>
        </p:txBody>
      </p:sp>
      <p:sp>
        <p:nvSpPr>
          <p:cNvPr id="55" name="Rectangle: Rounded Corners 54">
            <a:extLst>
              <a:ext uri="{FF2B5EF4-FFF2-40B4-BE49-F238E27FC236}">
                <a16:creationId xmlns:a16="http://schemas.microsoft.com/office/drawing/2014/main" id="{D41FB038-1166-45BC-4633-388DA08FD30A}"/>
              </a:ext>
            </a:extLst>
          </p:cNvPr>
          <p:cNvSpPr/>
          <p:nvPr/>
        </p:nvSpPr>
        <p:spPr>
          <a:xfrm>
            <a:off x="2565863" y="2837559"/>
            <a:ext cx="2093560" cy="2651748"/>
          </a:xfrm>
          <a:prstGeom prst="roundRect">
            <a:avLst>
              <a:gd name="adj" fmla="val 4641"/>
            </a:avLst>
          </a:prstGeom>
          <a:solidFill>
            <a:schemeClr val="accent2">
              <a:lumMod val="60000"/>
              <a:lumOff val="40000"/>
            </a:schemeClr>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R="0" lvl="0" algn="ctr" fontAlgn="auto">
              <a:lnSpc>
                <a:spcPct val="100000"/>
              </a:lnSpc>
              <a:spcBef>
                <a:spcPts val="300"/>
              </a:spcBef>
              <a:spcAft>
                <a:spcPts val="800"/>
              </a:spcAft>
              <a:buClrTx/>
              <a:buSzTx/>
              <a:tabLst/>
              <a:defRPr/>
            </a:pPr>
            <a:r>
              <a:rPr lang="en-GB" sz="700">
                <a:latin typeface="+mj-lt"/>
              </a:rPr>
              <a:t>Data Loss Prevention</a:t>
            </a:r>
          </a:p>
          <a:p>
            <a:pPr marR="0" lvl="0" algn="ctr" fontAlgn="auto">
              <a:lnSpc>
                <a:spcPct val="100000"/>
              </a:lnSpc>
              <a:spcBef>
                <a:spcPts val="300"/>
              </a:spcBef>
              <a:spcAft>
                <a:spcPts val="800"/>
              </a:spcAft>
              <a:buClrTx/>
              <a:buSzTx/>
              <a:tabLst/>
              <a:defRPr/>
            </a:pPr>
            <a:r>
              <a:rPr lang="en-GB" sz="700">
                <a:latin typeface="+mj-lt"/>
              </a:rPr>
              <a:t>Advanced IAM (Identity Access Management) Solutions</a:t>
            </a:r>
          </a:p>
          <a:p>
            <a:pPr marR="0" lvl="0" algn="ctr" fontAlgn="auto">
              <a:lnSpc>
                <a:spcPct val="100000"/>
              </a:lnSpc>
              <a:spcBef>
                <a:spcPts val="300"/>
              </a:spcBef>
              <a:spcAft>
                <a:spcPts val="800"/>
              </a:spcAft>
              <a:buClrTx/>
              <a:buSzTx/>
              <a:tabLst/>
              <a:defRPr/>
            </a:pPr>
            <a:r>
              <a:rPr lang="en-GB" sz="700">
                <a:latin typeface="+mj-lt"/>
              </a:rPr>
              <a:t>GRC Services</a:t>
            </a:r>
          </a:p>
          <a:p>
            <a:pPr marR="0" lvl="0" algn="ctr" fontAlgn="auto">
              <a:lnSpc>
                <a:spcPct val="100000"/>
              </a:lnSpc>
              <a:spcBef>
                <a:spcPts val="300"/>
              </a:spcBef>
              <a:spcAft>
                <a:spcPts val="800"/>
              </a:spcAft>
              <a:buClrTx/>
              <a:buSzTx/>
              <a:tabLst/>
              <a:defRPr/>
            </a:pPr>
            <a:r>
              <a:rPr lang="en-GB" sz="700">
                <a:latin typeface="+mj-lt"/>
              </a:rPr>
              <a:t>Cloud </a:t>
            </a:r>
            <a:r>
              <a:rPr lang="en-GB" sz="700" err="1">
                <a:latin typeface="+mj-lt"/>
              </a:rPr>
              <a:t>DRaaS</a:t>
            </a:r>
            <a:endParaRPr lang="en-GB" sz="700">
              <a:latin typeface="+mj-lt"/>
            </a:endParaRPr>
          </a:p>
          <a:p>
            <a:pPr marR="0" lvl="0" algn="ctr" fontAlgn="auto">
              <a:lnSpc>
                <a:spcPct val="100000"/>
              </a:lnSpc>
              <a:spcBef>
                <a:spcPts val="300"/>
              </a:spcBef>
              <a:spcAft>
                <a:spcPts val="800"/>
              </a:spcAft>
              <a:buClrTx/>
              <a:buSzTx/>
              <a:tabLst/>
              <a:defRPr/>
            </a:pPr>
            <a:r>
              <a:rPr lang="en-GB" sz="700">
                <a:latin typeface="+mj-lt"/>
              </a:rPr>
              <a:t>Platform as-a-Service</a:t>
            </a:r>
          </a:p>
          <a:p>
            <a:pPr marR="0" lvl="0" algn="ctr" fontAlgn="auto">
              <a:lnSpc>
                <a:spcPct val="100000"/>
              </a:lnSpc>
              <a:spcBef>
                <a:spcPts val="300"/>
              </a:spcBef>
              <a:spcAft>
                <a:spcPts val="800"/>
              </a:spcAft>
              <a:buClrTx/>
              <a:buSzTx/>
              <a:tabLst/>
              <a:defRPr/>
            </a:pPr>
            <a:r>
              <a:rPr lang="en-GB" sz="700">
                <a:latin typeface="+mj-lt"/>
              </a:rPr>
              <a:t>Public Cloud VDI as-a-Service. </a:t>
            </a:r>
          </a:p>
          <a:p>
            <a:pPr algn="ctr">
              <a:spcBef>
                <a:spcPts val="300"/>
              </a:spcBef>
              <a:spcAft>
                <a:spcPts val="800"/>
              </a:spcAft>
              <a:defRPr/>
            </a:pPr>
            <a:r>
              <a:rPr lang="en-GB" sz="700">
                <a:latin typeface="+mj-lt"/>
              </a:rPr>
              <a:t>DDOS service across our infrastructure</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b="0" i="0" u="none" strike="noStrike" kern="1200" cap="none" spc="0" normalizeH="0" baseline="0" noProof="0">
              <a:ln>
                <a:noFill/>
              </a:ln>
              <a:effectLst/>
              <a:uLnTx/>
              <a:uFillTx/>
              <a:latin typeface="Helvetica" pitchFamily="2" charset="0"/>
              <a:ea typeface="+mn-ea"/>
              <a:cs typeface="+mn-cs"/>
            </a:endParaRPr>
          </a:p>
        </p:txBody>
      </p:sp>
      <p:sp>
        <p:nvSpPr>
          <p:cNvPr id="58" name="Rectangle: Rounded Corners 57">
            <a:extLst>
              <a:ext uri="{FF2B5EF4-FFF2-40B4-BE49-F238E27FC236}">
                <a16:creationId xmlns:a16="http://schemas.microsoft.com/office/drawing/2014/main" id="{29D61C05-2E13-373F-BC25-45291B6F704A}"/>
              </a:ext>
            </a:extLst>
          </p:cNvPr>
          <p:cNvSpPr/>
          <p:nvPr/>
        </p:nvSpPr>
        <p:spPr>
          <a:xfrm>
            <a:off x="5039195" y="2837559"/>
            <a:ext cx="2093560" cy="2651748"/>
          </a:xfrm>
          <a:prstGeom prst="roundRect">
            <a:avLst>
              <a:gd name="adj" fmla="val 4641"/>
            </a:avLst>
          </a:prstGeom>
          <a:solidFill>
            <a:schemeClr val="accent1"/>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R="0" lvl="0" indent="0" algn="ctr" fontAlgn="auto">
              <a:lnSpc>
                <a:spcPct val="100000"/>
              </a:lnSpc>
              <a:spcBef>
                <a:spcPts val="300"/>
              </a:spcBef>
              <a:spcAft>
                <a:spcPts val="800"/>
              </a:spcAft>
              <a:buClrTx/>
              <a:buSzTx/>
              <a:buFontTx/>
              <a:buNone/>
              <a:tabLst/>
              <a:defRPr/>
            </a:pPr>
            <a:r>
              <a:rPr lang="en-GB" sz="700">
                <a:latin typeface="+mj-lt"/>
              </a:rPr>
              <a:t>Cyber Security Operations Centre (CSOC)</a:t>
            </a:r>
            <a:br>
              <a:rPr lang="en-GB" sz="700">
                <a:latin typeface="+mj-lt"/>
              </a:rPr>
            </a:br>
            <a:r>
              <a:rPr lang="en-GB" sz="700">
                <a:latin typeface="+mj-lt"/>
              </a:rPr>
              <a:t>Cloud Management Platform</a:t>
            </a:r>
            <a:br>
              <a:rPr lang="en-GB" sz="700">
                <a:latin typeface="+mj-lt"/>
              </a:rPr>
            </a:br>
            <a:r>
              <a:rPr lang="en-GB" sz="700">
                <a:latin typeface="+mj-lt"/>
              </a:rPr>
              <a:t>SD-WAN / Cloud</a:t>
            </a:r>
          </a:p>
          <a:p>
            <a:pPr marR="0" lvl="0" indent="0" algn="ctr" fontAlgn="auto">
              <a:lnSpc>
                <a:spcPct val="100000"/>
              </a:lnSpc>
              <a:spcBef>
                <a:spcPts val="300"/>
              </a:spcBef>
              <a:spcAft>
                <a:spcPts val="800"/>
              </a:spcAft>
              <a:buClrTx/>
              <a:buSzTx/>
              <a:buFontTx/>
              <a:buNone/>
              <a:tabLst/>
              <a:defRPr/>
            </a:pPr>
            <a:r>
              <a:rPr lang="en-GB" sz="700">
                <a:latin typeface="+mj-lt"/>
              </a:rPr>
              <a:t>One Owner-Extension of our Customer Served 1st Philosophy</a:t>
            </a:r>
            <a:br>
              <a:rPr lang="en-GB" sz="700">
                <a:latin typeface="+mj-lt"/>
              </a:rPr>
            </a:br>
            <a:r>
              <a:rPr lang="en-GB" sz="700">
                <a:latin typeface="+mj-lt"/>
              </a:rPr>
              <a:t>BS10012-PIIS.</a:t>
            </a:r>
          </a:p>
          <a:p>
            <a:pPr algn="ctr">
              <a:spcBef>
                <a:spcPts val="300"/>
              </a:spcBef>
              <a:spcAft>
                <a:spcPts val="800"/>
              </a:spcAft>
              <a:defRPr/>
            </a:pPr>
            <a:r>
              <a:rPr lang="en-GB" sz="700">
                <a:latin typeface="+mj-lt"/>
              </a:rPr>
              <a:t>Exponential-e approved as HSCN, Stage 3 CNSP, since 2018</a:t>
            </a:r>
          </a:p>
          <a:p>
            <a:pPr algn="ctr">
              <a:spcBef>
                <a:spcPts val="300"/>
              </a:spcBef>
              <a:spcAft>
                <a:spcPts val="800"/>
              </a:spcAft>
              <a:defRPr/>
            </a:pPr>
            <a:r>
              <a:rPr lang="en-GB" sz="700">
                <a:latin typeface="+mj-lt"/>
              </a:rPr>
              <a:t>BS10012-PIIS standard for data management</a:t>
            </a:r>
          </a:p>
          <a:p>
            <a:pPr algn="ctr">
              <a:spcBef>
                <a:spcPts val="300"/>
              </a:spcBef>
              <a:spcAft>
                <a:spcPts val="800"/>
              </a:spcAft>
              <a:defRPr/>
            </a:pPr>
            <a:r>
              <a:rPr lang="en-GB" sz="700">
                <a:latin typeface="+mj-lt"/>
              </a:rPr>
              <a:t>24 / 7 UK based Cyber security operations centre (CSOC)</a:t>
            </a:r>
            <a:endParaRPr kumimoji="0" lang="en-US" sz="900" b="0" i="0" u="none" strike="noStrike" kern="1200" cap="none" spc="0" normalizeH="0" baseline="0" noProof="0">
              <a:ln>
                <a:noFill/>
              </a:ln>
              <a:effectLst/>
              <a:uLnTx/>
              <a:uFillTx/>
              <a:latin typeface="Helvetica" pitchFamily="2" charset="0"/>
              <a:ea typeface="+mn-ea"/>
              <a:cs typeface="+mn-cs"/>
            </a:endParaRPr>
          </a:p>
        </p:txBody>
      </p:sp>
      <p:sp>
        <p:nvSpPr>
          <p:cNvPr id="61" name="Rectangle: Rounded Corners 60">
            <a:extLst>
              <a:ext uri="{FF2B5EF4-FFF2-40B4-BE49-F238E27FC236}">
                <a16:creationId xmlns:a16="http://schemas.microsoft.com/office/drawing/2014/main" id="{2E4862D3-9760-8B4D-8793-E8CF407014D6}"/>
              </a:ext>
            </a:extLst>
          </p:cNvPr>
          <p:cNvSpPr/>
          <p:nvPr/>
        </p:nvSpPr>
        <p:spPr>
          <a:xfrm>
            <a:off x="7492751" y="2837559"/>
            <a:ext cx="2093560" cy="2651748"/>
          </a:xfrm>
          <a:prstGeom prst="roundRect">
            <a:avLst>
              <a:gd name="adj" fmla="val 4641"/>
            </a:avLst>
          </a:prstGeom>
          <a:solidFill>
            <a:schemeClr val="accent2"/>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algn="ctr">
              <a:spcBef>
                <a:spcPts val="300"/>
              </a:spcBef>
              <a:spcAft>
                <a:spcPts val="800"/>
              </a:spcAft>
              <a:defRPr/>
            </a:pPr>
            <a:r>
              <a:rPr lang="en-US" sz="1050" b="1">
                <a:latin typeface="Helvetica" pitchFamily="2" charset="0"/>
              </a:rPr>
              <a:t>The Product Innovation Continues </a:t>
            </a:r>
          </a:p>
          <a:p>
            <a:pPr algn="ctr">
              <a:spcBef>
                <a:spcPts val="300"/>
              </a:spcBef>
              <a:spcAft>
                <a:spcPts val="800"/>
              </a:spcAft>
              <a:defRPr/>
            </a:pPr>
            <a:r>
              <a:rPr lang="en-US" sz="700">
                <a:latin typeface="+mj-lt"/>
              </a:rPr>
              <a:t>The creation of our Exponential-e</a:t>
            </a:r>
            <a:br>
              <a:rPr lang="en-US" sz="700">
                <a:latin typeface="+mj-lt"/>
              </a:rPr>
            </a:br>
            <a:r>
              <a:rPr lang="en-US" sz="700">
                <a:latin typeface="+mj-lt"/>
              </a:rPr>
              <a:t>Cyber Security product portfolio.</a:t>
            </a:r>
            <a:br>
              <a:rPr lang="en-US" sz="700">
                <a:latin typeface="+mj-lt"/>
              </a:rPr>
            </a:br>
            <a:r>
              <a:rPr lang="en-US" sz="700">
                <a:latin typeface="+mj-lt"/>
              </a:rPr>
              <a:t>Developments in a world-first: SD-Cloud.</a:t>
            </a:r>
          </a:p>
          <a:p>
            <a:pPr algn="ctr">
              <a:spcBef>
                <a:spcPts val="300"/>
              </a:spcBef>
              <a:spcAft>
                <a:spcPts val="800"/>
              </a:spcAft>
              <a:defRPr/>
            </a:pPr>
            <a:r>
              <a:rPr lang="en-GB" sz="700">
                <a:latin typeface="+mj-lt"/>
              </a:rPr>
              <a:t>Launch of our Cyber Security Product portfolio</a:t>
            </a:r>
          </a:p>
          <a:p>
            <a:pPr marL="0" marR="0" lvl="0" indent="0" algn="ctr" defTabSz="914400" rtl="0" eaLnBrk="1" fontAlgn="auto" latinLnBrk="0" hangingPunct="1">
              <a:lnSpc>
                <a:spcPct val="100000"/>
              </a:lnSpc>
              <a:spcBef>
                <a:spcPts val="300"/>
              </a:spcBef>
              <a:spcAft>
                <a:spcPts val="800"/>
              </a:spcAft>
              <a:buClrTx/>
              <a:buSzTx/>
              <a:buFontTx/>
              <a:buNone/>
              <a:tabLst/>
              <a:defRPr/>
            </a:pPr>
            <a:endParaRPr kumimoji="0" lang="en-US" sz="900" b="0" i="0" u="none" strike="noStrike" kern="1200" cap="none" spc="0" normalizeH="0" baseline="0" noProof="0">
              <a:ln>
                <a:noFill/>
              </a:ln>
              <a:effectLst/>
              <a:uLnTx/>
              <a:uFillTx/>
              <a:latin typeface="Helvetica" pitchFamily="2" charset="0"/>
              <a:ea typeface="+mn-ea"/>
              <a:cs typeface="+mn-cs"/>
            </a:endParaRPr>
          </a:p>
        </p:txBody>
      </p:sp>
      <p:sp>
        <p:nvSpPr>
          <p:cNvPr id="64" name="Rectangle: Rounded Corners 63">
            <a:extLst>
              <a:ext uri="{FF2B5EF4-FFF2-40B4-BE49-F238E27FC236}">
                <a16:creationId xmlns:a16="http://schemas.microsoft.com/office/drawing/2014/main" id="{D128D891-E5CB-4DC3-45AA-DC405FABC6AB}"/>
              </a:ext>
            </a:extLst>
          </p:cNvPr>
          <p:cNvSpPr/>
          <p:nvPr/>
        </p:nvSpPr>
        <p:spPr>
          <a:xfrm>
            <a:off x="9940520" y="2827162"/>
            <a:ext cx="2093560" cy="2651748"/>
          </a:xfrm>
          <a:prstGeom prst="roundRect">
            <a:avLst>
              <a:gd name="adj" fmla="val 4641"/>
            </a:avLst>
          </a:prstGeom>
          <a:solidFill>
            <a:schemeClr val="tx2"/>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R="0" lvl="0" indent="0" algn="ctr" fontAlgn="auto">
              <a:lnSpc>
                <a:spcPct val="100000"/>
              </a:lnSpc>
              <a:spcBef>
                <a:spcPts val="300"/>
              </a:spcBef>
              <a:spcAft>
                <a:spcPts val="800"/>
              </a:spcAft>
              <a:buClrTx/>
              <a:buSzTx/>
              <a:buFontTx/>
              <a:buNone/>
              <a:tabLst/>
              <a:defRPr/>
            </a:pPr>
            <a:r>
              <a:rPr lang="en-US" sz="1050" b="1">
                <a:solidFill>
                  <a:prstClr val="white"/>
                </a:solidFill>
                <a:latin typeface="Helvetica" pitchFamily="2" charset="0"/>
              </a:rPr>
              <a:t>Expansion to the ARK </a:t>
            </a:r>
          </a:p>
          <a:p>
            <a:pPr algn="ctr">
              <a:spcBef>
                <a:spcPts val="300"/>
              </a:spcBef>
              <a:spcAft>
                <a:spcPts val="800"/>
              </a:spcAft>
              <a:defRPr/>
            </a:pPr>
            <a:r>
              <a:rPr lang="en-US" sz="700">
                <a:solidFill>
                  <a:prstClr val="white"/>
                </a:solidFill>
                <a:latin typeface="+mj-lt"/>
              </a:rPr>
              <a:t>Offering our customers secure, energy efficient Managed Data Centre space. As well as launching market disrupting Cloud products-S4 Cloud Storage, Cloud Sync.</a:t>
            </a:r>
          </a:p>
          <a:p>
            <a:pPr algn="ctr">
              <a:spcBef>
                <a:spcPts val="300"/>
              </a:spcBef>
              <a:spcAft>
                <a:spcPts val="800"/>
              </a:spcAft>
              <a:defRPr/>
            </a:pPr>
            <a:r>
              <a:rPr lang="en-GB" sz="700">
                <a:solidFill>
                  <a:prstClr val="white"/>
                </a:solidFill>
                <a:latin typeface="+mj-lt"/>
              </a:rPr>
              <a:t>Further strategic investment into secure energy efficient management data centre</a:t>
            </a:r>
          </a:p>
          <a:p>
            <a:pPr algn="ctr">
              <a:spcBef>
                <a:spcPts val="300"/>
              </a:spcBef>
              <a:spcAft>
                <a:spcPts val="800"/>
              </a:spcAft>
              <a:defRPr/>
            </a:pPr>
            <a:r>
              <a:rPr lang="en-GB" sz="700">
                <a:solidFill>
                  <a:prstClr val="white"/>
                </a:solidFill>
                <a:latin typeface="+mj-lt"/>
              </a:rPr>
              <a:t>Cas-Telecommunication</a:t>
            </a:r>
          </a:p>
          <a:p>
            <a:pPr marL="0" marR="0" lvl="0" indent="0" algn="ctr" defTabSz="914400" rtl="0" eaLnBrk="1" fontAlgn="auto" latinLnBrk="0" hangingPunct="1">
              <a:lnSpc>
                <a:spcPct val="100000"/>
              </a:lnSpc>
              <a:spcBef>
                <a:spcPts val="300"/>
              </a:spcBef>
              <a:spcAft>
                <a:spcPts val="80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25077679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9B0C9BD0-0E60-4A6D-D3F5-2197A8D4A0A1}"/>
              </a:ext>
            </a:extLst>
          </p:cNvPr>
          <p:cNvCxnSpPr>
            <a:cxnSpLocks/>
          </p:cNvCxnSpPr>
          <p:nvPr/>
        </p:nvCxnSpPr>
        <p:spPr>
          <a:xfrm>
            <a:off x="0" y="1892299"/>
            <a:ext cx="12192000"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7CBB96F3-2343-40F4-4058-846B14DE3C42}"/>
              </a:ext>
            </a:extLst>
          </p:cNvPr>
          <p:cNvGrpSpPr/>
          <p:nvPr/>
        </p:nvGrpSpPr>
        <p:grpSpPr>
          <a:xfrm>
            <a:off x="553813" y="1257300"/>
            <a:ext cx="1270002" cy="1270000"/>
            <a:chOff x="578788" y="954230"/>
            <a:chExt cx="1927701" cy="1927701"/>
          </a:xfrm>
        </p:grpSpPr>
        <p:pic>
          <p:nvPicPr>
            <p:cNvPr id="13" name="Graphic 12">
              <a:extLst>
                <a:ext uri="{FF2B5EF4-FFF2-40B4-BE49-F238E27FC236}">
                  <a16:creationId xmlns:a16="http://schemas.microsoft.com/office/drawing/2014/main" id="{84E330F8-4786-45F5-F89C-E0232B3080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8788" y="954230"/>
              <a:ext cx="1927701" cy="1927701"/>
            </a:xfrm>
            <a:prstGeom prst="rect">
              <a:avLst/>
            </a:prstGeom>
          </p:spPr>
        </p:pic>
        <p:sp>
          <p:nvSpPr>
            <p:cNvPr id="14" name="Oval 13">
              <a:extLst>
                <a:ext uri="{FF2B5EF4-FFF2-40B4-BE49-F238E27FC236}">
                  <a16:creationId xmlns:a16="http://schemas.microsoft.com/office/drawing/2014/main" id="{B3033D88-52E1-31A1-A301-8731035183FF}"/>
                </a:ext>
              </a:extLst>
            </p:cNvPr>
            <p:cNvSpPr/>
            <p:nvPr/>
          </p:nvSpPr>
          <p:spPr>
            <a:xfrm>
              <a:off x="705151" y="1080593"/>
              <a:ext cx="1674974" cy="1674974"/>
            </a:xfrm>
            <a:prstGeom prst="ellipse">
              <a:avLst/>
            </a:prstGeom>
            <a:solidFill>
              <a:schemeClr val="accent4">
                <a:lumMod val="5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Helvetica"/>
                  <a:ea typeface="+mn-ea"/>
                  <a:cs typeface="+mn-cs"/>
                </a:rPr>
                <a:t>2025</a:t>
              </a:r>
            </a:p>
          </p:txBody>
        </p:sp>
      </p:grpSp>
      <p:grpSp>
        <p:nvGrpSpPr>
          <p:cNvPr id="16" name="Group 15">
            <a:extLst>
              <a:ext uri="{FF2B5EF4-FFF2-40B4-BE49-F238E27FC236}">
                <a16:creationId xmlns:a16="http://schemas.microsoft.com/office/drawing/2014/main" id="{19D1CF86-E05B-BB1F-BAFB-46BB7E67906B}"/>
              </a:ext>
            </a:extLst>
          </p:cNvPr>
          <p:cNvGrpSpPr/>
          <p:nvPr/>
        </p:nvGrpSpPr>
        <p:grpSpPr>
          <a:xfrm>
            <a:off x="2981209" y="1257300"/>
            <a:ext cx="1270002" cy="1270000"/>
            <a:chOff x="2798748" y="954230"/>
            <a:chExt cx="1927701" cy="1927701"/>
          </a:xfrm>
        </p:grpSpPr>
        <p:pic>
          <p:nvPicPr>
            <p:cNvPr id="18" name="Graphic 17">
              <a:extLst>
                <a:ext uri="{FF2B5EF4-FFF2-40B4-BE49-F238E27FC236}">
                  <a16:creationId xmlns:a16="http://schemas.microsoft.com/office/drawing/2014/main" id="{058FFE31-B366-6D9F-BFA7-5F568F813D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8748" y="954230"/>
              <a:ext cx="1927701" cy="1927701"/>
            </a:xfrm>
            <a:prstGeom prst="rect">
              <a:avLst/>
            </a:prstGeom>
          </p:spPr>
        </p:pic>
        <p:sp>
          <p:nvSpPr>
            <p:cNvPr id="19" name="Oval 18">
              <a:extLst>
                <a:ext uri="{FF2B5EF4-FFF2-40B4-BE49-F238E27FC236}">
                  <a16:creationId xmlns:a16="http://schemas.microsoft.com/office/drawing/2014/main" id="{976E1550-537B-8B9D-0761-A91074FA5457}"/>
                </a:ext>
              </a:extLst>
            </p:cNvPr>
            <p:cNvSpPr/>
            <p:nvPr/>
          </p:nvSpPr>
          <p:spPr>
            <a:xfrm>
              <a:off x="2925111" y="1080593"/>
              <a:ext cx="1674974" cy="1674974"/>
            </a:xfrm>
            <a:prstGeom prst="ellipse">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Helvetica"/>
                  <a:ea typeface="+mn-ea"/>
                  <a:cs typeface="+mn-cs"/>
                </a:rPr>
                <a:t>2024</a:t>
              </a:r>
            </a:p>
          </p:txBody>
        </p:sp>
      </p:grpSp>
      <p:grpSp>
        <p:nvGrpSpPr>
          <p:cNvPr id="21" name="Group 20">
            <a:extLst>
              <a:ext uri="{FF2B5EF4-FFF2-40B4-BE49-F238E27FC236}">
                <a16:creationId xmlns:a16="http://schemas.microsoft.com/office/drawing/2014/main" id="{0D442042-3829-CEBB-531A-61173965104C}"/>
              </a:ext>
            </a:extLst>
          </p:cNvPr>
          <p:cNvGrpSpPr/>
          <p:nvPr/>
        </p:nvGrpSpPr>
        <p:grpSpPr>
          <a:xfrm>
            <a:off x="5452757" y="1257300"/>
            <a:ext cx="1270002" cy="1270000"/>
            <a:chOff x="5013628" y="954230"/>
            <a:chExt cx="1927701" cy="1927701"/>
          </a:xfrm>
        </p:grpSpPr>
        <p:pic>
          <p:nvPicPr>
            <p:cNvPr id="23" name="Graphic 22">
              <a:extLst>
                <a:ext uri="{FF2B5EF4-FFF2-40B4-BE49-F238E27FC236}">
                  <a16:creationId xmlns:a16="http://schemas.microsoft.com/office/drawing/2014/main" id="{70F016B7-5C73-A855-B115-15EF3D45ED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13628" y="954230"/>
              <a:ext cx="1927701" cy="1927701"/>
            </a:xfrm>
            <a:prstGeom prst="rect">
              <a:avLst/>
            </a:prstGeom>
          </p:spPr>
        </p:pic>
        <p:sp>
          <p:nvSpPr>
            <p:cNvPr id="24" name="Oval 23">
              <a:extLst>
                <a:ext uri="{FF2B5EF4-FFF2-40B4-BE49-F238E27FC236}">
                  <a16:creationId xmlns:a16="http://schemas.microsoft.com/office/drawing/2014/main" id="{CB22032F-5783-2582-8526-8246AB687EE0}"/>
                </a:ext>
              </a:extLst>
            </p:cNvPr>
            <p:cNvSpPr/>
            <p:nvPr/>
          </p:nvSpPr>
          <p:spPr>
            <a:xfrm>
              <a:off x="5139991" y="1080593"/>
              <a:ext cx="1674974" cy="1674974"/>
            </a:xfrm>
            <a:prstGeom prst="ellipse">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Helvetica"/>
                  <a:ea typeface="+mn-ea"/>
                  <a:cs typeface="+mn-cs"/>
                </a:rPr>
                <a:t>2023</a:t>
              </a:r>
            </a:p>
          </p:txBody>
        </p:sp>
      </p:grpSp>
      <p:grpSp>
        <p:nvGrpSpPr>
          <p:cNvPr id="26" name="Group 25">
            <a:extLst>
              <a:ext uri="{FF2B5EF4-FFF2-40B4-BE49-F238E27FC236}">
                <a16:creationId xmlns:a16="http://schemas.microsoft.com/office/drawing/2014/main" id="{BBD40A65-1334-E2C5-5FD4-254E33DE1415}"/>
              </a:ext>
            </a:extLst>
          </p:cNvPr>
          <p:cNvGrpSpPr/>
          <p:nvPr/>
        </p:nvGrpSpPr>
        <p:grpSpPr>
          <a:xfrm>
            <a:off x="7883133" y="1257300"/>
            <a:ext cx="1270002" cy="1270000"/>
            <a:chOff x="7233588" y="954230"/>
            <a:chExt cx="1927701" cy="1927701"/>
          </a:xfrm>
        </p:grpSpPr>
        <p:pic>
          <p:nvPicPr>
            <p:cNvPr id="28" name="Graphic 27">
              <a:extLst>
                <a:ext uri="{FF2B5EF4-FFF2-40B4-BE49-F238E27FC236}">
                  <a16:creationId xmlns:a16="http://schemas.microsoft.com/office/drawing/2014/main" id="{0369A32B-5CB5-6B81-8E85-AE7FF2515F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29" name="Oval 28">
              <a:extLst>
                <a:ext uri="{FF2B5EF4-FFF2-40B4-BE49-F238E27FC236}">
                  <a16:creationId xmlns:a16="http://schemas.microsoft.com/office/drawing/2014/main" id="{6879C2E8-27E7-D989-8115-406C2C4C1C1D}"/>
                </a:ext>
              </a:extLst>
            </p:cNvPr>
            <p:cNvSpPr/>
            <p:nvPr/>
          </p:nvSpPr>
          <p:spPr>
            <a:xfrm>
              <a:off x="7359951" y="1080593"/>
              <a:ext cx="1674974" cy="1674974"/>
            </a:xfrm>
            <a:prstGeom prst="ellipse">
              <a:avLst/>
            </a:prstGeom>
            <a:solidFill>
              <a:schemeClr val="accent6"/>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Helvetica"/>
                  <a:ea typeface="+mn-ea"/>
                  <a:cs typeface="+mn-cs"/>
                </a:rPr>
                <a:t>2022</a:t>
              </a:r>
            </a:p>
          </p:txBody>
        </p:sp>
      </p:grpSp>
      <p:grpSp>
        <p:nvGrpSpPr>
          <p:cNvPr id="31" name="Group 30">
            <a:extLst>
              <a:ext uri="{FF2B5EF4-FFF2-40B4-BE49-F238E27FC236}">
                <a16:creationId xmlns:a16="http://schemas.microsoft.com/office/drawing/2014/main" id="{9F562954-5C0C-161B-EF79-2488A0C20723}"/>
              </a:ext>
            </a:extLst>
          </p:cNvPr>
          <p:cNvGrpSpPr/>
          <p:nvPr/>
        </p:nvGrpSpPr>
        <p:grpSpPr>
          <a:xfrm>
            <a:off x="10364746" y="1257300"/>
            <a:ext cx="1270002" cy="1270000"/>
            <a:chOff x="9458628" y="954230"/>
            <a:chExt cx="1927701" cy="1927701"/>
          </a:xfrm>
        </p:grpSpPr>
        <p:pic>
          <p:nvPicPr>
            <p:cNvPr id="33" name="Graphic 32">
              <a:extLst>
                <a:ext uri="{FF2B5EF4-FFF2-40B4-BE49-F238E27FC236}">
                  <a16:creationId xmlns:a16="http://schemas.microsoft.com/office/drawing/2014/main" id="{34029278-476D-D0B6-C030-C0B8776A74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58628" y="954230"/>
              <a:ext cx="1927701" cy="1927701"/>
            </a:xfrm>
            <a:prstGeom prst="rect">
              <a:avLst/>
            </a:prstGeom>
          </p:spPr>
        </p:pic>
        <p:sp>
          <p:nvSpPr>
            <p:cNvPr id="34" name="Oval 33">
              <a:extLst>
                <a:ext uri="{FF2B5EF4-FFF2-40B4-BE49-F238E27FC236}">
                  <a16:creationId xmlns:a16="http://schemas.microsoft.com/office/drawing/2014/main" id="{F49F9045-4A02-3565-F6AF-B2F217055F22}"/>
                </a:ext>
              </a:extLst>
            </p:cNvPr>
            <p:cNvSpPr/>
            <p:nvPr/>
          </p:nvSpPr>
          <p:spPr>
            <a:xfrm>
              <a:off x="9584991" y="1080593"/>
              <a:ext cx="1674974" cy="1674974"/>
            </a:xfrm>
            <a:prstGeom prst="ellipse">
              <a:avLst/>
            </a:prstGeom>
            <a:solidFill>
              <a:schemeClr val="accent1">
                <a:lumMod val="60000"/>
                <a:lumOff val="4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effectLst/>
                  <a:uLnTx/>
                  <a:uFillTx/>
                  <a:latin typeface="Helvetica"/>
                  <a:ea typeface="+mn-ea"/>
                  <a:cs typeface="+mn-cs"/>
                </a:rPr>
                <a:t>2021</a:t>
              </a:r>
            </a:p>
          </p:txBody>
        </p:sp>
      </p:grpSp>
      <p:sp>
        <p:nvSpPr>
          <p:cNvPr id="58" name="Rectangle: Rounded Corners 57">
            <a:extLst>
              <a:ext uri="{FF2B5EF4-FFF2-40B4-BE49-F238E27FC236}">
                <a16:creationId xmlns:a16="http://schemas.microsoft.com/office/drawing/2014/main" id="{29D61C05-2E13-373F-BC25-45291B6F704A}"/>
              </a:ext>
            </a:extLst>
          </p:cNvPr>
          <p:cNvSpPr/>
          <p:nvPr/>
        </p:nvSpPr>
        <p:spPr>
          <a:xfrm>
            <a:off x="5039195" y="2837559"/>
            <a:ext cx="2093560" cy="2651748"/>
          </a:xfrm>
          <a:prstGeom prst="roundRect">
            <a:avLst>
              <a:gd name="adj" fmla="val 4641"/>
            </a:avLst>
          </a:prstGeom>
          <a:solidFill>
            <a:schemeClr val="accent5"/>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R="0" lvl="0" indent="0" algn="ctr" fontAlgn="auto">
              <a:lnSpc>
                <a:spcPct val="100000"/>
              </a:lnSpc>
              <a:spcBef>
                <a:spcPts val="300"/>
              </a:spcBef>
              <a:spcAft>
                <a:spcPts val="800"/>
              </a:spcAft>
              <a:buClrTx/>
              <a:buSzTx/>
              <a:buFontTx/>
              <a:buNone/>
              <a:tabLst/>
              <a:defRPr/>
            </a:pPr>
            <a:r>
              <a:rPr lang="en-GB" sz="700">
                <a:solidFill>
                  <a:prstClr val="white"/>
                </a:solidFill>
                <a:latin typeface="+mj-lt"/>
              </a:rPr>
              <a:t>*50+ DV team with 00’s of Security Cleared people</a:t>
            </a:r>
          </a:p>
          <a:p>
            <a:pPr marR="0" lvl="0" indent="0" algn="ctr" fontAlgn="auto">
              <a:lnSpc>
                <a:spcPct val="100000"/>
              </a:lnSpc>
              <a:spcBef>
                <a:spcPts val="300"/>
              </a:spcBef>
              <a:spcAft>
                <a:spcPts val="800"/>
              </a:spcAft>
              <a:buClrTx/>
              <a:buSzTx/>
              <a:buFontTx/>
              <a:buNone/>
              <a:tabLst/>
              <a:defRPr/>
            </a:pPr>
            <a:r>
              <a:rPr lang="en-GB" sz="700">
                <a:solidFill>
                  <a:prstClr val="white"/>
                </a:solidFill>
                <a:latin typeface="+mj-lt"/>
              </a:rPr>
              <a:t>*Further core Investments into our Cyber Infrastructure</a:t>
            </a:r>
          </a:p>
          <a:p>
            <a:endParaRPr lang="en-GB" sz="900">
              <a:solidFill>
                <a:schemeClr val="bg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a:solidFill>
                <a:schemeClr val="bg1"/>
              </a:solidFill>
              <a:latin typeface="+mj-lt"/>
            </a:endParaRPr>
          </a:p>
        </p:txBody>
      </p:sp>
      <p:sp>
        <p:nvSpPr>
          <p:cNvPr id="61" name="Rectangle: Rounded Corners 60">
            <a:extLst>
              <a:ext uri="{FF2B5EF4-FFF2-40B4-BE49-F238E27FC236}">
                <a16:creationId xmlns:a16="http://schemas.microsoft.com/office/drawing/2014/main" id="{2E4862D3-9760-8B4D-8793-E8CF407014D6}"/>
              </a:ext>
            </a:extLst>
          </p:cNvPr>
          <p:cNvSpPr/>
          <p:nvPr/>
        </p:nvSpPr>
        <p:spPr>
          <a:xfrm>
            <a:off x="7469571" y="2837559"/>
            <a:ext cx="2093560" cy="2651748"/>
          </a:xfrm>
          <a:prstGeom prst="roundRect">
            <a:avLst>
              <a:gd name="adj" fmla="val 4641"/>
            </a:avLst>
          </a:prstGeom>
          <a:solidFill>
            <a:schemeClr val="accent6"/>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algn="ctr">
              <a:spcBef>
                <a:spcPts val="300"/>
              </a:spcBef>
              <a:spcAft>
                <a:spcPts val="800"/>
              </a:spcAft>
              <a:defRPr/>
            </a:pPr>
            <a:r>
              <a:rPr lang="en-GB" sz="700">
                <a:solidFill>
                  <a:prstClr val="white"/>
                </a:solidFill>
                <a:latin typeface="+mj-lt"/>
              </a:rPr>
              <a:t>Biggest Cyber Vault solution sold in Europe</a:t>
            </a:r>
          </a:p>
          <a:p>
            <a:pPr algn="ctr">
              <a:spcBef>
                <a:spcPts val="300"/>
              </a:spcBef>
              <a:spcAft>
                <a:spcPts val="800"/>
              </a:spcAft>
              <a:defRPr/>
            </a:pPr>
            <a:r>
              <a:rPr lang="en-GB" sz="700">
                <a:solidFill>
                  <a:prstClr val="white"/>
                </a:solidFill>
                <a:latin typeface="+mj-lt"/>
              </a:rPr>
              <a:t>50+ DV team with xx SC</a:t>
            </a:r>
          </a:p>
          <a:p>
            <a:endParaRPr lang="en-GB" sz="900" b="1">
              <a:latin typeface="Helvetica" pitchFamily="2" charset="0"/>
            </a:endParaRPr>
          </a:p>
        </p:txBody>
      </p:sp>
      <p:sp>
        <p:nvSpPr>
          <p:cNvPr id="64" name="Rectangle: Rounded Corners 63">
            <a:extLst>
              <a:ext uri="{FF2B5EF4-FFF2-40B4-BE49-F238E27FC236}">
                <a16:creationId xmlns:a16="http://schemas.microsoft.com/office/drawing/2014/main" id="{D128D891-E5CB-4DC3-45AA-DC405FABC6AB}"/>
              </a:ext>
            </a:extLst>
          </p:cNvPr>
          <p:cNvSpPr/>
          <p:nvPr/>
        </p:nvSpPr>
        <p:spPr>
          <a:xfrm>
            <a:off x="9955633" y="2827162"/>
            <a:ext cx="2093560" cy="2651748"/>
          </a:xfrm>
          <a:prstGeom prst="roundRect">
            <a:avLst>
              <a:gd name="adj" fmla="val 4641"/>
            </a:avLst>
          </a:prstGeom>
          <a:solidFill>
            <a:schemeClr val="accent1">
              <a:lumMod val="60000"/>
              <a:lumOff val="40000"/>
            </a:schemeClr>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R="0" lvl="0" algn="ctr" fontAlgn="auto">
              <a:lnSpc>
                <a:spcPct val="100000"/>
              </a:lnSpc>
              <a:spcBef>
                <a:spcPts val="300"/>
              </a:spcBef>
              <a:spcAft>
                <a:spcPts val="800"/>
              </a:spcAft>
              <a:buClrTx/>
              <a:buSzTx/>
              <a:tabLst/>
              <a:defRPr/>
            </a:pPr>
            <a:r>
              <a:rPr lang="en-GB" sz="700">
                <a:latin typeface="+mj-lt"/>
              </a:rPr>
              <a:t>5.0 DX Mission</a:t>
            </a:r>
          </a:p>
          <a:p>
            <a:pPr marR="0" lvl="0" algn="ctr" fontAlgn="auto">
              <a:lnSpc>
                <a:spcPct val="100000"/>
              </a:lnSpc>
              <a:spcBef>
                <a:spcPts val="300"/>
              </a:spcBef>
              <a:spcAft>
                <a:spcPts val="800"/>
              </a:spcAft>
              <a:buClrTx/>
              <a:buSzTx/>
              <a:tabLst/>
              <a:defRPr/>
            </a:pPr>
            <a:r>
              <a:rPr lang="en-GB" sz="700">
                <a:latin typeface="+mj-lt"/>
              </a:rPr>
              <a:t>5idx, 5i, 5g</a:t>
            </a:r>
          </a:p>
          <a:p>
            <a:pPr marR="0" lvl="0" algn="ctr" fontAlgn="auto">
              <a:lnSpc>
                <a:spcPct val="100000"/>
              </a:lnSpc>
              <a:spcBef>
                <a:spcPts val="300"/>
              </a:spcBef>
              <a:spcAft>
                <a:spcPts val="800"/>
              </a:spcAft>
              <a:buClrTx/>
              <a:buSzTx/>
              <a:tabLst/>
              <a:defRPr/>
            </a:pPr>
            <a:r>
              <a:rPr lang="en-GB" sz="700">
                <a:latin typeface="+mj-lt"/>
              </a:rPr>
              <a:t>Acquisition of Xpertex</a:t>
            </a:r>
          </a:p>
          <a:p>
            <a:pPr marR="0" lvl="0" algn="ctr" fontAlgn="auto">
              <a:lnSpc>
                <a:spcPct val="100000"/>
              </a:lnSpc>
              <a:spcBef>
                <a:spcPts val="300"/>
              </a:spcBef>
              <a:spcAft>
                <a:spcPts val="800"/>
              </a:spcAft>
              <a:buClrTx/>
              <a:buSzTx/>
              <a:tabLst/>
              <a:defRPr/>
            </a:pPr>
            <a:r>
              <a:rPr lang="en-GB" sz="700">
                <a:latin typeface="+mj-lt"/>
              </a:rPr>
              <a:t>Expo Cyber</a:t>
            </a:r>
          </a:p>
          <a:p>
            <a:pPr algn="ctr">
              <a:spcBef>
                <a:spcPts val="300"/>
              </a:spcBef>
              <a:spcAft>
                <a:spcPts val="800"/>
              </a:spcAft>
              <a:defRPr/>
            </a:pPr>
            <a:r>
              <a:rPr lang="en-GB" sz="700">
                <a:latin typeface="+mj-lt"/>
              </a:rPr>
              <a:t>SOC 2 Type 2</a:t>
            </a:r>
          </a:p>
          <a:p>
            <a:pPr algn="ctr">
              <a:spcBef>
                <a:spcPts val="300"/>
              </a:spcBef>
              <a:spcAft>
                <a:spcPts val="800"/>
              </a:spcAft>
              <a:defRPr/>
            </a:pPr>
            <a:r>
              <a:rPr lang="en-GB" sz="700">
                <a:latin typeface="+mj-lt"/>
              </a:rPr>
              <a:t>List X facility</a:t>
            </a:r>
          </a:p>
        </p:txBody>
      </p:sp>
      <p:sp>
        <p:nvSpPr>
          <p:cNvPr id="2" name="Rectangle: Rounded Corners 1">
            <a:extLst>
              <a:ext uri="{FF2B5EF4-FFF2-40B4-BE49-F238E27FC236}">
                <a16:creationId xmlns:a16="http://schemas.microsoft.com/office/drawing/2014/main" id="{71E8B21C-26CA-1C5B-9605-2D887B201610}"/>
              </a:ext>
            </a:extLst>
          </p:cNvPr>
          <p:cNvSpPr/>
          <p:nvPr/>
        </p:nvSpPr>
        <p:spPr>
          <a:xfrm>
            <a:off x="140251" y="2837559"/>
            <a:ext cx="2093560" cy="2651748"/>
          </a:xfrm>
          <a:prstGeom prst="roundRect">
            <a:avLst>
              <a:gd name="adj" fmla="val 4641"/>
            </a:avLst>
          </a:prstGeom>
          <a:solidFill>
            <a:schemeClr val="accent6">
              <a:lumMod val="75000"/>
            </a:schemeClr>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algn="ctr">
              <a:lnSpc>
                <a:spcPct val="150000"/>
              </a:lnSpc>
              <a:spcAft>
                <a:spcPts val="1200"/>
              </a:spcAft>
              <a:defRPr/>
            </a:pPr>
            <a:r>
              <a:rPr lang="en-GB" sz="700">
                <a:solidFill>
                  <a:prstClr val="white"/>
                </a:solidFill>
                <a:latin typeface="+mj-lt"/>
              </a:rPr>
              <a:t>CNI toolbox - cyber / compliance for critical national infrastructure</a:t>
            </a:r>
          </a:p>
          <a:p>
            <a:pPr algn="ctr">
              <a:lnSpc>
                <a:spcPct val="150000"/>
              </a:lnSpc>
              <a:spcAft>
                <a:spcPts val="1200"/>
              </a:spcAft>
              <a:defRPr/>
            </a:pPr>
            <a:r>
              <a:rPr lang="en-GB" sz="700">
                <a:solidFill>
                  <a:prstClr val="white"/>
                </a:solidFill>
                <a:latin typeface="+mj-lt"/>
              </a:rPr>
              <a:t>Cyber security and compliance for critical national infrastructure, optimising the availability of mission-critical services across the UK.</a:t>
            </a:r>
          </a:p>
          <a:p>
            <a:pPr marR="0" lvl="0" algn="ctr" defTabSz="914400" rtl="0" eaLnBrk="1" fontAlgn="auto" latinLnBrk="0" hangingPunct="1">
              <a:lnSpc>
                <a:spcPct val="100000"/>
              </a:lnSpc>
              <a:spcBef>
                <a:spcPts val="0"/>
              </a:spcBef>
              <a:spcAft>
                <a:spcPts val="1200"/>
              </a:spcAft>
              <a:buClrTx/>
              <a:buSzTx/>
              <a:tabLst/>
              <a:defRPr/>
            </a:pPr>
            <a:endParaRPr kumimoji="0" lang="en-GB" sz="105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 name="Rectangle: Rounded Corners 2">
            <a:extLst>
              <a:ext uri="{FF2B5EF4-FFF2-40B4-BE49-F238E27FC236}">
                <a16:creationId xmlns:a16="http://schemas.microsoft.com/office/drawing/2014/main" id="{161B0AB8-27AB-9854-8A2C-CB9B0599B831}"/>
              </a:ext>
            </a:extLst>
          </p:cNvPr>
          <p:cNvSpPr/>
          <p:nvPr/>
        </p:nvSpPr>
        <p:spPr>
          <a:xfrm>
            <a:off x="2567647" y="2837559"/>
            <a:ext cx="2093560" cy="2651748"/>
          </a:xfrm>
          <a:prstGeom prst="roundRect">
            <a:avLst>
              <a:gd name="adj" fmla="val 4641"/>
            </a:avLst>
          </a:prstGeom>
          <a:solidFill>
            <a:schemeClr val="accent4"/>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algn="ctr">
              <a:lnSpc>
                <a:spcPct val="150000"/>
              </a:lnSpc>
              <a:spcAft>
                <a:spcPts val="1200"/>
              </a:spcAft>
            </a:pPr>
            <a:r>
              <a:rPr lang="en-GB" sz="700">
                <a:solidFill>
                  <a:prstClr val="white"/>
                </a:solidFill>
                <a:latin typeface="+mj-lt"/>
              </a:rPr>
              <a:t>Ransomware remediation</a:t>
            </a:r>
          </a:p>
          <a:p>
            <a:pPr algn="ctr">
              <a:lnSpc>
                <a:spcPct val="150000"/>
              </a:lnSpc>
              <a:spcAft>
                <a:spcPts val="1200"/>
              </a:spcAft>
            </a:pPr>
            <a:r>
              <a:rPr lang="en-GB" sz="700">
                <a:solidFill>
                  <a:prstClr val="white"/>
                </a:solidFill>
                <a:latin typeface="+mj-lt"/>
              </a:rPr>
              <a:t>Next-generation disaster recovery and business continuity, allowing critical infrastructure to be restored in weeks rather than months.</a:t>
            </a:r>
          </a:p>
          <a:p>
            <a:pPr>
              <a:spcAft>
                <a:spcPts val="1200"/>
              </a:spcAft>
            </a:pPr>
            <a:endParaRPr lang="en-GB" sz="1050" b="1">
              <a:latin typeface="Helvetica" pitchFamily="2" charset="0"/>
            </a:endParaRPr>
          </a:p>
        </p:txBody>
      </p:sp>
    </p:spTree>
    <p:extLst>
      <p:ext uri="{BB962C8B-B14F-4D97-AF65-F5344CB8AC3E}">
        <p14:creationId xmlns:p14="http://schemas.microsoft.com/office/powerpoint/2010/main" val="1493686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5A7CD313-25C4-F17A-C4F0-DCF942E24EFF}"/>
              </a:ext>
            </a:extLst>
          </p:cNvPr>
          <p:cNvSpPr/>
          <p:nvPr/>
        </p:nvSpPr>
        <p:spPr>
          <a:xfrm>
            <a:off x="0" y="5822221"/>
            <a:ext cx="12192000" cy="1035779"/>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803E1496-81B0-50F8-0592-0511E5885F74}"/>
              </a:ext>
            </a:extLst>
          </p:cNvPr>
          <p:cNvSpPr>
            <a:spLocks noGrp="1"/>
          </p:cNvSpPr>
          <p:nvPr>
            <p:ph type="title"/>
          </p:nvPr>
        </p:nvSpPr>
        <p:spPr/>
        <p:txBody>
          <a:bodyPr/>
          <a:lstStyle/>
          <a:p>
            <a:r>
              <a:rPr lang="en-GB"/>
              <a:t>Background History</a:t>
            </a:r>
          </a:p>
        </p:txBody>
      </p:sp>
      <p:sp>
        <p:nvSpPr>
          <p:cNvPr id="6" name="Rectangle: Rounded Corners 5">
            <a:extLst>
              <a:ext uri="{FF2B5EF4-FFF2-40B4-BE49-F238E27FC236}">
                <a16:creationId xmlns:a16="http://schemas.microsoft.com/office/drawing/2014/main" id="{37076ABD-70D6-D775-7B9F-36CBBB51C280}"/>
              </a:ext>
            </a:extLst>
          </p:cNvPr>
          <p:cNvSpPr/>
          <p:nvPr/>
        </p:nvSpPr>
        <p:spPr>
          <a:xfrm>
            <a:off x="805181" y="1050925"/>
            <a:ext cx="1988312" cy="1635887"/>
          </a:xfrm>
          <a:prstGeom prst="roundRect">
            <a:avLst>
              <a:gd name="adj" fmla="val 3814"/>
            </a:avLst>
          </a:prstGeom>
          <a:solidFill>
            <a:schemeClr val="accent5"/>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180000" rtlCol="0" fromWordArt="0" anchor="ctr" anchorCtr="0" forceAA="0" compatLnSpc="1">
            <a:prstTxWarp prst="textNoShape">
              <a:avLst/>
            </a:prstTxWarp>
            <a:noAutofit/>
          </a:bodyPr>
          <a:lstStyle/>
          <a:p>
            <a:pPr marR="0" lvl="0" algn="l" defTabSz="914400" rtl="0" eaLnBrk="1" fontAlgn="auto" latinLnBrk="0" hangingPunct="1">
              <a:lnSpc>
                <a:spcPct val="100000"/>
              </a:lnSpc>
              <a:spcAft>
                <a:spcPts val="600"/>
              </a:spcAft>
              <a:buClrTx/>
              <a:buSzTx/>
              <a:tabLst/>
              <a:defRPr/>
            </a:pPr>
            <a:r>
              <a:rPr kumimoji="0" lang="en-GB" sz="1000" b="1" i="0" u="none" strike="noStrike" kern="0" cap="none" spc="0" normalizeH="0" baseline="0" noProof="0" dirty="0">
                <a:ln>
                  <a:noFill/>
                </a:ln>
                <a:effectLst/>
                <a:uLnTx/>
                <a:uFillTx/>
                <a:latin typeface="Helvetica" panose="020B0604020202020204" pitchFamily="34" charset="0"/>
                <a:cs typeface="Helvetica" panose="020B0604020202020204" pitchFamily="34" charset="0"/>
              </a:rPr>
              <a:t>Exponential-e - founded in 2002 </a:t>
            </a:r>
            <a:r>
              <a:rPr kumimoji="0" lang="en-GB" sz="1000" b="0" i="0" u="none" strike="noStrike" kern="0" cap="none" spc="0" normalizeH="0" baseline="0" noProof="0" dirty="0">
                <a:ln>
                  <a:noFill/>
                </a:ln>
                <a:effectLst/>
                <a:uLnTx/>
                <a:uFillTx/>
                <a:latin typeface="Helvetica" panose="020B0604020202020204" pitchFamily="34" charset="0"/>
                <a:cs typeface="Helvetica" panose="020B0604020202020204" pitchFamily="34" charset="0"/>
              </a:rPr>
              <a:t>as an Ethernet-Only Carrier / Services Provider - Bootstrapper with £400K start-Up Capital.</a:t>
            </a:r>
          </a:p>
        </p:txBody>
      </p:sp>
      <p:sp>
        <p:nvSpPr>
          <p:cNvPr id="7" name="Rectangle: Rounded Corners 6">
            <a:extLst>
              <a:ext uri="{FF2B5EF4-FFF2-40B4-BE49-F238E27FC236}">
                <a16:creationId xmlns:a16="http://schemas.microsoft.com/office/drawing/2014/main" id="{9B8BF07F-B62D-9ECC-2AF5-99CF67DA516E}"/>
              </a:ext>
            </a:extLst>
          </p:cNvPr>
          <p:cNvSpPr/>
          <p:nvPr/>
        </p:nvSpPr>
        <p:spPr>
          <a:xfrm>
            <a:off x="5104097" y="1043323"/>
            <a:ext cx="1988312" cy="1635887"/>
          </a:xfrm>
          <a:prstGeom prst="roundRect">
            <a:avLst>
              <a:gd name="adj" fmla="val 3814"/>
            </a:avLst>
          </a:prstGeom>
          <a:solidFill>
            <a:schemeClr val="accent5"/>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180000" rtlCol="0" fromWordArt="0" anchor="ctr" anchorCtr="0" forceAA="0" compatLnSpc="1">
            <a:prstTxWarp prst="textNoShape">
              <a:avLst/>
            </a:prstTxWarp>
            <a:noAutofit/>
          </a:bodyPr>
          <a:lstStyle/>
          <a:p>
            <a:pPr marR="0" lvl="0" algn="l" defTabSz="914400" rtl="0" eaLnBrk="1" fontAlgn="auto" latinLnBrk="0" hangingPunct="1">
              <a:lnSpc>
                <a:spcPct val="100000"/>
              </a:lnSpc>
              <a:spcAft>
                <a:spcPts val="600"/>
              </a:spcAft>
              <a:buClrTx/>
              <a:buSzTx/>
              <a:tabLst/>
              <a:defRPr/>
            </a:pPr>
            <a:r>
              <a:rPr kumimoji="0" lang="en-GB" sz="1000" b="0" i="0" u="none" strike="noStrike" kern="0" cap="none" spc="0" normalizeH="0" baseline="0" noProof="0">
                <a:ln>
                  <a:noFill/>
                </a:ln>
                <a:effectLst/>
                <a:uLnTx/>
                <a:uFillTx/>
                <a:latin typeface="Helvetica" panose="020B0604020202020204" pitchFamily="34" charset="0"/>
                <a:cs typeface="Helvetica" panose="020B0604020202020204" pitchFamily="34" charset="0"/>
              </a:rPr>
              <a:t>Organic growth to 2020 Revenues </a:t>
            </a:r>
            <a:r>
              <a:rPr kumimoji="0" lang="en-GB" sz="1000" b="1" i="0" u="none" strike="noStrike" kern="0" cap="none" spc="0" normalizeH="0" baseline="0" noProof="0">
                <a:ln>
                  <a:noFill/>
                </a:ln>
                <a:effectLst/>
                <a:uLnTx/>
                <a:uFillTx/>
                <a:latin typeface="Helvetica" panose="020B0604020202020204" pitchFamily="34" charset="0"/>
                <a:cs typeface="Helvetica" panose="020B0604020202020204" pitchFamily="34" charset="0"/>
              </a:rPr>
              <a:t>£142m </a:t>
            </a:r>
            <a:r>
              <a:rPr kumimoji="0" lang="en-GB" sz="1000" b="0" i="0" u="none" strike="noStrike" kern="0" cap="none" spc="0" normalizeH="0" baseline="0" noProof="0">
                <a:ln>
                  <a:noFill/>
                </a:ln>
                <a:effectLst/>
                <a:uLnTx/>
                <a:uFillTx/>
                <a:latin typeface="Helvetica" panose="020B0604020202020204" pitchFamily="34" charset="0"/>
                <a:cs typeface="Helvetica" panose="020B0604020202020204" pitchFamily="34" charset="0"/>
              </a:rPr>
              <a:t>EBITDA £38.5m.</a:t>
            </a:r>
          </a:p>
        </p:txBody>
      </p:sp>
      <p:sp>
        <p:nvSpPr>
          <p:cNvPr id="8" name="Rectangle: Rounded Corners 7">
            <a:extLst>
              <a:ext uri="{FF2B5EF4-FFF2-40B4-BE49-F238E27FC236}">
                <a16:creationId xmlns:a16="http://schemas.microsoft.com/office/drawing/2014/main" id="{F3A0667E-E6C3-CE91-9B17-8559D9365014}"/>
              </a:ext>
            </a:extLst>
          </p:cNvPr>
          <p:cNvSpPr/>
          <p:nvPr/>
        </p:nvSpPr>
        <p:spPr>
          <a:xfrm>
            <a:off x="7279133" y="1050924"/>
            <a:ext cx="1988312" cy="1635887"/>
          </a:xfrm>
          <a:prstGeom prst="roundRect">
            <a:avLst>
              <a:gd name="adj" fmla="val 3814"/>
            </a:avLst>
          </a:prstGeom>
          <a:solidFill>
            <a:schemeClr val="accent5"/>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180000" rtlCol="0" fromWordArt="0" anchor="ctr" anchorCtr="0" forceAA="0" compatLnSpc="1">
            <a:prstTxWarp prst="textNoShape">
              <a:avLst/>
            </a:prstTxWarp>
            <a:noAutofit/>
          </a:bodyPr>
          <a:lstStyle/>
          <a:p>
            <a:pPr marR="0" lvl="0" algn="l" defTabSz="914400" rtl="0" eaLnBrk="1" fontAlgn="auto" latinLnBrk="0" hangingPunct="1">
              <a:lnSpc>
                <a:spcPct val="100000"/>
              </a:lnSpc>
              <a:spcAft>
                <a:spcPts val="600"/>
              </a:spcAft>
              <a:buClrTx/>
              <a:buSzTx/>
              <a:tabLst/>
              <a:defRPr/>
            </a:pPr>
            <a:r>
              <a:rPr kumimoji="0" lang="en-GB" sz="1000" b="1" i="0" u="none" strike="noStrike" kern="0" cap="none" spc="0" normalizeH="0" baseline="0" noProof="0" dirty="0">
                <a:ln>
                  <a:noFill/>
                </a:ln>
                <a:effectLst/>
                <a:uLnTx/>
                <a:uFillTx/>
                <a:latin typeface="Helvetica" panose="020B0604020202020204" pitchFamily="34" charset="0"/>
                <a:cs typeface="Helvetica" panose="020B0604020202020204" pitchFamily="34" charset="0"/>
              </a:rPr>
              <a:t>Feb 2020 </a:t>
            </a:r>
            <a:r>
              <a:rPr kumimoji="0" lang="en-GB" sz="1000" b="0" i="0" u="none" strike="noStrike" kern="0" cap="none" spc="0" normalizeH="0" baseline="0" noProof="0" dirty="0">
                <a:ln>
                  <a:noFill/>
                </a:ln>
                <a:effectLst/>
                <a:uLnTx/>
                <a:uFillTx/>
                <a:latin typeface="Helvetica" panose="020B0604020202020204" pitchFamily="34" charset="0"/>
                <a:cs typeface="Helvetica" panose="020B0604020202020204" pitchFamily="34" charset="0"/>
              </a:rPr>
              <a:t>acquired </a:t>
            </a:r>
            <a:r>
              <a:rPr kumimoji="0" lang="en-GB" sz="1000" b="1" i="0" u="none" strike="noStrike" kern="0" cap="none" spc="0" normalizeH="0" baseline="0" noProof="0" dirty="0">
                <a:ln>
                  <a:noFill/>
                </a:ln>
                <a:effectLst/>
                <a:uLnTx/>
                <a:uFillTx/>
                <a:latin typeface="Helvetica" panose="020B0604020202020204" pitchFamily="34" charset="0"/>
                <a:cs typeface="Helvetica" panose="020B0604020202020204" pitchFamily="34" charset="0"/>
              </a:rPr>
              <a:t>Vysiion</a:t>
            </a:r>
            <a:r>
              <a:rPr kumimoji="0" lang="en-GB" sz="1000" b="0" i="0" u="none" strike="noStrike" kern="0" cap="none" spc="0" normalizeH="0" baseline="0" noProof="0" dirty="0">
                <a:ln>
                  <a:noFill/>
                </a:ln>
                <a:effectLst/>
                <a:uLnTx/>
                <a:uFillTx/>
                <a:latin typeface="Helvetica" panose="020B0604020202020204" pitchFamily="34" charset="0"/>
                <a:cs typeface="Helvetica" panose="020B0604020202020204" pitchFamily="34" charset="0"/>
              </a:rPr>
              <a:t> An Engineering projects / installations / CNI / Data Centre AND Cybersecurity management company.</a:t>
            </a:r>
          </a:p>
        </p:txBody>
      </p:sp>
      <p:sp>
        <p:nvSpPr>
          <p:cNvPr id="9" name="Rectangle: Rounded Corners 8">
            <a:extLst>
              <a:ext uri="{FF2B5EF4-FFF2-40B4-BE49-F238E27FC236}">
                <a16:creationId xmlns:a16="http://schemas.microsoft.com/office/drawing/2014/main" id="{6A2F3300-BFCE-44D7-5FA8-12D18FDE7002}"/>
              </a:ext>
            </a:extLst>
          </p:cNvPr>
          <p:cNvSpPr/>
          <p:nvPr/>
        </p:nvSpPr>
        <p:spPr>
          <a:xfrm>
            <a:off x="9404606" y="1050924"/>
            <a:ext cx="1988312" cy="1635887"/>
          </a:xfrm>
          <a:prstGeom prst="roundRect">
            <a:avLst>
              <a:gd name="adj" fmla="val 3814"/>
            </a:avLst>
          </a:prstGeom>
          <a:solidFill>
            <a:schemeClr val="accent5"/>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180000" rtlCol="0" fromWordArt="0" anchor="ctr" anchorCtr="0" forceAA="0" compatLnSpc="1">
            <a:prstTxWarp prst="textNoShape">
              <a:avLst/>
            </a:prstTxWarp>
            <a:noAutofit/>
          </a:bodyPr>
          <a:lstStyle/>
          <a:p>
            <a:pPr marR="0" lvl="0" algn="l" defTabSz="914400" rtl="0" eaLnBrk="1" fontAlgn="auto" latinLnBrk="0" hangingPunct="1">
              <a:lnSpc>
                <a:spcPct val="100000"/>
              </a:lnSpc>
              <a:spcAft>
                <a:spcPts val="600"/>
              </a:spcAft>
              <a:buClrTx/>
              <a:buSzTx/>
              <a:tabLst/>
              <a:defRPr/>
            </a:pPr>
            <a:r>
              <a:rPr kumimoji="0" lang="en-GB" sz="1000" b="1" i="0" u="none" strike="noStrike" kern="0" cap="none" spc="0" normalizeH="0" baseline="0" noProof="0">
                <a:ln>
                  <a:noFill/>
                </a:ln>
                <a:effectLst/>
                <a:uLnTx/>
                <a:uFillTx/>
                <a:latin typeface="Helvetica" panose="020B0604020202020204" pitchFamily="34" charset="0"/>
                <a:cs typeface="Helvetica" panose="020B0604020202020204" pitchFamily="34" charset="0"/>
              </a:rPr>
              <a:t>Sept 2021 </a:t>
            </a:r>
            <a:r>
              <a:rPr kumimoji="0" lang="en-GB" sz="1000" b="0" i="0" u="none" strike="noStrike" kern="0" cap="none" spc="0" normalizeH="0" baseline="0" noProof="0">
                <a:ln>
                  <a:noFill/>
                </a:ln>
                <a:effectLst/>
                <a:uLnTx/>
                <a:uFillTx/>
                <a:latin typeface="Helvetica" panose="020B0604020202020204" pitchFamily="34" charset="0"/>
                <a:cs typeface="Helvetica" panose="020B0604020202020204" pitchFamily="34" charset="0"/>
              </a:rPr>
              <a:t>acquired </a:t>
            </a:r>
            <a:r>
              <a:rPr kumimoji="0" lang="en-GB" sz="1000" b="1" i="0" u="none" strike="noStrike" kern="0" cap="none" spc="0" normalizeH="0" baseline="0" noProof="0">
                <a:ln>
                  <a:noFill/>
                </a:ln>
                <a:effectLst/>
                <a:uLnTx/>
                <a:uFillTx/>
                <a:latin typeface="Helvetica" panose="020B0604020202020204" pitchFamily="34" charset="0"/>
                <a:cs typeface="Helvetica" panose="020B0604020202020204" pitchFamily="34" charset="0"/>
              </a:rPr>
              <a:t>Xpertex</a:t>
            </a:r>
            <a:r>
              <a:rPr kumimoji="0" lang="en-GB" sz="1000" b="0" i="0" u="none" strike="noStrike" kern="0" cap="none" spc="0" normalizeH="0" baseline="0" noProof="0">
                <a:ln>
                  <a:noFill/>
                </a:ln>
                <a:effectLst/>
                <a:uLnTx/>
                <a:uFillTx/>
                <a:latin typeface="Helvetica" panose="020B0604020202020204" pitchFamily="34" charset="0"/>
                <a:cs typeface="Helvetica" panose="020B0604020202020204" pitchFamily="34" charset="0"/>
              </a:rPr>
              <a:t> - Intelligence Services Cybersecurity company.</a:t>
            </a:r>
          </a:p>
        </p:txBody>
      </p:sp>
      <p:grpSp>
        <p:nvGrpSpPr>
          <p:cNvPr id="20" name="Group 19">
            <a:extLst>
              <a:ext uri="{FF2B5EF4-FFF2-40B4-BE49-F238E27FC236}">
                <a16:creationId xmlns:a16="http://schemas.microsoft.com/office/drawing/2014/main" id="{2BF93243-B620-CB7A-1DCE-A037F7C05ED9}"/>
              </a:ext>
            </a:extLst>
          </p:cNvPr>
          <p:cNvGrpSpPr/>
          <p:nvPr/>
        </p:nvGrpSpPr>
        <p:grpSpPr>
          <a:xfrm>
            <a:off x="1449834" y="603284"/>
            <a:ext cx="699006" cy="699004"/>
            <a:chOff x="1449834" y="611198"/>
            <a:chExt cx="699006" cy="699004"/>
          </a:xfrm>
        </p:grpSpPr>
        <p:grpSp>
          <p:nvGrpSpPr>
            <p:cNvPr id="21" name="Group 20">
              <a:extLst>
                <a:ext uri="{FF2B5EF4-FFF2-40B4-BE49-F238E27FC236}">
                  <a16:creationId xmlns:a16="http://schemas.microsoft.com/office/drawing/2014/main" id="{95C359B1-F3AC-4E79-E0FF-F1306AC3B4B5}"/>
                </a:ext>
              </a:extLst>
            </p:cNvPr>
            <p:cNvGrpSpPr/>
            <p:nvPr/>
          </p:nvGrpSpPr>
          <p:grpSpPr>
            <a:xfrm>
              <a:off x="1449834" y="611198"/>
              <a:ext cx="699006" cy="699004"/>
              <a:chOff x="7233588" y="954230"/>
              <a:chExt cx="1927701" cy="1927701"/>
            </a:xfrm>
          </p:grpSpPr>
          <p:pic>
            <p:nvPicPr>
              <p:cNvPr id="23" name="Graphic 22">
                <a:extLst>
                  <a:ext uri="{FF2B5EF4-FFF2-40B4-BE49-F238E27FC236}">
                    <a16:creationId xmlns:a16="http://schemas.microsoft.com/office/drawing/2014/main" id="{78EA101E-B69D-9966-BB54-713E9E08AE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24" name="Oval 23">
                <a:extLst>
                  <a:ext uri="{FF2B5EF4-FFF2-40B4-BE49-F238E27FC236}">
                    <a16:creationId xmlns:a16="http://schemas.microsoft.com/office/drawing/2014/main" id="{511BB0EE-3F54-5416-61B2-0798861F9294}"/>
                  </a:ext>
                </a:extLst>
              </p:cNvPr>
              <p:cNvSpPr/>
              <p:nvPr/>
            </p:nvSpPr>
            <p:spPr>
              <a:xfrm>
                <a:off x="7359951" y="1080593"/>
                <a:ext cx="1674974" cy="1674974"/>
              </a:xfrm>
              <a:prstGeom prst="ellipse">
                <a:avLst/>
              </a:prstGeom>
              <a:solidFill>
                <a:schemeClr val="accent2"/>
              </a:solidFill>
              <a:ln w="9525" cap="flat">
                <a:noFill/>
                <a:prstDash val="solid"/>
                <a:miter/>
              </a:ln>
              <a:effectLst>
                <a:outerShdw blurRad="50800" dist="1016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Helvetica"/>
                  <a:ea typeface="+mn-ea"/>
                  <a:cs typeface="+mn-cs"/>
                </a:endParaRPr>
              </a:p>
            </p:txBody>
          </p:sp>
        </p:grpSp>
        <p:pic>
          <p:nvPicPr>
            <p:cNvPr id="22" name="Graphic 21">
              <a:extLst>
                <a:ext uri="{FF2B5EF4-FFF2-40B4-BE49-F238E27FC236}">
                  <a16:creationId xmlns:a16="http://schemas.microsoft.com/office/drawing/2014/main" id="{AB7585F9-D162-4C9F-56E3-86673A8BA1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56555" y="806495"/>
              <a:ext cx="285564" cy="308410"/>
            </a:xfrm>
            <a:prstGeom prst="rect">
              <a:avLst/>
            </a:prstGeom>
          </p:spPr>
        </p:pic>
      </p:grpSp>
      <p:grpSp>
        <p:nvGrpSpPr>
          <p:cNvPr id="25" name="Group 24">
            <a:extLst>
              <a:ext uri="{FF2B5EF4-FFF2-40B4-BE49-F238E27FC236}">
                <a16:creationId xmlns:a16="http://schemas.microsoft.com/office/drawing/2014/main" id="{46F5E825-034E-771B-C09D-E1515D7CA8A9}"/>
              </a:ext>
            </a:extLst>
          </p:cNvPr>
          <p:cNvGrpSpPr/>
          <p:nvPr/>
        </p:nvGrpSpPr>
        <p:grpSpPr>
          <a:xfrm>
            <a:off x="5765425" y="603284"/>
            <a:ext cx="699006" cy="699004"/>
            <a:chOff x="3607818" y="611198"/>
            <a:chExt cx="699006" cy="699004"/>
          </a:xfrm>
        </p:grpSpPr>
        <p:grpSp>
          <p:nvGrpSpPr>
            <p:cNvPr id="26" name="Group 25">
              <a:extLst>
                <a:ext uri="{FF2B5EF4-FFF2-40B4-BE49-F238E27FC236}">
                  <a16:creationId xmlns:a16="http://schemas.microsoft.com/office/drawing/2014/main" id="{F5767746-EC2C-77F7-737E-CB54EB1D1702}"/>
                </a:ext>
              </a:extLst>
            </p:cNvPr>
            <p:cNvGrpSpPr/>
            <p:nvPr/>
          </p:nvGrpSpPr>
          <p:grpSpPr>
            <a:xfrm>
              <a:off x="3607818" y="611198"/>
              <a:ext cx="699006" cy="699004"/>
              <a:chOff x="7233588" y="954230"/>
              <a:chExt cx="1927701" cy="1927701"/>
            </a:xfrm>
          </p:grpSpPr>
          <p:pic>
            <p:nvPicPr>
              <p:cNvPr id="28" name="Graphic 27">
                <a:extLst>
                  <a:ext uri="{FF2B5EF4-FFF2-40B4-BE49-F238E27FC236}">
                    <a16:creationId xmlns:a16="http://schemas.microsoft.com/office/drawing/2014/main" id="{344B5C4B-F349-C796-36EB-E4DE4E9A1B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29" name="Oval 28">
                <a:extLst>
                  <a:ext uri="{FF2B5EF4-FFF2-40B4-BE49-F238E27FC236}">
                    <a16:creationId xmlns:a16="http://schemas.microsoft.com/office/drawing/2014/main" id="{50A0FD7A-5DC9-3B0C-2BA5-B15FFC181583}"/>
                  </a:ext>
                </a:extLst>
              </p:cNvPr>
              <p:cNvSpPr/>
              <p:nvPr/>
            </p:nvSpPr>
            <p:spPr>
              <a:xfrm>
                <a:off x="7359951" y="1080593"/>
                <a:ext cx="1674974" cy="1674974"/>
              </a:xfrm>
              <a:prstGeom prst="ellipse">
                <a:avLst/>
              </a:prstGeom>
              <a:solidFill>
                <a:schemeClr val="accent2"/>
              </a:solidFill>
              <a:ln w="9525" cap="flat">
                <a:noFill/>
                <a:prstDash val="solid"/>
                <a:miter/>
              </a:ln>
              <a:effectLst>
                <a:outerShdw blurRad="50800" dist="1016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effectLst/>
                  <a:uLnTx/>
                  <a:uFillTx/>
                  <a:latin typeface="Helvetica"/>
                  <a:ea typeface="+mn-ea"/>
                  <a:cs typeface="+mn-cs"/>
                </a:endParaRPr>
              </a:p>
            </p:txBody>
          </p:sp>
        </p:grpSp>
        <p:pic>
          <p:nvPicPr>
            <p:cNvPr id="27" name="Graphic 26">
              <a:extLst>
                <a:ext uri="{FF2B5EF4-FFF2-40B4-BE49-F238E27FC236}">
                  <a16:creationId xmlns:a16="http://schemas.microsoft.com/office/drawing/2014/main" id="{7F0D09D8-273F-5855-EBA8-3540B74BB8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08827" y="812206"/>
              <a:ext cx="296988" cy="296988"/>
            </a:xfrm>
            <a:prstGeom prst="rect">
              <a:avLst/>
            </a:prstGeom>
          </p:spPr>
        </p:pic>
      </p:grpSp>
      <p:grpSp>
        <p:nvGrpSpPr>
          <p:cNvPr id="30" name="Group 29">
            <a:extLst>
              <a:ext uri="{FF2B5EF4-FFF2-40B4-BE49-F238E27FC236}">
                <a16:creationId xmlns:a16="http://schemas.microsoft.com/office/drawing/2014/main" id="{5DCA5153-0E11-BADD-A74A-65EC36B169E3}"/>
              </a:ext>
            </a:extLst>
          </p:cNvPr>
          <p:cNvGrpSpPr/>
          <p:nvPr/>
        </p:nvGrpSpPr>
        <p:grpSpPr>
          <a:xfrm>
            <a:off x="7923786" y="603284"/>
            <a:ext cx="699006" cy="699004"/>
            <a:chOff x="5765802" y="611198"/>
            <a:chExt cx="699006" cy="699004"/>
          </a:xfrm>
        </p:grpSpPr>
        <p:grpSp>
          <p:nvGrpSpPr>
            <p:cNvPr id="31" name="Group 30">
              <a:extLst>
                <a:ext uri="{FF2B5EF4-FFF2-40B4-BE49-F238E27FC236}">
                  <a16:creationId xmlns:a16="http://schemas.microsoft.com/office/drawing/2014/main" id="{6C3AE860-2FA0-E56C-0CF6-35F2CB140513}"/>
                </a:ext>
              </a:extLst>
            </p:cNvPr>
            <p:cNvGrpSpPr/>
            <p:nvPr/>
          </p:nvGrpSpPr>
          <p:grpSpPr>
            <a:xfrm>
              <a:off x="5765802" y="611198"/>
              <a:ext cx="699006" cy="699004"/>
              <a:chOff x="7233588" y="954230"/>
              <a:chExt cx="1927701" cy="1927701"/>
            </a:xfrm>
          </p:grpSpPr>
          <p:pic>
            <p:nvPicPr>
              <p:cNvPr id="33" name="Graphic 32">
                <a:extLst>
                  <a:ext uri="{FF2B5EF4-FFF2-40B4-BE49-F238E27FC236}">
                    <a16:creationId xmlns:a16="http://schemas.microsoft.com/office/drawing/2014/main" id="{4768670D-4C5F-A080-481B-742F8DD6EF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34" name="Oval 33">
                <a:extLst>
                  <a:ext uri="{FF2B5EF4-FFF2-40B4-BE49-F238E27FC236}">
                    <a16:creationId xmlns:a16="http://schemas.microsoft.com/office/drawing/2014/main" id="{BF0EAEA1-017D-CBAC-0D72-D32DDFB4999F}"/>
                  </a:ext>
                </a:extLst>
              </p:cNvPr>
              <p:cNvSpPr/>
              <p:nvPr/>
            </p:nvSpPr>
            <p:spPr>
              <a:xfrm>
                <a:off x="7359951" y="1080593"/>
                <a:ext cx="1674974" cy="1674974"/>
              </a:xfrm>
              <a:prstGeom prst="ellipse">
                <a:avLst/>
              </a:prstGeom>
              <a:solidFill>
                <a:schemeClr val="accent2"/>
              </a:solidFill>
              <a:ln w="9525" cap="flat">
                <a:noFill/>
                <a:prstDash val="solid"/>
                <a:miter/>
              </a:ln>
              <a:effectLst>
                <a:outerShdw blurRad="50800" dist="1016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32" name="Graphic 31">
              <a:extLst>
                <a:ext uri="{FF2B5EF4-FFF2-40B4-BE49-F238E27FC236}">
                  <a16:creationId xmlns:a16="http://schemas.microsoft.com/office/drawing/2014/main" id="{5995762C-0A75-F57F-927F-E86693FA12A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43966" y="823629"/>
              <a:ext cx="342678" cy="274142"/>
            </a:xfrm>
            <a:prstGeom prst="rect">
              <a:avLst/>
            </a:prstGeom>
          </p:spPr>
        </p:pic>
      </p:grpSp>
      <p:grpSp>
        <p:nvGrpSpPr>
          <p:cNvPr id="35" name="Group 34">
            <a:extLst>
              <a:ext uri="{FF2B5EF4-FFF2-40B4-BE49-F238E27FC236}">
                <a16:creationId xmlns:a16="http://schemas.microsoft.com/office/drawing/2014/main" id="{C0C97822-7055-24AD-2061-62820C9B3078}"/>
              </a:ext>
            </a:extLst>
          </p:cNvPr>
          <p:cNvGrpSpPr/>
          <p:nvPr/>
        </p:nvGrpSpPr>
        <p:grpSpPr>
          <a:xfrm>
            <a:off x="10081770" y="603284"/>
            <a:ext cx="699006" cy="699004"/>
            <a:chOff x="7923786" y="611198"/>
            <a:chExt cx="699006" cy="699004"/>
          </a:xfrm>
        </p:grpSpPr>
        <p:grpSp>
          <p:nvGrpSpPr>
            <p:cNvPr id="36" name="Group 35">
              <a:extLst>
                <a:ext uri="{FF2B5EF4-FFF2-40B4-BE49-F238E27FC236}">
                  <a16:creationId xmlns:a16="http://schemas.microsoft.com/office/drawing/2014/main" id="{FD1378EA-53A1-58AF-2F92-7B96E073D1B3}"/>
                </a:ext>
              </a:extLst>
            </p:cNvPr>
            <p:cNvGrpSpPr/>
            <p:nvPr/>
          </p:nvGrpSpPr>
          <p:grpSpPr>
            <a:xfrm>
              <a:off x="7923786" y="611198"/>
              <a:ext cx="699006" cy="699004"/>
              <a:chOff x="7233588" y="954230"/>
              <a:chExt cx="1927701" cy="1927701"/>
            </a:xfrm>
          </p:grpSpPr>
          <p:pic>
            <p:nvPicPr>
              <p:cNvPr id="38" name="Graphic 37">
                <a:extLst>
                  <a:ext uri="{FF2B5EF4-FFF2-40B4-BE49-F238E27FC236}">
                    <a16:creationId xmlns:a16="http://schemas.microsoft.com/office/drawing/2014/main" id="{D92CD2D9-3F9A-FEC9-CC6B-530D54FA50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39" name="Oval 38">
                <a:extLst>
                  <a:ext uri="{FF2B5EF4-FFF2-40B4-BE49-F238E27FC236}">
                    <a16:creationId xmlns:a16="http://schemas.microsoft.com/office/drawing/2014/main" id="{35C2A72F-8121-69EE-CAF5-DBB952FB646B}"/>
                  </a:ext>
                </a:extLst>
              </p:cNvPr>
              <p:cNvSpPr/>
              <p:nvPr/>
            </p:nvSpPr>
            <p:spPr>
              <a:xfrm>
                <a:off x="7359951" y="1080593"/>
                <a:ext cx="1674974" cy="1674974"/>
              </a:xfrm>
              <a:prstGeom prst="ellipse">
                <a:avLst/>
              </a:prstGeom>
              <a:solidFill>
                <a:schemeClr val="accent2"/>
              </a:solidFill>
              <a:ln w="9525" cap="flat">
                <a:noFill/>
                <a:prstDash val="solid"/>
                <a:miter/>
              </a:ln>
              <a:effectLst>
                <a:outerShdw blurRad="50800" dist="1016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37" name="Graphic 36">
              <a:extLst>
                <a:ext uri="{FF2B5EF4-FFF2-40B4-BE49-F238E27FC236}">
                  <a16:creationId xmlns:a16="http://schemas.microsoft.com/office/drawing/2014/main" id="{8A099F48-1C1B-93E7-9C74-682ACEC3FE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124795" y="812206"/>
              <a:ext cx="296988" cy="296988"/>
            </a:xfrm>
            <a:prstGeom prst="rect">
              <a:avLst/>
            </a:prstGeom>
          </p:spPr>
        </p:pic>
      </p:grpSp>
      <p:sp>
        <p:nvSpPr>
          <p:cNvPr id="2" name="Rectangle: Rounded Corners 1">
            <a:extLst>
              <a:ext uri="{FF2B5EF4-FFF2-40B4-BE49-F238E27FC236}">
                <a16:creationId xmlns:a16="http://schemas.microsoft.com/office/drawing/2014/main" id="{196D5982-4061-A889-333B-61389A889752}"/>
              </a:ext>
            </a:extLst>
          </p:cNvPr>
          <p:cNvSpPr/>
          <p:nvPr/>
        </p:nvSpPr>
        <p:spPr>
          <a:xfrm>
            <a:off x="2954392" y="1044275"/>
            <a:ext cx="2012543" cy="1635887"/>
          </a:xfrm>
          <a:prstGeom prst="roundRect">
            <a:avLst>
              <a:gd name="adj" fmla="val 3814"/>
            </a:avLst>
          </a:prstGeom>
          <a:solidFill>
            <a:schemeClr val="accent5"/>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180000" rtlCol="0" fromWordArt="0" anchor="ctr" anchorCtr="0" forceAA="0" compatLnSpc="1">
            <a:prstTxWarp prst="textNoShape">
              <a:avLst/>
            </a:prstTxWarp>
            <a:noAutofit/>
          </a:bodyPr>
          <a:lstStyle/>
          <a:p>
            <a:pPr lvl="0">
              <a:spcAft>
                <a:spcPts val="600"/>
              </a:spcAft>
              <a:defRPr/>
            </a:pPr>
            <a:r>
              <a:rPr lang="en-GB" sz="1000" dirty="0">
                <a:latin typeface="Helvetica" panose="020B0604020202020204" pitchFamily="34" charset="0"/>
                <a:cs typeface="Helvetica" panose="020B0604020202020204" pitchFamily="34" charset="0"/>
              </a:rPr>
              <a:t>Channel programme launched 2006. Under-pinned by core foundations </a:t>
            </a:r>
          </a:p>
          <a:p>
            <a:pPr marL="171450" lvl="0" indent="-171450">
              <a:buFont typeface="Arial" panose="020B0604020202020204" pitchFamily="34" charset="0"/>
              <a:buChar char="•"/>
              <a:defRPr/>
            </a:pPr>
            <a:r>
              <a:rPr lang="en-GB" sz="1000" dirty="0">
                <a:latin typeface="Helvetica" panose="020B0604020202020204" pitchFamily="34" charset="0"/>
                <a:cs typeface="Helvetica" panose="020B0604020202020204" pitchFamily="34" charset="0"/>
              </a:rPr>
              <a:t>Customer Service Quality </a:t>
            </a:r>
          </a:p>
          <a:p>
            <a:pPr marL="171450" lvl="0" indent="-171450">
              <a:buFont typeface="Arial" panose="020B0604020202020204" pitchFamily="34" charset="0"/>
              <a:buChar char="•"/>
              <a:defRPr/>
            </a:pPr>
            <a:r>
              <a:rPr lang="en-GB" sz="1000" dirty="0">
                <a:latin typeface="Helvetica" panose="020B0604020202020204" pitchFamily="34" charset="0"/>
                <a:cs typeface="Helvetica" panose="020B0604020202020204" pitchFamily="34" charset="0"/>
              </a:rPr>
              <a:t>Applied Innovation </a:t>
            </a:r>
          </a:p>
          <a:p>
            <a:pPr marL="171450" lvl="0" indent="-171450">
              <a:buFont typeface="Arial" panose="020B0604020202020204" pitchFamily="34" charset="0"/>
              <a:buChar char="•"/>
              <a:defRPr/>
            </a:pPr>
            <a:r>
              <a:rPr lang="en-GB" sz="1000" dirty="0">
                <a:latin typeface="Helvetica" panose="020B0604020202020204" pitchFamily="34" charset="0"/>
                <a:cs typeface="Helvetica" panose="020B0604020202020204" pitchFamily="34" charset="0"/>
              </a:rPr>
              <a:t>Technical Capabilities </a:t>
            </a:r>
          </a:p>
          <a:p>
            <a:pPr marL="171450" lvl="0" indent="-171450">
              <a:buFont typeface="Arial" panose="020B0604020202020204" pitchFamily="34" charset="0"/>
              <a:buChar char="•"/>
              <a:defRPr/>
            </a:pPr>
            <a:r>
              <a:rPr lang="en-GB" sz="1000" dirty="0">
                <a:latin typeface="Helvetica" panose="020B0604020202020204" pitchFamily="34" charset="0"/>
                <a:cs typeface="Helvetica" panose="020B0604020202020204" pitchFamily="34" charset="0"/>
              </a:rPr>
              <a:t>Your Trusted Advisor </a:t>
            </a:r>
            <a:endParaRPr lang="en-GB" sz="1000" kern="0" dirty="0">
              <a:latin typeface="Helvetica" panose="020B0604020202020204" pitchFamily="34" charset="0"/>
              <a:cs typeface="Helvetica" panose="020B0604020202020204" pitchFamily="34" charset="0"/>
            </a:endParaRPr>
          </a:p>
        </p:txBody>
      </p:sp>
      <p:grpSp>
        <p:nvGrpSpPr>
          <p:cNvPr id="77" name="Group 76">
            <a:extLst>
              <a:ext uri="{FF2B5EF4-FFF2-40B4-BE49-F238E27FC236}">
                <a16:creationId xmlns:a16="http://schemas.microsoft.com/office/drawing/2014/main" id="{26A4587E-9B7D-7BAC-B830-D7039C676A5C}"/>
              </a:ext>
            </a:extLst>
          </p:cNvPr>
          <p:cNvGrpSpPr/>
          <p:nvPr/>
        </p:nvGrpSpPr>
        <p:grpSpPr>
          <a:xfrm>
            <a:off x="3623277" y="603284"/>
            <a:ext cx="699006" cy="699004"/>
            <a:chOff x="3623277" y="595297"/>
            <a:chExt cx="699006" cy="699004"/>
          </a:xfrm>
        </p:grpSpPr>
        <p:grpSp>
          <p:nvGrpSpPr>
            <p:cNvPr id="87" name="Group 86">
              <a:extLst>
                <a:ext uri="{FF2B5EF4-FFF2-40B4-BE49-F238E27FC236}">
                  <a16:creationId xmlns:a16="http://schemas.microsoft.com/office/drawing/2014/main" id="{FACA5FAA-A392-A537-EEB2-B76C559250B2}"/>
                </a:ext>
              </a:extLst>
            </p:cNvPr>
            <p:cNvGrpSpPr/>
            <p:nvPr/>
          </p:nvGrpSpPr>
          <p:grpSpPr>
            <a:xfrm>
              <a:off x="3623277" y="595297"/>
              <a:ext cx="699006" cy="699004"/>
              <a:chOff x="7233588" y="954230"/>
              <a:chExt cx="1927701" cy="1927701"/>
            </a:xfrm>
          </p:grpSpPr>
          <p:pic>
            <p:nvPicPr>
              <p:cNvPr id="88" name="Graphic 87">
                <a:extLst>
                  <a:ext uri="{FF2B5EF4-FFF2-40B4-BE49-F238E27FC236}">
                    <a16:creationId xmlns:a16="http://schemas.microsoft.com/office/drawing/2014/main" id="{1BF30B9D-31AD-B917-E127-6B8CB15D61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89" name="Oval 88">
                <a:extLst>
                  <a:ext uri="{FF2B5EF4-FFF2-40B4-BE49-F238E27FC236}">
                    <a16:creationId xmlns:a16="http://schemas.microsoft.com/office/drawing/2014/main" id="{36258471-3847-05AB-3D26-9D9604598D89}"/>
                  </a:ext>
                </a:extLst>
              </p:cNvPr>
              <p:cNvSpPr/>
              <p:nvPr/>
            </p:nvSpPr>
            <p:spPr>
              <a:xfrm>
                <a:off x="7359951" y="1080593"/>
                <a:ext cx="1674974" cy="1674974"/>
              </a:xfrm>
              <a:prstGeom prst="ellipse">
                <a:avLst/>
              </a:prstGeom>
              <a:solidFill>
                <a:schemeClr val="accent2"/>
              </a:solidFill>
              <a:ln w="9525" cap="flat">
                <a:noFill/>
                <a:prstDash val="solid"/>
                <a:miter/>
              </a:ln>
              <a:effectLst>
                <a:outerShdw blurRad="50800" dist="1016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Helvetica"/>
                  <a:ea typeface="+mn-ea"/>
                  <a:cs typeface="+mn-cs"/>
                </a:endParaRPr>
              </a:p>
            </p:txBody>
          </p:sp>
        </p:grpSp>
        <p:pic>
          <p:nvPicPr>
            <p:cNvPr id="76" name="Graphic 75">
              <a:extLst>
                <a:ext uri="{FF2B5EF4-FFF2-40B4-BE49-F238E27FC236}">
                  <a16:creationId xmlns:a16="http://schemas.microsoft.com/office/drawing/2014/main" id="{E04D5279-3CE1-2866-7C56-055A77BC595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62213" y="773841"/>
              <a:ext cx="221134" cy="331700"/>
            </a:xfrm>
            <a:prstGeom prst="rect">
              <a:avLst/>
            </a:prstGeom>
          </p:spPr>
        </p:pic>
      </p:grpSp>
      <p:sp>
        <p:nvSpPr>
          <p:cNvPr id="10" name="Rectangle: Rounded Corners 9">
            <a:extLst>
              <a:ext uri="{FF2B5EF4-FFF2-40B4-BE49-F238E27FC236}">
                <a16:creationId xmlns:a16="http://schemas.microsoft.com/office/drawing/2014/main" id="{6CD4FD8E-13C5-6969-6AC7-5E346949013E}"/>
              </a:ext>
            </a:extLst>
          </p:cNvPr>
          <p:cNvSpPr/>
          <p:nvPr/>
        </p:nvSpPr>
        <p:spPr>
          <a:xfrm>
            <a:off x="805181" y="2986069"/>
            <a:ext cx="1988312" cy="1635887"/>
          </a:xfrm>
          <a:prstGeom prst="roundRect">
            <a:avLst>
              <a:gd name="adj" fmla="val 3814"/>
            </a:avLst>
          </a:prstGeom>
          <a:solidFill>
            <a:schemeClr val="accent5"/>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180000" rtlCol="0" fromWordArt="0" anchor="ctr" anchorCtr="0" forceAA="0" compatLnSpc="1">
            <a:prstTxWarp prst="textNoShape">
              <a:avLst/>
            </a:prstTxWarp>
            <a:noAutofit/>
          </a:bodyPr>
          <a:lstStyle/>
          <a:p>
            <a:pPr lvl="0">
              <a:spcAft>
                <a:spcPts val="600"/>
              </a:spcAft>
              <a:defRPr/>
            </a:pPr>
            <a:r>
              <a:rPr lang="en-GB" sz="1000" b="1" kern="0" dirty="0">
                <a:latin typeface="Helvetica" panose="020B0604020202020204" pitchFamily="34" charset="0"/>
                <a:cs typeface="Helvetica" panose="020B0604020202020204" pitchFamily="34" charset="0"/>
              </a:rPr>
              <a:t>Combined Group </a:t>
            </a:r>
            <a:r>
              <a:rPr lang="en-GB" sz="1000" kern="0" dirty="0">
                <a:latin typeface="Helvetica" panose="020B0604020202020204" pitchFamily="34" charset="0"/>
                <a:cs typeface="Helvetica" panose="020B0604020202020204" pitchFamily="34" charset="0"/>
              </a:rPr>
              <a:t>2025 / 2026 Revenue </a:t>
            </a:r>
            <a:r>
              <a:rPr lang="en-GB" sz="1000" b="1" kern="0" dirty="0">
                <a:latin typeface="Helvetica" panose="020B0604020202020204" pitchFamily="34" charset="0"/>
                <a:cs typeface="Helvetica" panose="020B0604020202020204" pitchFamily="34" charset="0"/>
              </a:rPr>
              <a:t>£260.6m</a:t>
            </a:r>
            <a:r>
              <a:rPr lang="en-GB" sz="1000" kern="0" dirty="0">
                <a:latin typeface="Helvetica" panose="020B0604020202020204" pitchFamily="34" charset="0"/>
                <a:cs typeface="Helvetica" panose="020B0604020202020204" pitchFamily="34" charset="0"/>
              </a:rPr>
              <a:t>; EBITDA £105.2m.</a:t>
            </a:r>
          </a:p>
        </p:txBody>
      </p:sp>
      <p:sp>
        <p:nvSpPr>
          <p:cNvPr id="11" name="Rectangle: Rounded Corners 10">
            <a:extLst>
              <a:ext uri="{FF2B5EF4-FFF2-40B4-BE49-F238E27FC236}">
                <a16:creationId xmlns:a16="http://schemas.microsoft.com/office/drawing/2014/main" id="{CD875040-7887-B602-A902-A5B6B5327882}"/>
              </a:ext>
            </a:extLst>
          </p:cNvPr>
          <p:cNvSpPr/>
          <p:nvPr/>
        </p:nvSpPr>
        <p:spPr>
          <a:xfrm>
            <a:off x="825998" y="4910074"/>
            <a:ext cx="1988312" cy="1635887"/>
          </a:xfrm>
          <a:prstGeom prst="roundRect">
            <a:avLst>
              <a:gd name="adj" fmla="val 3814"/>
            </a:avLst>
          </a:prstGeom>
          <a:solidFill>
            <a:schemeClr val="accent5"/>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180000" rtlCol="0" fromWordArt="0" anchor="ctr" anchorCtr="0" forceAA="0" compatLnSpc="1">
            <a:prstTxWarp prst="textNoShape">
              <a:avLst/>
            </a:prstTxWarp>
            <a:noAutofit/>
          </a:bodyPr>
          <a:lstStyle/>
          <a:p>
            <a:pPr lvl="0">
              <a:spcAft>
                <a:spcPts val="600"/>
              </a:spcAft>
              <a:defRPr/>
            </a:pPr>
            <a:r>
              <a:rPr lang="en-GB" sz="1000" dirty="0">
                <a:latin typeface="Helvetica" panose="020B0604020202020204" pitchFamily="34" charset="0"/>
                <a:cs typeface="Helvetica" panose="020B0604020202020204" pitchFamily="34" charset="0"/>
              </a:rPr>
              <a:t>With our </a:t>
            </a:r>
            <a:r>
              <a:rPr lang="en-GB" sz="1000" b="1" dirty="0">
                <a:latin typeface="Helvetica" panose="020B0604020202020204" pitchFamily="34" charset="0"/>
                <a:cs typeface="Helvetica" panose="020B0604020202020204" pitchFamily="34" charset="0"/>
              </a:rPr>
              <a:t>commitment to customer service excellence</a:t>
            </a:r>
            <a:r>
              <a:rPr lang="en-GB" sz="1000" dirty="0">
                <a:latin typeface="Helvetica" panose="020B0604020202020204" pitchFamily="34" charset="0"/>
                <a:cs typeface="Helvetica" panose="020B0604020202020204" pitchFamily="34" charset="0"/>
              </a:rPr>
              <a:t>, </a:t>
            </a:r>
            <a:r>
              <a:rPr lang="en-GB" sz="1000" b="1" dirty="0">
                <a:latin typeface="Helvetica" panose="020B0604020202020204" pitchFamily="34" charset="0"/>
                <a:cs typeface="Helvetica" panose="020B0604020202020204" pitchFamily="34" charset="0"/>
              </a:rPr>
              <a:t>we invest 95% </a:t>
            </a:r>
            <a:r>
              <a:rPr lang="en-GB" sz="1000" dirty="0">
                <a:latin typeface="Helvetica" panose="020B0604020202020204" pitchFamily="34" charset="0"/>
                <a:cs typeface="Helvetica" panose="020B0604020202020204" pitchFamily="34" charset="0"/>
              </a:rPr>
              <a:t>of our </a:t>
            </a:r>
            <a:r>
              <a:rPr lang="en-GB" sz="1000" b="1" dirty="0">
                <a:latin typeface="Helvetica" panose="020B0604020202020204" pitchFamily="34" charset="0"/>
                <a:cs typeface="Helvetica" panose="020B0604020202020204" pitchFamily="34" charset="0"/>
              </a:rPr>
              <a:t>EBITDA </a:t>
            </a:r>
            <a:r>
              <a:rPr lang="en-GB" sz="1000" dirty="0">
                <a:latin typeface="Helvetica" panose="020B0604020202020204" pitchFamily="34" charset="0"/>
                <a:cs typeface="Helvetica" panose="020B0604020202020204" pitchFamily="34" charset="0"/>
              </a:rPr>
              <a:t>back into </a:t>
            </a:r>
            <a:r>
              <a:rPr lang="en-GB" sz="1000" b="1" dirty="0">
                <a:latin typeface="Helvetica" panose="020B0604020202020204" pitchFamily="34" charset="0"/>
                <a:cs typeface="Helvetica" panose="020B0604020202020204" pitchFamily="34" charset="0"/>
              </a:rPr>
              <a:t>people, technology </a:t>
            </a:r>
            <a:r>
              <a:rPr lang="en-GB" sz="1000" dirty="0">
                <a:latin typeface="Helvetica" panose="020B0604020202020204" pitchFamily="34" charset="0"/>
                <a:cs typeface="Helvetica" panose="020B0604020202020204" pitchFamily="34" charset="0"/>
              </a:rPr>
              <a:t>and</a:t>
            </a:r>
            <a:r>
              <a:rPr lang="en-GB" sz="1000" b="1" dirty="0">
                <a:latin typeface="Helvetica" panose="020B0604020202020204" pitchFamily="34" charset="0"/>
                <a:cs typeface="Helvetica" panose="020B0604020202020204" pitchFamily="34" charset="0"/>
              </a:rPr>
              <a:t> R&amp;D.</a:t>
            </a:r>
            <a:endParaRPr lang="en-GB" sz="1000" dirty="0">
              <a:latin typeface="Helvetica" panose="020B0604020202020204" pitchFamily="34" charset="0"/>
              <a:cs typeface="Helvetica" panose="020B0604020202020204" pitchFamily="34" charset="0"/>
            </a:endParaRPr>
          </a:p>
        </p:txBody>
      </p:sp>
      <p:sp>
        <p:nvSpPr>
          <p:cNvPr id="12" name="Rectangle: Rounded Corners 11">
            <a:extLst>
              <a:ext uri="{FF2B5EF4-FFF2-40B4-BE49-F238E27FC236}">
                <a16:creationId xmlns:a16="http://schemas.microsoft.com/office/drawing/2014/main" id="{85CF01D9-ABBD-87AE-F25C-886529D025DC}"/>
              </a:ext>
            </a:extLst>
          </p:cNvPr>
          <p:cNvSpPr/>
          <p:nvPr/>
        </p:nvSpPr>
        <p:spPr>
          <a:xfrm>
            <a:off x="2963165" y="2981562"/>
            <a:ext cx="1988312" cy="1635887"/>
          </a:xfrm>
          <a:prstGeom prst="roundRect">
            <a:avLst>
              <a:gd name="adj" fmla="val 3814"/>
            </a:avLst>
          </a:prstGeom>
          <a:solidFill>
            <a:schemeClr val="accent5"/>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180000" rtlCol="0" fromWordArt="0" anchor="ctr" anchorCtr="0" forceAA="0" compatLnSpc="1">
            <a:prstTxWarp prst="textNoShape">
              <a:avLst/>
            </a:prstTxWarp>
            <a:noAutofit/>
          </a:bodyPr>
          <a:lstStyle/>
          <a:p>
            <a:pPr lvl="0">
              <a:spcAft>
                <a:spcPts val="600"/>
              </a:spcAft>
              <a:defRPr/>
            </a:pPr>
            <a:r>
              <a:rPr lang="en-GB" sz="1000" kern="0" dirty="0">
                <a:latin typeface="Helvetica" panose="020B0604020202020204" pitchFamily="34" charset="0"/>
                <a:cs typeface="Helvetica" panose="020B0604020202020204" pitchFamily="34" charset="0"/>
              </a:rPr>
              <a:t>Today, we have approx. </a:t>
            </a:r>
            <a:r>
              <a:rPr lang="en-GB" sz="1000" b="1" kern="0" dirty="0">
                <a:latin typeface="Helvetica" panose="020B0604020202020204" pitchFamily="34" charset="0"/>
                <a:cs typeface="Helvetica" panose="020B0604020202020204" pitchFamily="34" charset="0"/>
              </a:rPr>
              <a:t>3,000 </a:t>
            </a:r>
            <a:r>
              <a:rPr lang="en-GB" sz="1000" kern="0" dirty="0">
                <a:latin typeface="Helvetica" panose="020B0604020202020204" pitchFamily="34" charset="0"/>
                <a:cs typeface="Helvetica" panose="020B0604020202020204" pitchFamily="34" charset="0"/>
              </a:rPr>
              <a:t>clients, approx.. </a:t>
            </a:r>
            <a:r>
              <a:rPr lang="en-GB" sz="1000" b="1" kern="0" dirty="0">
                <a:latin typeface="Helvetica" panose="020B0604020202020204" pitchFamily="34" charset="0"/>
                <a:cs typeface="Helvetica" panose="020B0604020202020204" pitchFamily="34" charset="0"/>
              </a:rPr>
              <a:t>800</a:t>
            </a:r>
            <a:r>
              <a:rPr lang="en-GB" sz="1000" kern="0" dirty="0">
                <a:latin typeface="Helvetica" panose="020B0604020202020204" pitchFamily="34" charset="0"/>
                <a:cs typeface="Helvetica" panose="020B0604020202020204" pitchFamily="34" charset="0"/>
              </a:rPr>
              <a:t> employees AND operating to management standards with </a:t>
            </a:r>
            <a:r>
              <a:rPr lang="en-GB" sz="1000" b="1" kern="0" dirty="0">
                <a:latin typeface="Helvetica" panose="020B0604020202020204" pitchFamily="34" charset="0"/>
                <a:cs typeface="Helvetica" panose="020B0604020202020204" pitchFamily="34" charset="0"/>
              </a:rPr>
              <a:t>9 ISO </a:t>
            </a:r>
            <a:r>
              <a:rPr lang="en-GB" sz="1000" kern="0" dirty="0">
                <a:latin typeface="Helvetica" panose="020B0604020202020204" pitchFamily="34" charset="0"/>
                <a:cs typeface="Helvetica" panose="020B0604020202020204" pitchFamily="34" charset="0"/>
              </a:rPr>
              <a:t>accreditations - Recognised as a </a:t>
            </a:r>
            <a:r>
              <a:rPr lang="en-GB" sz="1000" b="1" kern="0" dirty="0">
                <a:latin typeface="Helvetica" panose="020B0604020202020204" pitchFamily="34" charset="0"/>
                <a:cs typeface="Helvetica" panose="020B0604020202020204" pitchFamily="34" charset="0"/>
              </a:rPr>
              <a:t>World-Class IT Service Provider </a:t>
            </a:r>
            <a:r>
              <a:rPr lang="en-GB" sz="1000" kern="0" dirty="0">
                <a:latin typeface="Helvetica" panose="020B0604020202020204" pitchFamily="34" charset="0"/>
                <a:cs typeface="Helvetica" panose="020B0604020202020204" pitchFamily="34" charset="0"/>
              </a:rPr>
              <a:t>by BSI.</a:t>
            </a:r>
            <a:endParaRPr lang="en-GB" sz="1000" dirty="0">
              <a:latin typeface="Helvetica" panose="020B0604020202020204" pitchFamily="34" charset="0"/>
              <a:cs typeface="Helvetica" panose="020B0604020202020204" pitchFamily="34" charset="0"/>
            </a:endParaRPr>
          </a:p>
        </p:txBody>
      </p:sp>
      <p:sp>
        <p:nvSpPr>
          <p:cNvPr id="13" name="Rectangle: Rounded Corners 12">
            <a:extLst>
              <a:ext uri="{FF2B5EF4-FFF2-40B4-BE49-F238E27FC236}">
                <a16:creationId xmlns:a16="http://schemas.microsoft.com/office/drawing/2014/main" id="{15BD45AB-58AA-BFF6-30E5-7CDAB392164B}"/>
              </a:ext>
            </a:extLst>
          </p:cNvPr>
          <p:cNvSpPr/>
          <p:nvPr/>
        </p:nvSpPr>
        <p:spPr>
          <a:xfrm>
            <a:off x="5121149" y="2981562"/>
            <a:ext cx="1988312" cy="1635887"/>
          </a:xfrm>
          <a:prstGeom prst="roundRect">
            <a:avLst>
              <a:gd name="adj" fmla="val 3814"/>
            </a:avLst>
          </a:prstGeom>
          <a:solidFill>
            <a:schemeClr val="accent5"/>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180000" rtlCol="0" fromWordArt="0" anchor="ctr" anchorCtr="0" forceAA="0" compatLnSpc="1">
            <a:prstTxWarp prst="textNoShape">
              <a:avLst/>
            </a:prstTxWarp>
            <a:noAutofit/>
          </a:bodyPr>
          <a:lstStyle/>
          <a:p>
            <a:pPr lvl="0">
              <a:spcAft>
                <a:spcPts val="600"/>
              </a:spcAft>
              <a:defRPr/>
            </a:pPr>
            <a:r>
              <a:rPr lang="en-US" sz="1000" kern="0" dirty="0">
                <a:latin typeface="Helvetica" panose="020B0604020202020204" pitchFamily="34" charset="0"/>
                <a:cs typeface="Helvetica" panose="020B0604020202020204" pitchFamily="34" charset="0"/>
              </a:rPr>
              <a:t>A </a:t>
            </a:r>
            <a:r>
              <a:rPr lang="en-GB" sz="1000" b="1" kern="100" dirty="0">
                <a:latin typeface="Helvetica" panose="020B0604020202020204" pitchFamily="34" charset="0"/>
                <a:ea typeface="Aptos" panose="020B0004020202020204" pitchFamily="34" charset="0"/>
                <a:cs typeface="Helvetica" panose="020B0604020202020204" pitchFamily="34" charset="0"/>
              </a:rPr>
              <a:t>unique industry-leading </a:t>
            </a:r>
            <a:r>
              <a:rPr lang="en-GB" sz="1000" kern="100" dirty="0">
                <a:latin typeface="Helvetica" panose="020B0604020202020204" pitchFamily="34" charset="0"/>
                <a:ea typeface="Aptos" panose="020B0004020202020204" pitchFamily="34" charset="0"/>
                <a:cs typeface="Helvetica" panose="020B0604020202020204" pitchFamily="34" charset="0"/>
              </a:rPr>
              <a:t>and</a:t>
            </a:r>
            <a:r>
              <a:rPr lang="en-US" sz="1000" kern="0" dirty="0">
                <a:latin typeface="Helvetica" panose="020B0604020202020204" pitchFamily="34" charset="0"/>
                <a:cs typeface="Helvetica" panose="020B0604020202020204" pitchFamily="34" charset="0"/>
              </a:rPr>
              <a:t> exceptionally high ‘</a:t>
            </a:r>
            <a:r>
              <a:rPr lang="en-US" sz="1000" b="1" kern="0" dirty="0">
                <a:latin typeface="Helvetica" panose="020B0604020202020204" pitchFamily="34" charset="0"/>
                <a:cs typeface="Helvetica" panose="020B0604020202020204" pitchFamily="34" charset="0"/>
              </a:rPr>
              <a:t>LIVE REAL-TIME NPS</a:t>
            </a:r>
            <a:r>
              <a:rPr lang="en-US" sz="1000" kern="0" dirty="0">
                <a:latin typeface="Helvetica" panose="020B0604020202020204" pitchFamily="34" charset="0"/>
                <a:cs typeface="Helvetica" panose="020B0604020202020204" pitchFamily="34" charset="0"/>
              </a:rPr>
              <a:t>’ score = </a:t>
            </a:r>
            <a:r>
              <a:rPr lang="en-US" sz="1000" b="1" kern="0" dirty="0">
                <a:latin typeface="Helvetica" panose="020B0604020202020204" pitchFamily="34" charset="0"/>
                <a:cs typeface="Helvetica" panose="020B0604020202020204" pitchFamily="34" charset="0"/>
              </a:rPr>
              <a:t>85 (2026) </a:t>
            </a:r>
            <a:r>
              <a:rPr lang="en-US" sz="1000" kern="0" dirty="0">
                <a:latin typeface="Helvetica" panose="020B0604020202020204" pitchFamily="34" charset="0"/>
                <a:cs typeface="Helvetica" panose="020B0604020202020204" pitchFamily="34" charset="0"/>
              </a:rPr>
              <a:t>which is over four times higher than the industry average.</a:t>
            </a:r>
            <a:endParaRPr lang="en-GB" sz="1000" dirty="0">
              <a:latin typeface="Helvetica" panose="020B0604020202020204" pitchFamily="34" charset="0"/>
              <a:cs typeface="Helvetica" panose="020B0604020202020204" pitchFamily="34" charset="0"/>
            </a:endParaRPr>
          </a:p>
        </p:txBody>
      </p:sp>
      <p:sp>
        <p:nvSpPr>
          <p:cNvPr id="14" name="Rectangle: Rounded Corners 13">
            <a:extLst>
              <a:ext uri="{FF2B5EF4-FFF2-40B4-BE49-F238E27FC236}">
                <a16:creationId xmlns:a16="http://schemas.microsoft.com/office/drawing/2014/main" id="{75723B4A-0A17-0398-1083-50749BD9183A}"/>
              </a:ext>
            </a:extLst>
          </p:cNvPr>
          <p:cNvSpPr/>
          <p:nvPr/>
        </p:nvSpPr>
        <p:spPr>
          <a:xfrm>
            <a:off x="7279133" y="2981562"/>
            <a:ext cx="4146296" cy="1635887"/>
          </a:xfrm>
          <a:prstGeom prst="roundRect">
            <a:avLst>
              <a:gd name="adj" fmla="val 3814"/>
            </a:avLst>
          </a:prstGeom>
          <a:solidFill>
            <a:schemeClr val="accent5"/>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180000" rtlCol="0" fromWordArt="0" anchor="ctr" anchorCtr="0" forceAA="0" compatLnSpc="1">
            <a:prstTxWarp prst="textNoShape">
              <a:avLst/>
            </a:prstTxWarp>
            <a:noAutofit/>
          </a:bodyPr>
          <a:lstStyle/>
          <a:p>
            <a:pPr lvl="0">
              <a:spcAft>
                <a:spcPts val="600"/>
              </a:spcAft>
              <a:defRPr/>
            </a:pPr>
            <a:r>
              <a:rPr lang="en-GB" sz="1000" kern="0" dirty="0">
                <a:latin typeface="Helvetica" panose="020B0604020202020204" pitchFamily="34" charset="0"/>
                <a:cs typeface="Helvetica" panose="020B0604020202020204" pitchFamily="34" charset="0"/>
              </a:rPr>
              <a:t>We have invested </a:t>
            </a:r>
            <a:r>
              <a:rPr lang="en-GB" sz="1000" b="1" kern="0" dirty="0">
                <a:latin typeface="Helvetica" panose="020B0604020202020204" pitchFamily="34" charset="0"/>
                <a:cs typeface="Helvetica" panose="020B0604020202020204" pitchFamily="34" charset="0"/>
              </a:rPr>
              <a:t>£120m </a:t>
            </a:r>
            <a:r>
              <a:rPr lang="en-GB" sz="1000" kern="0" dirty="0">
                <a:latin typeface="Helvetica" panose="020B0604020202020204" pitchFamily="34" charset="0"/>
                <a:cs typeface="Helvetica" panose="020B0604020202020204" pitchFamily="34" charset="0"/>
              </a:rPr>
              <a:t>building a </a:t>
            </a:r>
            <a:r>
              <a:rPr lang="en-GB" sz="1000" b="1" kern="0" dirty="0">
                <a:latin typeface="Helvetica" panose="020B0604020202020204" pitchFamily="34" charset="0"/>
                <a:cs typeface="Helvetica" panose="020B0604020202020204" pitchFamily="34" charset="0"/>
              </a:rPr>
              <a:t>homogenous Layer 2 Ethernet network </a:t>
            </a:r>
            <a:r>
              <a:rPr lang="en-GB" sz="1000" kern="0" dirty="0">
                <a:latin typeface="Helvetica" panose="020B0604020202020204" pitchFamily="34" charset="0"/>
                <a:cs typeface="Helvetica" panose="020B0604020202020204" pitchFamily="34" charset="0"/>
              </a:rPr>
              <a:t>with reach throughout UK &amp; internationally, with further investment in our </a:t>
            </a:r>
            <a:r>
              <a:rPr lang="en-GB" sz="1000" b="1" kern="0" dirty="0">
                <a:latin typeface="Helvetica" panose="020B0604020202020204" pitchFamily="34" charset="0"/>
                <a:cs typeface="Helvetica" panose="020B0604020202020204" pitchFamily="34" charset="0"/>
              </a:rPr>
              <a:t>Cloud Architecture </a:t>
            </a:r>
            <a:r>
              <a:rPr lang="en-GB" sz="1000" kern="0" dirty="0">
                <a:latin typeface="Helvetica" panose="020B0604020202020204" pitchFamily="34" charset="0"/>
                <a:cs typeface="Helvetica" panose="020B0604020202020204" pitchFamily="34" charset="0"/>
              </a:rPr>
              <a:t>and </a:t>
            </a:r>
            <a:r>
              <a:rPr lang="en-GB" sz="1000" b="1" kern="0" dirty="0">
                <a:latin typeface="Helvetica" panose="020B0604020202020204" pitchFamily="34" charset="0"/>
                <a:cs typeface="Helvetica" panose="020B0604020202020204" pitchFamily="34" charset="0"/>
              </a:rPr>
              <a:t>AI, Data Centres, Unified Communications / Contact Centre / Microsoft Teams and Cyber Security</a:t>
            </a:r>
            <a:r>
              <a:rPr lang="en-GB" sz="1000" kern="0" dirty="0">
                <a:latin typeface="Helvetica" panose="020B0604020202020204" pitchFamily="34" charset="0"/>
                <a:cs typeface="Helvetica" panose="020B0604020202020204" pitchFamily="34" charset="0"/>
              </a:rPr>
              <a:t> infrastructure. We call this our ‘</a:t>
            </a:r>
            <a:r>
              <a:rPr lang="en-GB" sz="1000" b="1" kern="0" dirty="0">
                <a:latin typeface="Helvetica" panose="020B0604020202020204" pitchFamily="34" charset="0"/>
                <a:cs typeface="Helvetica" panose="020B0604020202020204" pitchFamily="34" charset="0"/>
              </a:rPr>
              <a:t>non-stop compute platform</a:t>
            </a:r>
            <a:r>
              <a:rPr lang="en-GB" sz="1000" kern="0" dirty="0">
                <a:latin typeface="Helvetica" panose="020B0604020202020204" pitchFamily="34" charset="0"/>
                <a:cs typeface="Helvetica" panose="020B0604020202020204" pitchFamily="34" charset="0"/>
              </a:rPr>
              <a:t>’.</a:t>
            </a:r>
          </a:p>
        </p:txBody>
      </p:sp>
      <p:sp>
        <p:nvSpPr>
          <p:cNvPr id="15" name="Rectangle: Rounded Corners 14">
            <a:extLst>
              <a:ext uri="{FF2B5EF4-FFF2-40B4-BE49-F238E27FC236}">
                <a16:creationId xmlns:a16="http://schemas.microsoft.com/office/drawing/2014/main" id="{DE44F84A-8327-0F34-D706-138578A872F9}"/>
              </a:ext>
            </a:extLst>
          </p:cNvPr>
          <p:cNvSpPr/>
          <p:nvPr/>
        </p:nvSpPr>
        <p:spPr>
          <a:xfrm>
            <a:off x="5141966" y="4910076"/>
            <a:ext cx="1988312" cy="1635887"/>
          </a:xfrm>
          <a:prstGeom prst="roundRect">
            <a:avLst>
              <a:gd name="adj" fmla="val 3814"/>
            </a:avLst>
          </a:prstGeom>
          <a:solidFill>
            <a:schemeClr val="accent5"/>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180000" rtlCol="0" fromWordArt="0" anchor="ctr" anchorCtr="0" forceAA="0" compatLnSpc="1">
            <a:prstTxWarp prst="textNoShape">
              <a:avLst/>
            </a:prstTxWarp>
            <a:noAutofit/>
          </a:bodyPr>
          <a:lstStyle/>
          <a:p>
            <a:pPr lvl="0">
              <a:spcAft>
                <a:spcPts val="600"/>
              </a:spcAft>
              <a:defRPr/>
            </a:pPr>
            <a:r>
              <a:rPr lang="en-GB" sz="1000">
                <a:latin typeface="Helvetica" panose="020B0604020202020204" pitchFamily="34" charset="0"/>
                <a:cs typeface="Helvetica" panose="020B0604020202020204" pitchFamily="34" charset="0"/>
              </a:rPr>
              <a:t>Our group companies have built a reputation for </a:t>
            </a:r>
            <a:r>
              <a:rPr lang="en-GB" sz="1000" b="1">
                <a:latin typeface="Helvetica" panose="020B0604020202020204" pitchFamily="34" charset="0"/>
                <a:cs typeface="Helvetica" panose="020B0604020202020204" pitchFamily="34" charset="0"/>
              </a:rPr>
              <a:t>designing, delivering </a:t>
            </a:r>
            <a:r>
              <a:rPr lang="en-GB" sz="1000">
                <a:latin typeface="Helvetica" panose="020B0604020202020204" pitchFamily="34" charset="0"/>
                <a:cs typeface="Helvetica" panose="020B0604020202020204" pitchFamily="34" charset="0"/>
              </a:rPr>
              <a:t>and </a:t>
            </a:r>
            <a:r>
              <a:rPr lang="en-GB" sz="1000" b="1">
                <a:latin typeface="Helvetica" panose="020B0604020202020204" pitchFamily="34" charset="0"/>
                <a:cs typeface="Helvetica" panose="020B0604020202020204" pitchFamily="34" charset="0"/>
              </a:rPr>
              <a:t>supporting bespoke</a:t>
            </a:r>
            <a:r>
              <a:rPr lang="en-GB" sz="1000">
                <a:latin typeface="Helvetica" panose="020B0604020202020204" pitchFamily="34" charset="0"/>
                <a:cs typeface="Helvetica" panose="020B0604020202020204" pitchFamily="34" charset="0"/>
              </a:rPr>
              <a:t> and </a:t>
            </a:r>
            <a:r>
              <a:rPr lang="en-GB" sz="1000" b="1">
                <a:latin typeface="Helvetica" panose="020B0604020202020204" pitchFamily="34" charset="0"/>
                <a:cs typeface="Helvetica" panose="020B0604020202020204" pitchFamily="34" charset="0"/>
              </a:rPr>
              <a:t>complex Network / Cloud / IT / UCC </a:t>
            </a:r>
            <a:r>
              <a:rPr lang="en-GB" sz="1000">
                <a:latin typeface="Helvetica" panose="020B0604020202020204" pitchFamily="34" charset="0"/>
                <a:cs typeface="Helvetica" panose="020B0604020202020204" pitchFamily="34" charset="0"/>
              </a:rPr>
              <a:t>and </a:t>
            </a:r>
            <a:r>
              <a:rPr lang="en-GB" sz="1000" b="1">
                <a:latin typeface="Helvetica" panose="020B0604020202020204" pitchFamily="34" charset="0"/>
                <a:cs typeface="Helvetica" panose="020B0604020202020204" pitchFamily="34" charset="0"/>
              </a:rPr>
              <a:t>Cyber</a:t>
            </a:r>
            <a:r>
              <a:rPr lang="en-GB" sz="1000">
                <a:latin typeface="Helvetica" panose="020B0604020202020204" pitchFamily="34" charset="0"/>
                <a:cs typeface="Helvetica" panose="020B0604020202020204" pitchFamily="34" charset="0"/>
              </a:rPr>
              <a:t> S</a:t>
            </a:r>
            <a:r>
              <a:rPr lang="en-GB" sz="1000" b="1">
                <a:latin typeface="Helvetica" panose="020B0604020202020204" pitchFamily="34" charset="0"/>
                <a:cs typeface="Helvetica" panose="020B0604020202020204" pitchFamily="34" charset="0"/>
              </a:rPr>
              <a:t>ecurity</a:t>
            </a:r>
            <a:r>
              <a:rPr lang="en-GB" sz="1000">
                <a:latin typeface="Helvetica" panose="020B0604020202020204" pitchFamily="34" charset="0"/>
                <a:cs typeface="Helvetica" panose="020B0604020202020204" pitchFamily="34" charset="0"/>
              </a:rPr>
              <a:t> projects to deliver </a:t>
            </a:r>
            <a:r>
              <a:rPr lang="en-GB" sz="1000" b="1">
                <a:latin typeface="Helvetica" panose="020B0604020202020204" pitchFamily="34" charset="0"/>
                <a:cs typeface="Helvetica" panose="020B0604020202020204" pitchFamily="34" charset="0"/>
              </a:rPr>
              <a:t>customer outcomes</a:t>
            </a:r>
            <a:r>
              <a:rPr lang="en-US" sz="1000">
                <a:latin typeface="Helvetica" panose="020B0604020202020204" pitchFamily="34" charset="0"/>
                <a:cs typeface="Helvetica" panose="020B0604020202020204" pitchFamily="34" charset="0"/>
              </a:rPr>
              <a:t>​.</a:t>
            </a:r>
            <a:endParaRPr lang="en-GB" sz="1000" kern="0">
              <a:latin typeface="Helvetica" panose="020B0604020202020204" pitchFamily="34" charset="0"/>
              <a:cs typeface="Helvetica" panose="020B0604020202020204" pitchFamily="34" charset="0"/>
            </a:endParaRPr>
          </a:p>
        </p:txBody>
      </p:sp>
      <p:sp>
        <p:nvSpPr>
          <p:cNvPr id="16" name="Rectangle: Rounded Corners 15">
            <a:extLst>
              <a:ext uri="{FF2B5EF4-FFF2-40B4-BE49-F238E27FC236}">
                <a16:creationId xmlns:a16="http://schemas.microsoft.com/office/drawing/2014/main" id="{06F70259-B45D-5883-80C8-6A1810C4806D}"/>
              </a:ext>
            </a:extLst>
          </p:cNvPr>
          <p:cNvSpPr/>
          <p:nvPr/>
        </p:nvSpPr>
        <p:spPr>
          <a:xfrm>
            <a:off x="2983982" y="4910076"/>
            <a:ext cx="1988312" cy="1635887"/>
          </a:xfrm>
          <a:prstGeom prst="roundRect">
            <a:avLst>
              <a:gd name="adj" fmla="val 3814"/>
            </a:avLst>
          </a:prstGeom>
          <a:solidFill>
            <a:schemeClr val="accent5"/>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180000" rtlCol="0" fromWordArt="0" anchor="ctr" anchorCtr="0" forceAA="0" compatLnSpc="1">
            <a:prstTxWarp prst="textNoShape">
              <a:avLst/>
            </a:prstTxWarp>
            <a:noAutofit/>
          </a:bodyPr>
          <a:lstStyle/>
          <a:p>
            <a:pPr lvl="0">
              <a:spcAft>
                <a:spcPts val="600"/>
              </a:spcAft>
              <a:defRPr/>
            </a:pPr>
            <a:r>
              <a:rPr lang="en-US" sz="1000" kern="0">
                <a:latin typeface="Helvetica" panose="020B0604020202020204" pitchFamily="34" charset="0"/>
                <a:cs typeface="Helvetica" panose="020B0604020202020204" pitchFamily="34" charset="0"/>
              </a:rPr>
              <a:t>‘</a:t>
            </a:r>
            <a:r>
              <a:rPr lang="en-US" sz="1000" b="1" kern="0">
                <a:latin typeface="Helvetica" panose="020B0604020202020204" pitchFamily="34" charset="0"/>
                <a:cs typeface="Helvetica" panose="020B0604020202020204" pitchFamily="34" charset="0"/>
              </a:rPr>
              <a:t>We treat your business as if it were our business</a:t>
            </a:r>
            <a:r>
              <a:rPr lang="en-US" sz="1000" kern="0">
                <a:latin typeface="Helvetica" panose="020B0604020202020204" pitchFamily="34" charset="0"/>
                <a:cs typeface="Helvetica" panose="020B0604020202020204" pitchFamily="34" charset="0"/>
              </a:rPr>
              <a:t>’ assuring we deliver our clients ‘</a:t>
            </a:r>
            <a:r>
              <a:rPr lang="en-US" sz="1000" b="1" kern="0">
                <a:latin typeface="Helvetica" panose="020B0604020202020204" pitchFamily="34" charset="0"/>
                <a:cs typeface="Helvetica" panose="020B0604020202020204" pitchFamily="34" charset="0"/>
              </a:rPr>
              <a:t>Peace of Mind-as-a-Service</a:t>
            </a:r>
            <a:r>
              <a:rPr lang="en-US" sz="1000" kern="0">
                <a:latin typeface="Helvetica" panose="020B0604020202020204" pitchFamily="34" charset="0"/>
                <a:cs typeface="Helvetica" panose="020B0604020202020204" pitchFamily="34" charset="0"/>
              </a:rPr>
              <a:t>’, backed by </a:t>
            </a:r>
            <a:r>
              <a:rPr lang="en-US" sz="1000" b="1" kern="0">
                <a:latin typeface="Helvetica" panose="020B0604020202020204" pitchFamily="34" charset="0"/>
                <a:cs typeface="Helvetica" panose="020B0604020202020204" pitchFamily="34" charset="0"/>
              </a:rPr>
              <a:t>full stack SLA’s</a:t>
            </a:r>
            <a:r>
              <a:rPr lang="en-US" sz="1000" kern="0">
                <a:latin typeface="Helvetica" panose="020B0604020202020204" pitchFamily="34" charset="0"/>
                <a:cs typeface="Helvetica" panose="020B0604020202020204" pitchFamily="34" charset="0"/>
              </a:rPr>
              <a:t>.</a:t>
            </a:r>
            <a:endParaRPr lang="en-GB" sz="1000" kern="0">
              <a:latin typeface="Helvetica" panose="020B0604020202020204" pitchFamily="34" charset="0"/>
              <a:cs typeface="Helvetica" panose="020B0604020202020204" pitchFamily="34" charset="0"/>
            </a:endParaRPr>
          </a:p>
        </p:txBody>
      </p:sp>
      <p:grpSp>
        <p:nvGrpSpPr>
          <p:cNvPr id="40" name="Group 39">
            <a:extLst>
              <a:ext uri="{FF2B5EF4-FFF2-40B4-BE49-F238E27FC236}">
                <a16:creationId xmlns:a16="http://schemas.microsoft.com/office/drawing/2014/main" id="{E41EF268-364D-71A9-382A-AC4A101E4A8A}"/>
              </a:ext>
            </a:extLst>
          </p:cNvPr>
          <p:cNvGrpSpPr/>
          <p:nvPr/>
        </p:nvGrpSpPr>
        <p:grpSpPr>
          <a:xfrm>
            <a:off x="1455824" y="2576345"/>
            <a:ext cx="699006" cy="699004"/>
            <a:chOff x="10081770" y="611198"/>
            <a:chExt cx="699006" cy="699004"/>
          </a:xfrm>
        </p:grpSpPr>
        <p:grpSp>
          <p:nvGrpSpPr>
            <p:cNvPr id="41" name="Group 40">
              <a:extLst>
                <a:ext uri="{FF2B5EF4-FFF2-40B4-BE49-F238E27FC236}">
                  <a16:creationId xmlns:a16="http://schemas.microsoft.com/office/drawing/2014/main" id="{2BF5C2C0-4C08-EAD1-AC7D-3EBA776101C8}"/>
                </a:ext>
              </a:extLst>
            </p:cNvPr>
            <p:cNvGrpSpPr/>
            <p:nvPr/>
          </p:nvGrpSpPr>
          <p:grpSpPr>
            <a:xfrm>
              <a:off x="10081770" y="611198"/>
              <a:ext cx="699006" cy="699004"/>
              <a:chOff x="7233588" y="954230"/>
              <a:chExt cx="1927701" cy="1927701"/>
            </a:xfrm>
          </p:grpSpPr>
          <p:pic>
            <p:nvPicPr>
              <p:cNvPr id="43" name="Graphic 42">
                <a:extLst>
                  <a:ext uri="{FF2B5EF4-FFF2-40B4-BE49-F238E27FC236}">
                    <a16:creationId xmlns:a16="http://schemas.microsoft.com/office/drawing/2014/main" id="{36DB5F82-66E6-1B64-DFE0-45C4BB4A5F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44" name="Oval 43">
                <a:extLst>
                  <a:ext uri="{FF2B5EF4-FFF2-40B4-BE49-F238E27FC236}">
                    <a16:creationId xmlns:a16="http://schemas.microsoft.com/office/drawing/2014/main" id="{FBB528ED-2C77-3D76-0F9D-8DFFA7118BED}"/>
                  </a:ext>
                </a:extLst>
              </p:cNvPr>
              <p:cNvSpPr/>
              <p:nvPr/>
            </p:nvSpPr>
            <p:spPr>
              <a:xfrm>
                <a:off x="7359951" y="1080593"/>
                <a:ext cx="1674974" cy="1674974"/>
              </a:xfrm>
              <a:prstGeom prst="ellipse">
                <a:avLst/>
              </a:prstGeom>
              <a:solidFill>
                <a:schemeClr val="accent2"/>
              </a:solidFill>
              <a:ln w="9525" cap="flat">
                <a:noFill/>
                <a:prstDash val="solid"/>
                <a:miter/>
              </a:ln>
              <a:effectLst>
                <a:outerShdw blurRad="50800" dist="1016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42" name="Graphic 41">
              <a:extLst>
                <a:ext uri="{FF2B5EF4-FFF2-40B4-BE49-F238E27FC236}">
                  <a16:creationId xmlns:a16="http://schemas.microsoft.com/office/drawing/2014/main" id="{530334C6-4C69-8B4E-CE0F-FDEF7784288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282779" y="800783"/>
              <a:ext cx="296988" cy="319834"/>
            </a:xfrm>
            <a:prstGeom prst="rect">
              <a:avLst/>
            </a:prstGeom>
          </p:spPr>
        </p:pic>
      </p:grpSp>
      <p:grpSp>
        <p:nvGrpSpPr>
          <p:cNvPr id="45" name="Group 44">
            <a:extLst>
              <a:ext uri="{FF2B5EF4-FFF2-40B4-BE49-F238E27FC236}">
                <a16:creationId xmlns:a16="http://schemas.microsoft.com/office/drawing/2014/main" id="{64A309AB-054C-608B-4834-C76F7FB74305}"/>
              </a:ext>
            </a:extLst>
          </p:cNvPr>
          <p:cNvGrpSpPr/>
          <p:nvPr/>
        </p:nvGrpSpPr>
        <p:grpSpPr>
          <a:xfrm>
            <a:off x="1449834" y="4457337"/>
            <a:ext cx="699006" cy="699004"/>
            <a:chOff x="1449834" y="2541412"/>
            <a:chExt cx="699006" cy="699004"/>
          </a:xfrm>
        </p:grpSpPr>
        <p:grpSp>
          <p:nvGrpSpPr>
            <p:cNvPr id="46" name="Group 45">
              <a:extLst>
                <a:ext uri="{FF2B5EF4-FFF2-40B4-BE49-F238E27FC236}">
                  <a16:creationId xmlns:a16="http://schemas.microsoft.com/office/drawing/2014/main" id="{1D3804EE-AF06-DA0C-1982-115B86D639A7}"/>
                </a:ext>
              </a:extLst>
            </p:cNvPr>
            <p:cNvGrpSpPr/>
            <p:nvPr/>
          </p:nvGrpSpPr>
          <p:grpSpPr>
            <a:xfrm>
              <a:off x="1449834" y="2541412"/>
              <a:ext cx="699006" cy="699004"/>
              <a:chOff x="7233588" y="954230"/>
              <a:chExt cx="1927701" cy="1927701"/>
            </a:xfrm>
          </p:grpSpPr>
          <p:pic>
            <p:nvPicPr>
              <p:cNvPr id="48" name="Graphic 47">
                <a:extLst>
                  <a:ext uri="{FF2B5EF4-FFF2-40B4-BE49-F238E27FC236}">
                    <a16:creationId xmlns:a16="http://schemas.microsoft.com/office/drawing/2014/main" id="{8ABD949B-B1BE-5EBC-C904-9C083AE943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49" name="Oval 48">
                <a:extLst>
                  <a:ext uri="{FF2B5EF4-FFF2-40B4-BE49-F238E27FC236}">
                    <a16:creationId xmlns:a16="http://schemas.microsoft.com/office/drawing/2014/main" id="{5124FA37-7960-04E1-3C32-124DE883B833}"/>
                  </a:ext>
                </a:extLst>
              </p:cNvPr>
              <p:cNvSpPr/>
              <p:nvPr/>
            </p:nvSpPr>
            <p:spPr>
              <a:xfrm>
                <a:off x="7359951" y="1080593"/>
                <a:ext cx="1674974" cy="1674974"/>
              </a:xfrm>
              <a:prstGeom prst="ellipse">
                <a:avLst/>
              </a:prstGeom>
              <a:solidFill>
                <a:schemeClr val="accent2"/>
              </a:solidFill>
              <a:ln w="9525" cap="flat">
                <a:noFill/>
                <a:prstDash val="solid"/>
                <a:miter/>
              </a:ln>
              <a:effectLst>
                <a:outerShdw blurRad="50800" dist="1016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47" name="Graphic 46">
              <a:extLst>
                <a:ext uri="{FF2B5EF4-FFF2-40B4-BE49-F238E27FC236}">
                  <a16:creationId xmlns:a16="http://schemas.microsoft.com/office/drawing/2014/main" id="{AA2B97D6-DBFA-8631-3285-5DBF58A3414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650843" y="2742420"/>
              <a:ext cx="296988" cy="296988"/>
            </a:xfrm>
            <a:prstGeom prst="rect">
              <a:avLst/>
            </a:prstGeom>
          </p:spPr>
        </p:pic>
      </p:grpSp>
      <p:grpSp>
        <p:nvGrpSpPr>
          <p:cNvPr id="55" name="Group 54">
            <a:extLst>
              <a:ext uri="{FF2B5EF4-FFF2-40B4-BE49-F238E27FC236}">
                <a16:creationId xmlns:a16="http://schemas.microsoft.com/office/drawing/2014/main" id="{81C7657E-A589-DEAB-DC17-1137558D4877}"/>
              </a:ext>
            </a:extLst>
          </p:cNvPr>
          <p:cNvGrpSpPr/>
          <p:nvPr/>
        </p:nvGrpSpPr>
        <p:grpSpPr>
          <a:xfrm>
            <a:off x="5765802" y="2576345"/>
            <a:ext cx="699006" cy="699004"/>
            <a:chOff x="5765802" y="2541412"/>
            <a:chExt cx="699006" cy="699004"/>
          </a:xfrm>
        </p:grpSpPr>
        <p:grpSp>
          <p:nvGrpSpPr>
            <p:cNvPr id="56" name="Group 55">
              <a:extLst>
                <a:ext uri="{FF2B5EF4-FFF2-40B4-BE49-F238E27FC236}">
                  <a16:creationId xmlns:a16="http://schemas.microsoft.com/office/drawing/2014/main" id="{69F68D1D-19E4-9749-CA2A-3954D1DD0979}"/>
                </a:ext>
              </a:extLst>
            </p:cNvPr>
            <p:cNvGrpSpPr/>
            <p:nvPr/>
          </p:nvGrpSpPr>
          <p:grpSpPr>
            <a:xfrm>
              <a:off x="5765802" y="2541412"/>
              <a:ext cx="699006" cy="699004"/>
              <a:chOff x="7233588" y="954230"/>
              <a:chExt cx="1927701" cy="1927701"/>
            </a:xfrm>
          </p:grpSpPr>
          <p:pic>
            <p:nvPicPr>
              <p:cNvPr id="58" name="Graphic 57">
                <a:extLst>
                  <a:ext uri="{FF2B5EF4-FFF2-40B4-BE49-F238E27FC236}">
                    <a16:creationId xmlns:a16="http://schemas.microsoft.com/office/drawing/2014/main" id="{8A58742A-D39A-7DD9-AC58-0866E087E6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59" name="Oval 58">
                <a:extLst>
                  <a:ext uri="{FF2B5EF4-FFF2-40B4-BE49-F238E27FC236}">
                    <a16:creationId xmlns:a16="http://schemas.microsoft.com/office/drawing/2014/main" id="{837B8B65-E567-D70B-1F1C-646B7120FC2B}"/>
                  </a:ext>
                </a:extLst>
              </p:cNvPr>
              <p:cNvSpPr/>
              <p:nvPr/>
            </p:nvSpPr>
            <p:spPr>
              <a:xfrm>
                <a:off x="7359951" y="1080593"/>
                <a:ext cx="1674974" cy="1674974"/>
              </a:xfrm>
              <a:prstGeom prst="ellipse">
                <a:avLst/>
              </a:prstGeom>
              <a:solidFill>
                <a:schemeClr val="accent2"/>
              </a:solidFill>
              <a:ln w="9525" cap="flat">
                <a:noFill/>
                <a:prstDash val="solid"/>
                <a:miter/>
              </a:ln>
              <a:effectLst>
                <a:outerShdw blurRad="50800" dist="1016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57" name="Graphic 56">
              <a:extLst>
                <a:ext uri="{FF2B5EF4-FFF2-40B4-BE49-F238E27FC236}">
                  <a16:creationId xmlns:a16="http://schemas.microsoft.com/office/drawing/2014/main" id="{504926F4-F5F5-8F8E-DC05-106B02A849F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966811" y="2802389"/>
              <a:ext cx="296988" cy="177050"/>
            </a:xfrm>
            <a:prstGeom prst="rect">
              <a:avLst/>
            </a:prstGeom>
          </p:spPr>
        </p:pic>
      </p:grpSp>
      <p:grpSp>
        <p:nvGrpSpPr>
          <p:cNvPr id="60" name="Group 59">
            <a:extLst>
              <a:ext uri="{FF2B5EF4-FFF2-40B4-BE49-F238E27FC236}">
                <a16:creationId xmlns:a16="http://schemas.microsoft.com/office/drawing/2014/main" id="{EA70C819-E042-4706-DDAE-DF699633B3E5}"/>
              </a:ext>
            </a:extLst>
          </p:cNvPr>
          <p:cNvGrpSpPr/>
          <p:nvPr/>
        </p:nvGrpSpPr>
        <p:grpSpPr>
          <a:xfrm>
            <a:off x="9002778" y="2576345"/>
            <a:ext cx="699006" cy="699004"/>
            <a:chOff x="9002778" y="2541412"/>
            <a:chExt cx="699006" cy="699004"/>
          </a:xfrm>
        </p:grpSpPr>
        <p:grpSp>
          <p:nvGrpSpPr>
            <p:cNvPr id="61" name="Group 60">
              <a:extLst>
                <a:ext uri="{FF2B5EF4-FFF2-40B4-BE49-F238E27FC236}">
                  <a16:creationId xmlns:a16="http://schemas.microsoft.com/office/drawing/2014/main" id="{F441A001-4C7B-A1D6-6108-0555C0201FBF}"/>
                </a:ext>
              </a:extLst>
            </p:cNvPr>
            <p:cNvGrpSpPr/>
            <p:nvPr/>
          </p:nvGrpSpPr>
          <p:grpSpPr>
            <a:xfrm>
              <a:off x="9002778" y="2541412"/>
              <a:ext cx="699006" cy="699004"/>
              <a:chOff x="7233588" y="954230"/>
              <a:chExt cx="1927701" cy="1927701"/>
            </a:xfrm>
          </p:grpSpPr>
          <p:pic>
            <p:nvPicPr>
              <p:cNvPr id="63" name="Graphic 62">
                <a:extLst>
                  <a:ext uri="{FF2B5EF4-FFF2-40B4-BE49-F238E27FC236}">
                    <a16:creationId xmlns:a16="http://schemas.microsoft.com/office/drawing/2014/main" id="{A9B0AF39-BDDA-EAEE-F2C9-A577D07D2C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64" name="Oval 63">
                <a:extLst>
                  <a:ext uri="{FF2B5EF4-FFF2-40B4-BE49-F238E27FC236}">
                    <a16:creationId xmlns:a16="http://schemas.microsoft.com/office/drawing/2014/main" id="{E8753F1A-4A50-670B-B871-EBE4301A9823}"/>
                  </a:ext>
                </a:extLst>
              </p:cNvPr>
              <p:cNvSpPr/>
              <p:nvPr/>
            </p:nvSpPr>
            <p:spPr>
              <a:xfrm>
                <a:off x="7359951" y="1080593"/>
                <a:ext cx="1674974" cy="1674974"/>
              </a:xfrm>
              <a:prstGeom prst="ellipse">
                <a:avLst/>
              </a:prstGeom>
              <a:solidFill>
                <a:schemeClr val="accent2"/>
              </a:solidFill>
              <a:ln w="9525" cap="flat">
                <a:noFill/>
                <a:prstDash val="solid"/>
                <a:miter/>
              </a:ln>
              <a:effectLst>
                <a:outerShdw blurRad="50800" dist="1016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Helvetica"/>
                  <a:ea typeface="+mn-ea"/>
                  <a:cs typeface="+mn-cs"/>
                </a:endParaRPr>
              </a:p>
            </p:txBody>
          </p:sp>
        </p:grpSp>
        <p:pic>
          <p:nvPicPr>
            <p:cNvPr id="62" name="Graphic 61">
              <a:extLst>
                <a:ext uri="{FF2B5EF4-FFF2-40B4-BE49-F238E27FC236}">
                  <a16:creationId xmlns:a16="http://schemas.microsoft.com/office/drawing/2014/main" id="{29965C15-08CC-5F47-DB98-10163333B0D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200898" y="2739531"/>
              <a:ext cx="302766" cy="302766"/>
            </a:xfrm>
            <a:prstGeom prst="rect">
              <a:avLst/>
            </a:prstGeom>
          </p:spPr>
        </p:pic>
      </p:grpSp>
      <p:grpSp>
        <p:nvGrpSpPr>
          <p:cNvPr id="65" name="Group 64">
            <a:extLst>
              <a:ext uri="{FF2B5EF4-FFF2-40B4-BE49-F238E27FC236}">
                <a16:creationId xmlns:a16="http://schemas.microsoft.com/office/drawing/2014/main" id="{E84F72C1-C019-CE2D-DFAC-FF5250A89B8D}"/>
              </a:ext>
            </a:extLst>
          </p:cNvPr>
          <p:cNvGrpSpPr/>
          <p:nvPr/>
        </p:nvGrpSpPr>
        <p:grpSpPr>
          <a:xfrm>
            <a:off x="5787257" y="4457337"/>
            <a:ext cx="699006" cy="699004"/>
            <a:chOff x="3607818" y="4334232"/>
            <a:chExt cx="699006" cy="699004"/>
          </a:xfrm>
        </p:grpSpPr>
        <p:grpSp>
          <p:nvGrpSpPr>
            <p:cNvPr id="66" name="Group 65">
              <a:extLst>
                <a:ext uri="{FF2B5EF4-FFF2-40B4-BE49-F238E27FC236}">
                  <a16:creationId xmlns:a16="http://schemas.microsoft.com/office/drawing/2014/main" id="{8FCEE56E-D87B-8686-B1C5-18606FFAC046}"/>
                </a:ext>
              </a:extLst>
            </p:cNvPr>
            <p:cNvGrpSpPr/>
            <p:nvPr/>
          </p:nvGrpSpPr>
          <p:grpSpPr>
            <a:xfrm>
              <a:off x="3607818" y="4334232"/>
              <a:ext cx="699006" cy="699004"/>
              <a:chOff x="7233588" y="954230"/>
              <a:chExt cx="1927701" cy="1927701"/>
            </a:xfrm>
          </p:grpSpPr>
          <p:pic>
            <p:nvPicPr>
              <p:cNvPr id="68" name="Graphic 67">
                <a:extLst>
                  <a:ext uri="{FF2B5EF4-FFF2-40B4-BE49-F238E27FC236}">
                    <a16:creationId xmlns:a16="http://schemas.microsoft.com/office/drawing/2014/main" id="{63008320-7C88-CACF-109E-5C48981F3B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69" name="Oval 68">
                <a:extLst>
                  <a:ext uri="{FF2B5EF4-FFF2-40B4-BE49-F238E27FC236}">
                    <a16:creationId xmlns:a16="http://schemas.microsoft.com/office/drawing/2014/main" id="{ECB59D5D-BF4A-5C79-797B-D33647A25A4B}"/>
                  </a:ext>
                </a:extLst>
              </p:cNvPr>
              <p:cNvSpPr/>
              <p:nvPr/>
            </p:nvSpPr>
            <p:spPr>
              <a:xfrm>
                <a:off x="7359951" y="1080593"/>
                <a:ext cx="1674974" cy="1674974"/>
              </a:xfrm>
              <a:prstGeom prst="ellipse">
                <a:avLst/>
              </a:prstGeom>
              <a:solidFill>
                <a:schemeClr val="accent2"/>
              </a:solidFill>
              <a:ln w="9525" cap="flat">
                <a:noFill/>
                <a:prstDash val="solid"/>
                <a:miter/>
              </a:ln>
              <a:effectLst>
                <a:outerShdw blurRad="50800" dist="1016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67" name="Graphic 66">
              <a:extLst>
                <a:ext uri="{FF2B5EF4-FFF2-40B4-BE49-F238E27FC236}">
                  <a16:creationId xmlns:a16="http://schemas.microsoft.com/office/drawing/2014/main" id="{FBE89B72-2E50-34D9-838B-689A2D21A02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808827" y="4535240"/>
              <a:ext cx="296988" cy="296988"/>
            </a:xfrm>
            <a:prstGeom prst="rect">
              <a:avLst/>
            </a:prstGeom>
          </p:spPr>
        </p:pic>
      </p:grpSp>
      <p:grpSp>
        <p:nvGrpSpPr>
          <p:cNvPr id="70" name="Group 69">
            <a:extLst>
              <a:ext uri="{FF2B5EF4-FFF2-40B4-BE49-F238E27FC236}">
                <a16:creationId xmlns:a16="http://schemas.microsoft.com/office/drawing/2014/main" id="{DFA59AD8-2E30-3549-D4F8-420DEB2F8BFE}"/>
              </a:ext>
            </a:extLst>
          </p:cNvPr>
          <p:cNvGrpSpPr/>
          <p:nvPr/>
        </p:nvGrpSpPr>
        <p:grpSpPr>
          <a:xfrm>
            <a:off x="3628635" y="4457337"/>
            <a:ext cx="699006" cy="699004"/>
            <a:chOff x="7923786" y="4334232"/>
            <a:chExt cx="699006" cy="699004"/>
          </a:xfrm>
        </p:grpSpPr>
        <p:grpSp>
          <p:nvGrpSpPr>
            <p:cNvPr id="71" name="Group 70">
              <a:extLst>
                <a:ext uri="{FF2B5EF4-FFF2-40B4-BE49-F238E27FC236}">
                  <a16:creationId xmlns:a16="http://schemas.microsoft.com/office/drawing/2014/main" id="{888BCB81-884C-0577-3C20-8AF7022EF3BF}"/>
                </a:ext>
              </a:extLst>
            </p:cNvPr>
            <p:cNvGrpSpPr/>
            <p:nvPr/>
          </p:nvGrpSpPr>
          <p:grpSpPr>
            <a:xfrm>
              <a:off x="7923786" y="4334232"/>
              <a:ext cx="699006" cy="699004"/>
              <a:chOff x="7233588" y="954230"/>
              <a:chExt cx="1927701" cy="1927701"/>
            </a:xfrm>
          </p:grpSpPr>
          <p:pic>
            <p:nvPicPr>
              <p:cNvPr id="73" name="Graphic 72">
                <a:extLst>
                  <a:ext uri="{FF2B5EF4-FFF2-40B4-BE49-F238E27FC236}">
                    <a16:creationId xmlns:a16="http://schemas.microsoft.com/office/drawing/2014/main" id="{2B5F8D8B-D982-D63E-E7C8-00BD7950EC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74" name="Oval 73">
                <a:extLst>
                  <a:ext uri="{FF2B5EF4-FFF2-40B4-BE49-F238E27FC236}">
                    <a16:creationId xmlns:a16="http://schemas.microsoft.com/office/drawing/2014/main" id="{DE6DC9A2-F588-9647-BA5F-A6FFBCBB14A5}"/>
                  </a:ext>
                </a:extLst>
              </p:cNvPr>
              <p:cNvSpPr/>
              <p:nvPr/>
            </p:nvSpPr>
            <p:spPr>
              <a:xfrm>
                <a:off x="7359951" y="1080593"/>
                <a:ext cx="1674974" cy="1674974"/>
              </a:xfrm>
              <a:prstGeom prst="ellipse">
                <a:avLst/>
              </a:prstGeom>
              <a:solidFill>
                <a:schemeClr val="accent2"/>
              </a:solidFill>
              <a:ln w="9525" cap="flat">
                <a:noFill/>
                <a:prstDash val="solid"/>
                <a:miter/>
              </a:ln>
              <a:effectLst>
                <a:outerShdw blurRad="50800" dist="1016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72" name="Graphic 71">
              <a:extLst>
                <a:ext uri="{FF2B5EF4-FFF2-40B4-BE49-F238E27FC236}">
                  <a16:creationId xmlns:a16="http://schemas.microsoft.com/office/drawing/2014/main" id="{D73425A9-30E6-2DC6-8812-8B28B8DF4BB2}"/>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128508" y="4536776"/>
              <a:ext cx="289562" cy="293916"/>
            </a:xfrm>
            <a:prstGeom prst="rect">
              <a:avLst/>
            </a:prstGeom>
          </p:spPr>
        </p:pic>
      </p:grpSp>
      <p:sp>
        <p:nvSpPr>
          <p:cNvPr id="3" name="Rectangle: Rounded Corners 2">
            <a:extLst>
              <a:ext uri="{FF2B5EF4-FFF2-40B4-BE49-F238E27FC236}">
                <a16:creationId xmlns:a16="http://schemas.microsoft.com/office/drawing/2014/main" id="{BB1BD66B-5C7B-CA55-745F-139E13E372F1}"/>
              </a:ext>
            </a:extLst>
          </p:cNvPr>
          <p:cNvSpPr/>
          <p:nvPr/>
        </p:nvSpPr>
        <p:spPr>
          <a:xfrm>
            <a:off x="9437117" y="4867268"/>
            <a:ext cx="1988312" cy="1635887"/>
          </a:xfrm>
          <a:prstGeom prst="roundRect">
            <a:avLst>
              <a:gd name="adj" fmla="val 3814"/>
            </a:avLst>
          </a:prstGeom>
          <a:solidFill>
            <a:schemeClr val="accent5"/>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180000" rtlCol="0" fromWordArt="0" anchor="ctr" anchorCtr="0" forceAA="0" compatLnSpc="1">
            <a:prstTxWarp prst="textNoShape">
              <a:avLst/>
            </a:prstTxWarp>
            <a:noAutofit/>
          </a:bodyPr>
          <a:lstStyle/>
          <a:p>
            <a:pPr lvl="0">
              <a:spcAft>
                <a:spcPts val="600"/>
              </a:spcAft>
              <a:defRPr/>
            </a:pPr>
            <a:r>
              <a:rPr lang="en-GB" sz="1000" dirty="0">
                <a:latin typeface="Helvetica" panose="020B0604020202020204" pitchFamily="34" charset="0"/>
                <a:cs typeface="Helvetica" panose="020B0604020202020204" pitchFamily="34" charset="0"/>
              </a:rPr>
              <a:t>2025 Channel </a:t>
            </a:r>
            <a:r>
              <a:rPr lang="en-GB" sz="1000" b="1" dirty="0">
                <a:latin typeface="Helvetica" panose="020B0604020202020204" pitchFamily="34" charset="0"/>
                <a:cs typeface="Helvetica" panose="020B0604020202020204" pitchFamily="34" charset="0"/>
              </a:rPr>
              <a:t>FYR £10.5m </a:t>
            </a:r>
            <a:r>
              <a:rPr lang="en-GB" sz="1000" dirty="0">
                <a:latin typeface="Helvetica" panose="020B0604020202020204" pitchFamily="34" charset="0"/>
                <a:cs typeface="Helvetica" panose="020B0604020202020204" pitchFamily="34" charset="0"/>
              </a:rPr>
              <a:t>with </a:t>
            </a:r>
            <a:r>
              <a:rPr lang="en-GB" sz="1000" b="1" dirty="0">
                <a:latin typeface="Helvetica" panose="020B0604020202020204" pitchFamily="34" charset="0"/>
                <a:cs typeface="Helvetica" panose="020B0604020202020204" pitchFamily="34" charset="0"/>
              </a:rPr>
              <a:t>30%+ </a:t>
            </a:r>
            <a:r>
              <a:rPr lang="en-GB" sz="1000" dirty="0">
                <a:latin typeface="Helvetica" panose="020B0604020202020204" pitchFamily="34" charset="0"/>
                <a:cs typeface="Helvetica" panose="020B0604020202020204" pitchFamily="34" charset="0"/>
              </a:rPr>
              <a:t>gross margin (Excl. IBM deal)</a:t>
            </a:r>
            <a:endParaRPr lang="en-GB" sz="1000" kern="0" dirty="0">
              <a:latin typeface="Helvetica" panose="020B0604020202020204" pitchFamily="34" charset="0"/>
              <a:cs typeface="Helvetica" panose="020B0604020202020204" pitchFamily="34" charset="0"/>
            </a:endParaRPr>
          </a:p>
        </p:txBody>
      </p:sp>
      <p:sp>
        <p:nvSpPr>
          <p:cNvPr id="5" name="Rectangle: Rounded Corners 4">
            <a:extLst>
              <a:ext uri="{FF2B5EF4-FFF2-40B4-BE49-F238E27FC236}">
                <a16:creationId xmlns:a16="http://schemas.microsoft.com/office/drawing/2014/main" id="{C26E1EFA-F029-A815-90C2-3B861D28184D}"/>
              </a:ext>
            </a:extLst>
          </p:cNvPr>
          <p:cNvSpPr/>
          <p:nvPr/>
        </p:nvSpPr>
        <p:spPr>
          <a:xfrm>
            <a:off x="7299950" y="4867267"/>
            <a:ext cx="1988312" cy="1635887"/>
          </a:xfrm>
          <a:prstGeom prst="roundRect">
            <a:avLst>
              <a:gd name="adj" fmla="val 3814"/>
            </a:avLst>
          </a:prstGeom>
          <a:solidFill>
            <a:schemeClr val="accent5"/>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180000" rtlCol="0" fromWordArt="0" anchor="ctr" anchorCtr="0" forceAA="0" compatLnSpc="1">
            <a:prstTxWarp prst="textNoShape">
              <a:avLst/>
            </a:prstTxWarp>
            <a:noAutofit/>
          </a:bodyPr>
          <a:lstStyle/>
          <a:p>
            <a:pPr lvl="0">
              <a:spcAft>
                <a:spcPts val="600"/>
              </a:spcAft>
              <a:defRPr/>
            </a:pPr>
            <a:r>
              <a:rPr lang="en-GB" sz="1000" dirty="0">
                <a:latin typeface="Helvetica" panose="020B0604020202020204" pitchFamily="34" charset="0"/>
                <a:cs typeface="Helvetica" panose="020B0604020202020204" pitchFamily="34" charset="0"/>
              </a:rPr>
              <a:t>2025 - Largest ever </a:t>
            </a:r>
            <a:r>
              <a:rPr lang="en-GB" sz="1000" b="1" dirty="0">
                <a:latin typeface="Helvetica" panose="020B0604020202020204" pitchFamily="34" charset="0"/>
                <a:cs typeface="Helvetica" panose="020B0604020202020204" pitchFamily="34" charset="0"/>
              </a:rPr>
              <a:t>Channel win </a:t>
            </a:r>
            <a:r>
              <a:rPr lang="en-GB" sz="1000" dirty="0">
                <a:latin typeface="Helvetica" panose="020B0604020202020204" pitchFamily="34" charset="0"/>
                <a:cs typeface="Helvetica" panose="020B0604020202020204" pitchFamily="34" charset="0"/>
              </a:rPr>
              <a:t>with </a:t>
            </a:r>
            <a:r>
              <a:rPr lang="en-GB" sz="1000" b="1" dirty="0">
                <a:latin typeface="Helvetica" panose="020B0604020202020204" pitchFamily="34" charset="0"/>
                <a:cs typeface="Helvetica" panose="020B0604020202020204" pitchFamily="34" charset="0"/>
              </a:rPr>
              <a:t>IBM</a:t>
            </a:r>
            <a:r>
              <a:rPr lang="en-GB" sz="1000" dirty="0">
                <a:latin typeface="Helvetica" panose="020B0604020202020204" pitchFamily="34" charset="0"/>
                <a:cs typeface="Helvetica" panose="020B0604020202020204" pitchFamily="34" charset="0"/>
              </a:rPr>
              <a:t> for a contract with the Home Office worth in excess of </a:t>
            </a:r>
            <a:r>
              <a:rPr lang="en-GB" sz="1000" b="1" dirty="0">
                <a:latin typeface="Helvetica" panose="020B0604020202020204" pitchFamily="34" charset="0"/>
                <a:cs typeface="Helvetica" panose="020B0604020202020204" pitchFamily="34" charset="0"/>
              </a:rPr>
              <a:t>£100m TCV</a:t>
            </a:r>
            <a:r>
              <a:rPr lang="en-GB" sz="1000" dirty="0">
                <a:latin typeface="Helvetica" panose="020B0604020202020204" pitchFamily="34" charset="0"/>
                <a:cs typeface="Helvetica" panose="020B0604020202020204" pitchFamily="34" charset="0"/>
              </a:rPr>
              <a:t>.</a:t>
            </a:r>
            <a:endParaRPr lang="en-GB" sz="1000" kern="0" dirty="0">
              <a:latin typeface="Helvetica" panose="020B0604020202020204" pitchFamily="34" charset="0"/>
              <a:cs typeface="Helvetica" panose="020B0604020202020204" pitchFamily="34" charset="0"/>
            </a:endParaRPr>
          </a:p>
        </p:txBody>
      </p:sp>
      <p:grpSp>
        <p:nvGrpSpPr>
          <p:cNvPr id="50" name="Group 49">
            <a:extLst>
              <a:ext uri="{FF2B5EF4-FFF2-40B4-BE49-F238E27FC236}">
                <a16:creationId xmlns:a16="http://schemas.microsoft.com/office/drawing/2014/main" id="{23EED36D-CB58-3B27-85BF-232B3F8D9AE9}"/>
              </a:ext>
            </a:extLst>
          </p:cNvPr>
          <p:cNvGrpSpPr/>
          <p:nvPr/>
        </p:nvGrpSpPr>
        <p:grpSpPr>
          <a:xfrm>
            <a:off x="3607818" y="2576345"/>
            <a:ext cx="699006" cy="699004"/>
            <a:chOff x="3607818" y="2541412"/>
            <a:chExt cx="699006" cy="699004"/>
          </a:xfrm>
        </p:grpSpPr>
        <p:grpSp>
          <p:nvGrpSpPr>
            <p:cNvPr id="51" name="Group 50">
              <a:extLst>
                <a:ext uri="{FF2B5EF4-FFF2-40B4-BE49-F238E27FC236}">
                  <a16:creationId xmlns:a16="http://schemas.microsoft.com/office/drawing/2014/main" id="{B34E41E2-83C5-E4C9-7DB4-AA8845DA3500}"/>
                </a:ext>
              </a:extLst>
            </p:cNvPr>
            <p:cNvGrpSpPr/>
            <p:nvPr/>
          </p:nvGrpSpPr>
          <p:grpSpPr>
            <a:xfrm>
              <a:off x="3607818" y="2541412"/>
              <a:ext cx="699006" cy="699004"/>
              <a:chOff x="7233588" y="954230"/>
              <a:chExt cx="1927701" cy="1927701"/>
            </a:xfrm>
          </p:grpSpPr>
          <p:pic>
            <p:nvPicPr>
              <p:cNvPr id="53" name="Graphic 52">
                <a:extLst>
                  <a:ext uri="{FF2B5EF4-FFF2-40B4-BE49-F238E27FC236}">
                    <a16:creationId xmlns:a16="http://schemas.microsoft.com/office/drawing/2014/main" id="{495EA23E-B4A3-FAC9-8940-C6D7C5AA19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54" name="Oval 53">
                <a:extLst>
                  <a:ext uri="{FF2B5EF4-FFF2-40B4-BE49-F238E27FC236}">
                    <a16:creationId xmlns:a16="http://schemas.microsoft.com/office/drawing/2014/main" id="{97BAA6FC-1FFE-CBC6-56BD-CA8321DE5C13}"/>
                  </a:ext>
                </a:extLst>
              </p:cNvPr>
              <p:cNvSpPr/>
              <p:nvPr/>
            </p:nvSpPr>
            <p:spPr>
              <a:xfrm>
                <a:off x="7359951" y="1080593"/>
                <a:ext cx="1674974" cy="1674974"/>
              </a:xfrm>
              <a:prstGeom prst="ellipse">
                <a:avLst/>
              </a:prstGeom>
              <a:solidFill>
                <a:schemeClr val="accent2"/>
              </a:solidFill>
              <a:ln w="9525" cap="flat">
                <a:noFill/>
                <a:prstDash val="solid"/>
                <a:miter/>
              </a:ln>
              <a:effectLst>
                <a:outerShdw blurRad="50800" dist="1016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52" name="Graphic 51">
              <a:extLst>
                <a:ext uri="{FF2B5EF4-FFF2-40B4-BE49-F238E27FC236}">
                  <a16:creationId xmlns:a16="http://schemas.microsoft.com/office/drawing/2014/main" id="{AC046539-4EED-CCC6-A502-C4FE3A97A5D9}"/>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808827" y="2742420"/>
              <a:ext cx="296988" cy="296988"/>
            </a:xfrm>
            <a:prstGeom prst="rect">
              <a:avLst/>
            </a:prstGeom>
          </p:spPr>
        </p:pic>
      </p:grpSp>
      <p:grpSp>
        <p:nvGrpSpPr>
          <p:cNvPr id="79" name="Group 78">
            <a:extLst>
              <a:ext uri="{FF2B5EF4-FFF2-40B4-BE49-F238E27FC236}">
                <a16:creationId xmlns:a16="http://schemas.microsoft.com/office/drawing/2014/main" id="{4EE13002-584C-244B-C2B5-9598C11A0BFD}"/>
              </a:ext>
            </a:extLst>
          </p:cNvPr>
          <p:cNvGrpSpPr/>
          <p:nvPr/>
        </p:nvGrpSpPr>
        <p:grpSpPr>
          <a:xfrm>
            <a:off x="10043160" y="4457337"/>
            <a:ext cx="699006" cy="699004"/>
            <a:chOff x="10043160" y="4449689"/>
            <a:chExt cx="699006" cy="699004"/>
          </a:xfrm>
        </p:grpSpPr>
        <p:grpSp>
          <p:nvGrpSpPr>
            <p:cNvPr id="83" name="Group 82">
              <a:extLst>
                <a:ext uri="{FF2B5EF4-FFF2-40B4-BE49-F238E27FC236}">
                  <a16:creationId xmlns:a16="http://schemas.microsoft.com/office/drawing/2014/main" id="{8F012F42-5EFD-9710-1384-7DA121F3A85B}"/>
                </a:ext>
              </a:extLst>
            </p:cNvPr>
            <p:cNvGrpSpPr/>
            <p:nvPr/>
          </p:nvGrpSpPr>
          <p:grpSpPr>
            <a:xfrm>
              <a:off x="10043160" y="4449689"/>
              <a:ext cx="699006" cy="699004"/>
              <a:chOff x="7233588" y="954230"/>
              <a:chExt cx="1927701" cy="1927701"/>
            </a:xfrm>
          </p:grpSpPr>
          <p:pic>
            <p:nvPicPr>
              <p:cNvPr id="85" name="Graphic 84">
                <a:extLst>
                  <a:ext uri="{FF2B5EF4-FFF2-40B4-BE49-F238E27FC236}">
                    <a16:creationId xmlns:a16="http://schemas.microsoft.com/office/drawing/2014/main" id="{D618620F-7BA6-3239-E01B-9DB2B96225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86" name="Oval 85">
                <a:extLst>
                  <a:ext uri="{FF2B5EF4-FFF2-40B4-BE49-F238E27FC236}">
                    <a16:creationId xmlns:a16="http://schemas.microsoft.com/office/drawing/2014/main" id="{81ADF98A-B50B-16C6-139D-5D58373CA4AA}"/>
                  </a:ext>
                </a:extLst>
              </p:cNvPr>
              <p:cNvSpPr/>
              <p:nvPr/>
            </p:nvSpPr>
            <p:spPr>
              <a:xfrm>
                <a:off x="7359951" y="1080593"/>
                <a:ext cx="1674974" cy="1674974"/>
              </a:xfrm>
              <a:prstGeom prst="ellipse">
                <a:avLst/>
              </a:prstGeom>
              <a:solidFill>
                <a:schemeClr val="accent2"/>
              </a:solidFill>
              <a:ln w="9525" cap="flat">
                <a:noFill/>
                <a:prstDash val="solid"/>
                <a:miter/>
              </a:ln>
              <a:effectLst>
                <a:outerShdw blurRad="50800" dist="1016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Helvetica"/>
                  <a:ea typeface="+mn-ea"/>
                  <a:cs typeface="+mn-cs"/>
                </a:endParaRPr>
              </a:p>
            </p:txBody>
          </p:sp>
        </p:grpSp>
        <p:pic>
          <p:nvPicPr>
            <p:cNvPr id="91" name="Graphic 90">
              <a:extLst>
                <a:ext uri="{FF2B5EF4-FFF2-40B4-BE49-F238E27FC236}">
                  <a16:creationId xmlns:a16="http://schemas.microsoft.com/office/drawing/2014/main" id="{5D2C2D17-9542-81F0-DBF1-08932A300EF3}"/>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0216439" y="4636832"/>
              <a:ext cx="324718" cy="324718"/>
            </a:xfrm>
            <a:prstGeom prst="rect">
              <a:avLst/>
            </a:prstGeom>
          </p:spPr>
        </p:pic>
      </p:grpSp>
      <p:grpSp>
        <p:nvGrpSpPr>
          <p:cNvPr id="82" name="Group 81">
            <a:extLst>
              <a:ext uri="{FF2B5EF4-FFF2-40B4-BE49-F238E27FC236}">
                <a16:creationId xmlns:a16="http://schemas.microsoft.com/office/drawing/2014/main" id="{F5B9FF23-EF4D-BD27-B52B-8851D8E2D9AD}"/>
              </a:ext>
            </a:extLst>
          </p:cNvPr>
          <p:cNvGrpSpPr/>
          <p:nvPr/>
        </p:nvGrpSpPr>
        <p:grpSpPr>
          <a:xfrm>
            <a:off x="7870071" y="4457337"/>
            <a:ext cx="699006" cy="699004"/>
            <a:chOff x="7870071" y="4483268"/>
            <a:chExt cx="699006" cy="699004"/>
          </a:xfrm>
        </p:grpSpPr>
        <p:grpSp>
          <p:nvGrpSpPr>
            <p:cNvPr id="78" name="Group 77">
              <a:extLst>
                <a:ext uri="{FF2B5EF4-FFF2-40B4-BE49-F238E27FC236}">
                  <a16:creationId xmlns:a16="http://schemas.microsoft.com/office/drawing/2014/main" id="{BC4F3737-6C4F-3C03-A8DD-23A14E14449B}"/>
                </a:ext>
              </a:extLst>
            </p:cNvPr>
            <p:cNvGrpSpPr/>
            <p:nvPr/>
          </p:nvGrpSpPr>
          <p:grpSpPr>
            <a:xfrm>
              <a:off x="7870071" y="4483268"/>
              <a:ext cx="699006" cy="699004"/>
              <a:chOff x="7233588" y="954230"/>
              <a:chExt cx="1927701" cy="1927701"/>
            </a:xfrm>
          </p:grpSpPr>
          <p:pic>
            <p:nvPicPr>
              <p:cNvPr id="80" name="Graphic 79">
                <a:extLst>
                  <a:ext uri="{FF2B5EF4-FFF2-40B4-BE49-F238E27FC236}">
                    <a16:creationId xmlns:a16="http://schemas.microsoft.com/office/drawing/2014/main" id="{F2BCB77A-490A-9BED-8AA5-647C0DDC5A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81" name="Oval 80">
                <a:extLst>
                  <a:ext uri="{FF2B5EF4-FFF2-40B4-BE49-F238E27FC236}">
                    <a16:creationId xmlns:a16="http://schemas.microsoft.com/office/drawing/2014/main" id="{B08D11D3-6887-B5E3-3C12-5548C4755688}"/>
                  </a:ext>
                </a:extLst>
              </p:cNvPr>
              <p:cNvSpPr/>
              <p:nvPr/>
            </p:nvSpPr>
            <p:spPr>
              <a:xfrm>
                <a:off x="7359951" y="1080593"/>
                <a:ext cx="1674974" cy="1674974"/>
              </a:xfrm>
              <a:prstGeom prst="ellipse">
                <a:avLst/>
              </a:prstGeom>
              <a:solidFill>
                <a:schemeClr val="accent2"/>
              </a:solidFill>
              <a:ln w="9525" cap="flat">
                <a:noFill/>
                <a:prstDash val="solid"/>
                <a:miter/>
              </a:ln>
              <a:effectLst>
                <a:outerShdw blurRad="50800" dist="1016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Helvetica"/>
                  <a:ea typeface="+mn-ea"/>
                  <a:cs typeface="+mn-cs"/>
                </a:endParaRPr>
              </a:p>
            </p:txBody>
          </p:sp>
        </p:grpSp>
        <p:pic>
          <p:nvPicPr>
            <p:cNvPr id="92" name="Graphic 91">
              <a:extLst>
                <a:ext uri="{FF2B5EF4-FFF2-40B4-BE49-F238E27FC236}">
                  <a16:creationId xmlns:a16="http://schemas.microsoft.com/office/drawing/2014/main" id="{966F3CAC-5FA8-7531-62D2-44A37BF81589}"/>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8074693" y="4606035"/>
              <a:ext cx="289762" cy="371859"/>
            </a:xfrm>
            <a:prstGeom prst="rect">
              <a:avLst/>
            </a:prstGeom>
          </p:spPr>
        </p:pic>
      </p:grpSp>
    </p:spTree>
    <p:extLst>
      <p:ext uri="{BB962C8B-B14F-4D97-AF65-F5344CB8AC3E}">
        <p14:creationId xmlns:p14="http://schemas.microsoft.com/office/powerpoint/2010/main" val="419874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par>
                                <p:cTn id="8" presetID="53"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p:cTn id="10" dur="500" fill="hold"/>
                                        <p:tgtEl>
                                          <p:spTgt spid="20"/>
                                        </p:tgtEl>
                                        <p:attrNameLst>
                                          <p:attrName>ppt_w</p:attrName>
                                        </p:attrNameLst>
                                      </p:cBhvr>
                                      <p:tavLst>
                                        <p:tav tm="0">
                                          <p:val>
                                            <p:fltVal val="0"/>
                                          </p:val>
                                        </p:tav>
                                        <p:tav tm="100000">
                                          <p:val>
                                            <p:strVal val="#ppt_w"/>
                                          </p:val>
                                        </p:tav>
                                      </p:tavLst>
                                    </p:anim>
                                    <p:anim calcmode="lin" valueType="num">
                                      <p:cBhvr>
                                        <p:cTn id="11" dur="500" fill="hold"/>
                                        <p:tgtEl>
                                          <p:spTgt spid="20"/>
                                        </p:tgtEl>
                                        <p:attrNameLst>
                                          <p:attrName>ppt_h</p:attrName>
                                        </p:attrNameLst>
                                      </p:cBhvr>
                                      <p:tavLst>
                                        <p:tav tm="0">
                                          <p:val>
                                            <p:fltVal val="0"/>
                                          </p:val>
                                        </p:tav>
                                        <p:tav tm="100000">
                                          <p:val>
                                            <p:strVal val="#ppt_h"/>
                                          </p:val>
                                        </p:tav>
                                      </p:tavLst>
                                    </p:anim>
                                    <p:animEffect transition="in" filter="fade">
                                      <p:cBhvr>
                                        <p:cTn id="12" dur="500"/>
                                        <p:tgtEl>
                                          <p:spTgt spid="20"/>
                                        </p:tgtEl>
                                      </p:cBhvr>
                                    </p:animEffect>
                                  </p:childTnLst>
                                </p:cTn>
                              </p:par>
                              <p:par>
                                <p:cTn id="13" presetID="53" presetClass="entr" presetSubtype="1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fltVal val="0"/>
                                          </p:val>
                                        </p:tav>
                                        <p:tav tm="100000">
                                          <p:val>
                                            <p:strVal val="#ppt_h"/>
                                          </p:val>
                                        </p:tav>
                                      </p:tavLst>
                                    </p:anim>
                                    <p:animEffect transition="in" filter="fade">
                                      <p:cBhvr>
                                        <p:cTn id="17" dur="500"/>
                                        <p:tgtEl>
                                          <p:spTgt spid="25"/>
                                        </p:tgtEl>
                                      </p:cBhvr>
                                    </p:animEffect>
                                  </p:childTnLst>
                                </p:cTn>
                              </p:par>
                              <p:par>
                                <p:cTn id="18" presetID="53" presetClass="entr" presetSubtype="16"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p:cTn id="20" dur="500" fill="hold"/>
                                        <p:tgtEl>
                                          <p:spTgt spid="30"/>
                                        </p:tgtEl>
                                        <p:attrNameLst>
                                          <p:attrName>ppt_w</p:attrName>
                                        </p:attrNameLst>
                                      </p:cBhvr>
                                      <p:tavLst>
                                        <p:tav tm="0">
                                          <p:val>
                                            <p:fltVal val="0"/>
                                          </p:val>
                                        </p:tav>
                                        <p:tav tm="100000">
                                          <p:val>
                                            <p:strVal val="#ppt_w"/>
                                          </p:val>
                                        </p:tav>
                                      </p:tavLst>
                                    </p:anim>
                                    <p:anim calcmode="lin" valueType="num">
                                      <p:cBhvr>
                                        <p:cTn id="21" dur="500" fill="hold"/>
                                        <p:tgtEl>
                                          <p:spTgt spid="30"/>
                                        </p:tgtEl>
                                        <p:attrNameLst>
                                          <p:attrName>ppt_h</p:attrName>
                                        </p:attrNameLst>
                                      </p:cBhvr>
                                      <p:tavLst>
                                        <p:tav tm="0">
                                          <p:val>
                                            <p:fltVal val="0"/>
                                          </p:val>
                                        </p:tav>
                                        <p:tav tm="100000">
                                          <p:val>
                                            <p:strVal val="#ppt_h"/>
                                          </p:val>
                                        </p:tav>
                                      </p:tavLst>
                                    </p:anim>
                                    <p:animEffect transition="in" filter="fade">
                                      <p:cBhvr>
                                        <p:cTn id="22" dur="500"/>
                                        <p:tgtEl>
                                          <p:spTgt spid="30"/>
                                        </p:tgtEl>
                                      </p:cBhvr>
                                    </p:animEffect>
                                  </p:childTnLst>
                                </p:cTn>
                              </p:par>
                              <p:par>
                                <p:cTn id="23" presetID="53" presetClass="entr" presetSubtype="16"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p:cTn id="25" dur="500" fill="hold"/>
                                        <p:tgtEl>
                                          <p:spTgt spid="35"/>
                                        </p:tgtEl>
                                        <p:attrNameLst>
                                          <p:attrName>ppt_w</p:attrName>
                                        </p:attrNameLst>
                                      </p:cBhvr>
                                      <p:tavLst>
                                        <p:tav tm="0">
                                          <p:val>
                                            <p:fltVal val="0"/>
                                          </p:val>
                                        </p:tav>
                                        <p:tav tm="100000">
                                          <p:val>
                                            <p:strVal val="#ppt_w"/>
                                          </p:val>
                                        </p:tav>
                                      </p:tavLst>
                                    </p:anim>
                                    <p:anim calcmode="lin" valueType="num">
                                      <p:cBhvr>
                                        <p:cTn id="26" dur="500" fill="hold"/>
                                        <p:tgtEl>
                                          <p:spTgt spid="35"/>
                                        </p:tgtEl>
                                        <p:attrNameLst>
                                          <p:attrName>ppt_h</p:attrName>
                                        </p:attrNameLst>
                                      </p:cBhvr>
                                      <p:tavLst>
                                        <p:tav tm="0">
                                          <p:val>
                                            <p:fltVal val="0"/>
                                          </p:val>
                                        </p:tav>
                                        <p:tav tm="100000">
                                          <p:val>
                                            <p:strVal val="#ppt_h"/>
                                          </p:val>
                                        </p:tav>
                                      </p:tavLst>
                                    </p:anim>
                                    <p:animEffect transition="in" filter="fade">
                                      <p:cBhvr>
                                        <p:cTn id="27" dur="500"/>
                                        <p:tgtEl>
                                          <p:spTgt spid="35"/>
                                        </p:tgtEl>
                                      </p:cBhvr>
                                    </p:animEffect>
                                  </p:childTnLst>
                                </p:cTn>
                              </p:par>
                              <p:par>
                                <p:cTn id="28" presetID="53" presetClass="entr" presetSubtype="16" fill="hold" nodeType="withEffect">
                                  <p:stCondLst>
                                    <p:cond delay="0"/>
                                  </p:stCondLst>
                                  <p:childTnLst>
                                    <p:set>
                                      <p:cBhvr>
                                        <p:cTn id="29" dur="1" fill="hold">
                                          <p:stCondLst>
                                            <p:cond delay="0"/>
                                          </p:stCondLst>
                                        </p:cTn>
                                        <p:tgtEl>
                                          <p:spTgt spid="77"/>
                                        </p:tgtEl>
                                        <p:attrNameLst>
                                          <p:attrName>style.visibility</p:attrName>
                                        </p:attrNameLst>
                                      </p:cBhvr>
                                      <p:to>
                                        <p:strVal val="visible"/>
                                      </p:to>
                                    </p:set>
                                    <p:anim calcmode="lin" valueType="num">
                                      <p:cBhvr>
                                        <p:cTn id="30" dur="500" fill="hold"/>
                                        <p:tgtEl>
                                          <p:spTgt spid="77"/>
                                        </p:tgtEl>
                                        <p:attrNameLst>
                                          <p:attrName>ppt_w</p:attrName>
                                        </p:attrNameLst>
                                      </p:cBhvr>
                                      <p:tavLst>
                                        <p:tav tm="0">
                                          <p:val>
                                            <p:fltVal val="0"/>
                                          </p:val>
                                        </p:tav>
                                        <p:tav tm="100000">
                                          <p:val>
                                            <p:strVal val="#ppt_w"/>
                                          </p:val>
                                        </p:tav>
                                      </p:tavLst>
                                    </p:anim>
                                    <p:anim calcmode="lin" valueType="num">
                                      <p:cBhvr>
                                        <p:cTn id="31" dur="500" fill="hold"/>
                                        <p:tgtEl>
                                          <p:spTgt spid="77"/>
                                        </p:tgtEl>
                                        <p:attrNameLst>
                                          <p:attrName>ppt_h</p:attrName>
                                        </p:attrNameLst>
                                      </p:cBhvr>
                                      <p:tavLst>
                                        <p:tav tm="0">
                                          <p:val>
                                            <p:fltVal val="0"/>
                                          </p:val>
                                        </p:tav>
                                        <p:tav tm="100000">
                                          <p:val>
                                            <p:strVal val="#ppt_h"/>
                                          </p:val>
                                        </p:tav>
                                      </p:tavLst>
                                    </p:anim>
                                    <p:animEffect transition="in" filter="fade">
                                      <p:cBhvr>
                                        <p:cTn id="32" dur="500"/>
                                        <p:tgtEl>
                                          <p:spTgt spid="7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par>
                          <p:cTn id="48" fill="hold">
                            <p:stCondLst>
                              <p:cond delay="500"/>
                            </p:stCondLst>
                            <p:childTnLst>
                              <p:par>
                                <p:cTn id="49" presetID="53" presetClass="entr" presetSubtype="16" fill="hold" nodeType="after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p:cTn id="51" dur="500" fill="hold"/>
                                        <p:tgtEl>
                                          <p:spTgt spid="40"/>
                                        </p:tgtEl>
                                        <p:attrNameLst>
                                          <p:attrName>ppt_w</p:attrName>
                                        </p:attrNameLst>
                                      </p:cBhvr>
                                      <p:tavLst>
                                        <p:tav tm="0">
                                          <p:val>
                                            <p:fltVal val="0"/>
                                          </p:val>
                                        </p:tav>
                                        <p:tav tm="100000">
                                          <p:val>
                                            <p:strVal val="#ppt_w"/>
                                          </p:val>
                                        </p:tav>
                                      </p:tavLst>
                                    </p:anim>
                                    <p:anim calcmode="lin" valueType="num">
                                      <p:cBhvr>
                                        <p:cTn id="52" dur="500" fill="hold"/>
                                        <p:tgtEl>
                                          <p:spTgt spid="40"/>
                                        </p:tgtEl>
                                        <p:attrNameLst>
                                          <p:attrName>ppt_h</p:attrName>
                                        </p:attrNameLst>
                                      </p:cBhvr>
                                      <p:tavLst>
                                        <p:tav tm="0">
                                          <p:val>
                                            <p:fltVal val="0"/>
                                          </p:val>
                                        </p:tav>
                                        <p:tav tm="100000">
                                          <p:val>
                                            <p:strVal val="#ppt_h"/>
                                          </p:val>
                                        </p:tav>
                                      </p:tavLst>
                                    </p:anim>
                                    <p:animEffect transition="in" filter="fade">
                                      <p:cBhvr>
                                        <p:cTn id="53" dur="500"/>
                                        <p:tgtEl>
                                          <p:spTgt spid="40"/>
                                        </p:tgtEl>
                                      </p:cBhvr>
                                    </p:animEffect>
                                  </p:childTnLst>
                                </p:cTn>
                              </p:par>
                              <p:par>
                                <p:cTn id="54" presetID="53" presetClass="entr" presetSubtype="16" fill="hold" nodeType="withEffect">
                                  <p:stCondLst>
                                    <p:cond delay="0"/>
                                  </p:stCondLst>
                                  <p:childTnLst>
                                    <p:set>
                                      <p:cBhvr>
                                        <p:cTn id="55" dur="1" fill="hold">
                                          <p:stCondLst>
                                            <p:cond delay="0"/>
                                          </p:stCondLst>
                                        </p:cTn>
                                        <p:tgtEl>
                                          <p:spTgt spid="55"/>
                                        </p:tgtEl>
                                        <p:attrNameLst>
                                          <p:attrName>style.visibility</p:attrName>
                                        </p:attrNameLst>
                                      </p:cBhvr>
                                      <p:to>
                                        <p:strVal val="visible"/>
                                      </p:to>
                                    </p:set>
                                    <p:anim calcmode="lin" valueType="num">
                                      <p:cBhvr>
                                        <p:cTn id="56" dur="500" fill="hold"/>
                                        <p:tgtEl>
                                          <p:spTgt spid="55"/>
                                        </p:tgtEl>
                                        <p:attrNameLst>
                                          <p:attrName>ppt_w</p:attrName>
                                        </p:attrNameLst>
                                      </p:cBhvr>
                                      <p:tavLst>
                                        <p:tav tm="0">
                                          <p:val>
                                            <p:fltVal val="0"/>
                                          </p:val>
                                        </p:tav>
                                        <p:tav tm="100000">
                                          <p:val>
                                            <p:strVal val="#ppt_w"/>
                                          </p:val>
                                        </p:tav>
                                      </p:tavLst>
                                    </p:anim>
                                    <p:anim calcmode="lin" valueType="num">
                                      <p:cBhvr>
                                        <p:cTn id="57" dur="500" fill="hold"/>
                                        <p:tgtEl>
                                          <p:spTgt spid="55"/>
                                        </p:tgtEl>
                                        <p:attrNameLst>
                                          <p:attrName>ppt_h</p:attrName>
                                        </p:attrNameLst>
                                      </p:cBhvr>
                                      <p:tavLst>
                                        <p:tav tm="0">
                                          <p:val>
                                            <p:fltVal val="0"/>
                                          </p:val>
                                        </p:tav>
                                        <p:tav tm="100000">
                                          <p:val>
                                            <p:strVal val="#ppt_h"/>
                                          </p:val>
                                        </p:tav>
                                      </p:tavLst>
                                    </p:anim>
                                    <p:animEffect transition="in" filter="fade">
                                      <p:cBhvr>
                                        <p:cTn id="58" dur="500"/>
                                        <p:tgtEl>
                                          <p:spTgt spid="55"/>
                                        </p:tgtEl>
                                      </p:cBhvr>
                                    </p:animEffect>
                                  </p:childTnLst>
                                </p:cTn>
                              </p:par>
                              <p:par>
                                <p:cTn id="59" presetID="53" presetClass="entr" presetSubtype="16" fill="hold" nodeType="withEffect">
                                  <p:stCondLst>
                                    <p:cond delay="0"/>
                                  </p:stCondLst>
                                  <p:childTnLst>
                                    <p:set>
                                      <p:cBhvr>
                                        <p:cTn id="60" dur="1" fill="hold">
                                          <p:stCondLst>
                                            <p:cond delay="0"/>
                                          </p:stCondLst>
                                        </p:cTn>
                                        <p:tgtEl>
                                          <p:spTgt spid="60"/>
                                        </p:tgtEl>
                                        <p:attrNameLst>
                                          <p:attrName>style.visibility</p:attrName>
                                        </p:attrNameLst>
                                      </p:cBhvr>
                                      <p:to>
                                        <p:strVal val="visible"/>
                                      </p:to>
                                    </p:set>
                                    <p:anim calcmode="lin" valueType="num">
                                      <p:cBhvr>
                                        <p:cTn id="61" dur="500" fill="hold"/>
                                        <p:tgtEl>
                                          <p:spTgt spid="60"/>
                                        </p:tgtEl>
                                        <p:attrNameLst>
                                          <p:attrName>ppt_w</p:attrName>
                                        </p:attrNameLst>
                                      </p:cBhvr>
                                      <p:tavLst>
                                        <p:tav tm="0">
                                          <p:val>
                                            <p:fltVal val="0"/>
                                          </p:val>
                                        </p:tav>
                                        <p:tav tm="100000">
                                          <p:val>
                                            <p:strVal val="#ppt_w"/>
                                          </p:val>
                                        </p:tav>
                                      </p:tavLst>
                                    </p:anim>
                                    <p:anim calcmode="lin" valueType="num">
                                      <p:cBhvr>
                                        <p:cTn id="62" dur="500" fill="hold"/>
                                        <p:tgtEl>
                                          <p:spTgt spid="60"/>
                                        </p:tgtEl>
                                        <p:attrNameLst>
                                          <p:attrName>ppt_h</p:attrName>
                                        </p:attrNameLst>
                                      </p:cBhvr>
                                      <p:tavLst>
                                        <p:tav tm="0">
                                          <p:val>
                                            <p:fltVal val="0"/>
                                          </p:val>
                                        </p:tav>
                                        <p:tav tm="100000">
                                          <p:val>
                                            <p:strVal val="#ppt_h"/>
                                          </p:val>
                                        </p:tav>
                                      </p:tavLst>
                                    </p:anim>
                                    <p:animEffect transition="in" filter="fade">
                                      <p:cBhvr>
                                        <p:cTn id="63" dur="500"/>
                                        <p:tgtEl>
                                          <p:spTgt spid="60"/>
                                        </p:tgtEl>
                                      </p:cBhvr>
                                    </p:animEffect>
                                  </p:childTnLst>
                                </p:cTn>
                              </p:par>
                              <p:par>
                                <p:cTn id="64" presetID="53" presetClass="entr" presetSubtype="16" fill="hold" nodeType="withEffect">
                                  <p:stCondLst>
                                    <p:cond delay="0"/>
                                  </p:stCondLst>
                                  <p:childTnLst>
                                    <p:set>
                                      <p:cBhvr>
                                        <p:cTn id="65" dur="1" fill="hold">
                                          <p:stCondLst>
                                            <p:cond delay="0"/>
                                          </p:stCondLst>
                                        </p:cTn>
                                        <p:tgtEl>
                                          <p:spTgt spid="50"/>
                                        </p:tgtEl>
                                        <p:attrNameLst>
                                          <p:attrName>style.visibility</p:attrName>
                                        </p:attrNameLst>
                                      </p:cBhvr>
                                      <p:to>
                                        <p:strVal val="visible"/>
                                      </p:to>
                                    </p:set>
                                    <p:anim calcmode="lin" valueType="num">
                                      <p:cBhvr>
                                        <p:cTn id="66" dur="500" fill="hold"/>
                                        <p:tgtEl>
                                          <p:spTgt spid="50"/>
                                        </p:tgtEl>
                                        <p:attrNameLst>
                                          <p:attrName>ppt_w</p:attrName>
                                        </p:attrNameLst>
                                      </p:cBhvr>
                                      <p:tavLst>
                                        <p:tav tm="0">
                                          <p:val>
                                            <p:fltVal val="0"/>
                                          </p:val>
                                        </p:tav>
                                        <p:tav tm="100000">
                                          <p:val>
                                            <p:strVal val="#ppt_w"/>
                                          </p:val>
                                        </p:tav>
                                      </p:tavLst>
                                    </p:anim>
                                    <p:anim calcmode="lin" valueType="num">
                                      <p:cBhvr>
                                        <p:cTn id="67" dur="500" fill="hold"/>
                                        <p:tgtEl>
                                          <p:spTgt spid="50"/>
                                        </p:tgtEl>
                                        <p:attrNameLst>
                                          <p:attrName>ppt_h</p:attrName>
                                        </p:attrNameLst>
                                      </p:cBhvr>
                                      <p:tavLst>
                                        <p:tav tm="0">
                                          <p:val>
                                            <p:fltVal val="0"/>
                                          </p:val>
                                        </p:tav>
                                        <p:tav tm="100000">
                                          <p:val>
                                            <p:strVal val="#ppt_h"/>
                                          </p:val>
                                        </p:tav>
                                      </p:tavLst>
                                    </p:anim>
                                    <p:animEffect transition="in" filter="fade">
                                      <p:cBhvr>
                                        <p:cTn id="68" dur="500"/>
                                        <p:tgtEl>
                                          <p:spTgt spid="5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500"/>
                                        <p:tgtEl>
                                          <p:spTgt spid="1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500"/>
                                        <p:tgtEl>
                                          <p:spTgt spid="14"/>
                                        </p:tgtEl>
                                      </p:cBhvr>
                                    </p:animEffect>
                                  </p:childTnLst>
                                </p:cTn>
                              </p:par>
                            </p:childTnLst>
                          </p:cTn>
                        </p:par>
                        <p:par>
                          <p:cTn id="81" fill="hold">
                            <p:stCondLst>
                              <p:cond delay="1000"/>
                            </p:stCondLst>
                            <p:childTnLst>
                              <p:par>
                                <p:cTn id="82" presetID="53" presetClass="entr" presetSubtype="16" fill="hold" nodeType="afterEffect">
                                  <p:stCondLst>
                                    <p:cond delay="0"/>
                                  </p:stCondLst>
                                  <p:childTnLst>
                                    <p:set>
                                      <p:cBhvr>
                                        <p:cTn id="83" dur="1" fill="hold">
                                          <p:stCondLst>
                                            <p:cond delay="0"/>
                                          </p:stCondLst>
                                        </p:cTn>
                                        <p:tgtEl>
                                          <p:spTgt spid="45"/>
                                        </p:tgtEl>
                                        <p:attrNameLst>
                                          <p:attrName>style.visibility</p:attrName>
                                        </p:attrNameLst>
                                      </p:cBhvr>
                                      <p:to>
                                        <p:strVal val="visible"/>
                                      </p:to>
                                    </p:set>
                                    <p:anim calcmode="lin" valueType="num">
                                      <p:cBhvr>
                                        <p:cTn id="84" dur="500" fill="hold"/>
                                        <p:tgtEl>
                                          <p:spTgt spid="45"/>
                                        </p:tgtEl>
                                        <p:attrNameLst>
                                          <p:attrName>ppt_w</p:attrName>
                                        </p:attrNameLst>
                                      </p:cBhvr>
                                      <p:tavLst>
                                        <p:tav tm="0">
                                          <p:val>
                                            <p:fltVal val="0"/>
                                          </p:val>
                                        </p:tav>
                                        <p:tav tm="100000">
                                          <p:val>
                                            <p:strVal val="#ppt_w"/>
                                          </p:val>
                                        </p:tav>
                                      </p:tavLst>
                                    </p:anim>
                                    <p:anim calcmode="lin" valueType="num">
                                      <p:cBhvr>
                                        <p:cTn id="85" dur="500" fill="hold"/>
                                        <p:tgtEl>
                                          <p:spTgt spid="45"/>
                                        </p:tgtEl>
                                        <p:attrNameLst>
                                          <p:attrName>ppt_h</p:attrName>
                                        </p:attrNameLst>
                                      </p:cBhvr>
                                      <p:tavLst>
                                        <p:tav tm="0">
                                          <p:val>
                                            <p:fltVal val="0"/>
                                          </p:val>
                                        </p:tav>
                                        <p:tav tm="100000">
                                          <p:val>
                                            <p:strVal val="#ppt_h"/>
                                          </p:val>
                                        </p:tav>
                                      </p:tavLst>
                                    </p:anim>
                                    <p:animEffect transition="in" filter="fade">
                                      <p:cBhvr>
                                        <p:cTn id="86" dur="500"/>
                                        <p:tgtEl>
                                          <p:spTgt spid="45"/>
                                        </p:tgtEl>
                                      </p:cBhvr>
                                    </p:animEffect>
                                  </p:childTnLst>
                                </p:cTn>
                              </p:par>
                              <p:par>
                                <p:cTn id="87" presetID="53" presetClass="entr" presetSubtype="16" fill="hold" nodeType="withEffect">
                                  <p:stCondLst>
                                    <p:cond delay="0"/>
                                  </p:stCondLst>
                                  <p:childTnLst>
                                    <p:set>
                                      <p:cBhvr>
                                        <p:cTn id="88" dur="1" fill="hold">
                                          <p:stCondLst>
                                            <p:cond delay="0"/>
                                          </p:stCondLst>
                                        </p:cTn>
                                        <p:tgtEl>
                                          <p:spTgt spid="65"/>
                                        </p:tgtEl>
                                        <p:attrNameLst>
                                          <p:attrName>style.visibility</p:attrName>
                                        </p:attrNameLst>
                                      </p:cBhvr>
                                      <p:to>
                                        <p:strVal val="visible"/>
                                      </p:to>
                                    </p:set>
                                    <p:anim calcmode="lin" valueType="num">
                                      <p:cBhvr>
                                        <p:cTn id="89" dur="500" fill="hold"/>
                                        <p:tgtEl>
                                          <p:spTgt spid="65"/>
                                        </p:tgtEl>
                                        <p:attrNameLst>
                                          <p:attrName>ppt_w</p:attrName>
                                        </p:attrNameLst>
                                      </p:cBhvr>
                                      <p:tavLst>
                                        <p:tav tm="0">
                                          <p:val>
                                            <p:fltVal val="0"/>
                                          </p:val>
                                        </p:tav>
                                        <p:tav tm="100000">
                                          <p:val>
                                            <p:strVal val="#ppt_w"/>
                                          </p:val>
                                        </p:tav>
                                      </p:tavLst>
                                    </p:anim>
                                    <p:anim calcmode="lin" valueType="num">
                                      <p:cBhvr>
                                        <p:cTn id="90" dur="500" fill="hold"/>
                                        <p:tgtEl>
                                          <p:spTgt spid="65"/>
                                        </p:tgtEl>
                                        <p:attrNameLst>
                                          <p:attrName>ppt_h</p:attrName>
                                        </p:attrNameLst>
                                      </p:cBhvr>
                                      <p:tavLst>
                                        <p:tav tm="0">
                                          <p:val>
                                            <p:fltVal val="0"/>
                                          </p:val>
                                        </p:tav>
                                        <p:tav tm="100000">
                                          <p:val>
                                            <p:strVal val="#ppt_h"/>
                                          </p:val>
                                        </p:tav>
                                      </p:tavLst>
                                    </p:anim>
                                    <p:animEffect transition="in" filter="fade">
                                      <p:cBhvr>
                                        <p:cTn id="91" dur="500"/>
                                        <p:tgtEl>
                                          <p:spTgt spid="65"/>
                                        </p:tgtEl>
                                      </p:cBhvr>
                                    </p:animEffect>
                                  </p:childTnLst>
                                </p:cTn>
                              </p:par>
                              <p:par>
                                <p:cTn id="92" presetID="53" presetClass="entr" presetSubtype="16" fill="hold" nodeType="withEffect">
                                  <p:stCondLst>
                                    <p:cond delay="0"/>
                                  </p:stCondLst>
                                  <p:childTnLst>
                                    <p:set>
                                      <p:cBhvr>
                                        <p:cTn id="93" dur="1" fill="hold">
                                          <p:stCondLst>
                                            <p:cond delay="0"/>
                                          </p:stCondLst>
                                        </p:cTn>
                                        <p:tgtEl>
                                          <p:spTgt spid="70"/>
                                        </p:tgtEl>
                                        <p:attrNameLst>
                                          <p:attrName>style.visibility</p:attrName>
                                        </p:attrNameLst>
                                      </p:cBhvr>
                                      <p:to>
                                        <p:strVal val="visible"/>
                                      </p:to>
                                    </p:set>
                                    <p:anim calcmode="lin" valueType="num">
                                      <p:cBhvr>
                                        <p:cTn id="94" dur="500" fill="hold"/>
                                        <p:tgtEl>
                                          <p:spTgt spid="70"/>
                                        </p:tgtEl>
                                        <p:attrNameLst>
                                          <p:attrName>ppt_w</p:attrName>
                                        </p:attrNameLst>
                                      </p:cBhvr>
                                      <p:tavLst>
                                        <p:tav tm="0">
                                          <p:val>
                                            <p:fltVal val="0"/>
                                          </p:val>
                                        </p:tav>
                                        <p:tav tm="100000">
                                          <p:val>
                                            <p:strVal val="#ppt_w"/>
                                          </p:val>
                                        </p:tav>
                                      </p:tavLst>
                                    </p:anim>
                                    <p:anim calcmode="lin" valueType="num">
                                      <p:cBhvr>
                                        <p:cTn id="95" dur="500" fill="hold"/>
                                        <p:tgtEl>
                                          <p:spTgt spid="70"/>
                                        </p:tgtEl>
                                        <p:attrNameLst>
                                          <p:attrName>ppt_h</p:attrName>
                                        </p:attrNameLst>
                                      </p:cBhvr>
                                      <p:tavLst>
                                        <p:tav tm="0">
                                          <p:val>
                                            <p:fltVal val="0"/>
                                          </p:val>
                                        </p:tav>
                                        <p:tav tm="100000">
                                          <p:val>
                                            <p:strVal val="#ppt_h"/>
                                          </p:val>
                                        </p:tav>
                                      </p:tavLst>
                                    </p:anim>
                                    <p:animEffect transition="in" filter="fade">
                                      <p:cBhvr>
                                        <p:cTn id="96" dur="500"/>
                                        <p:tgtEl>
                                          <p:spTgt spid="70"/>
                                        </p:tgtEl>
                                      </p:cBhvr>
                                    </p:animEffect>
                                  </p:childTnLst>
                                </p:cTn>
                              </p:par>
                              <p:par>
                                <p:cTn id="97" presetID="53" presetClass="entr" presetSubtype="16" fill="hold" nodeType="withEffect">
                                  <p:stCondLst>
                                    <p:cond delay="0"/>
                                  </p:stCondLst>
                                  <p:childTnLst>
                                    <p:set>
                                      <p:cBhvr>
                                        <p:cTn id="98" dur="1" fill="hold">
                                          <p:stCondLst>
                                            <p:cond delay="0"/>
                                          </p:stCondLst>
                                        </p:cTn>
                                        <p:tgtEl>
                                          <p:spTgt spid="79"/>
                                        </p:tgtEl>
                                        <p:attrNameLst>
                                          <p:attrName>style.visibility</p:attrName>
                                        </p:attrNameLst>
                                      </p:cBhvr>
                                      <p:to>
                                        <p:strVal val="visible"/>
                                      </p:to>
                                    </p:set>
                                    <p:anim calcmode="lin" valueType="num">
                                      <p:cBhvr>
                                        <p:cTn id="99" dur="500" fill="hold"/>
                                        <p:tgtEl>
                                          <p:spTgt spid="79"/>
                                        </p:tgtEl>
                                        <p:attrNameLst>
                                          <p:attrName>ppt_w</p:attrName>
                                        </p:attrNameLst>
                                      </p:cBhvr>
                                      <p:tavLst>
                                        <p:tav tm="0">
                                          <p:val>
                                            <p:fltVal val="0"/>
                                          </p:val>
                                        </p:tav>
                                        <p:tav tm="100000">
                                          <p:val>
                                            <p:strVal val="#ppt_w"/>
                                          </p:val>
                                        </p:tav>
                                      </p:tavLst>
                                    </p:anim>
                                    <p:anim calcmode="lin" valueType="num">
                                      <p:cBhvr>
                                        <p:cTn id="100" dur="500" fill="hold"/>
                                        <p:tgtEl>
                                          <p:spTgt spid="79"/>
                                        </p:tgtEl>
                                        <p:attrNameLst>
                                          <p:attrName>ppt_h</p:attrName>
                                        </p:attrNameLst>
                                      </p:cBhvr>
                                      <p:tavLst>
                                        <p:tav tm="0">
                                          <p:val>
                                            <p:fltVal val="0"/>
                                          </p:val>
                                        </p:tav>
                                        <p:tav tm="100000">
                                          <p:val>
                                            <p:strVal val="#ppt_h"/>
                                          </p:val>
                                        </p:tav>
                                      </p:tavLst>
                                    </p:anim>
                                    <p:animEffect transition="in" filter="fade">
                                      <p:cBhvr>
                                        <p:cTn id="101" dur="500"/>
                                        <p:tgtEl>
                                          <p:spTgt spid="79"/>
                                        </p:tgtEl>
                                      </p:cBhvr>
                                    </p:animEffect>
                                  </p:childTnLst>
                                </p:cTn>
                              </p:par>
                              <p:par>
                                <p:cTn id="102" presetID="53" presetClass="entr" presetSubtype="16" fill="hold" nodeType="withEffect">
                                  <p:stCondLst>
                                    <p:cond delay="0"/>
                                  </p:stCondLst>
                                  <p:childTnLst>
                                    <p:set>
                                      <p:cBhvr>
                                        <p:cTn id="103" dur="1" fill="hold">
                                          <p:stCondLst>
                                            <p:cond delay="0"/>
                                          </p:stCondLst>
                                        </p:cTn>
                                        <p:tgtEl>
                                          <p:spTgt spid="82"/>
                                        </p:tgtEl>
                                        <p:attrNameLst>
                                          <p:attrName>style.visibility</p:attrName>
                                        </p:attrNameLst>
                                      </p:cBhvr>
                                      <p:to>
                                        <p:strVal val="visible"/>
                                      </p:to>
                                    </p:set>
                                    <p:anim calcmode="lin" valueType="num">
                                      <p:cBhvr>
                                        <p:cTn id="104" dur="500" fill="hold"/>
                                        <p:tgtEl>
                                          <p:spTgt spid="82"/>
                                        </p:tgtEl>
                                        <p:attrNameLst>
                                          <p:attrName>ppt_w</p:attrName>
                                        </p:attrNameLst>
                                      </p:cBhvr>
                                      <p:tavLst>
                                        <p:tav tm="0">
                                          <p:val>
                                            <p:fltVal val="0"/>
                                          </p:val>
                                        </p:tav>
                                        <p:tav tm="100000">
                                          <p:val>
                                            <p:strVal val="#ppt_w"/>
                                          </p:val>
                                        </p:tav>
                                      </p:tavLst>
                                    </p:anim>
                                    <p:anim calcmode="lin" valueType="num">
                                      <p:cBhvr>
                                        <p:cTn id="105" dur="500" fill="hold"/>
                                        <p:tgtEl>
                                          <p:spTgt spid="82"/>
                                        </p:tgtEl>
                                        <p:attrNameLst>
                                          <p:attrName>ppt_h</p:attrName>
                                        </p:attrNameLst>
                                      </p:cBhvr>
                                      <p:tavLst>
                                        <p:tav tm="0">
                                          <p:val>
                                            <p:fltVal val="0"/>
                                          </p:val>
                                        </p:tav>
                                        <p:tav tm="100000">
                                          <p:val>
                                            <p:strVal val="#ppt_h"/>
                                          </p:val>
                                        </p:tav>
                                      </p:tavLst>
                                    </p:anim>
                                    <p:animEffect transition="in" filter="fade">
                                      <p:cBhvr>
                                        <p:cTn id="106" dur="500"/>
                                        <p:tgtEl>
                                          <p:spTgt spid="82"/>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1"/>
                                        </p:tgtEl>
                                        <p:attrNameLst>
                                          <p:attrName>style.visibility</p:attrName>
                                        </p:attrNameLst>
                                      </p:cBhvr>
                                      <p:to>
                                        <p:strVal val="visible"/>
                                      </p:to>
                                    </p:set>
                                    <p:animEffect transition="in" filter="fade">
                                      <p:cBhvr>
                                        <p:cTn id="109" dur="500"/>
                                        <p:tgtEl>
                                          <p:spTgt spid="11"/>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6"/>
                                        </p:tgtEl>
                                        <p:attrNameLst>
                                          <p:attrName>style.visibility</p:attrName>
                                        </p:attrNameLst>
                                      </p:cBhvr>
                                      <p:to>
                                        <p:strVal val="visible"/>
                                      </p:to>
                                    </p:set>
                                    <p:animEffect transition="in" filter="fade">
                                      <p:cBhvr>
                                        <p:cTn id="112" dur="500"/>
                                        <p:tgtEl>
                                          <p:spTgt spid="16"/>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5"/>
                                        </p:tgtEl>
                                        <p:attrNameLst>
                                          <p:attrName>style.visibility</p:attrName>
                                        </p:attrNameLst>
                                      </p:cBhvr>
                                      <p:to>
                                        <p:strVal val="visible"/>
                                      </p:to>
                                    </p:set>
                                    <p:animEffect transition="in" filter="fade">
                                      <p:cBhvr>
                                        <p:cTn id="115" dur="500"/>
                                        <p:tgtEl>
                                          <p:spTgt spid="15"/>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5"/>
                                        </p:tgtEl>
                                        <p:attrNameLst>
                                          <p:attrName>style.visibility</p:attrName>
                                        </p:attrNameLst>
                                      </p:cBhvr>
                                      <p:to>
                                        <p:strVal val="visible"/>
                                      </p:to>
                                    </p:set>
                                    <p:animEffect transition="in" filter="fade">
                                      <p:cBhvr>
                                        <p:cTn id="118" dur="500"/>
                                        <p:tgtEl>
                                          <p:spTgt spid="5"/>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3"/>
                                        </p:tgtEl>
                                        <p:attrNameLst>
                                          <p:attrName>style.visibility</p:attrName>
                                        </p:attrNameLst>
                                      </p:cBhvr>
                                      <p:to>
                                        <p:strVal val="visible"/>
                                      </p:to>
                                    </p:set>
                                    <p:animEffect transition="in" filter="fade">
                                      <p:cBhvr>
                                        <p:cTn id="1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6" grpId="0" animBg="1"/>
      <p:bldP spid="7" grpId="0" animBg="1"/>
      <p:bldP spid="8" grpId="0" animBg="1"/>
      <p:bldP spid="9" grpId="0" animBg="1"/>
      <p:bldP spid="2" grpId="0" animBg="1"/>
      <p:bldP spid="10" grpId="0" animBg="1"/>
      <p:bldP spid="11" grpId="0" animBg="1"/>
      <p:bldP spid="12" grpId="0" animBg="1"/>
      <p:bldP spid="13" grpId="0" animBg="1"/>
      <p:bldP spid="14" grpId="0" animBg="1"/>
      <p:bldP spid="15" grpId="0" animBg="1"/>
      <p:bldP spid="16" grpId="0" animBg="1"/>
      <p:bldP spid="3" grpId="0" animBg="1"/>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9B895D67-D89C-0E1F-E533-769FF72C6865}"/>
              </a:ext>
            </a:extLst>
          </p:cNvPr>
          <p:cNvSpPr txBox="1">
            <a:spLocks/>
          </p:cNvSpPr>
          <p:nvPr/>
        </p:nvSpPr>
        <p:spPr>
          <a:xfrm>
            <a:off x="396081" y="1131226"/>
            <a:ext cx="11399838" cy="4842191"/>
          </a:xfrm>
          <a:prstGeom prst="rect">
            <a:avLst/>
          </a:prstGeom>
        </p:spPr>
        <p:txBody>
          <a:bodyPr numCol="2" anchor="ct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85750" indent="-285750" defTabSz="914400">
              <a:spcBef>
                <a:spcPts val="800"/>
              </a:spcBef>
              <a:spcAft>
                <a:spcPts val="800"/>
              </a:spcAft>
              <a:buFont typeface="Arial" panose="020B0604020202020204" pitchFamily="34" charset="0"/>
              <a:buChar char="•"/>
              <a:defRPr/>
            </a:pPr>
            <a:r>
              <a:rPr lang="en-GB" sz="1500" b="1" kern="0">
                <a:solidFill>
                  <a:schemeClr val="bg2"/>
                </a:solidFill>
                <a:latin typeface="Helvetica" pitchFamily="2" charset="0"/>
                <a:cs typeface="Helvetica" panose="020B0604020202020204" pitchFamily="34" charset="0"/>
              </a:rPr>
              <a:t>Founded in 2002 </a:t>
            </a:r>
            <a:r>
              <a:rPr lang="en-GB" sz="1500" kern="0">
                <a:solidFill>
                  <a:schemeClr val="bg1"/>
                </a:solidFill>
                <a:latin typeface="Helvetica" pitchFamily="2" charset="0"/>
                <a:cs typeface="Helvetica" panose="020B0604020202020204" pitchFamily="34" charset="0"/>
              </a:rPr>
              <a:t>as an Ethernet-Only Carrier / Services Provider - Bootstrapper with £400K start-up capital</a:t>
            </a:r>
          </a:p>
          <a:p>
            <a:pPr marL="285750" indent="-285750" defTabSz="914400">
              <a:spcBef>
                <a:spcPts val="800"/>
              </a:spcBef>
              <a:spcAft>
                <a:spcPts val="800"/>
              </a:spcAft>
              <a:buFont typeface="Arial" panose="020B0604020202020204" pitchFamily="34" charset="0"/>
              <a:buChar char="•"/>
              <a:defRPr/>
            </a:pPr>
            <a:r>
              <a:rPr lang="en-GB" sz="1500" b="1" kern="0">
                <a:solidFill>
                  <a:schemeClr val="bg2"/>
                </a:solidFill>
                <a:latin typeface="Helvetica" pitchFamily="2" charset="0"/>
                <a:cs typeface="Helvetica" panose="020B0604020202020204" pitchFamily="34" charset="0"/>
              </a:rPr>
              <a:t>Organic growth to 2020 </a:t>
            </a:r>
            <a:r>
              <a:rPr lang="en-GB" sz="1500" kern="0">
                <a:solidFill>
                  <a:schemeClr val="bg1"/>
                </a:solidFill>
                <a:latin typeface="Helvetica" pitchFamily="2" charset="0"/>
                <a:cs typeface="Helvetica" panose="020B0604020202020204" pitchFamily="34" charset="0"/>
              </a:rPr>
              <a:t>Revenues £142m EBITDA £38.5m</a:t>
            </a:r>
          </a:p>
          <a:p>
            <a:pPr marL="285750" indent="-285750" defTabSz="914400">
              <a:spcBef>
                <a:spcPts val="800"/>
              </a:spcBef>
              <a:spcAft>
                <a:spcPts val="800"/>
              </a:spcAft>
              <a:buFont typeface="Arial" panose="020B0604020202020204" pitchFamily="34" charset="0"/>
              <a:buChar char="•"/>
              <a:defRPr/>
            </a:pPr>
            <a:r>
              <a:rPr lang="en-GB" sz="1500" b="1" kern="0">
                <a:solidFill>
                  <a:schemeClr val="bg2"/>
                </a:solidFill>
                <a:latin typeface="Helvetica" pitchFamily="2" charset="0"/>
                <a:cs typeface="Helvetica" panose="020B0604020202020204" pitchFamily="34" charset="0"/>
              </a:rPr>
              <a:t>Feb 2020 acquired Vysiion </a:t>
            </a:r>
            <a:r>
              <a:rPr lang="en-GB" sz="1500" kern="0">
                <a:solidFill>
                  <a:schemeClr val="bg1"/>
                </a:solidFill>
                <a:latin typeface="Helvetica" pitchFamily="2" charset="0"/>
                <a:cs typeface="Helvetica" panose="020B0604020202020204" pitchFamily="34" charset="0"/>
              </a:rPr>
              <a:t>- an Engineering projects / installations / CNI / Data Centre &amp; Cybersecurity management company</a:t>
            </a:r>
          </a:p>
          <a:p>
            <a:pPr marL="285750" indent="-285750" defTabSz="914400">
              <a:spcBef>
                <a:spcPts val="800"/>
              </a:spcBef>
              <a:spcAft>
                <a:spcPts val="800"/>
              </a:spcAft>
              <a:buFont typeface="Arial" panose="020B0604020202020204" pitchFamily="34" charset="0"/>
              <a:buChar char="•"/>
              <a:defRPr/>
            </a:pPr>
            <a:r>
              <a:rPr lang="en-GB" sz="1500" b="1" kern="0">
                <a:solidFill>
                  <a:schemeClr val="bg2"/>
                </a:solidFill>
                <a:latin typeface="Helvetica" pitchFamily="2" charset="0"/>
                <a:cs typeface="Helvetica" panose="020B0604020202020204" pitchFamily="34" charset="0"/>
              </a:rPr>
              <a:t>Sept 2021 acquired Xpertex </a:t>
            </a:r>
            <a:r>
              <a:rPr lang="en-GB" sz="1500" kern="0">
                <a:solidFill>
                  <a:schemeClr val="bg1"/>
                </a:solidFill>
                <a:latin typeface="Helvetica" pitchFamily="2" charset="0"/>
                <a:cs typeface="Helvetica" panose="020B0604020202020204" pitchFamily="34" charset="0"/>
              </a:rPr>
              <a:t>- Intelligence Services Cybersecurity company</a:t>
            </a:r>
          </a:p>
          <a:p>
            <a:pPr marL="285750" indent="-285750" defTabSz="914400">
              <a:spcBef>
                <a:spcPts val="800"/>
              </a:spcBef>
              <a:spcAft>
                <a:spcPts val="800"/>
              </a:spcAft>
              <a:buFont typeface="Arial" panose="020B0604020202020204" pitchFamily="34" charset="0"/>
              <a:buChar char="•"/>
              <a:defRPr/>
            </a:pPr>
            <a:r>
              <a:rPr lang="en-GB" sz="1500" kern="0">
                <a:solidFill>
                  <a:schemeClr val="bg1"/>
                </a:solidFill>
                <a:latin typeface="Helvetica" pitchFamily="2" charset="0"/>
                <a:cs typeface="Helvetica" panose="020B0604020202020204" pitchFamily="34" charset="0"/>
              </a:rPr>
              <a:t>Combined Group </a:t>
            </a:r>
            <a:r>
              <a:rPr lang="en-GB" sz="1500" b="1" kern="0">
                <a:solidFill>
                  <a:schemeClr val="bg2"/>
                </a:solidFill>
                <a:latin typeface="Helvetica" pitchFamily="2" charset="0"/>
                <a:cs typeface="Helvetica" panose="020B0604020202020204" pitchFamily="34" charset="0"/>
              </a:rPr>
              <a:t>2022 / 23 Revenues £206m; EBITDA £81m</a:t>
            </a:r>
          </a:p>
          <a:p>
            <a:pPr marL="285750" indent="-285750" defTabSz="914400">
              <a:spcBef>
                <a:spcPts val="800"/>
              </a:spcBef>
              <a:spcAft>
                <a:spcPts val="800"/>
              </a:spcAft>
              <a:buFont typeface="Arial" panose="020B0604020202020204" pitchFamily="34" charset="0"/>
              <a:buChar char="•"/>
              <a:defRPr/>
            </a:pPr>
            <a:r>
              <a:rPr lang="en-GB" sz="1500">
                <a:solidFill>
                  <a:schemeClr val="bg1"/>
                </a:solidFill>
                <a:latin typeface="Helvetica" pitchFamily="2" charset="0"/>
              </a:rPr>
              <a:t>With our commitment to customer service excellence, </a:t>
            </a:r>
            <a:r>
              <a:rPr lang="en-GB" sz="1500" b="1">
                <a:solidFill>
                  <a:schemeClr val="bg1"/>
                </a:solidFill>
                <a:latin typeface="Helvetica" pitchFamily="2" charset="0"/>
              </a:rPr>
              <a:t>we </a:t>
            </a:r>
            <a:r>
              <a:rPr lang="en-GB" sz="1500" b="1">
                <a:solidFill>
                  <a:schemeClr val="bg2"/>
                </a:solidFill>
                <a:latin typeface="Helvetica" pitchFamily="2" charset="0"/>
              </a:rPr>
              <a:t>invest 95% of our EBITDA back into people, technology and R&amp;D</a:t>
            </a:r>
            <a:endParaRPr lang="en-GB" sz="1500" b="1" kern="0">
              <a:solidFill>
                <a:schemeClr val="bg2"/>
              </a:solidFill>
              <a:latin typeface="Helvetica" pitchFamily="2" charset="0"/>
              <a:cs typeface="Helvetica" panose="020B0604020202020204" pitchFamily="34" charset="0"/>
            </a:endParaRPr>
          </a:p>
          <a:p>
            <a:pPr marL="285750" indent="-285750" defTabSz="914400">
              <a:spcBef>
                <a:spcPts val="800"/>
              </a:spcBef>
              <a:spcAft>
                <a:spcPts val="800"/>
              </a:spcAft>
              <a:buFont typeface="Arial" panose="020B0604020202020204" pitchFamily="34" charset="0"/>
              <a:buChar char="•"/>
              <a:defRPr/>
            </a:pPr>
            <a:r>
              <a:rPr lang="en-GB" sz="1500" kern="0">
                <a:solidFill>
                  <a:schemeClr val="bg1"/>
                </a:solidFill>
                <a:latin typeface="Helvetica" pitchFamily="2" charset="0"/>
                <a:cs typeface="Helvetica" panose="020B0604020202020204" pitchFamily="34" charset="0"/>
              </a:rPr>
              <a:t>Today, we have </a:t>
            </a:r>
            <a:r>
              <a:rPr lang="en-GB" sz="1500" b="1" kern="0">
                <a:solidFill>
                  <a:schemeClr val="bg2"/>
                </a:solidFill>
                <a:latin typeface="Helvetica" pitchFamily="2" charset="0"/>
                <a:cs typeface="Helvetica" panose="020B0604020202020204" pitchFamily="34" charset="0"/>
              </a:rPr>
              <a:t>3,000 clients, 820 employees </a:t>
            </a:r>
            <a:r>
              <a:rPr lang="en-GB" sz="1500" kern="0">
                <a:solidFill>
                  <a:schemeClr val="bg1"/>
                </a:solidFill>
                <a:latin typeface="Helvetica" pitchFamily="2" charset="0"/>
                <a:cs typeface="Helvetica" panose="020B0604020202020204" pitchFamily="34" charset="0"/>
              </a:rPr>
              <a:t>&amp; operating to management standards with </a:t>
            </a:r>
            <a:r>
              <a:rPr lang="en-GB" sz="1500" b="1" kern="0">
                <a:solidFill>
                  <a:schemeClr val="bg2"/>
                </a:solidFill>
                <a:latin typeface="Helvetica" pitchFamily="2" charset="0"/>
                <a:cs typeface="Helvetica" panose="020B0604020202020204" pitchFamily="34" charset="0"/>
              </a:rPr>
              <a:t>9 ISO accreditations </a:t>
            </a:r>
            <a:r>
              <a:rPr lang="en-GB" sz="1500" kern="0">
                <a:solidFill>
                  <a:schemeClr val="bg1"/>
                </a:solidFill>
                <a:latin typeface="Helvetica" pitchFamily="2" charset="0"/>
                <a:cs typeface="Helvetica" panose="020B0604020202020204" pitchFamily="34" charset="0"/>
              </a:rPr>
              <a:t>- recognised  as a World-Class IT Service Provider by BSI</a:t>
            </a:r>
          </a:p>
          <a:p>
            <a:pPr marL="285750" indent="-285750" defTabSz="914400">
              <a:spcBef>
                <a:spcPts val="800"/>
              </a:spcBef>
              <a:spcAft>
                <a:spcPts val="800"/>
              </a:spcAft>
              <a:buFont typeface="Arial" panose="020B0604020202020204" pitchFamily="34" charset="0"/>
              <a:buChar char="•"/>
              <a:defRPr/>
            </a:pPr>
            <a:r>
              <a:rPr lang="en-US" sz="1500" kern="0">
                <a:solidFill>
                  <a:schemeClr val="bg1"/>
                </a:solidFill>
                <a:latin typeface="Helvetica" pitchFamily="2" charset="0"/>
                <a:cs typeface="Helvetica" panose="020B0604020202020204" pitchFamily="34" charset="0"/>
              </a:rPr>
              <a:t>And an exceptionally high </a:t>
            </a:r>
            <a:r>
              <a:rPr lang="en-US" sz="1500" b="1" kern="0">
                <a:solidFill>
                  <a:schemeClr val="bg2"/>
                </a:solidFill>
                <a:latin typeface="Helvetica" pitchFamily="2" charset="0"/>
                <a:cs typeface="Helvetica" panose="020B0604020202020204" pitchFamily="34" charset="0"/>
              </a:rPr>
              <a:t>‘LIVE REAL-TIME NPS’ score = 78 </a:t>
            </a:r>
            <a:r>
              <a:rPr lang="en-US" sz="1500" kern="0">
                <a:solidFill>
                  <a:schemeClr val="bg1"/>
                </a:solidFill>
                <a:latin typeface="Helvetica" pitchFamily="2" charset="0"/>
                <a:cs typeface="Helvetica" panose="020B0604020202020204" pitchFamily="34" charset="0"/>
              </a:rPr>
              <a:t>(Sept 2023) which is over four times higher than the industry average</a:t>
            </a:r>
            <a:endParaRPr lang="en-GB" sz="1500" kern="0">
              <a:solidFill>
                <a:schemeClr val="bg1"/>
              </a:solidFill>
              <a:latin typeface="Helvetica" pitchFamily="2" charset="0"/>
              <a:cs typeface="Helvetica" panose="020B0604020202020204" pitchFamily="34" charset="0"/>
            </a:endParaRPr>
          </a:p>
          <a:p>
            <a:pPr marL="285750" indent="-285750" defTabSz="914400">
              <a:spcBef>
                <a:spcPts val="800"/>
              </a:spcBef>
              <a:spcAft>
                <a:spcPts val="800"/>
              </a:spcAft>
              <a:buFont typeface="Arial" panose="020B0604020202020204" pitchFamily="34" charset="0"/>
              <a:buChar char="•"/>
              <a:defRPr/>
            </a:pPr>
            <a:r>
              <a:rPr lang="en-GB" sz="1500" kern="0">
                <a:solidFill>
                  <a:schemeClr val="bg1"/>
                </a:solidFill>
                <a:latin typeface="Helvetica" pitchFamily="2" charset="0"/>
                <a:cs typeface="Helvetica" panose="020B0604020202020204" pitchFamily="34" charset="0"/>
              </a:rPr>
              <a:t>For </a:t>
            </a:r>
            <a:r>
              <a:rPr lang="en-GB" sz="1500" b="1" kern="0">
                <a:solidFill>
                  <a:schemeClr val="bg2"/>
                </a:solidFill>
                <a:latin typeface="Helvetica" pitchFamily="2" charset="0"/>
                <a:cs typeface="Helvetica" panose="020B0604020202020204" pitchFamily="34" charset="0"/>
              </a:rPr>
              <a:t>21 years</a:t>
            </a:r>
            <a:r>
              <a:rPr lang="en-GB" sz="1500" kern="0">
                <a:solidFill>
                  <a:schemeClr val="bg1"/>
                </a:solidFill>
                <a:latin typeface="Helvetica" pitchFamily="2" charset="0"/>
                <a:cs typeface="Helvetica" panose="020B0604020202020204" pitchFamily="34" charset="0"/>
              </a:rPr>
              <a:t>, we built a reputation for designing, delivering and supporting bespoke and complex Network / Cloud / IT / UCC projects to deliver customer outcomes</a:t>
            </a:r>
          </a:p>
          <a:p>
            <a:pPr marL="285750" indent="-285750" defTabSz="914400">
              <a:spcBef>
                <a:spcPts val="800"/>
              </a:spcBef>
              <a:spcAft>
                <a:spcPts val="800"/>
              </a:spcAft>
              <a:buFont typeface="Arial" panose="020B0604020202020204" pitchFamily="34" charset="0"/>
              <a:buChar char="•"/>
              <a:defRPr/>
            </a:pPr>
            <a:r>
              <a:rPr lang="en-GB" sz="1500" kern="0">
                <a:solidFill>
                  <a:schemeClr val="bg1"/>
                </a:solidFill>
                <a:latin typeface="Helvetica" pitchFamily="2" charset="0"/>
                <a:cs typeface="Helvetica" panose="020B0604020202020204" pitchFamily="34" charset="0"/>
              </a:rPr>
              <a:t>We have</a:t>
            </a:r>
            <a:r>
              <a:rPr lang="en-GB" sz="1500" b="1" kern="0">
                <a:solidFill>
                  <a:schemeClr val="bg2"/>
                </a:solidFill>
                <a:latin typeface="Helvetica" pitchFamily="2" charset="0"/>
                <a:cs typeface="Helvetica" panose="020B0604020202020204" pitchFamily="34" charset="0"/>
              </a:rPr>
              <a:t> invested £120m building a homogenous Layer 2 Ethernet network </a:t>
            </a:r>
            <a:r>
              <a:rPr lang="en-GB" sz="1500" kern="0">
                <a:solidFill>
                  <a:schemeClr val="bg1"/>
                </a:solidFill>
                <a:latin typeface="Helvetica" pitchFamily="2" charset="0"/>
                <a:cs typeface="Helvetica" panose="020B0604020202020204" pitchFamily="34" charset="0"/>
              </a:rPr>
              <a:t>with reach throughout UK &amp; internationally, with further investment in our Cloud architecture and Microsoft Teams infrastructure. We call this our ‘non-stop compute platform’</a:t>
            </a:r>
            <a:endParaRPr lang="en-US" sz="1500" kern="0">
              <a:solidFill>
                <a:schemeClr val="bg1"/>
              </a:solidFill>
              <a:latin typeface="Helvetica" pitchFamily="2" charset="0"/>
              <a:cs typeface="Helvetica" panose="020B0604020202020204" pitchFamily="34" charset="0"/>
            </a:endParaRPr>
          </a:p>
          <a:p>
            <a:pPr marL="285750" indent="-285750" defTabSz="914400">
              <a:spcBef>
                <a:spcPts val="800"/>
              </a:spcBef>
              <a:spcAft>
                <a:spcPts val="800"/>
              </a:spcAft>
              <a:buFont typeface="Arial" panose="020B0604020202020204" pitchFamily="34" charset="0"/>
              <a:buChar char="•"/>
              <a:defRPr/>
            </a:pPr>
            <a:r>
              <a:rPr lang="en-US" sz="1500" kern="0">
                <a:solidFill>
                  <a:schemeClr val="bg1"/>
                </a:solidFill>
                <a:latin typeface="Helvetica" pitchFamily="2" charset="0"/>
                <a:cs typeface="Helvetica" panose="020B0604020202020204" pitchFamily="34" charset="0"/>
              </a:rPr>
              <a:t>‘We treat your business as if it were our business’ assuring we deliver our clients </a:t>
            </a:r>
            <a:r>
              <a:rPr lang="en-US" sz="1500" b="1" kern="0">
                <a:solidFill>
                  <a:schemeClr val="bg2"/>
                </a:solidFill>
                <a:latin typeface="Helvetica" pitchFamily="2" charset="0"/>
                <a:cs typeface="Helvetica" panose="020B0604020202020204" pitchFamily="34" charset="0"/>
              </a:rPr>
              <a:t>‘Peace of Mind-as-a-Service’ </a:t>
            </a:r>
            <a:r>
              <a:rPr lang="en-US" sz="1500" kern="0">
                <a:solidFill>
                  <a:schemeClr val="bg1"/>
                </a:solidFill>
                <a:latin typeface="Helvetica" pitchFamily="2" charset="0"/>
                <a:cs typeface="Helvetica" panose="020B0604020202020204" pitchFamily="34" charset="0"/>
              </a:rPr>
              <a:t>backed by full stack SLA’s</a:t>
            </a:r>
            <a:endParaRPr lang="en-GB" sz="1500" kern="0">
              <a:solidFill>
                <a:schemeClr val="bg1"/>
              </a:solidFill>
              <a:latin typeface="Helvetica" pitchFamily="2" charset="0"/>
              <a:cs typeface="Helvetica" panose="020B0604020202020204" pitchFamily="34" charset="0"/>
            </a:endParaRPr>
          </a:p>
        </p:txBody>
      </p:sp>
      <p:sp>
        <p:nvSpPr>
          <p:cNvPr id="6" name="Title 2">
            <a:extLst>
              <a:ext uri="{FF2B5EF4-FFF2-40B4-BE49-F238E27FC236}">
                <a16:creationId xmlns:a16="http://schemas.microsoft.com/office/drawing/2014/main" id="{0E9EE59E-96E9-77E1-A63A-E8B590281920}"/>
              </a:ext>
            </a:extLst>
          </p:cNvPr>
          <p:cNvSpPr>
            <a:spLocks noGrp="1"/>
          </p:cNvSpPr>
          <p:nvPr>
            <p:ph type="title"/>
          </p:nvPr>
        </p:nvSpPr>
        <p:spPr/>
        <p:txBody>
          <a:bodyPr/>
          <a:lstStyle/>
          <a:p>
            <a:r>
              <a:rPr lang="en-GB"/>
              <a:t>Background History</a:t>
            </a:r>
          </a:p>
        </p:txBody>
      </p:sp>
    </p:spTree>
    <p:extLst>
      <p:ext uri="{BB962C8B-B14F-4D97-AF65-F5344CB8AC3E}">
        <p14:creationId xmlns:p14="http://schemas.microsoft.com/office/powerpoint/2010/main" val="248288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vysiion circle"/>
          <p:cNvSpPr/>
          <p:nvPr/>
        </p:nvSpPr>
        <p:spPr>
          <a:xfrm>
            <a:off x="3939507" y="2419950"/>
            <a:ext cx="2565070" cy="2458192"/>
          </a:xfrm>
          <a:prstGeom prst="ellipse">
            <a:avLst/>
          </a:prstGeom>
          <a:solidFill>
            <a:schemeClr val="accent4">
              <a:alpha val="8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prstClr val="white"/>
                </a:solidFill>
                <a:effectLst/>
                <a:uLnTx/>
                <a:uFillTx/>
                <a:latin typeface="Helvetica" pitchFamily="2" charset="0"/>
                <a:ea typeface="+mn-ea"/>
                <a:cs typeface="+mn-cs"/>
              </a:rPr>
              <a:t>Vysiion Ltd</a:t>
            </a:r>
          </a:p>
        </p:txBody>
      </p:sp>
      <p:sp>
        <p:nvSpPr>
          <p:cNvPr id="5" name="expertex circle"/>
          <p:cNvSpPr/>
          <p:nvPr/>
        </p:nvSpPr>
        <p:spPr>
          <a:xfrm>
            <a:off x="5924666" y="2513490"/>
            <a:ext cx="2565070" cy="2458192"/>
          </a:xfrm>
          <a:prstGeom prst="ellipse">
            <a:avLst/>
          </a:prstGeom>
          <a:solidFill>
            <a:schemeClr val="accent6">
              <a:alpha val="8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err="1">
                <a:ln>
                  <a:noFill/>
                </a:ln>
                <a:solidFill>
                  <a:prstClr val="white"/>
                </a:solidFill>
                <a:effectLst/>
                <a:uLnTx/>
                <a:uFillTx/>
                <a:latin typeface="Helvetica" pitchFamily="2" charset="0"/>
                <a:ea typeface="+mn-ea"/>
                <a:cs typeface="+mn-cs"/>
              </a:rPr>
              <a:t>Xpertex</a:t>
            </a:r>
            <a:r>
              <a:rPr kumimoji="0" lang="en-GB" sz="1500" b="1" i="0" u="none" strike="noStrike" kern="1200" cap="none" spc="0" normalizeH="0" baseline="0" noProof="0">
                <a:ln>
                  <a:noFill/>
                </a:ln>
                <a:solidFill>
                  <a:prstClr val="white"/>
                </a:solidFill>
                <a:effectLst/>
                <a:uLnTx/>
                <a:uFillTx/>
                <a:latin typeface="Helvetica" pitchFamily="2" charset="0"/>
                <a:ea typeface="+mn-ea"/>
                <a:cs typeface="+mn-cs"/>
              </a:rPr>
              <a:t> Ltd</a:t>
            </a:r>
          </a:p>
        </p:txBody>
      </p:sp>
      <p:sp>
        <p:nvSpPr>
          <p:cNvPr id="2" name="expo circle"/>
          <p:cNvSpPr/>
          <p:nvPr/>
        </p:nvSpPr>
        <p:spPr>
          <a:xfrm>
            <a:off x="4867762" y="892357"/>
            <a:ext cx="2565070" cy="2458192"/>
          </a:xfrm>
          <a:prstGeom prst="ellipse">
            <a:avLst/>
          </a:prstGeom>
          <a:solidFill>
            <a:schemeClr val="accent2">
              <a:alpha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1A1C2B"/>
                </a:solidFill>
                <a:effectLst/>
                <a:uLnTx/>
                <a:uFillTx/>
                <a:latin typeface="Helvetica" pitchFamily="2" charset="0"/>
                <a:ea typeface="+mn-ea"/>
                <a:cs typeface="+mn-cs"/>
              </a:rPr>
              <a:t>Exponential-e Ltd</a:t>
            </a:r>
          </a:p>
        </p:txBody>
      </p:sp>
      <p:sp>
        <p:nvSpPr>
          <p:cNvPr id="7" name="TextBox 6">
            <a:extLst>
              <a:ext uri="{FF2B5EF4-FFF2-40B4-BE49-F238E27FC236}">
                <a16:creationId xmlns:a16="http://schemas.microsoft.com/office/drawing/2014/main" id="{EC4441A0-3AE7-4C89-9C2A-8CB512669C82}"/>
              </a:ext>
            </a:extLst>
          </p:cNvPr>
          <p:cNvSpPr txBox="1"/>
          <p:nvPr/>
        </p:nvSpPr>
        <p:spPr>
          <a:xfrm>
            <a:off x="9096349" y="418599"/>
            <a:ext cx="2975204"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prstClr val="white"/>
                </a:solidFill>
                <a:effectLst/>
                <a:uLnTx/>
                <a:uFillTx/>
                <a:latin typeface="Helvetica" pitchFamily="2" charset="0"/>
                <a:ea typeface="+mn-ea"/>
                <a:cs typeface="+mn-cs"/>
              </a:rPr>
              <a:t>The Exponential-e group has over </a:t>
            </a:r>
            <a:r>
              <a:rPr kumimoji="0" lang="en-GB" sz="1500" b="1" i="0" u="none" strike="noStrike" kern="1200" cap="none" spc="0" normalizeH="0" baseline="0" noProof="0">
                <a:ln>
                  <a:noFill/>
                </a:ln>
                <a:solidFill>
                  <a:srgbClr val="00FF2D"/>
                </a:solidFill>
                <a:effectLst/>
                <a:uLnTx/>
                <a:uFillTx/>
                <a:latin typeface="Helvetica" pitchFamily="2" charset="0"/>
                <a:ea typeface="+mn-ea"/>
                <a:cs typeface="+mn-cs"/>
              </a:rPr>
              <a:t>65 years of experience</a:t>
            </a:r>
            <a:r>
              <a:rPr kumimoji="0" lang="en-GB" sz="1500" b="0" i="0" u="none" strike="noStrike" kern="1200" cap="none" spc="0" normalizeH="0" baseline="0" noProof="0">
                <a:ln>
                  <a:noFill/>
                </a:ln>
                <a:solidFill>
                  <a:prstClr val="white"/>
                </a:solidFill>
                <a:effectLst/>
                <a:uLnTx/>
                <a:uFillTx/>
                <a:latin typeface="Helvetica" pitchFamily="2" charset="0"/>
                <a:ea typeface="+mn-ea"/>
                <a:cs typeface="+mn-cs"/>
              </a:rPr>
              <a:t>, credentials and capabilities in delivering critical infrastructure to </a:t>
            </a:r>
            <a:br>
              <a:rPr kumimoji="0" lang="en-GB" sz="1500" b="0" i="0" u="none" strike="noStrike" kern="1200" cap="none" spc="0" normalizeH="0" baseline="0" noProof="0">
                <a:ln>
                  <a:noFill/>
                </a:ln>
                <a:solidFill>
                  <a:prstClr val="white"/>
                </a:solidFill>
                <a:effectLst/>
                <a:uLnTx/>
                <a:uFillTx/>
                <a:latin typeface="Helvetica" pitchFamily="2" charset="0"/>
                <a:ea typeface="+mn-ea"/>
                <a:cs typeface="+mn-cs"/>
              </a:rPr>
            </a:br>
            <a:r>
              <a:rPr kumimoji="0" lang="en-GB" sz="1500" b="0" i="0" u="none" strike="noStrike" kern="1200" cap="none" spc="0" normalizeH="0" baseline="0" noProof="0">
                <a:ln>
                  <a:noFill/>
                </a:ln>
                <a:solidFill>
                  <a:prstClr val="white"/>
                </a:solidFill>
                <a:effectLst/>
                <a:uLnTx/>
                <a:uFillTx/>
                <a:latin typeface="Helvetica" pitchFamily="2" charset="0"/>
                <a:ea typeface="+mn-ea"/>
                <a:cs typeface="+mn-cs"/>
              </a:rPr>
              <a:t>both the public and private sectors.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prstClr val="white"/>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prstClr val="white"/>
                </a:solidFill>
                <a:effectLst/>
                <a:uLnTx/>
                <a:uFillTx/>
                <a:latin typeface="Helvetica" pitchFamily="2" charset="0"/>
                <a:ea typeface="+mn-ea"/>
                <a:cs typeface="+mn-cs"/>
              </a:rPr>
              <a:t>The combined skills and expertise of the 3 companies now make </a:t>
            </a:r>
            <a:r>
              <a:rPr kumimoji="0" lang="en-GB" sz="1500" b="1" i="0" u="none" strike="noStrike" kern="1200" cap="none" spc="0" normalizeH="0" baseline="0" noProof="0">
                <a:ln>
                  <a:noFill/>
                </a:ln>
                <a:solidFill>
                  <a:srgbClr val="00FF2D"/>
                </a:solidFill>
                <a:effectLst/>
                <a:uLnTx/>
                <a:uFillTx/>
                <a:latin typeface="Helvetica" pitchFamily="2" charset="0"/>
                <a:ea typeface="+mn-ea"/>
                <a:cs typeface="+mn-cs"/>
              </a:rPr>
              <a:t>‘military-grade’ solutions</a:t>
            </a:r>
            <a:r>
              <a:rPr kumimoji="0" lang="en-GB" sz="1500" b="0" i="0" u="none" strike="noStrike" kern="1200" cap="none" spc="0" normalizeH="0" baseline="0" noProof="0">
                <a:ln>
                  <a:noFill/>
                </a:ln>
                <a:solidFill>
                  <a:prstClr val="white"/>
                </a:solidFill>
                <a:effectLst/>
                <a:uLnTx/>
                <a:uFillTx/>
                <a:latin typeface="Helvetica" pitchFamily="2" charset="0"/>
                <a:ea typeface="+mn-ea"/>
                <a:cs typeface="+mn-cs"/>
              </a:rPr>
              <a:t> more accessible and available to our partners underpinning critical partners customer solutions.</a:t>
            </a:r>
            <a:endParaRPr kumimoji="0" lang="en-GB" sz="1500" b="0" i="0" u="none" strike="noStrike" kern="1200" cap="none" spc="0" normalizeH="0" baseline="0" noProof="0">
              <a:ln>
                <a:noFill/>
              </a:ln>
              <a:solidFill>
                <a:prstClr val="white"/>
              </a:solidFill>
              <a:effectLst/>
              <a:uLnTx/>
              <a:uFillTx/>
              <a:latin typeface="Helvetica" pitchFamily="2" charset="0"/>
              <a:ea typeface="+mn-ea"/>
              <a:cs typeface="Helvetica" panose="020B0604020202020204" pitchFamily="34" charset="0"/>
            </a:endParaRPr>
          </a:p>
        </p:txBody>
      </p:sp>
      <p:sp>
        <p:nvSpPr>
          <p:cNvPr id="8" name="TextBox 7"/>
          <p:cNvSpPr txBox="1"/>
          <p:nvPr/>
        </p:nvSpPr>
        <p:spPr>
          <a:xfrm>
            <a:off x="280060" y="1181126"/>
            <a:ext cx="326175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00FF2D"/>
                </a:solidFill>
                <a:effectLst/>
                <a:uLnTx/>
                <a:uFillTx/>
                <a:latin typeface="Helvetica" pitchFamily="2" charset="0"/>
                <a:ea typeface="+mn-ea"/>
                <a:cs typeface="+mn-cs"/>
              </a:rPr>
              <a:t>Exponential-e</a:t>
            </a:r>
            <a:br>
              <a:rPr kumimoji="0" lang="en-GB" sz="1500" b="1" i="0" u="none" strike="noStrike" kern="1200" cap="none" spc="0" normalizeH="0" baseline="0" noProof="0">
                <a:ln>
                  <a:noFill/>
                </a:ln>
                <a:solidFill>
                  <a:prstClr val="white"/>
                </a:solidFill>
                <a:effectLst/>
                <a:uLnTx/>
                <a:uFillTx/>
                <a:latin typeface="Helvetica" pitchFamily="2" charset="0"/>
                <a:ea typeface="+mn-ea"/>
                <a:cs typeface="+mn-cs"/>
              </a:rPr>
            </a:br>
            <a:r>
              <a:rPr kumimoji="0" lang="en-GB" sz="1500" b="0" i="0" u="none" strike="noStrike" kern="1200" cap="none" spc="0" normalizeH="0" baseline="0" noProof="0">
                <a:ln>
                  <a:noFill/>
                </a:ln>
                <a:solidFill>
                  <a:prstClr val="white"/>
                </a:solidFill>
                <a:effectLst/>
                <a:uLnTx/>
                <a:uFillTx/>
                <a:latin typeface="Helvetica" pitchFamily="2" charset="0"/>
                <a:ea typeface="+mn-ea"/>
                <a:cs typeface="+mn-cs"/>
              </a:rPr>
              <a:t>Infrastructure, cloud architecture, solutions delivery, long experience in corporate cyber services</a:t>
            </a:r>
            <a:r>
              <a:rPr kumimoji="0" lang="en-GB" sz="1500" b="0" i="0" u="none" strike="noStrike" kern="1200" cap="none" spc="0" normalizeH="0" noProof="0">
                <a:ln>
                  <a:noFill/>
                </a:ln>
                <a:solidFill>
                  <a:prstClr val="white"/>
                </a:solidFill>
                <a:effectLst/>
                <a:uLnTx/>
                <a:uFillTx/>
                <a:latin typeface="Helvetica" pitchFamily="2" charset="0"/>
                <a:ea typeface="+mn-ea"/>
                <a:cs typeface="+mn-cs"/>
              </a:rPr>
              <a:t> </a:t>
            </a:r>
            <a:r>
              <a:rPr kumimoji="0" lang="en-GB" sz="1500" b="0" i="0" u="none" strike="noStrike" kern="1200" cap="none" spc="0" normalizeH="0" baseline="0" noProof="0">
                <a:ln>
                  <a:noFill/>
                </a:ln>
                <a:solidFill>
                  <a:prstClr val="white"/>
                </a:solidFill>
                <a:effectLst/>
                <a:uLnTx/>
                <a:uFillTx/>
                <a:latin typeface="Helvetica" pitchFamily="2" charset="0"/>
                <a:ea typeface="+mn-ea"/>
                <a:cs typeface="+mn-cs"/>
              </a:rPr>
              <a:t>24 / 7 CSOC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prstClr val="white"/>
                </a:solidFill>
                <a:effectLst/>
                <a:uLnTx/>
                <a:uFillTx/>
                <a:latin typeface="Helvetica" pitchFamily="2" charset="0"/>
                <a:ea typeface="+mn-ea"/>
                <a:cs typeface="+mn-cs"/>
              </a:rPr>
              <a:t>Founded October 2002</a:t>
            </a:r>
          </a:p>
        </p:txBody>
      </p:sp>
      <p:sp>
        <p:nvSpPr>
          <p:cNvPr id="10" name="TextBox 9"/>
          <p:cNvSpPr txBox="1"/>
          <p:nvPr/>
        </p:nvSpPr>
        <p:spPr>
          <a:xfrm>
            <a:off x="280060" y="3429000"/>
            <a:ext cx="326175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00FF2D"/>
                </a:solidFill>
                <a:effectLst/>
                <a:uLnTx/>
                <a:uFillTx/>
                <a:latin typeface="Helvetica" pitchFamily="2" charset="0"/>
                <a:ea typeface="+mn-ea"/>
                <a:cs typeface="+mn-cs"/>
              </a:rPr>
              <a:t>Vysiion</a:t>
            </a:r>
            <a:br>
              <a:rPr kumimoji="0" lang="en-GB" sz="1500" b="0" i="0" u="none" strike="noStrike" kern="1200" cap="none" spc="0" normalizeH="0" baseline="0" noProof="0">
                <a:ln>
                  <a:noFill/>
                </a:ln>
                <a:solidFill>
                  <a:prstClr val="white"/>
                </a:solidFill>
                <a:effectLst/>
                <a:uLnTx/>
                <a:uFillTx/>
                <a:latin typeface="Helvetica" pitchFamily="2" charset="0"/>
                <a:ea typeface="+mn-ea"/>
                <a:cs typeface="+mn-cs"/>
              </a:rPr>
            </a:br>
            <a:r>
              <a:rPr kumimoji="0" lang="en-GB" sz="1500" b="0" i="0" u="none" strike="noStrike" kern="1200" cap="none" spc="0" normalizeH="0" baseline="0" noProof="0">
                <a:ln>
                  <a:noFill/>
                </a:ln>
                <a:solidFill>
                  <a:prstClr val="white"/>
                </a:solidFill>
                <a:effectLst/>
                <a:uLnTx/>
                <a:uFillTx/>
                <a:latin typeface="Helvetica" pitchFamily="2" charset="0"/>
                <a:ea typeface="+mn-ea"/>
                <a:cs typeface="+mn-cs"/>
              </a:rPr>
              <a:t>Security-Cleared staff, LIST-X accreditation &amp; track record in delivering Defence &amp; CNI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prstClr val="white"/>
                </a:solidFill>
                <a:effectLst/>
                <a:uLnTx/>
                <a:uFillTx/>
                <a:latin typeface="Helvetica" pitchFamily="2" charset="0"/>
                <a:ea typeface="+mn-ea"/>
                <a:cs typeface="+mn-cs"/>
              </a:rPr>
              <a:t>Acquired February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1" name="TextBox 10"/>
          <p:cNvSpPr txBox="1"/>
          <p:nvPr/>
        </p:nvSpPr>
        <p:spPr>
          <a:xfrm>
            <a:off x="9111505" y="4002186"/>
            <a:ext cx="272677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err="1">
                <a:ln>
                  <a:noFill/>
                </a:ln>
                <a:solidFill>
                  <a:srgbClr val="00FF2D"/>
                </a:solidFill>
                <a:effectLst/>
                <a:uLnTx/>
                <a:uFillTx/>
                <a:latin typeface="Helvetica" pitchFamily="2" charset="0"/>
                <a:ea typeface="+mn-ea"/>
                <a:cs typeface="+mn-cs"/>
              </a:rPr>
              <a:t>Xpertex</a:t>
            </a:r>
            <a:endParaRPr kumimoji="0" lang="en-GB" sz="1500" b="1" i="0" u="none" strike="noStrike" kern="1200" cap="none" spc="0" normalizeH="0" baseline="0" noProof="0">
              <a:ln>
                <a:noFill/>
              </a:ln>
              <a:solidFill>
                <a:srgbClr val="00FF2D"/>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prstClr val="white"/>
                </a:solidFill>
                <a:effectLst/>
                <a:uLnTx/>
                <a:uFillTx/>
                <a:latin typeface="Helvetica" pitchFamily="2" charset="0"/>
                <a:ea typeface="+mn-ea"/>
                <a:cs typeface="+mn-cs"/>
              </a:rPr>
              <a:t>Security-Cleared staff &amp; track record in delivering ‘Information Assured’ solutions into the Intelligence &amp; CNI sectors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prstClr val="white"/>
                </a:solidFill>
                <a:effectLst/>
                <a:uLnTx/>
                <a:uFillTx/>
                <a:latin typeface="Helvetica" pitchFamily="2" charset="0"/>
                <a:ea typeface="+mn-ea"/>
                <a:cs typeface="+mn-cs"/>
              </a:rPr>
              <a:t>Acquired September 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Exponential-e group"/>
          <p:cNvSpPr/>
          <p:nvPr/>
        </p:nvSpPr>
        <p:spPr>
          <a:xfrm>
            <a:off x="3724732" y="759571"/>
            <a:ext cx="5009153" cy="4958568"/>
          </a:xfrm>
          <a:prstGeom prst="ellipse">
            <a:avLst/>
          </a:prstGeom>
          <a:solidFill>
            <a:schemeClr val="accent2">
              <a:alpha val="83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a:ln>
                  <a:noFill/>
                </a:ln>
                <a:solidFill>
                  <a:schemeClr val="tx1"/>
                </a:solidFill>
                <a:effectLst/>
                <a:uLnTx/>
                <a:uFillTx/>
                <a:latin typeface="Helvetica" pitchFamily="2" charset="0"/>
                <a:ea typeface="+mn-ea"/>
                <a:cs typeface="+mn-cs"/>
              </a:rPr>
              <a:t>Exponential-e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tx1"/>
                </a:solidFill>
                <a:effectLst/>
                <a:uLnTx/>
                <a:uFillTx/>
                <a:latin typeface="Helvetica" pitchFamily="2" charset="0"/>
                <a:ea typeface="+mn-ea"/>
                <a:cs typeface="+mn-cs"/>
              </a:rPr>
              <a:t>x820 people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tx1"/>
                </a:solidFill>
                <a:effectLst/>
                <a:uLnTx/>
                <a:uFillTx/>
                <a:latin typeface="Helvetica" pitchFamily="2" charset="0"/>
                <a:ea typeface="+mn-ea"/>
                <a:cs typeface="+mn-cs"/>
              </a:rPr>
              <a:t>x450 engineers</a:t>
            </a:r>
          </a:p>
        </p:txBody>
      </p:sp>
    </p:spTree>
    <p:extLst>
      <p:ext uri="{BB962C8B-B14F-4D97-AF65-F5344CB8AC3E}">
        <p14:creationId xmlns:p14="http://schemas.microsoft.com/office/powerpoint/2010/main" val="309786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animBg="1"/>
      <p:bldP spid="7" grpId="0"/>
      <p:bldP spid="8" grpId="0"/>
      <p:bldP spid="10" grpId="0"/>
      <p:bldP spid="11" grpId="0"/>
      <p:bldP spid="12"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0" name="Title 12"/>
          <p:cNvSpPr txBox="1">
            <a:spLocks/>
          </p:cNvSpPr>
          <p:nvPr/>
        </p:nvSpPr>
        <p:spPr>
          <a:xfrm>
            <a:off x="1160928" y="16617"/>
            <a:ext cx="10726272" cy="749300"/>
          </a:xfrm>
          <a:prstGeom prst="rect">
            <a:avLst/>
          </a:prstGeom>
          <a:ln>
            <a:noFill/>
          </a:ln>
        </p:spPr>
        <p:txBody>
          <a:bodyPr vert="horz" lIns="91440" tIns="45720" rIns="91440" bIns="45720" rtlCol="0" anchor="ctr" anchorCtr="0">
            <a:normAutofit/>
          </a:bodyPr>
          <a:lstStyle>
            <a:lvl1pPr marL="0" algn="r" defTabSz="609585" rtl="0" eaLnBrk="1" latinLnBrk="0" hangingPunct="1">
              <a:spcBef>
                <a:spcPct val="0"/>
              </a:spcBef>
              <a:buNone/>
              <a:defRPr lang="en-US" sz="2400" b="0" i="0" kern="0" spc="0" dirty="0">
                <a:solidFill>
                  <a:srgbClr val="174A73"/>
                </a:solidFill>
                <a:latin typeface="Helvetica" pitchFamily="2" charset="0"/>
                <a:ea typeface="+mj-ea"/>
                <a:cs typeface="+mj-cs"/>
              </a:defRPr>
            </a:lvl1pPr>
          </a:lstStyle>
          <a:p>
            <a:pPr marL="0" marR="0" lvl="0" indent="0" algn="r" defTabSz="457189" rtl="0" eaLnBrk="1" fontAlgn="auto" latinLnBrk="0" hangingPunct="1">
              <a:lnSpc>
                <a:spcPct val="100000"/>
              </a:lnSpc>
              <a:spcBef>
                <a:spcPct val="0"/>
              </a:spcBef>
              <a:spcAft>
                <a:spcPts val="0"/>
              </a:spcAft>
              <a:buClrTx/>
              <a:buSzTx/>
              <a:buFontTx/>
              <a:buNone/>
              <a:tabLst/>
              <a:defRPr/>
            </a:pPr>
            <a:r>
              <a:rPr kumimoji="0" lang="en-GB" sz="2400" b="0" i="0" u="none" strike="noStrike" kern="0" cap="none" spc="0" normalizeH="0" baseline="0" noProof="0">
                <a:ln>
                  <a:noFill/>
                </a:ln>
                <a:solidFill>
                  <a:schemeClr val="tx1"/>
                </a:solidFill>
                <a:effectLst/>
                <a:uLnTx/>
                <a:uFillTx/>
                <a:latin typeface="Helvetica" panose="020B0604020202020204" pitchFamily="34" charset="0"/>
                <a:ea typeface="+mj-ea"/>
                <a:cs typeface="Helvetica" panose="020B0604020202020204" pitchFamily="34" charset="0"/>
              </a:rPr>
              <a:t>About Us</a:t>
            </a:r>
          </a:p>
        </p:txBody>
      </p:sp>
      <p:grpSp>
        <p:nvGrpSpPr>
          <p:cNvPr id="128" name="Group 127">
            <a:extLst>
              <a:ext uri="{FF2B5EF4-FFF2-40B4-BE49-F238E27FC236}">
                <a16:creationId xmlns:a16="http://schemas.microsoft.com/office/drawing/2014/main" id="{5693A91B-533C-DA00-C389-213F246A2755}"/>
              </a:ext>
            </a:extLst>
          </p:cNvPr>
          <p:cNvGrpSpPr/>
          <p:nvPr/>
        </p:nvGrpSpPr>
        <p:grpSpPr>
          <a:xfrm>
            <a:off x="728074" y="823789"/>
            <a:ext cx="1294220" cy="2264125"/>
            <a:chOff x="434160" y="823789"/>
            <a:chExt cx="1294220" cy="2264125"/>
          </a:xfrm>
        </p:grpSpPr>
        <p:sp>
          <p:nvSpPr>
            <p:cNvPr id="71" name="TextBox 70">
              <a:extLst>
                <a:ext uri="{FF2B5EF4-FFF2-40B4-BE49-F238E27FC236}">
                  <a16:creationId xmlns:a16="http://schemas.microsoft.com/office/drawing/2014/main" id="{3D50CD4D-3801-DC73-14B9-3662A2A18754}"/>
                </a:ext>
              </a:extLst>
            </p:cNvPr>
            <p:cNvSpPr txBox="1"/>
            <p:nvPr/>
          </p:nvSpPr>
          <p:spPr>
            <a:xfrm>
              <a:off x="440344" y="2256917"/>
              <a:ext cx="1281852" cy="830997"/>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000" b="1">
                  <a:solidFill>
                    <a:srgbClr val="1A1C2B"/>
                  </a:solidFill>
                  <a:latin typeface="Helvetica" pitchFamily="2" charset="0"/>
                </a:rPr>
                <a:t>850+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1A1C2B"/>
                  </a:solidFill>
                  <a:effectLst/>
                  <a:uLnTx/>
                  <a:uFillTx/>
                  <a:latin typeface="Helvetica" pitchFamily="2" charset="0"/>
                  <a:ea typeface="+mn-ea"/>
                  <a:cs typeface="+mn-cs"/>
                </a:rPr>
                <a:t>Full time employees</a:t>
              </a:r>
            </a:p>
          </p:txBody>
        </p:sp>
        <p:grpSp>
          <p:nvGrpSpPr>
            <p:cNvPr id="127" name="Group 126">
              <a:extLst>
                <a:ext uri="{FF2B5EF4-FFF2-40B4-BE49-F238E27FC236}">
                  <a16:creationId xmlns:a16="http://schemas.microsoft.com/office/drawing/2014/main" id="{07AD7EC2-4246-6D71-D0D4-15156B7A3484}"/>
                </a:ext>
              </a:extLst>
            </p:cNvPr>
            <p:cNvGrpSpPr/>
            <p:nvPr/>
          </p:nvGrpSpPr>
          <p:grpSpPr>
            <a:xfrm>
              <a:off x="434160" y="823789"/>
              <a:ext cx="1294220" cy="1294220"/>
              <a:chOff x="434160" y="823789"/>
              <a:chExt cx="1294220" cy="1294220"/>
            </a:xfrm>
          </p:grpSpPr>
          <p:pic>
            <p:nvPicPr>
              <p:cNvPr id="90" name="Picture 89">
                <a:extLst>
                  <a:ext uri="{FF2B5EF4-FFF2-40B4-BE49-F238E27FC236}">
                    <a16:creationId xmlns:a16="http://schemas.microsoft.com/office/drawing/2014/main" id="{ED645A23-D8F2-E3E9-CF52-0576F2878B3F}"/>
                  </a:ext>
                </a:extLst>
              </p:cNvPr>
              <p:cNvPicPr>
                <a:picLocks noChangeAspect="1"/>
              </p:cNvPicPr>
              <p:nvPr/>
            </p:nvPicPr>
            <p:blipFill rotWithShape="1">
              <a:blip r:embed="rId4">
                <a:extLst>
                  <a:ext uri="{28A0092B-C50C-407E-A947-70E740481C1C}">
                    <a14:useLocalDpi xmlns:a14="http://schemas.microsoft.com/office/drawing/2010/main" val="0"/>
                  </a:ext>
                </a:extLst>
              </a:blip>
              <a:srcRect l="10218" t="2768" r="82340" b="84420"/>
              <a:stretch/>
            </p:blipFill>
            <p:spPr>
              <a:xfrm>
                <a:off x="804001" y="1201925"/>
                <a:ext cx="554538" cy="537948"/>
              </a:xfrm>
              <a:prstGeom prst="rect">
                <a:avLst/>
              </a:prstGeom>
              <a:effectLst/>
            </p:spPr>
          </p:pic>
          <p:grpSp>
            <p:nvGrpSpPr>
              <p:cNvPr id="6" name="Group 5">
                <a:extLst>
                  <a:ext uri="{FF2B5EF4-FFF2-40B4-BE49-F238E27FC236}">
                    <a16:creationId xmlns:a16="http://schemas.microsoft.com/office/drawing/2014/main" id="{F13DF3C4-BDD0-BCE4-2A63-CC5C73193131}"/>
                  </a:ext>
                </a:extLst>
              </p:cNvPr>
              <p:cNvGrpSpPr/>
              <p:nvPr/>
            </p:nvGrpSpPr>
            <p:grpSpPr>
              <a:xfrm>
                <a:off x="434160" y="823789"/>
                <a:ext cx="1294220" cy="1294220"/>
                <a:chOff x="422968" y="1120065"/>
                <a:chExt cx="1294220" cy="1294220"/>
              </a:xfrm>
            </p:grpSpPr>
            <p:grpSp>
              <p:nvGrpSpPr>
                <p:cNvPr id="9" name="NHS £3.4bn">
                  <a:extLst>
                    <a:ext uri="{FF2B5EF4-FFF2-40B4-BE49-F238E27FC236}">
                      <a16:creationId xmlns:a16="http://schemas.microsoft.com/office/drawing/2014/main" id="{E5BD03E5-81FA-EA89-98BC-A61F3D183423}"/>
                    </a:ext>
                  </a:extLst>
                </p:cNvPr>
                <p:cNvGrpSpPr/>
                <p:nvPr/>
              </p:nvGrpSpPr>
              <p:grpSpPr>
                <a:xfrm>
                  <a:off x="422968" y="1120065"/>
                  <a:ext cx="1294220" cy="1294220"/>
                  <a:chOff x="578788" y="954230"/>
                  <a:chExt cx="1927701" cy="1927701"/>
                </a:xfrm>
              </p:grpSpPr>
              <p:pic>
                <p:nvPicPr>
                  <p:cNvPr id="13" name="Graphic 12">
                    <a:extLst>
                      <a:ext uri="{FF2B5EF4-FFF2-40B4-BE49-F238E27FC236}">
                        <a16:creationId xmlns:a16="http://schemas.microsoft.com/office/drawing/2014/main" id="{C36A7956-8A6F-0B4A-DA0B-63460B11C6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8788" y="954230"/>
                    <a:ext cx="1927701" cy="1927701"/>
                  </a:xfrm>
                  <a:prstGeom prst="rect">
                    <a:avLst/>
                  </a:prstGeom>
                </p:spPr>
              </p:pic>
              <p:sp>
                <p:nvSpPr>
                  <p:cNvPr id="15" name="Oval 14">
                    <a:extLst>
                      <a:ext uri="{FF2B5EF4-FFF2-40B4-BE49-F238E27FC236}">
                        <a16:creationId xmlns:a16="http://schemas.microsoft.com/office/drawing/2014/main" id="{30B0D7A1-239B-5591-5DB2-C5034CD0F5AD}"/>
                      </a:ext>
                    </a:extLst>
                  </p:cNvPr>
                  <p:cNvSpPr/>
                  <p:nvPr/>
                </p:nvSpPr>
                <p:spPr>
                  <a:xfrm>
                    <a:off x="705151" y="1080593"/>
                    <a:ext cx="1674974" cy="1674974"/>
                  </a:xfrm>
                  <a:prstGeom prst="ellipse">
                    <a:avLst/>
                  </a:prstGeom>
                  <a:solidFill>
                    <a:schemeClr val="accent3">
                      <a:lumMod val="75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Helvetica" pitchFamily="2" charset="0"/>
                      <a:ea typeface="+mn-ea"/>
                      <a:cs typeface="+mn-cs"/>
                    </a:endParaRPr>
                  </a:p>
                </p:txBody>
              </p:sp>
            </p:grpSp>
            <p:pic>
              <p:nvPicPr>
                <p:cNvPr id="10" name="Graphic 9">
                  <a:extLst>
                    <a:ext uri="{FF2B5EF4-FFF2-40B4-BE49-F238E27FC236}">
                      <a16:creationId xmlns:a16="http://schemas.microsoft.com/office/drawing/2014/main" id="{1E97DBAF-A945-A6C1-6F47-9B428E562D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0357" y="1588460"/>
                  <a:ext cx="466725" cy="381000"/>
                </a:xfrm>
                <a:prstGeom prst="rect">
                  <a:avLst/>
                </a:prstGeom>
              </p:spPr>
            </p:pic>
          </p:grpSp>
        </p:grpSp>
      </p:grpSp>
      <p:grpSp>
        <p:nvGrpSpPr>
          <p:cNvPr id="129" name="Group 128">
            <a:extLst>
              <a:ext uri="{FF2B5EF4-FFF2-40B4-BE49-F238E27FC236}">
                <a16:creationId xmlns:a16="http://schemas.microsoft.com/office/drawing/2014/main" id="{197B5CCE-F63B-C82C-61E4-5C402B2C1519}"/>
              </a:ext>
            </a:extLst>
          </p:cNvPr>
          <p:cNvGrpSpPr/>
          <p:nvPr/>
        </p:nvGrpSpPr>
        <p:grpSpPr>
          <a:xfrm>
            <a:off x="2548963" y="823789"/>
            <a:ext cx="1543017" cy="2264125"/>
            <a:chOff x="2255049" y="823789"/>
            <a:chExt cx="1543017" cy="2264125"/>
          </a:xfrm>
        </p:grpSpPr>
        <p:sp>
          <p:nvSpPr>
            <p:cNvPr id="36" name="TextBox 35">
              <a:extLst>
                <a:ext uri="{FF2B5EF4-FFF2-40B4-BE49-F238E27FC236}">
                  <a16:creationId xmlns:a16="http://schemas.microsoft.com/office/drawing/2014/main" id="{A74482AA-C71E-DDEF-23B1-3E9B6AE7DF81}"/>
                </a:ext>
              </a:extLst>
            </p:cNvPr>
            <p:cNvSpPr txBox="1"/>
            <p:nvPr/>
          </p:nvSpPr>
          <p:spPr>
            <a:xfrm>
              <a:off x="2255049" y="2256917"/>
              <a:ext cx="1543017" cy="830997"/>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1C2B"/>
                  </a:solidFill>
                  <a:effectLst/>
                  <a:uLnTx/>
                  <a:uFillTx/>
                  <a:latin typeface="Helvetica" pitchFamily="2" charset="0"/>
                  <a:ea typeface="+mn-ea"/>
                  <a:cs typeface="+mn-cs"/>
                </a:rPr>
                <a:t>120</a:t>
              </a:r>
            </a:p>
            <a:p>
              <a:pPr marL="0" marR="0" lvl="0" indent="0" algn="ctr" defTabSz="609585" rtl="0" eaLnBrk="1" fontAlgn="auto" latinLnBrk="0" hangingPunct="1">
                <a:lnSpc>
                  <a:spcPct val="100000"/>
                </a:lnSpc>
                <a:spcBef>
                  <a:spcPts val="0"/>
                </a:spcBef>
                <a:spcAft>
                  <a:spcPts val="0"/>
                </a:spcAft>
                <a:buClrTx/>
                <a:buSzTx/>
                <a:buFontTx/>
                <a:buNone/>
                <a:tabLst/>
                <a:defRPr/>
              </a:pPr>
              <a:r>
                <a:rPr lang="en-GB" sz="1400" b="1">
                  <a:solidFill>
                    <a:srgbClr val="1A1C2B"/>
                  </a:solidFill>
                  <a:latin typeface="Helvetica" pitchFamily="2" charset="0"/>
                </a:rPr>
                <a:t>Service desk engineers</a:t>
              </a:r>
              <a:endParaRPr kumimoji="0" lang="en-GB" sz="1400" b="1" i="0" u="none" strike="noStrike" kern="1200" cap="none" spc="0" normalizeH="0" baseline="0" noProof="0">
                <a:ln>
                  <a:noFill/>
                </a:ln>
                <a:solidFill>
                  <a:srgbClr val="1A1C2B"/>
                </a:solidFill>
                <a:effectLst/>
                <a:uLnTx/>
                <a:uFillTx/>
                <a:latin typeface="Helvetica" pitchFamily="2" charset="0"/>
                <a:ea typeface="+mn-ea"/>
                <a:cs typeface="+mn-cs"/>
              </a:endParaRPr>
            </a:p>
          </p:txBody>
        </p:sp>
        <p:grpSp>
          <p:nvGrpSpPr>
            <p:cNvPr id="17" name="Group 16">
              <a:extLst>
                <a:ext uri="{FF2B5EF4-FFF2-40B4-BE49-F238E27FC236}">
                  <a16:creationId xmlns:a16="http://schemas.microsoft.com/office/drawing/2014/main" id="{D6766BF2-7C22-E7FA-C0E8-A193C849443B}"/>
                </a:ext>
              </a:extLst>
            </p:cNvPr>
            <p:cNvGrpSpPr/>
            <p:nvPr/>
          </p:nvGrpSpPr>
          <p:grpSpPr>
            <a:xfrm>
              <a:off x="2379447" y="823789"/>
              <a:ext cx="1294220" cy="1294220"/>
              <a:chOff x="6208652" y="2867381"/>
              <a:chExt cx="1294220" cy="1294220"/>
            </a:xfrm>
          </p:grpSpPr>
          <p:grpSp>
            <p:nvGrpSpPr>
              <p:cNvPr id="21" name="Prisons £1.2bn">
                <a:extLst>
                  <a:ext uri="{FF2B5EF4-FFF2-40B4-BE49-F238E27FC236}">
                    <a16:creationId xmlns:a16="http://schemas.microsoft.com/office/drawing/2014/main" id="{B3C34913-1C24-2630-806A-E825B55B0BC7}"/>
                  </a:ext>
                </a:extLst>
              </p:cNvPr>
              <p:cNvGrpSpPr/>
              <p:nvPr/>
            </p:nvGrpSpPr>
            <p:grpSpPr>
              <a:xfrm>
                <a:off x="6208652" y="2867381"/>
                <a:ext cx="1294220" cy="1294220"/>
                <a:chOff x="5013628" y="954230"/>
                <a:chExt cx="1927701" cy="1927701"/>
              </a:xfrm>
            </p:grpSpPr>
            <p:pic>
              <p:nvPicPr>
                <p:cNvPr id="25" name="Graphic 24">
                  <a:extLst>
                    <a:ext uri="{FF2B5EF4-FFF2-40B4-BE49-F238E27FC236}">
                      <a16:creationId xmlns:a16="http://schemas.microsoft.com/office/drawing/2014/main" id="{C67C797E-5199-AE2F-53C2-2A871BF0F1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13628" y="954230"/>
                  <a:ext cx="1927701" cy="1927701"/>
                </a:xfrm>
                <a:prstGeom prst="rect">
                  <a:avLst/>
                </a:prstGeom>
              </p:spPr>
            </p:pic>
            <p:sp>
              <p:nvSpPr>
                <p:cNvPr id="26" name="Oval 25">
                  <a:extLst>
                    <a:ext uri="{FF2B5EF4-FFF2-40B4-BE49-F238E27FC236}">
                      <a16:creationId xmlns:a16="http://schemas.microsoft.com/office/drawing/2014/main" id="{9900EADB-95E9-FBB2-8618-9CDC277BBE0D}"/>
                    </a:ext>
                  </a:extLst>
                </p:cNvPr>
                <p:cNvSpPr/>
                <p:nvPr/>
              </p:nvSpPr>
              <p:spPr>
                <a:xfrm>
                  <a:off x="5139991" y="1080593"/>
                  <a:ext cx="1674974" cy="1674974"/>
                </a:xfrm>
                <a:prstGeom prst="ellipse">
                  <a:avLst/>
                </a:prstGeom>
                <a:solidFill>
                  <a:schemeClr val="accent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Helvetica" pitchFamily="2" charset="0"/>
                    <a:ea typeface="+mn-ea"/>
                    <a:cs typeface="+mn-cs"/>
                  </a:endParaRPr>
                </a:p>
              </p:txBody>
            </p:sp>
          </p:grpSp>
          <p:pic>
            <p:nvPicPr>
              <p:cNvPr id="24" name="Graphic 23">
                <a:extLst>
                  <a:ext uri="{FF2B5EF4-FFF2-40B4-BE49-F238E27FC236}">
                    <a16:creationId xmlns:a16="http://schemas.microsoft.com/office/drawing/2014/main" id="{2F77C2A9-2A77-8F66-2464-88297A1CA90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56584" y="3284328"/>
                <a:ext cx="428625" cy="428625"/>
              </a:xfrm>
              <a:prstGeom prst="rect">
                <a:avLst/>
              </a:prstGeom>
            </p:spPr>
          </p:pic>
        </p:grpSp>
      </p:grpSp>
      <p:grpSp>
        <p:nvGrpSpPr>
          <p:cNvPr id="131" name="Group 130">
            <a:extLst>
              <a:ext uri="{FF2B5EF4-FFF2-40B4-BE49-F238E27FC236}">
                <a16:creationId xmlns:a16="http://schemas.microsoft.com/office/drawing/2014/main" id="{DF41977B-7594-77BA-4CFB-3AD8BFD648B0}"/>
              </a:ext>
            </a:extLst>
          </p:cNvPr>
          <p:cNvGrpSpPr/>
          <p:nvPr/>
        </p:nvGrpSpPr>
        <p:grpSpPr>
          <a:xfrm>
            <a:off x="4593085" y="823789"/>
            <a:ext cx="1294220" cy="2264125"/>
            <a:chOff x="4299171" y="823789"/>
            <a:chExt cx="1294220" cy="2264125"/>
          </a:xfrm>
        </p:grpSpPr>
        <p:sp>
          <p:nvSpPr>
            <p:cNvPr id="29" name="TextBox 28">
              <a:extLst>
                <a:ext uri="{FF2B5EF4-FFF2-40B4-BE49-F238E27FC236}">
                  <a16:creationId xmlns:a16="http://schemas.microsoft.com/office/drawing/2014/main" id="{9E43DA8E-5F9D-F8AD-395B-CC9E739E1272}"/>
                </a:ext>
              </a:extLst>
            </p:cNvPr>
            <p:cNvSpPr txBox="1"/>
            <p:nvPr/>
          </p:nvSpPr>
          <p:spPr>
            <a:xfrm>
              <a:off x="4411937" y="2256917"/>
              <a:ext cx="1068689" cy="830997"/>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1C2B"/>
                  </a:solidFill>
                  <a:effectLst/>
                  <a:uLnTx/>
                  <a:uFillTx/>
                  <a:latin typeface="Helvetica" pitchFamily="2" charset="0"/>
                  <a:ea typeface="+mn-ea"/>
                  <a:cs typeface="+mn-cs"/>
                </a:rPr>
                <a:t>102 </a:t>
              </a:r>
            </a:p>
            <a:p>
              <a:pPr marL="0" marR="0" lvl="0" indent="0" algn="ctr" defTabSz="609585" rtl="0" eaLnBrk="1" fontAlgn="auto" latinLnBrk="0" hangingPunct="1">
                <a:lnSpc>
                  <a:spcPct val="100000"/>
                </a:lnSpc>
                <a:spcBef>
                  <a:spcPts val="0"/>
                </a:spcBef>
                <a:spcAft>
                  <a:spcPts val="0"/>
                </a:spcAft>
                <a:buClrTx/>
                <a:buSzTx/>
                <a:buFontTx/>
                <a:buNone/>
                <a:tabLst/>
                <a:defRPr/>
              </a:pPr>
              <a:r>
                <a:rPr lang="en-GB" sz="1400" b="1">
                  <a:solidFill>
                    <a:srgbClr val="1A1C2B"/>
                  </a:solidFill>
                  <a:latin typeface="Helvetica" pitchFamily="2" charset="0"/>
                </a:rPr>
                <a:t>Delivery personnel</a:t>
              </a:r>
              <a:endParaRPr kumimoji="0" lang="en-GB" sz="1400" b="1" i="0" u="none" strike="noStrike" kern="1200" cap="none" spc="0" normalizeH="0" baseline="0" noProof="0">
                <a:ln>
                  <a:noFill/>
                </a:ln>
                <a:solidFill>
                  <a:srgbClr val="1A1C2B"/>
                </a:solidFill>
                <a:effectLst/>
                <a:uLnTx/>
                <a:uFillTx/>
                <a:latin typeface="Helvetica" pitchFamily="2" charset="0"/>
                <a:ea typeface="+mn-ea"/>
                <a:cs typeface="+mn-cs"/>
              </a:endParaRPr>
            </a:p>
          </p:txBody>
        </p:sp>
        <p:grpSp>
          <p:nvGrpSpPr>
            <p:cNvPr id="130" name="Group 129">
              <a:extLst>
                <a:ext uri="{FF2B5EF4-FFF2-40B4-BE49-F238E27FC236}">
                  <a16:creationId xmlns:a16="http://schemas.microsoft.com/office/drawing/2014/main" id="{D41E24E8-9DD1-F821-BF20-9BAE8A34DFA5}"/>
                </a:ext>
              </a:extLst>
            </p:cNvPr>
            <p:cNvGrpSpPr/>
            <p:nvPr/>
          </p:nvGrpSpPr>
          <p:grpSpPr>
            <a:xfrm>
              <a:off x="4299171" y="823789"/>
              <a:ext cx="1294220" cy="1294220"/>
              <a:chOff x="4299171" y="823789"/>
              <a:chExt cx="1294220" cy="1294220"/>
            </a:xfrm>
          </p:grpSpPr>
          <p:grpSp>
            <p:nvGrpSpPr>
              <p:cNvPr id="67" name="NHS £3.4bn">
                <a:extLst>
                  <a:ext uri="{FF2B5EF4-FFF2-40B4-BE49-F238E27FC236}">
                    <a16:creationId xmlns:a16="http://schemas.microsoft.com/office/drawing/2014/main" id="{DA4AAD52-5967-1B14-2097-4F263DB10E9B}"/>
                  </a:ext>
                </a:extLst>
              </p:cNvPr>
              <p:cNvGrpSpPr/>
              <p:nvPr/>
            </p:nvGrpSpPr>
            <p:grpSpPr>
              <a:xfrm>
                <a:off x="4299171" y="823789"/>
                <a:ext cx="1294220" cy="1294220"/>
                <a:chOff x="578788" y="954230"/>
                <a:chExt cx="1927701" cy="1927701"/>
              </a:xfrm>
            </p:grpSpPr>
            <p:pic>
              <p:nvPicPr>
                <p:cNvPr id="74" name="Graphic 73">
                  <a:extLst>
                    <a:ext uri="{FF2B5EF4-FFF2-40B4-BE49-F238E27FC236}">
                      <a16:creationId xmlns:a16="http://schemas.microsoft.com/office/drawing/2014/main" id="{9E134BF1-154B-E23B-F232-7A3694EB18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8788" y="954230"/>
                  <a:ext cx="1927701" cy="1927701"/>
                </a:xfrm>
                <a:prstGeom prst="rect">
                  <a:avLst/>
                </a:prstGeom>
              </p:spPr>
            </p:pic>
            <p:sp>
              <p:nvSpPr>
                <p:cNvPr id="75" name="Oval 74">
                  <a:extLst>
                    <a:ext uri="{FF2B5EF4-FFF2-40B4-BE49-F238E27FC236}">
                      <a16:creationId xmlns:a16="http://schemas.microsoft.com/office/drawing/2014/main" id="{7EA202C4-BEE4-7FF7-FEFD-752A28CAC1BB}"/>
                    </a:ext>
                  </a:extLst>
                </p:cNvPr>
                <p:cNvSpPr/>
                <p:nvPr/>
              </p:nvSpPr>
              <p:spPr>
                <a:xfrm>
                  <a:off x="705151" y="1080593"/>
                  <a:ext cx="1674974" cy="1674974"/>
                </a:xfrm>
                <a:prstGeom prst="ellipse">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Helvetica" pitchFamily="2" charset="0"/>
                    <a:ea typeface="+mn-ea"/>
                    <a:cs typeface="+mn-cs"/>
                  </a:endParaRPr>
                </a:p>
              </p:txBody>
            </p:sp>
          </p:grpSp>
          <p:pic>
            <p:nvPicPr>
              <p:cNvPr id="33" name="Graphic 32">
                <a:extLst>
                  <a:ext uri="{FF2B5EF4-FFF2-40B4-BE49-F238E27FC236}">
                    <a16:creationId xmlns:a16="http://schemas.microsoft.com/office/drawing/2014/main" id="{97628156-4ED7-CB98-38BC-C740ADB726D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98631" y="1223249"/>
                <a:ext cx="495300" cy="495300"/>
              </a:xfrm>
              <a:prstGeom prst="rect">
                <a:avLst/>
              </a:prstGeom>
            </p:spPr>
          </p:pic>
        </p:grpSp>
      </p:grpSp>
      <p:grpSp>
        <p:nvGrpSpPr>
          <p:cNvPr id="133" name="Group 132">
            <a:extLst>
              <a:ext uri="{FF2B5EF4-FFF2-40B4-BE49-F238E27FC236}">
                <a16:creationId xmlns:a16="http://schemas.microsoft.com/office/drawing/2014/main" id="{EBBB1F55-3FD5-C4E2-9656-FB52BD15BF7B}"/>
              </a:ext>
            </a:extLst>
          </p:cNvPr>
          <p:cNvGrpSpPr/>
          <p:nvPr/>
        </p:nvGrpSpPr>
        <p:grpSpPr>
          <a:xfrm>
            <a:off x="6430270" y="823789"/>
            <a:ext cx="1323480" cy="2264125"/>
            <a:chOff x="6350400" y="823789"/>
            <a:chExt cx="1323480" cy="2264125"/>
          </a:xfrm>
        </p:grpSpPr>
        <p:sp>
          <p:nvSpPr>
            <p:cNvPr id="8" name="TextBox 7">
              <a:extLst>
                <a:ext uri="{FF2B5EF4-FFF2-40B4-BE49-F238E27FC236}">
                  <a16:creationId xmlns:a16="http://schemas.microsoft.com/office/drawing/2014/main" id="{D1DE1A24-6B6A-BA7F-795D-04DF968962FE}"/>
                </a:ext>
              </a:extLst>
            </p:cNvPr>
            <p:cNvSpPr txBox="1"/>
            <p:nvPr/>
          </p:nvSpPr>
          <p:spPr>
            <a:xfrm>
              <a:off x="6350400" y="2256917"/>
              <a:ext cx="1323480" cy="830997"/>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000" b="1">
                  <a:solidFill>
                    <a:srgbClr val="1A1C2B"/>
                  </a:solidFill>
                  <a:latin typeface="Helvetica" pitchFamily="2" charset="0"/>
                </a:rPr>
                <a:t>239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1A1C2B"/>
                  </a:solidFill>
                  <a:effectLst/>
                  <a:uLnTx/>
                  <a:uFillTx/>
                  <a:latin typeface="Helvetica" pitchFamily="2" charset="0"/>
                  <a:ea typeface="+mn-ea"/>
                  <a:cs typeface="+mn-cs"/>
                </a:rPr>
                <a:t>Engineering Personnel</a:t>
              </a:r>
            </a:p>
          </p:txBody>
        </p:sp>
        <p:grpSp>
          <p:nvGrpSpPr>
            <p:cNvPr id="132" name="Group 131">
              <a:extLst>
                <a:ext uri="{FF2B5EF4-FFF2-40B4-BE49-F238E27FC236}">
                  <a16:creationId xmlns:a16="http://schemas.microsoft.com/office/drawing/2014/main" id="{B5AC742A-750C-7924-5AD3-496ECD5858B2}"/>
                </a:ext>
              </a:extLst>
            </p:cNvPr>
            <p:cNvGrpSpPr/>
            <p:nvPr/>
          </p:nvGrpSpPr>
          <p:grpSpPr>
            <a:xfrm>
              <a:off x="6365030" y="823789"/>
              <a:ext cx="1294220" cy="1294220"/>
              <a:chOff x="6365030" y="823789"/>
              <a:chExt cx="1294220" cy="1294220"/>
            </a:xfrm>
          </p:grpSpPr>
          <p:grpSp>
            <p:nvGrpSpPr>
              <p:cNvPr id="77" name="Prisons £1.2bn">
                <a:extLst>
                  <a:ext uri="{FF2B5EF4-FFF2-40B4-BE49-F238E27FC236}">
                    <a16:creationId xmlns:a16="http://schemas.microsoft.com/office/drawing/2014/main" id="{1C92E60F-A1AD-8200-BE33-5B4B52E648A2}"/>
                  </a:ext>
                </a:extLst>
              </p:cNvPr>
              <p:cNvGrpSpPr/>
              <p:nvPr/>
            </p:nvGrpSpPr>
            <p:grpSpPr>
              <a:xfrm>
                <a:off x="6365030" y="823789"/>
                <a:ext cx="1294220" cy="1294220"/>
                <a:chOff x="5013628" y="954230"/>
                <a:chExt cx="1927701" cy="1927701"/>
              </a:xfrm>
            </p:grpSpPr>
            <p:pic>
              <p:nvPicPr>
                <p:cNvPr id="79" name="Graphic 78">
                  <a:extLst>
                    <a:ext uri="{FF2B5EF4-FFF2-40B4-BE49-F238E27FC236}">
                      <a16:creationId xmlns:a16="http://schemas.microsoft.com/office/drawing/2014/main" id="{4D827490-F4C7-5AC6-628A-A24E558FA3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13628" y="954230"/>
                  <a:ext cx="1927701" cy="1927701"/>
                </a:xfrm>
                <a:prstGeom prst="rect">
                  <a:avLst/>
                </a:prstGeom>
              </p:spPr>
            </p:pic>
            <p:sp>
              <p:nvSpPr>
                <p:cNvPr id="80" name="Oval 79">
                  <a:extLst>
                    <a:ext uri="{FF2B5EF4-FFF2-40B4-BE49-F238E27FC236}">
                      <a16:creationId xmlns:a16="http://schemas.microsoft.com/office/drawing/2014/main" id="{5E63B4CB-F0AA-C61C-8838-D658B353C640}"/>
                    </a:ext>
                  </a:extLst>
                </p:cNvPr>
                <p:cNvSpPr/>
                <p:nvPr/>
              </p:nvSpPr>
              <p:spPr>
                <a:xfrm>
                  <a:off x="5139991" y="1080593"/>
                  <a:ext cx="1674974" cy="1674974"/>
                </a:xfrm>
                <a:prstGeom prst="ellipse">
                  <a:avLst/>
                </a:prstGeom>
                <a:solidFill>
                  <a:schemeClr val="accent4">
                    <a:lumMod val="75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Helvetica" pitchFamily="2" charset="0"/>
                    <a:ea typeface="+mn-ea"/>
                    <a:cs typeface="+mn-cs"/>
                  </a:endParaRPr>
                </a:p>
              </p:txBody>
            </p:sp>
          </p:grpSp>
          <p:pic>
            <p:nvPicPr>
              <p:cNvPr id="40" name="Graphic 39">
                <a:extLst>
                  <a:ext uri="{FF2B5EF4-FFF2-40B4-BE49-F238E27FC236}">
                    <a16:creationId xmlns:a16="http://schemas.microsoft.com/office/drawing/2014/main" id="{16DB715C-CA97-AFA8-EA46-A8936BC9DF8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745440" y="1223249"/>
                <a:ext cx="533400" cy="495300"/>
              </a:xfrm>
              <a:prstGeom prst="rect">
                <a:avLst/>
              </a:prstGeom>
            </p:spPr>
          </p:pic>
        </p:grpSp>
      </p:grpSp>
      <p:grpSp>
        <p:nvGrpSpPr>
          <p:cNvPr id="135" name="Group 134">
            <a:extLst>
              <a:ext uri="{FF2B5EF4-FFF2-40B4-BE49-F238E27FC236}">
                <a16:creationId xmlns:a16="http://schemas.microsoft.com/office/drawing/2014/main" id="{8B34E3FF-40FD-A4C0-8F7E-25246DEE3CDA}"/>
              </a:ext>
            </a:extLst>
          </p:cNvPr>
          <p:cNvGrpSpPr/>
          <p:nvPr/>
        </p:nvGrpSpPr>
        <p:grpSpPr>
          <a:xfrm>
            <a:off x="8395542" y="823789"/>
            <a:ext cx="1294220" cy="2264125"/>
            <a:chOff x="8410223" y="823789"/>
            <a:chExt cx="1294220" cy="2264125"/>
          </a:xfrm>
        </p:grpSpPr>
        <p:sp>
          <p:nvSpPr>
            <p:cNvPr id="16" name="TextBox 15">
              <a:extLst>
                <a:ext uri="{FF2B5EF4-FFF2-40B4-BE49-F238E27FC236}">
                  <a16:creationId xmlns:a16="http://schemas.microsoft.com/office/drawing/2014/main" id="{B3F81A1B-D75F-FC27-9198-C3B5FAD141DE}"/>
                </a:ext>
              </a:extLst>
            </p:cNvPr>
            <p:cNvSpPr txBox="1"/>
            <p:nvPr/>
          </p:nvSpPr>
          <p:spPr>
            <a:xfrm>
              <a:off x="8416407" y="2256917"/>
              <a:ext cx="1281852" cy="830997"/>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000" b="1">
                  <a:solidFill>
                    <a:srgbClr val="1A1C2B"/>
                  </a:solidFill>
                  <a:latin typeface="Helvetica" pitchFamily="2" charset="0"/>
                </a:rPr>
                <a:t>£206m </a:t>
              </a:r>
              <a:r>
                <a:rPr lang="en-GB" sz="1400" b="1">
                  <a:solidFill>
                    <a:srgbClr val="1A1C2B"/>
                  </a:solidFill>
                  <a:latin typeface="Helvetica" pitchFamily="2" charset="0"/>
                </a:rPr>
                <a:t>Turnover 22/23</a:t>
              </a:r>
              <a:endParaRPr kumimoji="0" lang="en-GB" sz="1400" b="1" i="0" u="none" strike="noStrike" kern="1200" cap="none" spc="0" normalizeH="0" baseline="0" noProof="0">
                <a:ln>
                  <a:noFill/>
                </a:ln>
                <a:solidFill>
                  <a:srgbClr val="1A1C2B"/>
                </a:solidFill>
                <a:effectLst/>
                <a:uLnTx/>
                <a:uFillTx/>
                <a:latin typeface="Helvetica" pitchFamily="2" charset="0"/>
                <a:ea typeface="+mn-ea"/>
                <a:cs typeface="+mn-cs"/>
              </a:endParaRPr>
            </a:p>
          </p:txBody>
        </p:sp>
        <p:grpSp>
          <p:nvGrpSpPr>
            <p:cNvPr id="134" name="Group 133">
              <a:extLst>
                <a:ext uri="{FF2B5EF4-FFF2-40B4-BE49-F238E27FC236}">
                  <a16:creationId xmlns:a16="http://schemas.microsoft.com/office/drawing/2014/main" id="{7A147110-254B-B653-B7D4-080DD752C660}"/>
                </a:ext>
              </a:extLst>
            </p:cNvPr>
            <p:cNvGrpSpPr/>
            <p:nvPr/>
          </p:nvGrpSpPr>
          <p:grpSpPr>
            <a:xfrm>
              <a:off x="8410223" y="823789"/>
              <a:ext cx="1294220" cy="1294220"/>
              <a:chOff x="8410223" y="823789"/>
              <a:chExt cx="1294220" cy="1294220"/>
            </a:xfrm>
          </p:grpSpPr>
          <p:grpSp>
            <p:nvGrpSpPr>
              <p:cNvPr id="97" name="NHS £3.4bn">
                <a:extLst>
                  <a:ext uri="{FF2B5EF4-FFF2-40B4-BE49-F238E27FC236}">
                    <a16:creationId xmlns:a16="http://schemas.microsoft.com/office/drawing/2014/main" id="{4BA2BC8B-9ECC-39EF-9BAB-B68C2058B92F}"/>
                  </a:ext>
                </a:extLst>
              </p:cNvPr>
              <p:cNvGrpSpPr/>
              <p:nvPr/>
            </p:nvGrpSpPr>
            <p:grpSpPr>
              <a:xfrm>
                <a:off x="8410223" y="823789"/>
                <a:ext cx="1294220" cy="1294220"/>
                <a:chOff x="578788" y="954230"/>
                <a:chExt cx="1927701" cy="1927701"/>
              </a:xfrm>
            </p:grpSpPr>
            <p:pic>
              <p:nvPicPr>
                <p:cNvPr id="98" name="Graphic 97">
                  <a:extLst>
                    <a:ext uri="{FF2B5EF4-FFF2-40B4-BE49-F238E27FC236}">
                      <a16:creationId xmlns:a16="http://schemas.microsoft.com/office/drawing/2014/main" id="{EDC73DC9-C8F7-F9A9-C51C-F76DEF65F7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8788" y="954230"/>
                  <a:ext cx="1927701" cy="1927701"/>
                </a:xfrm>
                <a:prstGeom prst="rect">
                  <a:avLst/>
                </a:prstGeom>
              </p:spPr>
            </p:pic>
            <p:sp>
              <p:nvSpPr>
                <p:cNvPr id="99" name="Oval 98">
                  <a:extLst>
                    <a:ext uri="{FF2B5EF4-FFF2-40B4-BE49-F238E27FC236}">
                      <a16:creationId xmlns:a16="http://schemas.microsoft.com/office/drawing/2014/main" id="{DB10298E-0831-CF67-1B0F-6B4FBB9AE911}"/>
                    </a:ext>
                  </a:extLst>
                </p:cNvPr>
                <p:cNvSpPr/>
                <p:nvPr/>
              </p:nvSpPr>
              <p:spPr>
                <a:xfrm>
                  <a:off x="705151" y="1080593"/>
                  <a:ext cx="1674974" cy="1674974"/>
                </a:xfrm>
                <a:prstGeom prst="ellipse">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Helvetica" pitchFamily="2" charset="0"/>
                    <a:ea typeface="+mn-ea"/>
                    <a:cs typeface="+mn-cs"/>
                  </a:endParaRPr>
                </a:p>
              </p:txBody>
            </p:sp>
          </p:grpSp>
          <p:pic>
            <p:nvPicPr>
              <p:cNvPr id="42" name="Graphic 41">
                <a:extLst>
                  <a:ext uri="{FF2B5EF4-FFF2-40B4-BE49-F238E27FC236}">
                    <a16:creationId xmlns:a16="http://schemas.microsoft.com/office/drawing/2014/main" id="{944AC472-2AC1-16FB-DAA2-729B945DA8E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829577" y="1260541"/>
                <a:ext cx="455512" cy="420716"/>
              </a:xfrm>
              <a:prstGeom prst="rect">
                <a:avLst/>
              </a:prstGeom>
            </p:spPr>
          </p:pic>
        </p:grpSp>
      </p:grpSp>
      <p:grpSp>
        <p:nvGrpSpPr>
          <p:cNvPr id="138" name="Group 137">
            <a:extLst>
              <a:ext uri="{FF2B5EF4-FFF2-40B4-BE49-F238E27FC236}">
                <a16:creationId xmlns:a16="http://schemas.microsoft.com/office/drawing/2014/main" id="{E3A9D7C9-D2B7-A7DB-A334-19E3598EB4C8}"/>
              </a:ext>
            </a:extLst>
          </p:cNvPr>
          <p:cNvGrpSpPr/>
          <p:nvPr/>
        </p:nvGrpSpPr>
        <p:grpSpPr>
          <a:xfrm>
            <a:off x="10421646" y="823789"/>
            <a:ext cx="1294220" cy="2264125"/>
            <a:chOff x="10500883" y="823789"/>
            <a:chExt cx="1294220" cy="2264125"/>
          </a:xfrm>
        </p:grpSpPr>
        <p:sp>
          <p:nvSpPr>
            <p:cNvPr id="136" name="TextBox 135"/>
            <p:cNvSpPr txBox="1"/>
            <p:nvPr/>
          </p:nvSpPr>
          <p:spPr>
            <a:xfrm>
              <a:off x="10610456" y="2256917"/>
              <a:ext cx="1075075" cy="830997"/>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1C2B"/>
                  </a:solidFill>
                  <a:effectLst/>
                  <a:uLnTx/>
                  <a:uFillTx/>
                  <a:latin typeface="Helvetica" pitchFamily="2" charset="0"/>
                  <a:ea typeface="+mn-ea"/>
                  <a:cs typeface="+mn-cs"/>
                </a:rPr>
                <a:t>8000 </a:t>
              </a:r>
            </a:p>
            <a:p>
              <a:pPr marL="0" marR="0" lvl="0" indent="0" algn="ctr" defTabSz="609585" rtl="0" eaLnBrk="1" fontAlgn="auto" latinLnBrk="0" hangingPunct="1">
                <a:lnSpc>
                  <a:spcPct val="100000"/>
                </a:lnSpc>
                <a:spcBef>
                  <a:spcPts val="0"/>
                </a:spcBef>
                <a:spcAft>
                  <a:spcPts val="0"/>
                </a:spcAft>
                <a:buClrTx/>
                <a:buSzTx/>
                <a:buFontTx/>
                <a:buNone/>
                <a:tabLst/>
                <a:defRPr/>
              </a:pPr>
              <a:r>
                <a:rPr lang="en-GB" sz="1400" b="1">
                  <a:solidFill>
                    <a:srgbClr val="1A1C2B"/>
                  </a:solidFill>
                  <a:latin typeface="Helvetica" pitchFamily="2" charset="0"/>
                </a:rPr>
                <a:t>End users supported</a:t>
              </a:r>
              <a:endParaRPr kumimoji="0" lang="en-GB" sz="1400" b="1" i="0" u="none" strike="noStrike" kern="1200" cap="none" spc="0" normalizeH="0" baseline="0" noProof="0">
                <a:ln>
                  <a:noFill/>
                </a:ln>
                <a:solidFill>
                  <a:srgbClr val="1A1C2B"/>
                </a:solidFill>
                <a:effectLst/>
                <a:uLnTx/>
                <a:uFillTx/>
                <a:latin typeface="Helvetica" pitchFamily="2" charset="0"/>
                <a:ea typeface="+mn-ea"/>
                <a:cs typeface="+mn-cs"/>
              </a:endParaRPr>
            </a:p>
          </p:txBody>
        </p:sp>
        <p:grpSp>
          <p:nvGrpSpPr>
            <p:cNvPr id="137" name="Group 136">
              <a:extLst>
                <a:ext uri="{FF2B5EF4-FFF2-40B4-BE49-F238E27FC236}">
                  <a16:creationId xmlns:a16="http://schemas.microsoft.com/office/drawing/2014/main" id="{64FFF4D1-0666-84D8-5977-874BC2E63C50}"/>
                </a:ext>
              </a:extLst>
            </p:cNvPr>
            <p:cNvGrpSpPr/>
            <p:nvPr/>
          </p:nvGrpSpPr>
          <p:grpSpPr>
            <a:xfrm>
              <a:off x="10500883" y="823789"/>
              <a:ext cx="1294220" cy="1294220"/>
              <a:chOff x="10500883" y="823789"/>
              <a:chExt cx="1294220" cy="1294220"/>
            </a:xfrm>
          </p:grpSpPr>
          <p:grpSp>
            <p:nvGrpSpPr>
              <p:cNvPr id="100" name="Prisons £1.2bn">
                <a:extLst>
                  <a:ext uri="{FF2B5EF4-FFF2-40B4-BE49-F238E27FC236}">
                    <a16:creationId xmlns:a16="http://schemas.microsoft.com/office/drawing/2014/main" id="{344E8BE9-A36C-D2FC-25B5-4B4184C3D44A}"/>
                  </a:ext>
                </a:extLst>
              </p:cNvPr>
              <p:cNvGrpSpPr/>
              <p:nvPr/>
            </p:nvGrpSpPr>
            <p:grpSpPr>
              <a:xfrm>
                <a:off x="10500883" y="823789"/>
                <a:ext cx="1294220" cy="1294220"/>
                <a:chOff x="5013628" y="954230"/>
                <a:chExt cx="1927701" cy="1927701"/>
              </a:xfrm>
            </p:grpSpPr>
            <p:pic>
              <p:nvPicPr>
                <p:cNvPr id="101" name="Graphic 100">
                  <a:extLst>
                    <a:ext uri="{FF2B5EF4-FFF2-40B4-BE49-F238E27FC236}">
                      <a16:creationId xmlns:a16="http://schemas.microsoft.com/office/drawing/2014/main" id="{E9122674-1F3A-05B1-5906-982C76C2C4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13628" y="954230"/>
                  <a:ext cx="1927701" cy="1927701"/>
                </a:xfrm>
                <a:prstGeom prst="rect">
                  <a:avLst/>
                </a:prstGeom>
              </p:spPr>
            </p:pic>
            <p:sp>
              <p:nvSpPr>
                <p:cNvPr id="102" name="Oval 101">
                  <a:extLst>
                    <a:ext uri="{FF2B5EF4-FFF2-40B4-BE49-F238E27FC236}">
                      <a16:creationId xmlns:a16="http://schemas.microsoft.com/office/drawing/2014/main" id="{1CA6B15E-2866-F150-DC35-ED0081681538}"/>
                    </a:ext>
                  </a:extLst>
                </p:cNvPr>
                <p:cNvSpPr/>
                <p:nvPr/>
              </p:nvSpPr>
              <p:spPr>
                <a:xfrm>
                  <a:off x="5139991" y="1080593"/>
                  <a:ext cx="1674974" cy="1674974"/>
                </a:xfrm>
                <a:prstGeom prst="ellipse">
                  <a:avLst/>
                </a:prstGeom>
                <a:solidFill>
                  <a:schemeClr val="accent5">
                    <a:lumMod val="75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Helvetica" pitchFamily="2" charset="0"/>
                    <a:ea typeface="+mn-ea"/>
                    <a:cs typeface="+mn-cs"/>
                  </a:endParaRPr>
                </a:p>
              </p:txBody>
            </p:sp>
          </p:grpSp>
          <p:pic>
            <p:nvPicPr>
              <p:cNvPr id="47" name="Graphic 46">
                <a:extLst>
                  <a:ext uri="{FF2B5EF4-FFF2-40B4-BE49-F238E27FC236}">
                    <a16:creationId xmlns:a16="http://schemas.microsoft.com/office/drawing/2014/main" id="{D7B3ED74-4165-A79D-9D97-127169B3342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924156" y="1199437"/>
                <a:ext cx="447675" cy="542925"/>
              </a:xfrm>
              <a:prstGeom prst="rect">
                <a:avLst/>
              </a:prstGeom>
            </p:spPr>
          </p:pic>
        </p:grpSp>
      </p:grpSp>
      <p:grpSp>
        <p:nvGrpSpPr>
          <p:cNvPr id="141" name="Group 140">
            <a:extLst>
              <a:ext uri="{FF2B5EF4-FFF2-40B4-BE49-F238E27FC236}">
                <a16:creationId xmlns:a16="http://schemas.microsoft.com/office/drawing/2014/main" id="{E7D99757-FF07-7E6D-6E1C-1DB1F917AEAB}"/>
              </a:ext>
            </a:extLst>
          </p:cNvPr>
          <p:cNvGrpSpPr/>
          <p:nvPr/>
        </p:nvGrpSpPr>
        <p:grpSpPr>
          <a:xfrm>
            <a:off x="517766" y="3378096"/>
            <a:ext cx="1714837" cy="2493422"/>
            <a:chOff x="223852" y="3378096"/>
            <a:chExt cx="1714837" cy="2493422"/>
          </a:xfrm>
        </p:grpSpPr>
        <p:sp>
          <p:nvSpPr>
            <p:cNvPr id="45" name="TextBox 44">
              <a:extLst>
                <a:ext uri="{FF2B5EF4-FFF2-40B4-BE49-F238E27FC236}">
                  <a16:creationId xmlns:a16="http://schemas.microsoft.com/office/drawing/2014/main" id="{CEB50551-51F0-A56B-EBA1-1E7D5F2F74B5}"/>
                </a:ext>
              </a:extLst>
            </p:cNvPr>
            <p:cNvSpPr txBox="1"/>
            <p:nvPr/>
          </p:nvSpPr>
          <p:spPr>
            <a:xfrm>
              <a:off x="223852" y="4825078"/>
              <a:ext cx="1714837" cy="1046440"/>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1C2B"/>
                  </a:solidFill>
                  <a:effectLst/>
                  <a:uLnTx/>
                  <a:uFillTx/>
                  <a:latin typeface="Helvetica" pitchFamily="2" charset="0"/>
                  <a:ea typeface="+mn-ea"/>
                  <a:cs typeface="+mn-cs"/>
                </a:rPr>
                <a:t>300</a:t>
              </a:r>
            </a:p>
            <a:p>
              <a:pPr marL="0" marR="0" lvl="0" indent="0" algn="ctr" defTabSz="609585" rtl="0" eaLnBrk="1" fontAlgn="auto" latinLnBrk="0" hangingPunct="1">
                <a:lnSpc>
                  <a:spcPct val="100000"/>
                </a:lnSpc>
                <a:spcBef>
                  <a:spcPts val="0"/>
                </a:spcBef>
                <a:spcAft>
                  <a:spcPts val="0"/>
                </a:spcAft>
                <a:buClrTx/>
                <a:buSzTx/>
                <a:buFontTx/>
                <a:buNone/>
                <a:tabLst/>
                <a:defRPr/>
              </a:pPr>
              <a:r>
                <a:rPr lang="en-GB" sz="1400" b="1">
                  <a:solidFill>
                    <a:srgbClr val="1A1C2B"/>
                  </a:solidFill>
                  <a:latin typeface="Helvetica" pitchFamily="2" charset="0"/>
                </a:rPr>
                <a:t>Provide a service desk to over 300 Channel Partners</a:t>
              </a:r>
              <a:endParaRPr kumimoji="0" lang="en-GB" sz="1400" b="1" i="0" u="none" strike="noStrike" kern="1200" cap="none" spc="0" normalizeH="0" baseline="0" noProof="0">
                <a:ln>
                  <a:noFill/>
                </a:ln>
                <a:solidFill>
                  <a:srgbClr val="1A1C2B"/>
                </a:solidFill>
                <a:effectLst/>
                <a:uLnTx/>
                <a:uFillTx/>
                <a:latin typeface="Helvetica" pitchFamily="2" charset="0"/>
                <a:ea typeface="+mn-ea"/>
                <a:cs typeface="+mn-cs"/>
              </a:endParaRPr>
            </a:p>
          </p:txBody>
        </p:sp>
        <p:grpSp>
          <p:nvGrpSpPr>
            <p:cNvPr id="139" name="Group 138">
              <a:extLst>
                <a:ext uri="{FF2B5EF4-FFF2-40B4-BE49-F238E27FC236}">
                  <a16:creationId xmlns:a16="http://schemas.microsoft.com/office/drawing/2014/main" id="{16964C6C-47B7-E99A-2AA9-0C81A42E3513}"/>
                </a:ext>
              </a:extLst>
            </p:cNvPr>
            <p:cNvGrpSpPr/>
            <p:nvPr/>
          </p:nvGrpSpPr>
          <p:grpSpPr>
            <a:xfrm>
              <a:off x="434160" y="3378096"/>
              <a:ext cx="1294220" cy="1294220"/>
              <a:chOff x="434160" y="3378096"/>
              <a:chExt cx="1294220" cy="1294220"/>
            </a:xfrm>
          </p:grpSpPr>
          <p:pic>
            <p:nvPicPr>
              <p:cNvPr id="103" name="Picture 102">
                <a:extLst>
                  <a:ext uri="{FF2B5EF4-FFF2-40B4-BE49-F238E27FC236}">
                    <a16:creationId xmlns:a16="http://schemas.microsoft.com/office/drawing/2014/main" id="{EE3E89F6-9289-12F1-3C45-002E91C4B2CA}"/>
                  </a:ext>
                </a:extLst>
              </p:cNvPr>
              <p:cNvPicPr>
                <a:picLocks noChangeAspect="1"/>
              </p:cNvPicPr>
              <p:nvPr/>
            </p:nvPicPr>
            <p:blipFill rotWithShape="1">
              <a:blip r:embed="rId4">
                <a:extLst>
                  <a:ext uri="{28A0092B-C50C-407E-A947-70E740481C1C}">
                    <a14:useLocalDpi xmlns:a14="http://schemas.microsoft.com/office/drawing/2010/main" val="0"/>
                  </a:ext>
                </a:extLst>
              </a:blip>
              <a:srcRect l="10218" t="2768" r="82340" b="84420"/>
              <a:stretch/>
            </p:blipFill>
            <p:spPr>
              <a:xfrm>
                <a:off x="804001" y="3756232"/>
                <a:ext cx="554538" cy="537948"/>
              </a:xfrm>
              <a:prstGeom prst="rect">
                <a:avLst/>
              </a:prstGeom>
              <a:effectLst/>
            </p:spPr>
          </p:pic>
          <p:grpSp>
            <p:nvGrpSpPr>
              <p:cNvPr id="105" name="NHS £3.4bn">
                <a:extLst>
                  <a:ext uri="{FF2B5EF4-FFF2-40B4-BE49-F238E27FC236}">
                    <a16:creationId xmlns:a16="http://schemas.microsoft.com/office/drawing/2014/main" id="{00F24A1A-291E-3551-D7D7-1ED6436D829A}"/>
                  </a:ext>
                </a:extLst>
              </p:cNvPr>
              <p:cNvGrpSpPr/>
              <p:nvPr/>
            </p:nvGrpSpPr>
            <p:grpSpPr>
              <a:xfrm>
                <a:off x="434160" y="3378096"/>
                <a:ext cx="1294220" cy="1294220"/>
                <a:chOff x="578788" y="954230"/>
                <a:chExt cx="1927701" cy="1927701"/>
              </a:xfrm>
            </p:grpSpPr>
            <p:pic>
              <p:nvPicPr>
                <p:cNvPr id="107" name="Graphic 106">
                  <a:extLst>
                    <a:ext uri="{FF2B5EF4-FFF2-40B4-BE49-F238E27FC236}">
                      <a16:creationId xmlns:a16="http://schemas.microsoft.com/office/drawing/2014/main" id="{E64A2A53-C126-CFB1-5F26-37BE1B08ED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8788" y="954230"/>
                  <a:ext cx="1927701" cy="1927701"/>
                </a:xfrm>
                <a:prstGeom prst="rect">
                  <a:avLst/>
                </a:prstGeom>
              </p:spPr>
            </p:pic>
            <p:sp>
              <p:nvSpPr>
                <p:cNvPr id="108" name="Oval 107">
                  <a:extLst>
                    <a:ext uri="{FF2B5EF4-FFF2-40B4-BE49-F238E27FC236}">
                      <a16:creationId xmlns:a16="http://schemas.microsoft.com/office/drawing/2014/main" id="{72EF4929-9076-805E-B541-A5FEB864935F}"/>
                    </a:ext>
                  </a:extLst>
                </p:cNvPr>
                <p:cNvSpPr/>
                <p:nvPr/>
              </p:nvSpPr>
              <p:spPr>
                <a:xfrm>
                  <a:off x="705151" y="1080593"/>
                  <a:ext cx="1674974" cy="1674974"/>
                </a:xfrm>
                <a:prstGeom prst="ellipse">
                  <a:avLst/>
                </a:prstGeom>
                <a:solidFill>
                  <a:schemeClr val="accent6"/>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Helvetica" pitchFamily="2" charset="0"/>
                    <a:ea typeface="+mn-ea"/>
                    <a:cs typeface="+mn-cs"/>
                  </a:endParaRPr>
                </a:p>
              </p:txBody>
            </p:sp>
          </p:grpSp>
          <p:pic>
            <p:nvPicPr>
              <p:cNvPr id="51" name="Graphic 50">
                <a:extLst>
                  <a:ext uri="{FF2B5EF4-FFF2-40B4-BE49-F238E27FC236}">
                    <a16:creationId xmlns:a16="http://schemas.microsoft.com/office/drawing/2014/main" id="{7025A0B5-E623-5B3C-E8B7-80D90D35EC2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56677" y="3825919"/>
                <a:ext cx="449186" cy="398574"/>
              </a:xfrm>
              <a:prstGeom prst="rect">
                <a:avLst/>
              </a:prstGeom>
            </p:spPr>
          </p:pic>
        </p:grpSp>
      </p:grpSp>
      <p:grpSp>
        <p:nvGrpSpPr>
          <p:cNvPr id="142" name="Group 141">
            <a:extLst>
              <a:ext uri="{FF2B5EF4-FFF2-40B4-BE49-F238E27FC236}">
                <a16:creationId xmlns:a16="http://schemas.microsoft.com/office/drawing/2014/main" id="{6D92FEAA-4EA0-2C85-2499-30D33F49FF87}"/>
              </a:ext>
            </a:extLst>
          </p:cNvPr>
          <p:cNvGrpSpPr/>
          <p:nvPr/>
        </p:nvGrpSpPr>
        <p:grpSpPr>
          <a:xfrm>
            <a:off x="2673361" y="3378096"/>
            <a:ext cx="1294220" cy="2277979"/>
            <a:chOff x="2379447" y="3378096"/>
            <a:chExt cx="1294220" cy="2277979"/>
          </a:xfrm>
        </p:grpSpPr>
        <p:sp>
          <p:nvSpPr>
            <p:cNvPr id="3" name="TextBox 2">
              <a:extLst>
                <a:ext uri="{FF2B5EF4-FFF2-40B4-BE49-F238E27FC236}">
                  <a16:creationId xmlns:a16="http://schemas.microsoft.com/office/drawing/2014/main" id="{88763A39-C8B9-7AF2-2631-81E33B76DC53}"/>
                </a:ext>
              </a:extLst>
            </p:cNvPr>
            <p:cNvSpPr txBox="1"/>
            <p:nvPr/>
          </p:nvSpPr>
          <p:spPr>
            <a:xfrm>
              <a:off x="2489020" y="4825078"/>
              <a:ext cx="1075075" cy="830997"/>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1C2B"/>
                  </a:solidFill>
                  <a:effectLst/>
                  <a:uLnTx/>
                  <a:uFillTx/>
                  <a:latin typeface="Helvetica" pitchFamily="2" charset="0"/>
                  <a:ea typeface="+mn-ea"/>
                  <a:cs typeface="+mn-cs"/>
                </a:rPr>
                <a:t>17,500 </a:t>
              </a:r>
            </a:p>
            <a:p>
              <a:pPr marL="0" marR="0" lvl="0" indent="0" algn="ctr" defTabSz="609585" rtl="0" eaLnBrk="1" fontAlgn="auto" latinLnBrk="0" hangingPunct="1">
                <a:lnSpc>
                  <a:spcPct val="100000"/>
                </a:lnSpc>
                <a:spcBef>
                  <a:spcPts val="0"/>
                </a:spcBef>
                <a:spcAft>
                  <a:spcPts val="0"/>
                </a:spcAft>
                <a:buClrTx/>
                <a:buSzTx/>
                <a:buFontTx/>
                <a:buNone/>
                <a:tabLst/>
                <a:defRPr/>
              </a:pPr>
              <a:r>
                <a:rPr lang="en-GB" sz="1400" b="1">
                  <a:solidFill>
                    <a:srgbClr val="1A1C2B"/>
                  </a:solidFill>
                  <a:latin typeface="Helvetica" pitchFamily="2" charset="0"/>
                </a:rPr>
                <a:t>Circuits Managed</a:t>
              </a:r>
              <a:endParaRPr kumimoji="0" lang="en-GB" sz="1400" b="1" i="0" u="none" strike="noStrike" kern="1200" cap="none" spc="0" normalizeH="0" baseline="0" noProof="0">
                <a:ln>
                  <a:noFill/>
                </a:ln>
                <a:solidFill>
                  <a:srgbClr val="1A1C2B"/>
                </a:solidFill>
                <a:effectLst/>
                <a:uLnTx/>
                <a:uFillTx/>
                <a:latin typeface="Helvetica" pitchFamily="2" charset="0"/>
                <a:ea typeface="+mn-ea"/>
                <a:cs typeface="+mn-cs"/>
              </a:endParaRPr>
            </a:p>
          </p:txBody>
        </p:sp>
        <p:grpSp>
          <p:nvGrpSpPr>
            <p:cNvPr id="110" name="Prisons £1.2bn">
              <a:extLst>
                <a:ext uri="{FF2B5EF4-FFF2-40B4-BE49-F238E27FC236}">
                  <a16:creationId xmlns:a16="http://schemas.microsoft.com/office/drawing/2014/main" id="{22DAF2B6-03A2-561D-0692-A523C83893CE}"/>
                </a:ext>
              </a:extLst>
            </p:cNvPr>
            <p:cNvGrpSpPr/>
            <p:nvPr/>
          </p:nvGrpSpPr>
          <p:grpSpPr>
            <a:xfrm>
              <a:off x="2379447" y="3378096"/>
              <a:ext cx="1294220" cy="1294220"/>
              <a:chOff x="5013628" y="954230"/>
              <a:chExt cx="1927701" cy="1927701"/>
            </a:xfrm>
          </p:grpSpPr>
          <p:pic>
            <p:nvPicPr>
              <p:cNvPr id="112" name="Graphic 111">
                <a:extLst>
                  <a:ext uri="{FF2B5EF4-FFF2-40B4-BE49-F238E27FC236}">
                    <a16:creationId xmlns:a16="http://schemas.microsoft.com/office/drawing/2014/main" id="{5892765A-D6AF-5754-5A7E-DAFF052D79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13628" y="954230"/>
                <a:ext cx="1927701" cy="1927701"/>
              </a:xfrm>
              <a:prstGeom prst="rect">
                <a:avLst/>
              </a:prstGeom>
            </p:spPr>
          </p:pic>
          <p:sp>
            <p:nvSpPr>
              <p:cNvPr id="113" name="Oval 112">
                <a:extLst>
                  <a:ext uri="{FF2B5EF4-FFF2-40B4-BE49-F238E27FC236}">
                    <a16:creationId xmlns:a16="http://schemas.microsoft.com/office/drawing/2014/main" id="{6C3FD405-6A8B-C81E-9DDD-2277234B77F2}"/>
                  </a:ext>
                </a:extLst>
              </p:cNvPr>
              <p:cNvSpPr/>
              <p:nvPr/>
            </p:nvSpPr>
            <p:spPr>
              <a:xfrm>
                <a:off x="5139991" y="1080593"/>
                <a:ext cx="1674974" cy="1674974"/>
              </a:xfrm>
              <a:prstGeom prst="ellipse">
                <a:avLst/>
              </a:prstGeom>
              <a:solidFill>
                <a:schemeClr val="accent6">
                  <a:lumMod val="75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Helvetica" pitchFamily="2" charset="0"/>
                  <a:ea typeface="+mn-ea"/>
                  <a:cs typeface="+mn-cs"/>
                </a:endParaRPr>
              </a:p>
            </p:txBody>
          </p:sp>
        </p:grpSp>
        <p:pic>
          <p:nvPicPr>
            <p:cNvPr id="55" name="Graphic 54">
              <a:extLst>
                <a:ext uri="{FF2B5EF4-FFF2-40B4-BE49-F238E27FC236}">
                  <a16:creationId xmlns:a16="http://schemas.microsoft.com/office/drawing/2014/main" id="{F7DDFD1C-FC3B-655F-C744-7583A5C7A6B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803545" y="3802194"/>
              <a:ext cx="446024" cy="446024"/>
            </a:xfrm>
            <a:prstGeom prst="rect">
              <a:avLst/>
            </a:prstGeom>
          </p:spPr>
        </p:pic>
      </p:grpSp>
      <p:grpSp>
        <p:nvGrpSpPr>
          <p:cNvPr id="143" name="Group 142">
            <a:extLst>
              <a:ext uri="{FF2B5EF4-FFF2-40B4-BE49-F238E27FC236}">
                <a16:creationId xmlns:a16="http://schemas.microsoft.com/office/drawing/2014/main" id="{260A4D35-D093-16F0-67B1-E7B6F4382370}"/>
              </a:ext>
            </a:extLst>
          </p:cNvPr>
          <p:cNvGrpSpPr/>
          <p:nvPr/>
        </p:nvGrpSpPr>
        <p:grpSpPr>
          <a:xfrm>
            <a:off x="4468687" y="3378096"/>
            <a:ext cx="1543017" cy="2062535"/>
            <a:chOff x="4174773" y="3378096"/>
            <a:chExt cx="1543017" cy="2062535"/>
          </a:xfrm>
        </p:grpSpPr>
        <p:sp>
          <p:nvSpPr>
            <p:cNvPr id="198" name="TextBox 197"/>
            <p:cNvSpPr txBox="1"/>
            <p:nvPr/>
          </p:nvSpPr>
          <p:spPr>
            <a:xfrm>
              <a:off x="4174773" y="4825078"/>
              <a:ext cx="1543017" cy="615553"/>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1C2B"/>
                  </a:solidFill>
                  <a:effectLst/>
                  <a:uLnTx/>
                  <a:uFillTx/>
                  <a:latin typeface="Helvetica" pitchFamily="2" charset="0"/>
                  <a:ea typeface="+mn-ea"/>
                  <a:cs typeface="+mn-cs"/>
                </a:rPr>
                <a:t>&gt;3,000</a:t>
              </a:r>
            </a:p>
            <a:p>
              <a:pPr marL="0" marR="0" lvl="0" indent="0" algn="ctr" defTabSz="609585" rtl="0" eaLnBrk="1" fontAlgn="auto" latinLnBrk="0" hangingPunct="1">
                <a:lnSpc>
                  <a:spcPct val="100000"/>
                </a:lnSpc>
                <a:spcBef>
                  <a:spcPts val="0"/>
                </a:spcBef>
                <a:spcAft>
                  <a:spcPts val="0"/>
                </a:spcAft>
                <a:buClrTx/>
                <a:buSzTx/>
                <a:buFontTx/>
                <a:buNone/>
                <a:tabLst/>
                <a:defRPr/>
              </a:pPr>
              <a:r>
                <a:rPr lang="en-GB" sz="1400" b="1">
                  <a:solidFill>
                    <a:srgbClr val="1A1C2B"/>
                  </a:solidFill>
                  <a:latin typeface="Helvetica" pitchFamily="2" charset="0"/>
                </a:rPr>
                <a:t>Clients</a:t>
              </a:r>
              <a:endParaRPr kumimoji="0" lang="en-GB" sz="1400" b="1" i="0" u="none" strike="noStrike" kern="1200" cap="none" spc="0" normalizeH="0" baseline="0" noProof="0">
                <a:ln>
                  <a:noFill/>
                </a:ln>
                <a:solidFill>
                  <a:srgbClr val="1A1C2B"/>
                </a:solidFill>
                <a:effectLst/>
                <a:uLnTx/>
                <a:uFillTx/>
                <a:latin typeface="Helvetica" pitchFamily="2" charset="0"/>
                <a:ea typeface="+mn-ea"/>
                <a:cs typeface="+mn-cs"/>
              </a:endParaRPr>
            </a:p>
          </p:txBody>
        </p:sp>
        <p:grpSp>
          <p:nvGrpSpPr>
            <p:cNvPr id="114" name="NHS £3.4bn">
              <a:extLst>
                <a:ext uri="{FF2B5EF4-FFF2-40B4-BE49-F238E27FC236}">
                  <a16:creationId xmlns:a16="http://schemas.microsoft.com/office/drawing/2014/main" id="{44596C12-B028-CFD3-7116-BDEAC09D6946}"/>
                </a:ext>
              </a:extLst>
            </p:cNvPr>
            <p:cNvGrpSpPr/>
            <p:nvPr/>
          </p:nvGrpSpPr>
          <p:grpSpPr>
            <a:xfrm>
              <a:off x="4299171" y="3378096"/>
              <a:ext cx="1294220" cy="1294220"/>
              <a:chOff x="578788" y="954230"/>
              <a:chExt cx="1927701" cy="1927701"/>
            </a:xfrm>
          </p:grpSpPr>
          <p:pic>
            <p:nvPicPr>
              <p:cNvPr id="115" name="Graphic 114">
                <a:extLst>
                  <a:ext uri="{FF2B5EF4-FFF2-40B4-BE49-F238E27FC236}">
                    <a16:creationId xmlns:a16="http://schemas.microsoft.com/office/drawing/2014/main" id="{8D87680E-825E-14A5-6D69-391C36ADAC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8788" y="954230"/>
                <a:ext cx="1927701" cy="1927701"/>
              </a:xfrm>
              <a:prstGeom prst="rect">
                <a:avLst/>
              </a:prstGeom>
            </p:spPr>
          </p:pic>
          <p:sp>
            <p:nvSpPr>
              <p:cNvPr id="116" name="Oval 115">
                <a:extLst>
                  <a:ext uri="{FF2B5EF4-FFF2-40B4-BE49-F238E27FC236}">
                    <a16:creationId xmlns:a16="http://schemas.microsoft.com/office/drawing/2014/main" id="{F02BA556-A241-6476-71E1-3CC2A92BD9EB}"/>
                  </a:ext>
                </a:extLst>
              </p:cNvPr>
              <p:cNvSpPr/>
              <p:nvPr/>
            </p:nvSpPr>
            <p:spPr>
              <a:xfrm>
                <a:off x="705151" y="1080593"/>
                <a:ext cx="1674974" cy="1674974"/>
              </a:xfrm>
              <a:prstGeom prst="ellipse">
                <a:avLst/>
              </a:prstGeom>
              <a:solidFill>
                <a:schemeClr val="accent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Helvetica" pitchFamily="2" charset="0"/>
                  <a:ea typeface="+mn-ea"/>
                  <a:cs typeface="+mn-cs"/>
                </a:endParaRPr>
              </a:p>
            </p:txBody>
          </p:sp>
        </p:grpSp>
        <p:pic>
          <p:nvPicPr>
            <p:cNvPr id="59" name="Graphic 58">
              <a:extLst>
                <a:ext uri="{FF2B5EF4-FFF2-40B4-BE49-F238E27FC236}">
                  <a16:creationId xmlns:a16="http://schemas.microsoft.com/office/drawing/2014/main" id="{2F5B931E-33EF-1475-977B-09BD5E58707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699545" y="3778470"/>
              <a:ext cx="493472" cy="493472"/>
            </a:xfrm>
            <a:prstGeom prst="rect">
              <a:avLst/>
            </a:prstGeom>
          </p:spPr>
        </p:pic>
      </p:grpSp>
      <p:grpSp>
        <p:nvGrpSpPr>
          <p:cNvPr id="144" name="Group 143">
            <a:extLst>
              <a:ext uri="{FF2B5EF4-FFF2-40B4-BE49-F238E27FC236}">
                <a16:creationId xmlns:a16="http://schemas.microsoft.com/office/drawing/2014/main" id="{517C0232-3B30-BAF6-A830-628FBEDE5C77}"/>
              </a:ext>
            </a:extLst>
          </p:cNvPr>
          <p:cNvGrpSpPr/>
          <p:nvPr/>
        </p:nvGrpSpPr>
        <p:grpSpPr>
          <a:xfrm>
            <a:off x="6444900" y="3378096"/>
            <a:ext cx="1294220" cy="2277979"/>
            <a:chOff x="6365030" y="3378096"/>
            <a:chExt cx="1294220" cy="2277979"/>
          </a:xfrm>
        </p:grpSpPr>
        <p:sp>
          <p:nvSpPr>
            <p:cNvPr id="177" name="TextBox 176"/>
            <p:cNvSpPr txBox="1"/>
            <p:nvPr/>
          </p:nvSpPr>
          <p:spPr>
            <a:xfrm>
              <a:off x="6371214" y="4825078"/>
              <a:ext cx="1281852" cy="830997"/>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1C2B"/>
                  </a:solidFill>
                  <a:effectLst/>
                  <a:uLnTx/>
                  <a:uFillTx/>
                  <a:latin typeface="Helvetica" pitchFamily="2" charset="0"/>
                  <a:ea typeface="+mn-ea"/>
                  <a:cs typeface="+mn-cs"/>
                </a:rPr>
                <a:t>45,000</a:t>
              </a:r>
            </a:p>
            <a:p>
              <a:pPr marL="0" marR="0" lvl="0" indent="0" algn="ctr" defTabSz="609585" rtl="0" eaLnBrk="1" fontAlgn="auto" latinLnBrk="0" hangingPunct="1">
                <a:lnSpc>
                  <a:spcPct val="100000"/>
                </a:lnSpc>
                <a:spcBef>
                  <a:spcPts val="0"/>
                </a:spcBef>
                <a:spcAft>
                  <a:spcPts val="0"/>
                </a:spcAft>
                <a:buClrTx/>
                <a:buSzTx/>
                <a:buFontTx/>
                <a:buNone/>
                <a:tabLst/>
                <a:defRPr/>
              </a:pPr>
              <a:r>
                <a:rPr lang="en-GB" sz="1400" b="1">
                  <a:solidFill>
                    <a:srgbClr val="1A1C2B"/>
                  </a:solidFill>
                  <a:latin typeface="Helvetica" pitchFamily="2" charset="0"/>
                </a:rPr>
                <a:t>Mailbox migrations</a:t>
              </a:r>
              <a:endParaRPr kumimoji="0" lang="en-GB" sz="1400" b="1" i="0" u="none" strike="noStrike" kern="1200" cap="none" spc="0" normalizeH="0" baseline="0" noProof="0">
                <a:ln>
                  <a:noFill/>
                </a:ln>
                <a:solidFill>
                  <a:srgbClr val="1A1C2B"/>
                </a:solidFill>
                <a:effectLst/>
                <a:uLnTx/>
                <a:uFillTx/>
                <a:latin typeface="Helvetica" pitchFamily="2" charset="0"/>
                <a:ea typeface="+mn-ea"/>
                <a:cs typeface="+mn-cs"/>
              </a:endParaRPr>
            </a:p>
          </p:txBody>
        </p:sp>
        <p:grpSp>
          <p:nvGrpSpPr>
            <p:cNvPr id="117" name="Prisons £1.2bn">
              <a:extLst>
                <a:ext uri="{FF2B5EF4-FFF2-40B4-BE49-F238E27FC236}">
                  <a16:creationId xmlns:a16="http://schemas.microsoft.com/office/drawing/2014/main" id="{A0A0527D-191F-3524-A92F-30C6DE9E73A8}"/>
                </a:ext>
              </a:extLst>
            </p:cNvPr>
            <p:cNvGrpSpPr/>
            <p:nvPr/>
          </p:nvGrpSpPr>
          <p:grpSpPr>
            <a:xfrm>
              <a:off x="6365030" y="3378096"/>
              <a:ext cx="1294220" cy="1294220"/>
              <a:chOff x="5013628" y="954230"/>
              <a:chExt cx="1927701" cy="1927701"/>
            </a:xfrm>
          </p:grpSpPr>
          <p:pic>
            <p:nvPicPr>
              <p:cNvPr id="118" name="Graphic 117">
                <a:extLst>
                  <a:ext uri="{FF2B5EF4-FFF2-40B4-BE49-F238E27FC236}">
                    <a16:creationId xmlns:a16="http://schemas.microsoft.com/office/drawing/2014/main" id="{9C879F8F-9C1B-4290-691C-D30416EFA5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13628" y="954230"/>
                <a:ext cx="1927701" cy="1927701"/>
              </a:xfrm>
              <a:prstGeom prst="rect">
                <a:avLst/>
              </a:prstGeom>
            </p:spPr>
          </p:pic>
          <p:sp>
            <p:nvSpPr>
              <p:cNvPr id="119" name="Oval 118">
                <a:extLst>
                  <a:ext uri="{FF2B5EF4-FFF2-40B4-BE49-F238E27FC236}">
                    <a16:creationId xmlns:a16="http://schemas.microsoft.com/office/drawing/2014/main" id="{88837810-A131-180E-6A29-3995DE8EBB92}"/>
                  </a:ext>
                </a:extLst>
              </p:cNvPr>
              <p:cNvSpPr/>
              <p:nvPr/>
            </p:nvSpPr>
            <p:spPr>
              <a:xfrm>
                <a:off x="5139991" y="1080593"/>
                <a:ext cx="1674974" cy="1674974"/>
              </a:xfrm>
              <a:prstGeom prst="ellipse">
                <a:avLst/>
              </a:prstGeom>
              <a:solidFill>
                <a:schemeClr val="accent2">
                  <a:lumMod val="75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Helvetica" pitchFamily="2" charset="0"/>
                  <a:ea typeface="+mn-ea"/>
                  <a:cs typeface="+mn-cs"/>
                </a:endParaRPr>
              </a:p>
            </p:txBody>
          </p:sp>
        </p:grpSp>
        <p:pic>
          <p:nvPicPr>
            <p:cNvPr id="61" name="Graphic 60">
              <a:extLst>
                <a:ext uri="{FF2B5EF4-FFF2-40B4-BE49-F238E27FC236}">
                  <a16:creationId xmlns:a16="http://schemas.microsoft.com/office/drawing/2014/main" id="{204F6DBC-0B42-F5EF-FD80-5EC0A8E302EC}"/>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853976" y="3787960"/>
              <a:ext cx="316328" cy="474492"/>
            </a:xfrm>
            <a:prstGeom prst="rect">
              <a:avLst/>
            </a:prstGeom>
          </p:spPr>
        </p:pic>
      </p:grpSp>
      <p:grpSp>
        <p:nvGrpSpPr>
          <p:cNvPr id="145" name="Group 144">
            <a:extLst>
              <a:ext uri="{FF2B5EF4-FFF2-40B4-BE49-F238E27FC236}">
                <a16:creationId xmlns:a16="http://schemas.microsoft.com/office/drawing/2014/main" id="{3F1A51BD-8C80-0F51-3DCF-5EC87CE3BBAD}"/>
              </a:ext>
            </a:extLst>
          </p:cNvPr>
          <p:cNvGrpSpPr/>
          <p:nvPr/>
        </p:nvGrpSpPr>
        <p:grpSpPr>
          <a:xfrm>
            <a:off x="8395542" y="3378096"/>
            <a:ext cx="1294220" cy="2493422"/>
            <a:chOff x="8410223" y="3378096"/>
            <a:chExt cx="1294220" cy="2493422"/>
          </a:xfrm>
        </p:grpSpPr>
        <p:sp>
          <p:nvSpPr>
            <p:cNvPr id="120" name="TextBox 119"/>
            <p:cNvSpPr txBox="1"/>
            <p:nvPr/>
          </p:nvSpPr>
          <p:spPr>
            <a:xfrm>
              <a:off x="8519796" y="4825078"/>
              <a:ext cx="1075075" cy="1046440"/>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1C2B"/>
                  </a:solidFill>
                  <a:effectLst/>
                  <a:uLnTx/>
                  <a:uFillTx/>
                  <a:latin typeface="Helvetica" pitchFamily="2" charset="0"/>
                  <a:ea typeface="+mn-ea"/>
                  <a:cs typeface="+mn-cs"/>
                </a:rPr>
                <a:t>170</a:t>
              </a:r>
            </a:p>
            <a:p>
              <a:pPr marL="0" marR="0" lvl="0" indent="0" algn="ctr" defTabSz="609585" rtl="0" eaLnBrk="1" fontAlgn="auto" latinLnBrk="0" hangingPunct="1">
                <a:lnSpc>
                  <a:spcPct val="100000"/>
                </a:lnSpc>
                <a:spcBef>
                  <a:spcPts val="0"/>
                </a:spcBef>
                <a:spcAft>
                  <a:spcPts val="0"/>
                </a:spcAft>
                <a:buClrTx/>
                <a:buSzTx/>
                <a:buFontTx/>
                <a:buNone/>
                <a:tabLst/>
                <a:defRPr/>
              </a:pPr>
              <a:r>
                <a:rPr lang="en-GB" sz="1400" b="1">
                  <a:solidFill>
                    <a:srgbClr val="1A1C2B"/>
                  </a:solidFill>
                  <a:latin typeface="Helvetica" pitchFamily="2" charset="0"/>
                </a:rPr>
                <a:t>Microsoft Certified Engineers</a:t>
              </a:r>
              <a:endParaRPr kumimoji="0" lang="en-GB" sz="1400" b="1" i="0" u="none" strike="noStrike" kern="1200" cap="none" spc="0" normalizeH="0" baseline="0" noProof="0">
                <a:ln>
                  <a:noFill/>
                </a:ln>
                <a:solidFill>
                  <a:srgbClr val="1A1C2B"/>
                </a:solidFill>
                <a:effectLst/>
                <a:uLnTx/>
                <a:uFillTx/>
                <a:latin typeface="Helvetica" pitchFamily="2" charset="0"/>
                <a:ea typeface="+mn-ea"/>
                <a:cs typeface="+mn-cs"/>
              </a:endParaRPr>
            </a:p>
          </p:txBody>
        </p:sp>
        <p:grpSp>
          <p:nvGrpSpPr>
            <p:cNvPr id="121" name="NHS £3.4bn">
              <a:extLst>
                <a:ext uri="{FF2B5EF4-FFF2-40B4-BE49-F238E27FC236}">
                  <a16:creationId xmlns:a16="http://schemas.microsoft.com/office/drawing/2014/main" id="{7A9658D8-1ED5-D52B-51FE-D65B54FDF770}"/>
                </a:ext>
              </a:extLst>
            </p:cNvPr>
            <p:cNvGrpSpPr/>
            <p:nvPr/>
          </p:nvGrpSpPr>
          <p:grpSpPr>
            <a:xfrm>
              <a:off x="8410223" y="3378096"/>
              <a:ext cx="1294220" cy="1294220"/>
              <a:chOff x="578788" y="954230"/>
              <a:chExt cx="1927701" cy="1927701"/>
            </a:xfrm>
          </p:grpSpPr>
          <p:pic>
            <p:nvPicPr>
              <p:cNvPr id="122" name="Graphic 121">
                <a:extLst>
                  <a:ext uri="{FF2B5EF4-FFF2-40B4-BE49-F238E27FC236}">
                    <a16:creationId xmlns:a16="http://schemas.microsoft.com/office/drawing/2014/main" id="{CE4085AE-D852-7DCA-912F-0FECEACAA8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8788" y="954230"/>
                <a:ext cx="1927701" cy="1927701"/>
              </a:xfrm>
              <a:prstGeom prst="rect">
                <a:avLst/>
              </a:prstGeom>
            </p:spPr>
          </p:pic>
          <p:sp>
            <p:nvSpPr>
              <p:cNvPr id="123" name="Oval 122">
                <a:extLst>
                  <a:ext uri="{FF2B5EF4-FFF2-40B4-BE49-F238E27FC236}">
                    <a16:creationId xmlns:a16="http://schemas.microsoft.com/office/drawing/2014/main" id="{51362919-27C0-3661-3A56-F4872CD40CA3}"/>
                  </a:ext>
                </a:extLst>
              </p:cNvPr>
              <p:cNvSpPr/>
              <p:nvPr/>
            </p:nvSpPr>
            <p:spPr>
              <a:xfrm>
                <a:off x="705151" y="1080593"/>
                <a:ext cx="1674974" cy="1674974"/>
              </a:xfrm>
              <a:prstGeom prst="ellipse">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Helvetica" pitchFamily="2" charset="0"/>
                  <a:ea typeface="+mn-ea"/>
                  <a:cs typeface="+mn-cs"/>
                </a:endParaRPr>
              </a:p>
            </p:txBody>
          </p:sp>
        </p:grpSp>
        <p:pic>
          <p:nvPicPr>
            <p:cNvPr id="63" name="Graphic 62">
              <a:extLst>
                <a:ext uri="{FF2B5EF4-FFF2-40B4-BE49-F238E27FC236}">
                  <a16:creationId xmlns:a16="http://schemas.microsoft.com/office/drawing/2014/main" id="{5A137AD3-0296-5099-343B-0111A9ECFF14}"/>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876358" y="3810894"/>
              <a:ext cx="361950" cy="428625"/>
            </a:xfrm>
            <a:prstGeom prst="rect">
              <a:avLst/>
            </a:prstGeom>
          </p:spPr>
        </p:pic>
      </p:grpSp>
      <p:grpSp>
        <p:nvGrpSpPr>
          <p:cNvPr id="146" name="Group 145">
            <a:extLst>
              <a:ext uri="{FF2B5EF4-FFF2-40B4-BE49-F238E27FC236}">
                <a16:creationId xmlns:a16="http://schemas.microsoft.com/office/drawing/2014/main" id="{FEE5147F-2EFB-AD2B-46E7-F47D37580080}"/>
              </a:ext>
            </a:extLst>
          </p:cNvPr>
          <p:cNvGrpSpPr/>
          <p:nvPr/>
        </p:nvGrpSpPr>
        <p:grpSpPr>
          <a:xfrm>
            <a:off x="10407016" y="3378096"/>
            <a:ext cx="1323480" cy="2277979"/>
            <a:chOff x="10486253" y="3378096"/>
            <a:chExt cx="1323480" cy="2277979"/>
          </a:xfrm>
        </p:grpSpPr>
        <p:sp>
          <p:nvSpPr>
            <p:cNvPr id="160" name="TextBox 159"/>
            <p:cNvSpPr txBox="1"/>
            <p:nvPr/>
          </p:nvSpPr>
          <p:spPr>
            <a:xfrm>
              <a:off x="10486253" y="4825078"/>
              <a:ext cx="1323480" cy="830997"/>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1C2B"/>
                  </a:solidFill>
                  <a:effectLst/>
                  <a:uLnTx/>
                  <a:uFillTx/>
                  <a:latin typeface="Helvetica" pitchFamily="2" charset="0"/>
                  <a:ea typeface="+mn-ea"/>
                  <a:cs typeface="+mn-cs"/>
                </a:rPr>
                <a:t>35,000</a:t>
              </a:r>
            </a:p>
            <a:p>
              <a:pPr marL="0" marR="0" lvl="0" indent="0" algn="ctr" defTabSz="609585" rtl="0" eaLnBrk="1" fontAlgn="auto" latinLnBrk="0" hangingPunct="1">
                <a:lnSpc>
                  <a:spcPct val="100000"/>
                </a:lnSpc>
                <a:spcBef>
                  <a:spcPts val="0"/>
                </a:spcBef>
                <a:spcAft>
                  <a:spcPts val="0"/>
                </a:spcAft>
                <a:buClrTx/>
                <a:buSzTx/>
                <a:buFontTx/>
                <a:buNone/>
                <a:tabLst/>
                <a:defRPr/>
              </a:pPr>
              <a:r>
                <a:rPr lang="en-GB" sz="1400" b="1">
                  <a:solidFill>
                    <a:srgbClr val="1A1C2B"/>
                  </a:solidFill>
                  <a:latin typeface="Helvetica" pitchFamily="2" charset="0"/>
                </a:rPr>
                <a:t>End Points Managed</a:t>
              </a:r>
              <a:endParaRPr kumimoji="0" lang="en-GB" sz="1400" b="1" i="0" u="none" strike="noStrike" kern="1200" cap="none" spc="0" normalizeH="0" baseline="0" noProof="0">
                <a:ln>
                  <a:noFill/>
                </a:ln>
                <a:solidFill>
                  <a:srgbClr val="1A1C2B"/>
                </a:solidFill>
                <a:effectLst/>
                <a:uLnTx/>
                <a:uFillTx/>
                <a:latin typeface="Helvetica" pitchFamily="2" charset="0"/>
                <a:ea typeface="+mn-ea"/>
                <a:cs typeface="+mn-cs"/>
              </a:endParaRPr>
            </a:p>
          </p:txBody>
        </p:sp>
        <p:grpSp>
          <p:nvGrpSpPr>
            <p:cNvPr id="124" name="Prisons £1.2bn">
              <a:extLst>
                <a:ext uri="{FF2B5EF4-FFF2-40B4-BE49-F238E27FC236}">
                  <a16:creationId xmlns:a16="http://schemas.microsoft.com/office/drawing/2014/main" id="{1F5D4F8F-6672-980D-D332-CEF4A4DD1E98}"/>
                </a:ext>
              </a:extLst>
            </p:cNvPr>
            <p:cNvGrpSpPr/>
            <p:nvPr/>
          </p:nvGrpSpPr>
          <p:grpSpPr>
            <a:xfrm>
              <a:off x="10500883" y="3378096"/>
              <a:ext cx="1294220" cy="1294220"/>
              <a:chOff x="5013628" y="954230"/>
              <a:chExt cx="1927701" cy="1927701"/>
            </a:xfrm>
          </p:grpSpPr>
          <p:pic>
            <p:nvPicPr>
              <p:cNvPr id="125" name="Graphic 124">
                <a:extLst>
                  <a:ext uri="{FF2B5EF4-FFF2-40B4-BE49-F238E27FC236}">
                    <a16:creationId xmlns:a16="http://schemas.microsoft.com/office/drawing/2014/main" id="{78346D55-9C43-76DC-60C6-583BF9559B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13628" y="954230"/>
                <a:ext cx="1927701" cy="1927701"/>
              </a:xfrm>
              <a:prstGeom prst="rect">
                <a:avLst/>
              </a:prstGeom>
            </p:spPr>
          </p:pic>
          <p:sp>
            <p:nvSpPr>
              <p:cNvPr id="126" name="Oval 125">
                <a:extLst>
                  <a:ext uri="{FF2B5EF4-FFF2-40B4-BE49-F238E27FC236}">
                    <a16:creationId xmlns:a16="http://schemas.microsoft.com/office/drawing/2014/main" id="{C6DB9D90-81D0-BBDC-B72E-3EB7E4704DD0}"/>
                  </a:ext>
                </a:extLst>
              </p:cNvPr>
              <p:cNvSpPr/>
              <p:nvPr/>
            </p:nvSpPr>
            <p:spPr>
              <a:xfrm>
                <a:off x="5139991" y="1080593"/>
                <a:ext cx="1674974" cy="1674974"/>
              </a:xfrm>
              <a:prstGeom prst="ellipse">
                <a:avLst/>
              </a:prstGeom>
              <a:solidFill>
                <a:schemeClr val="accent1">
                  <a:lumMod val="75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Helvetica" pitchFamily="2" charset="0"/>
                  <a:ea typeface="+mn-ea"/>
                  <a:cs typeface="+mn-cs"/>
                </a:endParaRPr>
              </a:p>
            </p:txBody>
          </p:sp>
        </p:grpSp>
        <p:pic>
          <p:nvPicPr>
            <p:cNvPr id="65" name="Graphic 64">
              <a:extLst>
                <a:ext uri="{FF2B5EF4-FFF2-40B4-BE49-F238E27FC236}">
                  <a16:creationId xmlns:a16="http://schemas.microsoft.com/office/drawing/2014/main" id="{9C902B81-4436-6BF6-563C-288B19A92CA4}"/>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0907987" y="3796209"/>
              <a:ext cx="480012" cy="457994"/>
            </a:xfrm>
            <a:prstGeom prst="rect">
              <a:avLst/>
            </a:prstGeom>
          </p:spPr>
        </p:pic>
      </p:grpSp>
    </p:spTree>
    <p:extLst>
      <p:ext uri="{BB962C8B-B14F-4D97-AF65-F5344CB8AC3E}">
        <p14:creationId xmlns:p14="http://schemas.microsoft.com/office/powerpoint/2010/main" val="1076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0">
                                            <p:txEl>
                                              <p:pRg st="0" end="0"/>
                                            </p:txEl>
                                          </p:spTgt>
                                        </p:tgtEl>
                                        <p:attrNameLst>
                                          <p:attrName>style.visibility</p:attrName>
                                        </p:attrNameLst>
                                      </p:cBhvr>
                                      <p:to>
                                        <p:strVal val="visible"/>
                                      </p:to>
                                    </p:set>
                                    <p:animEffect transition="in" filter="fade">
                                      <p:cBhvr>
                                        <p:cTn id="7" dur="500"/>
                                        <p:tgtEl>
                                          <p:spTgt spid="14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8"/>
                                        </p:tgtEl>
                                        <p:attrNameLst>
                                          <p:attrName>style.visibility</p:attrName>
                                        </p:attrNameLst>
                                      </p:cBhvr>
                                      <p:to>
                                        <p:strVal val="visible"/>
                                      </p:to>
                                    </p:set>
                                    <p:animEffect transition="in" filter="fade">
                                      <p:cBhvr>
                                        <p:cTn id="11" dur="500"/>
                                        <p:tgtEl>
                                          <p:spTgt spid="12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9"/>
                                        </p:tgtEl>
                                        <p:attrNameLst>
                                          <p:attrName>style.visibility</p:attrName>
                                        </p:attrNameLst>
                                      </p:cBhvr>
                                      <p:to>
                                        <p:strVal val="visible"/>
                                      </p:to>
                                    </p:set>
                                    <p:animEffect transition="in" filter="fade">
                                      <p:cBhvr>
                                        <p:cTn id="15" dur="500"/>
                                        <p:tgtEl>
                                          <p:spTgt spid="12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1"/>
                                        </p:tgtEl>
                                        <p:attrNameLst>
                                          <p:attrName>style.visibility</p:attrName>
                                        </p:attrNameLst>
                                      </p:cBhvr>
                                      <p:to>
                                        <p:strVal val="visible"/>
                                      </p:to>
                                    </p:set>
                                    <p:animEffect transition="in" filter="fade">
                                      <p:cBhvr>
                                        <p:cTn id="19" dur="500"/>
                                        <p:tgtEl>
                                          <p:spTgt spid="13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3"/>
                                        </p:tgtEl>
                                        <p:attrNameLst>
                                          <p:attrName>style.visibility</p:attrName>
                                        </p:attrNameLst>
                                      </p:cBhvr>
                                      <p:to>
                                        <p:strVal val="visible"/>
                                      </p:to>
                                    </p:set>
                                    <p:animEffect transition="in" filter="fade">
                                      <p:cBhvr>
                                        <p:cTn id="23" dur="500"/>
                                        <p:tgtEl>
                                          <p:spTgt spid="13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35"/>
                                        </p:tgtEl>
                                        <p:attrNameLst>
                                          <p:attrName>style.visibility</p:attrName>
                                        </p:attrNameLst>
                                      </p:cBhvr>
                                      <p:to>
                                        <p:strVal val="visible"/>
                                      </p:to>
                                    </p:set>
                                    <p:animEffect transition="in" filter="fade">
                                      <p:cBhvr>
                                        <p:cTn id="27" dur="500"/>
                                        <p:tgtEl>
                                          <p:spTgt spid="135"/>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8"/>
                                        </p:tgtEl>
                                        <p:attrNameLst>
                                          <p:attrName>style.visibility</p:attrName>
                                        </p:attrNameLst>
                                      </p:cBhvr>
                                      <p:to>
                                        <p:strVal val="visible"/>
                                      </p:to>
                                    </p:set>
                                    <p:animEffect transition="in" filter="fade">
                                      <p:cBhvr>
                                        <p:cTn id="31" dur="500"/>
                                        <p:tgtEl>
                                          <p:spTgt spid="13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41"/>
                                        </p:tgtEl>
                                        <p:attrNameLst>
                                          <p:attrName>style.visibility</p:attrName>
                                        </p:attrNameLst>
                                      </p:cBhvr>
                                      <p:to>
                                        <p:strVal val="visible"/>
                                      </p:to>
                                    </p:set>
                                    <p:animEffect transition="in" filter="fade">
                                      <p:cBhvr>
                                        <p:cTn id="35" dur="500"/>
                                        <p:tgtEl>
                                          <p:spTgt spid="141"/>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42"/>
                                        </p:tgtEl>
                                        <p:attrNameLst>
                                          <p:attrName>style.visibility</p:attrName>
                                        </p:attrNameLst>
                                      </p:cBhvr>
                                      <p:to>
                                        <p:strVal val="visible"/>
                                      </p:to>
                                    </p:set>
                                    <p:animEffect transition="in" filter="fade">
                                      <p:cBhvr>
                                        <p:cTn id="39" dur="500"/>
                                        <p:tgtEl>
                                          <p:spTgt spid="142"/>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43"/>
                                        </p:tgtEl>
                                        <p:attrNameLst>
                                          <p:attrName>style.visibility</p:attrName>
                                        </p:attrNameLst>
                                      </p:cBhvr>
                                      <p:to>
                                        <p:strVal val="visible"/>
                                      </p:to>
                                    </p:set>
                                    <p:animEffect transition="in" filter="fade">
                                      <p:cBhvr>
                                        <p:cTn id="43" dur="500"/>
                                        <p:tgtEl>
                                          <p:spTgt spid="143"/>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44"/>
                                        </p:tgtEl>
                                        <p:attrNameLst>
                                          <p:attrName>style.visibility</p:attrName>
                                        </p:attrNameLst>
                                      </p:cBhvr>
                                      <p:to>
                                        <p:strVal val="visible"/>
                                      </p:to>
                                    </p:set>
                                    <p:animEffect transition="in" filter="fade">
                                      <p:cBhvr>
                                        <p:cTn id="47" dur="500"/>
                                        <p:tgtEl>
                                          <p:spTgt spid="144"/>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45"/>
                                        </p:tgtEl>
                                        <p:attrNameLst>
                                          <p:attrName>style.visibility</p:attrName>
                                        </p:attrNameLst>
                                      </p:cBhvr>
                                      <p:to>
                                        <p:strVal val="visible"/>
                                      </p:to>
                                    </p:set>
                                    <p:animEffect transition="in" filter="fade">
                                      <p:cBhvr>
                                        <p:cTn id="51" dur="500"/>
                                        <p:tgtEl>
                                          <p:spTgt spid="145"/>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46"/>
                                        </p:tgtEl>
                                        <p:attrNameLst>
                                          <p:attrName>style.visibility</p:attrName>
                                        </p:attrNameLst>
                                      </p:cBhvr>
                                      <p:to>
                                        <p:strVal val="visible"/>
                                      </p:to>
                                    </p:set>
                                    <p:animEffect transition="in" filter="fade">
                                      <p:cBhvr>
                                        <p:cTn id="55"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8F479CE-0611-C0A0-1B96-68570D0E09C1}"/>
              </a:ext>
            </a:extLst>
          </p:cNvPr>
          <p:cNvSpPr>
            <a:spLocks noGrp="1"/>
          </p:cNvSpPr>
          <p:nvPr>
            <p:ph type="title"/>
          </p:nvPr>
        </p:nvSpPr>
        <p:spPr/>
        <p:txBody>
          <a:bodyPr/>
          <a:lstStyle/>
          <a:p>
            <a:r>
              <a:rPr lang="en-GB" b="1"/>
              <a:t>Exponential-e</a:t>
            </a:r>
            <a:r>
              <a:rPr lang="en-GB"/>
              <a:t> - A History of Innovation</a:t>
            </a:r>
          </a:p>
        </p:txBody>
      </p:sp>
      <p:grpSp>
        <p:nvGrpSpPr>
          <p:cNvPr id="91" name="Group 90">
            <a:extLst>
              <a:ext uri="{FF2B5EF4-FFF2-40B4-BE49-F238E27FC236}">
                <a16:creationId xmlns:a16="http://schemas.microsoft.com/office/drawing/2014/main" id="{BD0C058E-A346-FEAB-F3E4-02A02B66D96A}"/>
              </a:ext>
            </a:extLst>
          </p:cNvPr>
          <p:cNvGrpSpPr/>
          <p:nvPr/>
        </p:nvGrpSpPr>
        <p:grpSpPr>
          <a:xfrm>
            <a:off x="323442" y="829200"/>
            <a:ext cx="11559402" cy="5678677"/>
            <a:chOff x="672682" y="1772084"/>
            <a:chExt cx="6098727" cy="2996063"/>
          </a:xfrm>
        </p:grpSpPr>
        <mc:AlternateContent xmlns:mc="http://schemas.openxmlformats.org/markup-compatibility/2006" xmlns:pslz="http://schemas.microsoft.com/office/powerpoint/2016/slidezoom">
          <mc:Choice Requires="pslz">
            <p:graphicFrame>
              <p:nvGraphicFramePr>
                <p:cNvPr id="80" name="Slide Zoom 79">
                  <a:extLst>
                    <a:ext uri="{FF2B5EF4-FFF2-40B4-BE49-F238E27FC236}">
                      <a16:creationId xmlns:a16="http://schemas.microsoft.com/office/drawing/2014/main" id="{4A8EA780-D682-88B7-92C6-AB38BBE5F35B}"/>
                    </a:ext>
                  </a:extLst>
                </p:cNvPr>
                <p:cNvGraphicFramePr>
                  <a:graphicFrameLocks noChangeAspect="1"/>
                </p:cNvGraphicFramePr>
                <p:nvPr/>
              </p:nvGraphicFramePr>
              <p:xfrm>
                <a:off x="672682" y="1772084"/>
                <a:ext cx="3048000" cy="1714500"/>
              </p:xfrm>
              <a:graphic>
                <a:graphicData uri="http://schemas.microsoft.com/office/powerpoint/2016/slidezoom">
                  <pslz:sldZm>
                    <pslz:sldZmObj sldId="2147481942" cId="3792479620">
                      <pslz:zmPr id="{A08621F3-C201-4C83-AEC0-D342B53DF9DB}" returnToParent="0" transitionDur="1000" showBg="0">
                        <p166:blipFill xmlns:p166="http://schemas.microsoft.com/office/powerpoint/2016/6/main">
                          <a:blip r:embed="rId3"/>
                          <a:stretch>
                            <a:fillRect/>
                          </a:stretch>
                        </p166:blipFill>
                        <p166:spPr xmlns:p166="http://schemas.microsoft.com/office/powerpoint/2016/6/main">
                          <a:xfrm>
                            <a:off x="0" y="0"/>
                            <a:ext cx="5777117" cy="3249629"/>
                          </a:xfrm>
                          <a:prstGeom prst="rect">
                            <a:avLst/>
                          </a:prstGeom>
                        </p166:spPr>
                      </pslz:zmPr>
                    </pslz:sldZmObj>
                  </pslz:sldZm>
                </a:graphicData>
              </a:graphic>
            </p:graphicFrame>
          </mc:Choice>
          <mc:Fallback xmlns="">
            <p:pic>
              <p:nvPicPr>
                <p:cNvPr id="80" name="Slide Zoom 79">
                  <a:hlinkClick r:id="rId4" action="ppaction://hlinksldjump"/>
                  <a:extLst>
                    <a:ext uri="{FF2B5EF4-FFF2-40B4-BE49-F238E27FC236}">
                      <a16:creationId xmlns:a16="http://schemas.microsoft.com/office/drawing/2014/main" id="{4A8EA780-D682-88B7-92C6-AB38BBE5F35B}"/>
                    </a:ext>
                  </a:extLst>
                </p:cNvPr>
                <p:cNvPicPr>
                  <a:picLocks noGrp="1" noRot="1" noChangeAspect="1" noMove="1" noResize="1" noEditPoints="1" noAdjustHandles="1" noChangeArrowheads="1" noChangeShapeType="1"/>
                </p:cNvPicPr>
                <p:nvPr/>
              </p:nvPicPr>
              <p:blipFill>
                <a:blip r:embed="rId5"/>
                <a:stretch>
                  <a:fillRect/>
                </a:stretch>
              </p:blipFill>
              <p:spPr>
                <a:xfrm>
                  <a:off x="323442" y="829200"/>
                  <a:ext cx="5777117" cy="3249629"/>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82" name="Slide Zoom 81">
                  <a:extLst>
                    <a:ext uri="{FF2B5EF4-FFF2-40B4-BE49-F238E27FC236}">
                      <a16:creationId xmlns:a16="http://schemas.microsoft.com/office/drawing/2014/main" id="{60ADDB4D-DFE8-2DBA-90A6-5F0718A590C1}"/>
                    </a:ext>
                  </a:extLst>
                </p:cNvPr>
                <p:cNvGraphicFramePr>
                  <a:graphicFrameLocks noChangeAspect="1"/>
                </p:cNvGraphicFramePr>
                <p:nvPr/>
              </p:nvGraphicFramePr>
              <p:xfrm>
                <a:off x="3718088" y="1772084"/>
                <a:ext cx="3048000" cy="1714500"/>
              </p:xfrm>
              <a:graphic>
                <a:graphicData uri="http://schemas.microsoft.com/office/powerpoint/2016/slidezoom">
                  <pslz:sldZm>
                    <pslz:sldZmObj sldId="2147481943" cId="381763536">
                      <pslz:zmPr id="{23A3B84B-A9FD-4C1B-AF8D-1D77D9EA300F}" returnToParent="0" transitionDur="1000" showBg="0">
                        <p166:blipFill xmlns:p166="http://schemas.microsoft.com/office/powerpoint/2016/6/main">
                          <a:blip r:embed="rId6"/>
                          <a:stretch>
                            <a:fillRect/>
                          </a:stretch>
                        </p166:blipFill>
                        <p166:spPr xmlns:p166="http://schemas.microsoft.com/office/powerpoint/2016/6/main">
                          <a:xfrm>
                            <a:off x="0" y="0"/>
                            <a:ext cx="5777117" cy="3249629"/>
                          </a:xfrm>
                          <a:prstGeom prst="rect">
                            <a:avLst/>
                          </a:prstGeom>
                        </p166:spPr>
                      </pslz:zmPr>
                    </pslz:sldZmObj>
                  </pslz:sldZm>
                </a:graphicData>
              </a:graphic>
            </p:graphicFrame>
          </mc:Choice>
          <mc:Fallback xmlns="">
            <p:pic>
              <p:nvPicPr>
                <p:cNvPr id="82" name="Slide Zoom 81">
                  <a:hlinkClick r:id="rId7" action="ppaction://hlinksldjump"/>
                  <a:extLst>
                    <a:ext uri="{FF2B5EF4-FFF2-40B4-BE49-F238E27FC236}">
                      <a16:creationId xmlns:a16="http://schemas.microsoft.com/office/drawing/2014/main" id="{60ADDB4D-DFE8-2DBA-90A6-5F0718A590C1}"/>
                    </a:ext>
                  </a:extLst>
                </p:cNvPr>
                <p:cNvPicPr>
                  <a:picLocks noGrp="1" noRot="1" noChangeAspect="1" noMove="1" noResize="1" noEditPoints="1" noAdjustHandles="1" noChangeArrowheads="1" noChangeShapeType="1"/>
                </p:cNvPicPr>
                <p:nvPr/>
              </p:nvPicPr>
              <p:blipFill>
                <a:blip r:embed="rId8"/>
                <a:stretch>
                  <a:fillRect/>
                </a:stretch>
              </p:blipFill>
              <p:spPr>
                <a:xfrm>
                  <a:off x="6095642" y="829200"/>
                  <a:ext cx="5777117" cy="3249629"/>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84" name="Slide Zoom 83">
                  <a:extLst>
                    <a:ext uri="{FF2B5EF4-FFF2-40B4-BE49-F238E27FC236}">
                      <a16:creationId xmlns:a16="http://schemas.microsoft.com/office/drawing/2014/main" id="{2C5069B7-4AB5-CEB1-A693-A9E9264EB1D8}"/>
                    </a:ext>
                  </a:extLst>
                </p:cNvPr>
                <p:cNvGraphicFramePr>
                  <a:graphicFrameLocks noChangeAspect="1"/>
                </p:cNvGraphicFramePr>
                <p:nvPr/>
              </p:nvGraphicFramePr>
              <p:xfrm>
                <a:off x="3720683" y="3053647"/>
                <a:ext cx="3048000" cy="1714500"/>
              </p:xfrm>
              <a:graphic>
                <a:graphicData uri="http://schemas.microsoft.com/office/powerpoint/2016/slidezoom">
                  <pslz:sldZm>
                    <pslz:sldZmObj sldId="2147481944" cId="2507767929">
                      <pslz:zmPr id="{C774A916-1C15-47AE-9A87-E2A0FD5E8AC2}" returnToParent="0" transitionDur="1000" showBg="0">
                        <p166:blipFill xmlns:p166="http://schemas.microsoft.com/office/powerpoint/2016/6/main">
                          <a:blip r:embed="rId9"/>
                          <a:stretch>
                            <a:fillRect/>
                          </a:stretch>
                        </p166:blipFill>
                        <p166:spPr xmlns:p166="http://schemas.microsoft.com/office/powerpoint/2016/6/main">
                          <a:xfrm>
                            <a:off x="0" y="0"/>
                            <a:ext cx="5777117" cy="3249629"/>
                          </a:xfrm>
                          <a:prstGeom prst="rect">
                            <a:avLst/>
                          </a:prstGeom>
                        </p166:spPr>
                      </pslz:zmPr>
                    </pslz:sldZmObj>
                  </pslz:sldZm>
                </a:graphicData>
              </a:graphic>
            </p:graphicFrame>
          </mc:Choice>
          <mc:Fallback xmlns="">
            <p:pic>
              <p:nvPicPr>
                <p:cNvPr id="84" name="Slide Zoom 83">
                  <a:hlinkClick r:id="rId10" action="ppaction://hlinksldjump"/>
                  <a:extLst>
                    <a:ext uri="{FF2B5EF4-FFF2-40B4-BE49-F238E27FC236}">
                      <a16:creationId xmlns:a16="http://schemas.microsoft.com/office/drawing/2014/main" id="{2C5069B7-4AB5-CEB1-A693-A9E9264EB1D8}"/>
                    </a:ext>
                  </a:extLst>
                </p:cNvPr>
                <p:cNvPicPr>
                  <a:picLocks noGrp="1" noRot="1" noChangeAspect="1" noMove="1" noResize="1" noEditPoints="1" noAdjustHandles="1" noChangeArrowheads="1" noChangeShapeType="1"/>
                </p:cNvPicPr>
                <p:nvPr/>
              </p:nvPicPr>
              <p:blipFill>
                <a:blip r:embed="rId11"/>
                <a:stretch>
                  <a:fillRect/>
                </a:stretch>
              </p:blipFill>
              <p:spPr>
                <a:xfrm>
                  <a:off x="6100561" y="3258248"/>
                  <a:ext cx="5777117" cy="3249629"/>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86" name="Slide Zoom 85">
                  <a:extLst>
                    <a:ext uri="{FF2B5EF4-FFF2-40B4-BE49-F238E27FC236}">
                      <a16:creationId xmlns:a16="http://schemas.microsoft.com/office/drawing/2014/main" id="{72B837B7-5063-D258-E420-700203CCF835}"/>
                    </a:ext>
                  </a:extLst>
                </p:cNvPr>
                <p:cNvGraphicFramePr>
                  <a:graphicFrameLocks noChangeAspect="1"/>
                </p:cNvGraphicFramePr>
                <p:nvPr/>
              </p:nvGraphicFramePr>
              <p:xfrm>
                <a:off x="673980" y="3053647"/>
                <a:ext cx="3048000" cy="1714500"/>
              </p:xfrm>
              <a:graphic>
                <a:graphicData uri="http://schemas.microsoft.com/office/powerpoint/2016/slidezoom">
                  <pslz:sldZm>
                    <pslz:sldZmObj sldId="2147481945" cId="1493686054">
                      <pslz:zmPr id="{D2D070F5-B83E-42B4-BF32-558C6E24D241}" returnToParent="0" transitionDur="1000" showBg="0">
                        <p166:blipFill xmlns:p166="http://schemas.microsoft.com/office/powerpoint/2016/6/main">
                          <a:blip r:embed="rId12"/>
                          <a:stretch>
                            <a:fillRect/>
                          </a:stretch>
                        </p166:blipFill>
                        <p166:spPr xmlns:p166="http://schemas.microsoft.com/office/powerpoint/2016/6/main">
                          <a:xfrm>
                            <a:off x="0" y="0"/>
                            <a:ext cx="5777117" cy="3249629"/>
                          </a:xfrm>
                          <a:prstGeom prst="rect">
                            <a:avLst/>
                          </a:prstGeom>
                        </p166:spPr>
                      </pslz:zmPr>
                    </pslz:sldZmObj>
                  </pslz:sldZm>
                </a:graphicData>
              </a:graphic>
            </p:graphicFrame>
          </mc:Choice>
          <mc:Fallback xmlns="">
            <p:pic>
              <p:nvPicPr>
                <p:cNvPr id="86" name="Slide Zoom 85">
                  <a:hlinkClick r:id="rId13" action="ppaction://hlinksldjump"/>
                  <a:extLst>
                    <a:ext uri="{FF2B5EF4-FFF2-40B4-BE49-F238E27FC236}">
                      <a16:creationId xmlns:a16="http://schemas.microsoft.com/office/drawing/2014/main" id="{72B837B7-5063-D258-E420-700203CCF835}"/>
                    </a:ext>
                  </a:extLst>
                </p:cNvPr>
                <p:cNvPicPr>
                  <a:picLocks noGrp="1" noRot="1" noChangeAspect="1" noMove="1" noResize="1" noEditPoints="1" noAdjustHandles="1" noChangeArrowheads="1" noChangeShapeType="1"/>
                </p:cNvPicPr>
                <p:nvPr/>
              </p:nvPicPr>
              <p:blipFill>
                <a:blip r:embed="rId14"/>
                <a:stretch>
                  <a:fillRect/>
                </a:stretch>
              </p:blipFill>
              <p:spPr>
                <a:xfrm>
                  <a:off x="325902" y="3258248"/>
                  <a:ext cx="5777117" cy="3249629"/>
                </a:xfrm>
                <a:prstGeom prst="rect">
                  <a:avLst/>
                </a:prstGeom>
              </p:spPr>
            </p:pic>
          </mc:Fallback>
        </mc:AlternateContent>
        <p:cxnSp>
          <p:nvCxnSpPr>
            <p:cNvPr id="88" name="Straight Connector 87">
              <a:extLst>
                <a:ext uri="{FF2B5EF4-FFF2-40B4-BE49-F238E27FC236}">
                  <a16:creationId xmlns:a16="http://schemas.microsoft.com/office/drawing/2014/main" id="{B097AAB7-275F-D7BF-9E34-33FDC89FF273}"/>
                </a:ext>
              </a:extLst>
            </p:cNvPr>
            <p:cNvCxnSpPr>
              <a:cxnSpLocks/>
            </p:cNvCxnSpPr>
            <p:nvPr/>
          </p:nvCxnSpPr>
          <p:spPr>
            <a:xfrm>
              <a:off x="6763789" y="2238375"/>
              <a:ext cx="7620" cy="1295400"/>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2060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8A7E6-B858-CA00-C830-0545CE4EBB67}"/>
              </a:ext>
            </a:extLst>
          </p:cNvPr>
          <p:cNvSpPr>
            <a:spLocks noGrp="1"/>
          </p:cNvSpPr>
          <p:nvPr>
            <p:ph type="title"/>
          </p:nvPr>
        </p:nvSpPr>
        <p:spPr/>
        <p:txBody>
          <a:bodyPr lIns="180000" tIns="180000" rIns="180000" bIns="180000" anchor="ctr" anchorCtr="0">
            <a:noAutofit/>
          </a:bodyPr>
          <a:lstStyle/>
          <a:p>
            <a:r>
              <a:rPr lang="en-GB"/>
              <a:t>Our History</a:t>
            </a:r>
          </a:p>
        </p:txBody>
      </p:sp>
      <p:sp>
        <p:nvSpPr>
          <p:cNvPr id="14" name="Graphic 12">
            <a:extLst>
              <a:ext uri="{FF2B5EF4-FFF2-40B4-BE49-F238E27FC236}">
                <a16:creationId xmlns:a16="http://schemas.microsoft.com/office/drawing/2014/main" id="{93507877-CFCC-C09C-3883-1B1D28AE1D2F}"/>
              </a:ext>
            </a:extLst>
          </p:cNvPr>
          <p:cNvSpPr/>
          <p:nvPr/>
        </p:nvSpPr>
        <p:spPr>
          <a:xfrm>
            <a:off x="97697" y="2800264"/>
            <a:ext cx="2371090" cy="2053396"/>
          </a:xfrm>
          <a:custGeom>
            <a:avLst/>
            <a:gdLst>
              <a:gd name="connsiteX0" fmla="*/ 2084737 w 2779585"/>
              <a:gd name="connsiteY0" fmla="*/ 0 h 2407158"/>
              <a:gd name="connsiteX1" fmla="*/ 694849 w 2779585"/>
              <a:gd name="connsiteY1" fmla="*/ 0 h 2407158"/>
              <a:gd name="connsiteX2" fmla="*/ 0 w 2779585"/>
              <a:gd name="connsiteY2" fmla="*/ 1203579 h 2407158"/>
              <a:gd name="connsiteX3" fmla="*/ 694849 w 2779585"/>
              <a:gd name="connsiteY3" fmla="*/ 2407158 h 2407158"/>
              <a:gd name="connsiteX4" fmla="*/ 2084737 w 2779585"/>
              <a:gd name="connsiteY4" fmla="*/ 2407158 h 2407158"/>
              <a:gd name="connsiteX5" fmla="*/ 2779586 w 2779585"/>
              <a:gd name="connsiteY5" fmla="*/ 1203579 h 2407158"/>
              <a:gd name="connsiteX6" fmla="*/ 2084737 w 2779585"/>
              <a:gd name="connsiteY6" fmla="*/ 0 h 240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9585" h="2407158">
                <a:moveTo>
                  <a:pt x="2084737" y="0"/>
                </a:moveTo>
                <a:lnTo>
                  <a:pt x="694849" y="0"/>
                </a:lnTo>
                <a:lnTo>
                  <a:pt x="0" y="1203579"/>
                </a:lnTo>
                <a:lnTo>
                  <a:pt x="694849" y="2407158"/>
                </a:lnTo>
                <a:lnTo>
                  <a:pt x="2084737" y="2407158"/>
                </a:lnTo>
                <a:lnTo>
                  <a:pt x="2779586" y="1203579"/>
                </a:lnTo>
                <a:lnTo>
                  <a:pt x="2084737" y="0"/>
                </a:lnTo>
                <a:close/>
              </a:path>
            </a:pathLst>
          </a:cu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gradFill>
              <a:gsLst>
                <a:gs pos="17000">
                  <a:schemeClr val="bg2"/>
                </a:gs>
                <a:gs pos="100000">
                  <a:schemeClr val="bg2">
                    <a:alpha val="0"/>
                  </a:schemeClr>
                </a:gs>
              </a:gsLst>
              <a:lin ang="5400000" scaled="1"/>
            </a:grad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tx1"/>
                </a:solidFill>
                <a:effectLst/>
                <a:uLnTx/>
                <a:uFillTx/>
                <a:latin typeface="Helvetica" pitchFamily="2" charset="0"/>
                <a:ea typeface="+mn-ea"/>
                <a:cs typeface="+mn-cs"/>
              </a:rPr>
              <a:t>2002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tx1"/>
                </a:solidFill>
                <a:effectLst/>
                <a:uLnTx/>
                <a:uFillTx/>
                <a:latin typeface="Helvetica" pitchFamily="2" charset="0"/>
                <a:ea typeface="+mn-ea"/>
                <a:cs typeface="+mn-cs"/>
              </a:rPr>
              <a:t>Exponential-e launch </a:t>
            </a:r>
            <a:br>
              <a:rPr kumimoji="0" lang="en-GB" sz="1000" b="0" i="0" u="none" strike="noStrike" kern="1200" cap="none" spc="0" normalizeH="0" baseline="0" noProof="0">
                <a:ln>
                  <a:noFill/>
                </a:ln>
                <a:solidFill>
                  <a:schemeClr val="tx1"/>
                </a:solidFill>
                <a:effectLst/>
                <a:uLnTx/>
                <a:uFillTx/>
                <a:latin typeface="Helvetica" pitchFamily="2" charset="0"/>
                <a:ea typeface="+mn-ea"/>
                <a:cs typeface="+mn-cs"/>
              </a:rPr>
            </a:br>
            <a:r>
              <a:rPr kumimoji="0" lang="en-GB" sz="1000" b="0" i="0" u="none" strike="noStrike" kern="1200" cap="none" spc="0" normalizeH="0" baseline="0" noProof="0">
                <a:ln>
                  <a:noFill/>
                </a:ln>
                <a:solidFill>
                  <a:schemeClr val="tx1"/>
                </a:solidFill>
                <a:effectLst/>
                <a:uLnTx/>
                <a:uFillTx/>
                <a:latin typeface="Helvetica" pitchFamily="2" charset="0"/>
                <a:ea typeface="+mn-ea"/>
                <a:cs typeface="+mn-cs"/>
              </a:rPr>
              <a:t>UK’s first dedicated, business-only Ethernet network with our Service Creation Platform</a:t>
            </a:r>
          </a:p>
        </p:txBody>
      </p:sp>
      <p:sp>
        <p:nvSpPr>
          <p:cNvPr id="15" name="Graphic 12">
            <a:extLst>
              <a:ext uri="{FF2B5EF4-FFF2-40B4-BE49-F238E27FC236}">
                <a16:creationId xmlns:a16="http://schemas.microsoft.com/office/drawing/2014/main" id="{94FC3C73-EF55-5516-2915-C640C992096A}"/>
              </a:ext>
            </a:extLst>
          </p:cNvPr>
          <p:cNvSpPr/>
          <p:nvPr/>
        </p:nvSpPr>
        <p:spPr>
          <a:xfrm>
            <a:off x="1941011" y="1729835"/>
            <a:ext cx="2371090" cy="2053396"/>
          </a:xfrm>
          <a:custGeom>
            <a:avLst/>
            <a:gdLst>
              <a:gd name="connsiteX0" fmla="*/ 2084737 w 2779585"/>
              <a:gd name="connsiteY0" fmla="*/ 0 h 2407158"/>
              <a:gd name="connsiteX1" fmla="*/ 694849 w 2779585"/>
              <a:gd name="connsiteY1" fmla="*/ 0 h 2407158"/>
              <a:gd name="connsiteX2" fmla="*/ 0 w 2779585"/>
              <a:gd name="connsiteY2" fmla="*/ 1203579 h 2407158"/>
              <a:gd name="connsiteX3" fmla="*/ 694849 w 2779585"/>
              <a:gd name="connsiteY3" fmla="*/ 2407158 h 2407158"/>
              <a:gd name="connsiteX4" fmla="*/ 2084737 w 2779585"/>
              <a:gd name="connsiteY4" fmla="*/ 2407158 h 2407158"/>
              <a:gd name="connsiteX5" fmla="*/ 2779586 w 2779585"/>
              <a:gd name="connsiteY5" fmla="*/ 1203579 h 2407158"/>
              <a:gd name="connsiteX6" fmla="*/ 2084737 w 2779585"/>
              <a:gd name="connsiteY6" fmla="*/ 0 h 240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9585" h="2407158">
                <a:moveTo>
                  <a:pt x="2084737" y="0"/>
                </a:moveTo>
                <a:lnTo>
                  <a:pt x="694849" y="0"/>
                </a:lnTo>
                <a:lnTo>
                  <a:pt x="0" y="1203579"/>
                </a:lnTo>
                <a:lnTo>
                  <a:pt x="694849" y="2407158"/>
                </a:lnTo>
                <a:lnTo>
                  <a:pt x="2084737" y="2407158"/>
                </a:lnTo>
                <a:lnTo>
                  <a:pt x="2779586" y="1203579"/>
                </a:lnTo>
                <a:lnTo>
                  <a:pt x="2084737" y="0"/>
                </a:lnTo>
                <a:close/>
              </a:path>
            </a:pathLst>
          </a:cu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gradFill>
              <a:gsLst>
                <a:gs pos="17000">
                  <a:schemeClr val="bg2"/>
                </a:gs>
                <a:gs pos="100000">
                  <a:schemeClr val="bg2">
                    <a:alpha val="0"/>
                  </a:schemeClr>
                </a:gs>
              </a:gsLst>
              <a:lin ang="5400000" scaled="1"/>
            </a:grad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tx1"/>
                </a:solidFill>
                <a:effectLst/>
                <a:uLnTx/>
                <a:uFillTx/>
                <a:latin typeface="Helvetica" pitchFamily="2" charset="0"/>
                <a:ea typeface="+mn-ea"/>
                <a:cs typeface="+mn-cs"/>
              </a:rPr>
              <a:t>2004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tx1"/>
                </a:solidFill>
                <a:effectLst/>
                <a:uLnTx/>
                <a:uFillTx/>
                <a:latin typeface="Helvetica" pitchFamily="2" charset="0"/>
                <a:ea typeface="+mn-ea"/>
                <a:cs typeface="+mn-cs"/>
              </a:rPr>
              <a:t>Launch intelligent </a:t>
            </a:r>
            <a:br>
              <a:rPr kumimoji="0" lang="en-GB" sz="1000" b="0" i="0" u="none" strike="noStrike" kern="1200" cap="none" spc="0" normalizeH="0" baseline="0" noProof="0">
                <a:ln>
                  <a:noFill/>
                </a:ln>
                <a:solidFill>
                  <a:schemeClr val="tx1"/>
                </a:solidFill>
                <a:effectLst/>
                <a:uLnTx/>
                <a:uFillTx/>
                <a:latin typeface="Helvetica" pitchFamily="2" charset="0"/>
                <a:ea typeface="+mn-ea"/>
                <a:cs typeface="+mn-cs"/>
              </a:rPr>
            </a:br>
            <a:r>
              <a:rPr kumimoji="0" lang="en-GB" sz="1000" b="0" i="0" u="none" strike="noStrike" kern="1200" cap="none" spc="0" normalizeH="0" baseline="0" noProof="0">
                <a:ln>
                  <a:noFill/>
                </a:ln>
                <a:solidFill>
                  <a:schemeClr val="tx1"/>
                </a:solidFill>
                <a:effectLst/>
                <a:uLnTx/>
                <a:uFillTx/>
                <a:latin typeface="Helvetica" pitchFamily="2" charset="0"/>
                <a:ea typeface="+mn-ea"/>
                <a:cs typeface="+mn-cs"/>
              </a:rPr>
              <a:t>algorithmic IP routing - UK’s lowest latency network &amp; our Service Creation Platform</a:t>
            </a:r>
          </a:p>
        </p:txBody>
      </p:sp>
      <p:sp>
        <p:nvSpPr>
          <p:cNvPr id="16" name="Graphic 12">
            <a:extLst>
              <a:ext uri="{FF2B5EF4-FFF2-40B4-BE49-F238E27FC236}">
                <a16:creationId xmlns:a16="http://schemas.microsoft.com/office/drawing/2014/main" id="{A46B9C78-6BCC-E309-B86D-6EF5760791E7}"/>
              </a:ext>
            </a:extLst>
          </p:cNvPr>
          <p:cNvSpPr/>
          <p:nvPr/>
        </p:nvSpPr>
        <p:spPr>
          <a:xfrm>
            <a:off x="1941011" y="3870693"/>
            <a:ext cx="2371090" cy="2053396"/>
          </a:xfrm>
          <a:custGeom>
            <a:avLst/>
            <a:gdLst>
              <a:gd name="connsiteX0" fmla="*/ 2084737 w 2779585"/>
              <a:gd name="connsiteY0" fmla="*/ 0 h 2407158"/>
              <a:gd name="connsiteX1" fmla="*/ 694849 w 2779585"/>
              <a:gd name="connsiteY1" fmla="*/ 0 h 2407158"/>
              <a:gd name="connsiteX2" fmla="*/ 0 w 2779585"/>
              <a:gd name="connsiteY2" fmla="*/ 1203579 h 2407158"/>
              <a:gd name="connsiteX3" fmla="*/ 694849 w 2779585"/>
              <a:gd name="connsiteY3" fmla="*/ 2407158 h 2407158"/>
              <a:gd name="connsiteX4" fmla="*/ 2084737 w 2779585"/>
              <a:gd name="connsiteY4" fmla="*/ 2407158 h 2407158"/>
              <a:gd name="connsiteX5" fmla="*/ 2779586 w 2779585"/>
              <a:gd name="connsiteY5" fmla="*/ 1203579 h 2407158"/>
              <a:gd name="connsiteX6" fmla="*/ 2084737 w 2779585"/>
              <a:gd name="connsiteY6" fmla="*/ 0 h 240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9585" h="2407158">
                <a:moveTo>
                  <a:pt x="2084737" y="0"/>
                </a:moveTo>
                <a:lnTo>
                  <a:pt x="694849" y="0"/>
                </a:lnTo>
                <a:lnTo>
                  <a:pt x="0" y="1203579"/>
                </a:lnTo>
                <a:lnTo>
                  <a:pt x="694849" y="2407158"/>
                </a:lnTo>
                <a:lnTo>
                  <a:pt x="2084737" y="2407158"/>
                </a:lnTo>
                <a:lnTo>
                  <a:pt x="2779586" y="1203579"/>
                </a:lnTo>
                <a:lnTo>
                  <a:pt x="2084737" y="0"/>
                </a:lnTo>
                <a:close/>
              </a:path>
            </a:pathLst>
          </a:custGeom>
          <a:solidFill>
            <a:schemeClr val="dk1"/>
          </a:solidFill>
          <a:ln>
            <a:gradFill>
              <a:gsLst>
                <a:gs pos="17000">
                  <a:schemeClr val="bg2"/>
                </a:gs>
                <a:gs pos="100000">
                  <a:schemeClr val="bg2">
                    <a:alpha val="0"/>
                  </a:schemeClr>
                </a:gs>
              </a:gsLst>
              <a:lin ang="5400000" scaled="1"/>
            </a:grad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Helvetica" pitchFamily="2" charset="0"/>
                <a:ea typeface="+mn-ea"/>
                <a:cs typeface="+mn-cs"/>
              </a:rPr>
              <a:t>2006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Helvetica" pitchFamily="2" charset="0"/>
                <a:ea typeface="+mn-ea"/>
                <a:cs typeface="+mn-cs"/>
              </a:rPr>
              <a:t>We launch the first </a:t>
            </a:r>
            <a:br>
              <a:rPr kumimoji="0" lang="en-GB" sz="1000" b="0" i="0" u="none" strike="noStrike" kern="1200" cap="none" spc="0" normalizeH="0" baseline="0" noProof="0">
                <a:ln>
                  <a:noFill/>
                </a:ln>
                <a:solidFill>
                  <a:prstClr val="white"/>
                </a:solidFill>
                <a:effectLst/>
                <a:uLnTx/>
                <a:uFillTx/>
                <a:latin typeface="Helvetica" pitchFamily="2" charset="0"/>
                <a:ea typeface="+mn-ea"/>
                <a:cs typeface="+mn-cs"/>
              </a:rPr>
            </a:br>
            <a:r>
              <a:rPr kumimoji="0" lang="en-GB" sz="1000" b="0" i="0" u="none" strike="noStrike" kern="1200" cap="none" spc="0" normalizeH="0" baseline="0" noProof="0">
                <a:ln>
                  <a:noFill/>
                </a:ln>
                <a:solidFill>
                  <a:prstClr val="white"/>
                </a:solidFill>
                <a:effectLst/>
                <a:uLnTx/>
                <a:uFillTx/>
                <a:latin typeface="Helvetica" pitchFamily="2" charset="0"/>
                <a:ea typeface="+mn-ea"/>
                <a:cs typeface="+mn-cs"/>
              </a:rPr>
              <a:t>VPLS Network in Europe</a:t>
            </a:r>
          </a:p>
        </p:txBody>
      </p:sp>
      <p:sp>
        <p:nvSpPr>
          <p:cNvPr id="22" name="Graphic 12">
            <a:extLst>
              <a:ext uri="{FF2B5EF4-FFF2-40B4-BE49-F238E27FC236}">
                <a16:creationId xmlns:a16="http://schemas.microsoft.com/office/drawing/2014/main" id="{2BAAD301-120A-CCB3-6756-218A8F71E141}"/>
              </a:ext>
            </a:extLst>
          </p:cNvPr>
          <p:cNvSpPr/>
          <p:nvPr/>
        </p:nvSpPr>
        <p:spPr>
          <a:xfrm>
            <a:off x="3784325" y="2800264"/>
            <a:ext cx="2371090" cy="2053396"/>
          </a:xfrm>
          <a:custGeom>
            <a:avLst/>
            <a:gdLst>
              <a:gd name="connsiteX0" fmla="*/ 2084737 w 2779585"/>
              <a:gd name="connsiteY0" fmla="*/ 0 h 2407158"/>
              <a:gd name="connsiteX1" fmla="*/ 694849 w 2779585"/>
              <a:gd name="connsiteY1" fmla="*/ 0 h 2407158"/>
              <a:gd name="connsiteX2" fmla="*/ 0 w 2779585"/>
              <a:gd name="connsiteY2" fmla="*/ 1203579 h 2407158"/>
              <a:gd name="connsiteX3" fmla="*/ 694849 w 2779585"/>
              <a:gd name="connsiteY3" fmla="*/ 2407158 h 2407158"/>
              <a:gd name="connsiteX4" fmla="*/ 2084737 w 2779585"/>
              <a:gd name="connsiteY4" fmla="*/ 2407158 h 2407158"/>
              <a:gd name="connsiteX5" fmla="*/ 2779586 w 2779585"/>
              <a:gd name="connsiteY5" fmla="*/ 1203579 h 2407158"/>
              <a:gd name="connsiteX6" fmla="*/ 2084737 w 2779585"/>
              <a:gd name="connsiteY6" fmla="*/ 0 h 240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9585" h="2407158">
                <a:moveTo>
                  <a:pt x="2084737" y="0"/>
                </a:moveTo>
                <a:lnTo>
                  <a:pt x="694849" y="0"/>
                </a:lnTo>
                <a:lnTo>
                  <a:pt x="0" y="1203579"/>
                </a:lnTo>
                <a:lnTo>
                  <a:pt x="694849" y="2407158"/>
                </a:lnTo>
                <a:lnTo>
                  <a:pt x="2084737" y="2407158"/>
                </a:lnTo>
                <a:lnTo>
                  <a:pt x="2779586" y="1203579"/>
                </a:lnTo>
                <a:lnTo>
                  <a:pt x="2084737" y="0"/>
                </a:ln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gradFill>
              <a:gsLst>
                <a:gs pos="17000">
                  <a:schemeClr val="bg2"/>
                </a:gs>
                <a:gs pos="100000">
                  <a:schemeClr val="bg2">
                    <a:alpha val="0"/>
                  </a:schemeClr>
                </a:gs>
              </a:gsLst>
              <a:lin ang="5400000" scaled="1"/>
            </a:grad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ysClr val="windowText" lastClr="000000"/>
                </a:solidFill>
                <a:effectLst/>
                <a:uLnTx/>
                <a:uFillTx/>
                <a:latin typeface="Helvetica" pitchFamily="2" charset="0"/>
                <a:ea typeface="+mn-ea"/>
                <a:cs typeface="+mn-cs"/>
              </a:rPr>
              <a:t>2008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ysClr val="windowText" lastClr="000000"/>
                </a:solidFill>
                <a:effectLst/>
                <a:uLnTx/>
                <a:uFillTx/>
                <a:latin typeface="Helvetica" pitchFamily="2" charset="0"/>
                <a:ea typeface="+mn-ea"/>
                <a:cs typeface="+mn-cs"/>
              </a:rPr>
              <a:t>We launch ‘Smart Wires’ </a:t>
            </a:r>
            <a:br>
              <a:rPr kumimoji="0" lang="en-GB" sz="1100" b="0" i="0" u="none" strike="noStrike" kern="1200" cap="none" spc="0" normalizeH="0" baseline="0" noProof="0">
                <a:ln>
                  <a:noFill/>
                </a:ln>
                <a:solidFill>
                  <a:sysClr val="windowText" lastClr="000000"/>
                </a:solidFill>
                <a:effectLst/>
                <a:uLnTx/>
                <a:uFillTx/>
                <a:latin typeface="Helvetica" pitchFamily="2" charset="0"/>
                <a:ea typeface="+mn-ea"/>
                <a:cs typeface="+mn-cs"/>
              </a:rPr>
            </a:br>
            <a:r>
              <a:rPr kumimoji="0" lang="en-GB" sz="1100" b="0" i="0" u="none" strike="noStrike" kern="1200" cap="none" spc="0" normalizeH="0" baseline="0" noProof="0">
                <a:ln>
                  <a:noFill/>
                </a:ln>
                <a:solidFill>
                  <a:sysClr val="windowText" lastClr="000000"/>
                </a:solidFill>
                <a:effectLst/>
                <a:uLnTx/>
                <a:uFillTx/>
                <a:latin typeface="Helvetica" pitchFamily="2" charset="0"/>
                <a:ea typeface="+mn-ea"/>
                <a:cs typeface="+mn-cs"/>
              </a:rPr>
              <a:t>which extends the capability of </a:t>
            </a:r>
            <a:br>
              <a:rPr kumimoji="0" lang="en-GB" sz="1100" b="0" i="0" u="none" strike="noStrike" kern="1200" cap="none" spc="0" normalizeH="0" baseline="0" noProof="0">
                <a:ln>
                  <a:noFill/>
                </a:ln>
                <a:solidFill>
                  <a:sysClr val="windowText" lastClr="000000"/>
                </a:solidFill>
                <a:effectLst/>
                <a:uLnTx/>
                <a:uFillTx/>
                <a:latin typeface="Helvetica" pitchFamily="2" charset="0"/>
                <a:ea typeface="+mn-ea"/>
                <a:cs typeface="+mn-cs"/>
              </a:rPr>
            </a:br>
            <a:r>
              <a:rPr kumimoji="0" lang="en-GB" sz="1100" b="0" i="0" u="none" strike="noStrike" kern="1200" cap="none" spc="0" normalizeH="0" baseline="0" noProof="0">
                <a:ln>
                  <a:noFill/>
                </a:ln>
                <a:solidFill>
                  <a:sysClr val="windowText" lastClr="000000"/>
                </a:solidFill>
                <a:effectLst/>
                <a:uLnTx/>
                <a:uFillTx/>
                <a:latin typeface="Helvetica" pitchFamily="2" charset="0"/>
                <a:ea typeface="+mn-ea"/>
                <a:cs typeface="+mn-cs"/>
              </a:rPr>
              <a:t>our Service Creation </a:t>
            </a:r>
            <a:br>
              <a:rPr kumimoji="0" lang="en-GB" sz="1100" b="0" i="0" u="none" strike="noStrike" kern="1200" cap="none" spc="0" normalizeH="0" baseline="0" noProof="0">
                <a:ln>
                  <a:noFill/>
                </a:ln>
                <a:solidFill>
                  <a:sysClr val="windowText" lastClr="000000"/>
                </a:solidFill>
                <a:effectLst/>
                <a:uLnTx/>
                <a:uFillTx/>
                <a:latin typeface="Helvetica" pitchFamily="2" charset="0"/>
                <a:ea typeface="+mn-ea"/>
                <a:cs typeface="+mn-cs"/>
              </a:rPr>
            </a:br>
            <a:r>
              <a:rPr kumimoji="0" lang="en-GB" sz="1100" b="0" i="0" u="none" strike="noStrike" kern="1200" cap="none" spc="0" normalizeH="0" baseline="0" noProof="0">
                <a:ln>
                  <a:noFill/>
                </a:ln>
                <a:solidFill>
                  <a:sysClr val="windowText" lastClr="000000"/>
                </a:solidFill>
                <a:effectLst/>
                <a:uLnTx/>
                <a:uFillTx/>
                <a:latin typeface="Helvetica" pitchFamily="2" charset="0"/>
                <a:ea typeface="+mn-ea"/>
                <a:cs typeface="+mn-cs"/>
              </a:rPr>
              <a:t>Platform</a:t>
            </a:r>
          </a:p>
        </p:txBody>
      </p:sp>
      <p:sp>
        <p:nvSpPr>
          <p:cNvPr id="23" name="Graphic 12">
            <a:extLst>
              <a:ext uri="{FF2B5EF4-FFF2-40B4-BE49-F238E27FC236}">
                <a16:creationId xmlns:a16="http://schemas.microsoft.com/office/drawing/2014/main" id="{EC85845B-2689-2CF5-4600-6A9EC715A8B0}"/>
              </a:ext>
            </a:extLst>
          </p:cNvPr>
          <p:cNvSpPr/>
          <p:nvPr/>
        </p:nvSpPr>
        <p:spPr>
          <a:xfrm>
            <a:off x="5644573" y="1744913"/>
            <a:ext cx="2371090" cy="2053396"/>
          </a:xfrm>
          <a:custGeom>
            <a:avLst/>
            <a:gdLst>
              <a:gd name="connsiteX0" fmla="*/ 2084737 w 2779585"/>
              <a:gd name="connsiteY0" fmla="*/ 0 h 2407158"/>
              <a:gd name="connsiteX1" fmla="*/ 694849 w 2779585"/>
              <a:gd name="connsiteY1" fmla="*/ 0 h 2407158"/>
              <a:gd name="connsiteX2" fmla="*/ 0 w 2779585"/>
              <a:gd name="connsiteY2" fmla="*/ 1203579 h 2407158"/>
              <a:gd name="connsiteX3" fmla="*/ 694849 w 2779585"/>
              <a:gd name="connsiteY3" fmla="*/ 2407158 h 2407158"/>
              <a:gd name="connsiteX4" fmla="*/ 2084737 w 2779585"/>
              <a:gd name="connsiteY4" fmla="*/ 2407158 h 2407158"/>
              <a:gd name="connsiteX5" fmla="*/ 2779586 w 2779585"/>
              <a:gd name="connsiteY5" fmla="*/ 1203579 h 2407158"/>
              <a:gd name="connsiteX6" fmla="*/ 2084737 w 2779585"/>
              <a:gd name="connsiteY6" fmla="*/ 0 h 240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9585" h="2407158">
                <a:moveTo>
                  <a:pt x="2084737" y="0"/>
                </a:moveTo>
                <a:lnTo>
                  <a:pt x="694849" y="0"/>
                </a:lnTo>
                <a:lnTo>
                  <a:pt x="0" y="1203579"/>
                </a:lnTo>
                <a:lnTo>
                  <a:pt x="694849" y="2407158"/>
                </a:lnTo>
                <a:lnTo>
                  <a:pt x="2084737" y="2407158"/>
                </a:lnTo>
                <a:lnTo>
                  <a:pt x="2779586" y="1203579"/>
                </a:lnTo>
                <a:lnTo>
                  <a:pt x="2084737" y="0"/>
                </a:ln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gradFill>
              <a:gsLst>
                <a:gs pos="17000">
                  <a:schemeClr val="bg2"/>
                </a:gs>
                <a:gs pos="100000">
                  <a:schemeClr val="bg2">
                    <a:alpha val="0"/>
                  </a:schemeClr>
                </a:gs>
              </a:gsLst>
              <a:lin ang="5400000" scaled="1"/>
            </a:grad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ysClr val="windowText" lastClr="000000"/>
                </a:solidFill>
                <a:effectLst/>
                <a:uLnTx/>
                <a:uFillTx/>
                <a:latin typeface="Helvetica" pitchFamily="2" charset="0"/>
                <a:ea typeface="+mn-ea"/>
                <a:cs typeface="+mn-cs"/>
              </a:rPr>
              <a:t>2010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t>Web-based Bandwidth Management and controls </a:t>
            </a:r>
            <a:b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br>
            <a: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t>service launched</a:t>
            </a:r>
            <a:b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br>
            <a:endPar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t>We bundle in DDoS </a:t>
            </a:r>
            <a:b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br>
            <a: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t>services into our internet </a:t>
            </a:r>
            <a:b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br>
            <a: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t>and WAN solutions</a:t>
            </a:r>
          </a:p>
        </p:txBody>
      </p:sp>
      <p:sp>
        <p:nvSpPr>
          <p:cNvPr id="24" name="Graphic 12">
            <a:extLst>
              <a:ext uri="{FF2B5EF4-FFF2-40B4-BE49-F238E27FC236}">
                <a16:creationId xmlns:a16="http://schemas.microsoft.com/office/drawing/2014/main" id="{D4FBCB91-D87F-7E6D-84D8-2A870236D187}"/>
              </a:ext>
            </a:extLst>
          </p:cNvPr>
          <p:cNvSpPr/>
          <p:nvPr/>
        </p:nvSpPr>
        <p:spPr>
          <a:xfrm>
            <a:off x="5636106" y="3870693"/>
            <a:ext cx="2371090" cy="2053396"/>
          </a:xfrm>
          <a:custGeom>
            <a:avLst/>
            <a:gdLst>
              <a:gd name="connsiteX0" fmla="*/ 2084737 w 2779585"/>
              <a:gd name="connsiteY0" fmla="*/ 0 h 2407158"/>
              <a:gd name="connsiteX1" fmla="*/ 694849 w 2779585"/>
              <a:gd name="connsiteY1" fmla="*/ 0 h 2407158"/>
              <a:gd name="connsiteX2" fmla="*/ 0 w 2779585"/>
              <a:gd name="connsiteY2" fmla="*/ 1203579 h 2407158"/>
              <a:gd name="connsiteX3" fmla="*/ 694849 w 2779585"/>
              <a:gd name="connsiteY3" fmla="*/ 2407158 h 2407158"/>
              <a:gd name="connsiteX4" fmla="*/ 2084737 w 2779585"/>
              <a:gd name="connsiteY4" fmla="*/ 2407158 h 2407158"/>
              <a:gd name="connsiteX5" fmla="*/ 2779586 w 2779585"/>
              <a:gd name="connsiteY5" fmla="*/ 1203579 h 2407158"/>
              <a:gd name="connsiteX6" fmla="*/ 2084737 w 2779585"/>
              <a:gd name="connsiteY6" fmla="*/ 0 h 240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9585" h="2407158">
                <a:moveTo>
                  <a:pt x="2084737" y="0"/>
                </a:moveTo>
                <a:lnTo>
                  <a:pt x="694849" y="0"/>
                </a:lnTo>
                <a:lnTo>
                  <a:pt x="0" y="1203579"/>
                </a:lnTo>
                <a:lnTo>
                  <a:pt x="694849" y="2407158"/>
                </a:lnTo>
                <a:lnTo>
                  <a:pt x="2084737" y="2407158"/>
                </a:lnTo>
                <a:lnTo>
                  <a:pt x="2779586" y="1203579"/>
                </a:lnTo>
                <a:lnTo>
                  <a:pt x="2084737" y="0"/>
                </a:lnTo>
                <a:close/>
              </a:path>
            </a:pathLst>
          </a:cu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gradFill>
              <a:gsLst>
                <a:gs pos="17000">
                  <a:schemeClr val="bg2"/>
                </a:gs>
                <a:gs pos="100000">
                  <a:schemeClr val="bg2">
                    <a:alpha val="0"/>
                  </a:schemeClr>
                </a:gs>
              </a:gsLst>
              <a:lin ang="5400000" scaled="1"/>
            </a:grad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tx1"/>
                </a:solidFill>
                <a:effectLst/>
                <a:uLnTx/>
                <a:uFillTx/>
                <a:latin typeface="Helvetica" pitchFamily="2" charset="0"/>
                <a:ea typeface="+mn-ea"/>
                <a:cs typeface="+mn-cs"/>
              </a:rPr>
              <a:t>2011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tx1"/>
                </a:solidFill>
                <a:effectLst/>
                <a:uLnTx/>
                <a:uFillTx/>
                <a:latin typeface="Helvetica" pitchFamily="2" charset="0"/>
                <a:ea typeface="+mn-ea"/>
                <a:cs typeface="+mn-cs"/>
              </a:rPr>
              <a:t>Utilising Broadcast </a:t>
            </a:r>
            <a:br>
              <a:rPr kumimoji="0" lang="en-GB" sz="1000" b="0" i="0" u="none" strike="noStrike" kern="1200" cap="none" spc="0" normalizeH="0" baseline="0" noProof="0">
                <a:ln>
                  <a:noFill/>
                </a:ln>
                <a:solidFill>
                  <a:schemeClr val="tx1"/>
                </a:solidFill>
                <a:effectLst/>
                <a:uLnTx/>
                <a:uFillTx/>
                <a:latin typeface="Helvetica" pitchFamily="2" charset="0"/>
                <a:ea typeface="+mn-ea"/>
                <a:cs typeface="+mn-cs"/>
              </a:rPr>
            </a:br>
            <a:r>
              <a:rPr kumimoji="0" lang="en-GB" sz="1000" b="0" i="0" u="none" strike="noStrike" kern="1200" cap="none" spc="0" normalizeH="0" baseline="0" noProof="0">
                <a:ln>
                  <a:noFill/>
                </a:ln>
                <a:solidFill>
                  <a:schemeClr val="tx1"/>
                </a:solidFill>
                <a:effectLst/>
                <a:uLnTx/>
                <a:uFillTx/>
                <a:latin typeface="Helvetica" pitchFamily="2" charset="0"/>
                <a:ea typeface="+mn-ea"/>
                <a:cs typeface="+mn-cs"/>
              </a:rPr>
              <a:t>technology, we deliver the live streaming TV pictures to 120million viewers of the Kate &amp; William Royal Wedding from </a:t>
            </a:r>
            <a:br>
              <a:rPr kumimoji="0" lang="en-GB" sz="1000" b="0" i="0" u="none" strike="noStrike" kern="1200" cap="none" spc="0" normalizeH="0" baseline="0" noProof="0">
                <a:ln>
                  <a:noFill/>
                </a:ln>
                <a:solidFill>
                  <a:schemeClr val="tx1"/>
                </a:solidFill>
                <a:effectLst/>
                <a:uLnTx/>
                <a:uFillTx/>
                <a:latin typeface="Helvetica" pitchFamily="2" charset="0"/>
                <a:ea typeface="+mn-ea"/>
                <a:cs typeface="+mn-cs"/>
              </a:rPr>
            </a:br>
            <a:r>
              <a:rPr kumimoji="0" lang="en-GB" sz="1000" b="0" i="0" u="none" strike="noStrike" kern="1200" cap="none" spc="0" normalizeH="0" baseline="0" noProof="0">
                <a:ln>
                  <a:noFill/>
                </a:ln>
                <a:solidFill>
                  <a:schemeClr val="tx1"/>
                </a:solidFill>
                <a:effectLst/>
                <a:uLnTx/>
                <a:uFillTx/>
                <a:latin typeface="Helvetica" pitchFamily="2" charset="0"/>
                <a:ea typeface="+mn-ea"/>
                <a:cs typeface="+mn-cs"/>
              </a:rPr>
              <a:t>Westminster Abbey</a:t>
            </a:r>
          </a:p>
        </p:txBody>
      </p:sp>
      <p:sp>
        <p:nvSpPr>
          <p:cNvPr id="25" name="Graphic 12">
            <a:extLst>
              <a:ext uri="{FF2B5EF4-FFF2-40B4-BE49-F238E27FC236}">
                <a16:creationId xmlns:a16="http://schemas.microsoft.com/office/drawing/2014/main" id="{AEDE2F3E-A139-C4F3-EC8D-9FD3BE03C0BD}"/>
              </a:ext>
            </a:extLst>
          </p:cNvPr>
          <p:cNvSpPr/>
          <p:nvPr/>
        </p:nvSpPr>
        <p:spPr>
          <a:xfrm>
            <a:off x="7487887" y="2836895"/>
            <a:ext cx="2371090" cy="2053396"/>
          </a:xfrm>
          <a:custGeom>
            <a:avLst/>
            <a:gdLst>
              <a:gd name="connsiteX0" fmla="*/ 2084737 w 2779585"/>
              <a:gd name="connsiteY0" fmla="*/ 0 h 2407158"/>
              <a:gd name="connsiteX1" fmla="*/ 694849 w 2779585"/>
              <a:gd name="connsiteY1" fmla="*/ 0 h 2407158"/>
              <a:gd name="connsiteX2" fmla="*/ 0 w 2779585"/>
              <a:gd name="connsiteY2" fmla="*/ 1203579 h 2407158"/>
              <a:gd name="connsiteX3" fmla="*/ 694849 w 2779585"/>
              <a:gd name="connsiteY3" fmla="*/ 2407158 h 2407158"/>
              <a:gd name="connsiteX4" fmla="*/ 2084737 w 2779585"/>
              <a:gd name="connsiteY4" fmla="*/ 2407158 h 2407158"/>
              <a:gd name="connsiteX5" fmla="*/ 2779586 w 2779585"/>
              <a:gd name="connsiteY5" fmla="*/ 1203579 h 2407158"/>
              <a:gd name="connsiteX6" fmla="*/ 2084737 w 2779585"/>
              <a:gd name="connsiteY6" fmla="*/ 0 h 240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9585" h="2407158">
                <a:moveTo>
                  <a:pt x="2084737" y="0"/>
                </a:moveTo>
                <a:lnTo>
                  <a:pt x="694849" y="0"/>
                </a:lnTo>
                <a:lnTo>
                  <a:pt x="0" y="1203579"/>
                </a:lnTo>
                <a:lnTo>
                  <a:pt x="694849" y="2407158"/>
                </a:lnTo>
                <a:lnTo>
                  <a:pt x="2084737" y="2407158"/>
                </a:lnTo>
                <a:lnTo>
                  <a:pt x="2779586" y="1203579"/>
                </a:lnTo>
                <a:lnTo>
                  <a:pt x="2084737" y="0"/>
                </a:lnTo>
                <a:close/>
              </a:path>
            </a:pathLst>
          </a:cu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gradFill>
              <a:gsLst>
                <a:gs pos="17000">
                  <a:schemeClr val="bg2"/>
                </a:gs>
                <a:gs pos="100000">
                  <a:schemeClr val="bg2">
                    <a:alpha val="0"/>
                  </a:schemeClr>
                </a:gs>
              </a:gsLst>
              <a:lin ang="5400000" scaled="1"/>
            </a:grad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tx1"/>
                </a:solidFill>
                <a:effectLst/>
                <a:uLnTx/>
                <a:uFillTx/>
                <a:latin typeface="Helvetica" pitchFamily="2" charset="0"/>
                <a:ea typeface="+mn-ea"/>
                <a:cs typeface="+mn-cs"/>
              </a:rPr>
              <a:t>2012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tx1"/>
                </a:solidFill>
                <a:effectLst/>
                <a:uLnTx/>
                <a:uFillTx/>
                <a:latin typeface="Helvetica" pitchFamily="2" charset="0"/>
                <a:ea typeface="+mn-ea"/>
                <a:cs typeface="+mn-cs"/>
              </a:rPr>
              <a:t>Core network upgrade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tx1"/>
                </a:solidFill>
                <a:effectLst/>
                <a:uLnTx/>
                <a:uFillTx/>
                <a:latin typeface="Helvetica" pitchFamily="2" charset="0"/>
                <a:ea typeface="+mn-ea"/>
                <a:cs typeface="+mn-cs"/>
              </a:rPr>
              <a:t>to 100GigE allows us to launch UK’s first 10GigE internet service throughout the UK</a:t>
            </a:r>
          </a:p>
        </p:txBody>
      </p:sp>
      <p:sp>
        <p:nvSpPr>
          <p:cNvPr id="26" name="Graphic 12">
            <a:extLst>
              <a:ext uri="{FF2B5EF4-FFF2-40B4-BE49-F238E27FC236}">
                <a16:creationId xmlns:a16="http://schemas.microsoft.com/office/drawing/2014/main" id="{A2143F99-21B6-1909-1948-B0090DC0F661}"/>
              </a:ext>
            </a:extLst>
          </p:cNvPr>
          <p:cNvSpPr/>
          <p:nvPr/>
        </p:nvSpPr>
        <p:spPr>
          <a:xfrm>
            <a:off x="9346106" y="1766466"/>
            <a:ext cx="2371090" cy="2053396"/>
          </a:xfrm>
          <a:custGeom>
            <a:avLst/>
            <a:gdLst>
              <a:gd name="connsiteX0" fmla="*/ 2084737 w 2779585"/>
              <a:gd name="connsiteY0" fmla="*/ 0 h 2407158"/>
              <a:gd name="connsiteX1" fmla="*/ 694849 w 2779585"/>
              <a:gd name="connsiteY1" fmla="*/ 0 h 2407158"/>
              <a:gd name="connsiteX2" fmla="*/ 0 w 2779585"/>
              <a:gd name="connsiteY2" fmla="*/ 1203579 h 2407158"/>
              <a:gd name="connsiteX3" fmla="*/ 694849 w 2779585"/>
              <a:gd name="connsiteY3" fmla="*/ 2407158 h 2407158"/>
              <a:gd name="connsiteX4" fmla="*/ 2084737 w 2779585"/>
              <a:gd name="connsiteY4" fmla="*/ 2407158 h 2407158"/>
              <a:gd name="connsiteX5" fmla="*/ 2779586 w 2779585"/>
              <a:gd name="connsiteY5" fmla="*/ 1203579 h 2407158"/>
              <a:gd name="connsiteX6" fmla="*/ 2084737 w 2779585"/>
              <a:gd name="connsiteY6" fmla="*/ 0 h 240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9585" h="2407158">
                <a:moveTo>
                  <a:pt x="2084737" y="0"/>
                </a:moveTo>
                <a:lnTo>
                  <a:pt x="694849" y="0"/>
                </a:lnTo>
                <a:lnTo>
                  <a:pt x="0" y="1203579"/>
                </a:lnTo>
                <a:lnTo>
                  <a:pt x="694849" y="2407158"/>
                </a:lnTo>
                <a:lnTo>
                  <a:pt x="2084737" y="2407158"/>
                </a:lnTo>
                <a:lnTo>
                  <a:pt x="2779586" y="1203579"/>
                </a:lnTo>
                <a:lnTo>
                  <a:pt x="2084737" y="0"/>
                </a:lnTo>
                <a:close/>
              </a:path>
            </a:pathLst>
          </a:custGeom>
          <a:solidFill>
            <a:schemeClr val="dk1"/>
          </a:solidFill>
          <a:ln>
            <a:gradFill>
              <a:gsLst>
                <a:gs pos="17000">
                  <a:schemeClr val="bg2"/>
                </a:gs>
                <a:gs pos="100000">
                  <a:schemeClr val="bg2">
                    <a:alpha val="0"/>
                  </a:schemeClr>
                </a:gs>
              </a:gsLst>
              <a:lin ang="5400000" scaled="1"/>
            </a:grad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Helvetica" pitchFamily="2" charset="0"/>
                <a:ea typeface="+mn-ea"/>
                <a:cs typeface="+mn-cs"/>
              </a:rPr>
              <a:t>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Helvetica" pitchFamily="2" charset="0"/>
                <a:ea typeface="+mn-ea"/>
                <a:cs typeface="+mn-cs"/>
              </a:rPr>
              <a:t>Multi-million investment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Helvetica" pitchFamily="2" charset="0"/>
                <a:ea typeface="+mn-ea"/>
                <a:cs typeface="+mn-cs"/>
              </a:rPr>
              <a:t>our data </a:t>
            </a:r>
            <a:r>
              <a:rPr kumimoji="0" lang="en-GB" sz="1000" b="0" i="0" u="none" strike="noStrike" kern="1200" cap="none" spc="0" normalizeH="0" baseline="0" noProof="0" err="1">
                <a:ln>
                  <a:noFill/>
                </a:ln>
                <a:solidFill>
                  <a:prstClr val="white"/>
                </a:solidFill>
                <a:effectLst/>
                <a:uLnTx/>
                <a:uFillTx/>
                <a:latin typeface="Helvetica" pitchFamily="2" charset="0"/>
                <a:ea typeface="+mn-ea"/>
                <a:cs typeface="+mn-cs"/>
              </a:rPr>
              <a:t>centers</a:t>
            </a:r>
            <a:r>
              <a:rPr kumimoji="0" lang="en-GB" sz="1000" b="0" i="0" u="none" strike="noStrike" kern="1200" cap="none" spc="0" normalizeH="0" baseline="0" noProof="0">
                <a:ln>
                  <a:noFill/>
                </a:ln>
                <a:solidFill>
                  <a:prstClr val="white"/>
                </a:solidFill>
                <a:effectLst/>
                <a:uLnTx/>
                <a:uFillTx/>
                <a:latin typeface="Helvetica" pitchFamily="2" charset="0"/>
                <a:ea typeface="+mn-ea"/>
                <a:cs typeface="+mn-cs"/>
              </a:rPr>
              <a:t> to offer Software-Defined Data </a:t>
            </a:r>
            <a:r>
              <a:rPr kumimoji="0" lang="en-GB" sz="1000" b="0" i="0" u="none" strike="noStrike" kern="1200" cap="none" spc="0" normalizeH="0" baseline="0" noProof="0" err="1">
                <a:ln>
                  <a:noFill/>
                </a:ln>
                <a:solidFill>
                  <a:prstClr val="white"/>
                </a:solidFill>
                <a:effectLst/>
                <a:uLnTx/>
                <a:uFillTx/>
                <a:latin typeface="Helvetica" pitchFamily="2" charset="0"/>
                <a:ea typeface="+mn-ea"/>
                <a:cs typeface="+mn-cs"/>
              </a:rPr>
              <a:t>Center</a:t>
            </a:r>
            <a:r>
              <a:rPr kumimoji="0" lang="en-GB" sz="1000" b="0" i="0" u="none" strike="noStrike" kern="1200" cap="none" spc="0" normalizeH="0" baseline="0" noProof="0">
                <a:ln>
                  <a:noFill/>
                </a:ln>
                <a:solidFill>
                  <a:prstClr val="white"/>
                </a:solidFill>
                <a:effectLst/>
                <a:uLnTx/>
                <a:uFillTx/>
                <a:latin typeface="Helvetica" pitchFamily="2" charset="0"/>
                <a:ea typeface="+mn-ea"/>
                <a:cs typeface="+mn-cs"/>
              </a:rPr>
              <a:t> and launch major initiative entitled ‘Your Cloud is Only as Good 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Helvetica" pitchFamily="2" charset="0"/>
                <a:ea typeface="+mn-ea"/>
                <a:cs typeface="+mn-cs"/>
              </a:rPr>
              <a:t>Your Network</a:t>
            </a:r>
            <a:r>
              <a:rPr kumimoji="0" lang="en-GB" sz="1100" b="0" i="0" u="none" strike="noStrike" kern="1200" cap="none" spc="0" normalizeH="0" baseline="0" noProof="0">
                <a:ln>
                  <a:noFill/>
                </a:ln>
                <a:solidFill>
                  <a:prstClr val="white"/>
                </a:solidFill>
                <a:effectLst/>
                <a:uLnTx/>
                <a:uFillTx/>
                <a:latin typeface="Helvetica" pitchFamily="2" charset="0"/>
                <a:ea typeface="+mn-ea"/>
                <a:cs typeface="+mn-cs"/>
              </a:rPr>
              <a:t>’</a:t>
            </a:r>
          </a:p>
        </p:txBody>
      </p:sp>
      <p:sp>
        <p:nvSpPr>
          <p:cNvPr id="27" name="Graphic 12">
            <a:extLst>
              <a:ext uri="{FF2B5EF4-FFF2-40B4-BE49-F238E27FC236}">
                <a16:creationId xmlns:a16="http://schemas.microsoft.com/office/drawing/2014/main" id="{4351A4AB-D6B2-59C0-8561-8E3A88AE9F82}"/>
              </a:ext>
            </a:extLst>
          </p:cNvPr>
          <p:cNvSpPr/>
          <p:nvPr/>
        </p:nvSpPr>
        <p:spPr>
          <a:xfrm>
            <a:off x="9346368" y="3907324"/>
            <a:ext cx="2371090" cy="2053396"/>
          </a:xfrm>
          <a:custGeom>
            <a:avLst/>
            <a:gdLst>
              <a:gd name="connsiteX0" fmla="*/ 2084737 w 2779585"/>
              <a:gd name="connsiteY0" fmla="*/ 0 h 2407158"/>
              <a:gd name="connsiteX1" fmla="*/ 694849 w 2779585"/>
              <a:gd name="connsiteY1" fmla="*/ 0 h 2407158"/>
              <a:gd name="connsiteX2" fmla="*/ 0 w 2779585"/>
              <a:gd name="connsiteY2" fmla="*/ 1203579 h 2407158"/>
              <a:gd name="connsiteX3" fmla="*/ 694849 w 2779585"/>
              <a:gd name="connsiteY3" fmla="*/ 2407158 h 2407158"/>
              <a:gd name="connsiteX4" fmla="*/ 2084737 w 2779585"/>
              <a:gd name="connsiteY4" fmla="*/ 2407158 h 2407158"/>
              <a:gd name="connsiteX5" fmla="*/ 2779586 w 2779585"/>
              <a:gd name="connsiteY5" fmla="*/ 1203579 h 2407158"/>
              <a:gd name="connsiteX6" fmla="*/ 2084737 w 2779585"/>
              <a:gd name="connsiteY6" fmla="*/ 0 h 240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9585" h="2407158">
                <a:moveTo>
                  <a:pt x="2084737" y="0"/>
                </a:moveTo>
                <a:lnTo>
                  <a:pt x="694849" y="0"/>
                </a:lnTo>
                <a:lnTo>
                  <a:pt x="0" y="1203579"/>
                </a:lnTo>
                <a:lnTo>
                  <a:pt x="694849" y="2407158"/>
                </a:lnTo>
                <a:lnTo>
                  <a:pt x="2084737" y="2407158"/>
                </a:lnTo>
                <a:lnTo>
                  <a:pt x="2779586" y="1203579"/>
                </a:lnTo>
                <a:lnTo>
                  <a:pt x="2084737" y="0"/>
                </a:ln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gradFill>
              <a:gsLst>
                <a:gs pos="17000">
                  <a:schemeClr val="bg2"/>
                </a:gs>
                <a:gs pos="100000">
                  <a:schemeClr val="bg2">
                    <a:alpha val="0"/>
                  </a:schemeClr>
                </a:gs>
              </a:gsLst>
              <a:lin ang="5400000" scaled="1"/>
            </a:grad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ysClr val="windowText" lastClr="000000"/>
                </a:solidFill>
                <a:effectLst/>
                <a:uLnTx/>
                <a:uFillTx/>
                <a:latin typeface="Helvetica" pitchFamily="2" charset="0"/>
                <a:ea typeface="+mn-ea"/>
                <a:cs typeface="+mn-cs"/>
              </a:rPr>
              <a:t>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t>Worked with Alcatel-Lucent </a:t>
            </a:r>
            <a:b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br>
            <a: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t>to help build advanced SD-WAN service called </a:t>
            </a:r>
            <a:r>
              <a:rPr kumimoji="0" lang="en-GB" sz="1000" b="0" i="0" u="none" strike="noStrike" kern="1200" cap="none" spc="0" normalizeH="0" baseline="0" noProof="0" err="1">
                <a:ln>
                  <a:noFill/>
                </a:ln>
                <a:solidFill>
                  <a:sysClr val="windowText" lastClr="000000"/>
                </a:solidFill>
                <a:effectLst/>
                <a:uLnTx/>
                <a:uFillTx/>
                <a:latin typeface="Helvetica" pitchFamily="2" charset="0"/>
                <a:ea typeface="+mn-ea"/>
                <a:cs typeface="+mn-cs"/>
              </a:rPr>
              <a:t>Nuage</a:t>
            </a:r>
            <a:b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br>
            <a:endPar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t>Launch of our ‘Digital </a:t>
            </a:r>
            <a:b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br>
            <a: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t>Toolbox’ to great acclaim</a:t>
            </a:r>
          </a:p>
        </p:txBody>
      </p:sp>
      <p:sp>
        <p:nvSpPr>
          <p:cNvPr id="28" name="Graphic 12">
            <a:extLst>
              <a:ext uri="{FF2B5EF4-FFF2-40B4-BE49-F238E27FC236}">
                <a16:creationId xmlns:a16="http://schemas.microsoft.com/office/drawing/2014/main" id="{854A4C38-7479-C8F5-32B6-5CDB4C91611E}"/>
              </a:ext>
            </a:extLst>
          </p:cNvPr>
          <p:cNvSpPr/>
          <p:nvPr/>
        </p:nvSpPr>
        <p:spPr>
          <a:xfrm>
            <a:off x="72297" y="2843521"/>
            <a:ext cx="2371090" cy="2053396"/>
          </a:xfrm>
          <a:custGeom>
            <a:avLst/>
            <a:gdLst>
              <a:gd name="connsiteX0" fmla="*/ 2084737 w 2779585"/>
              <a:gd name="connsiteY0" fmla="*/ 0 h 2407158"/>
              <a:gd name="connsiteX1" fmla="*/ 694849 w 2779585"/>
              <a:gd name="connsiteY1" fmla="*/ 0 h 2407158"/>
              <a:gd name="connsiteX2" fmla="*/ 0 w 2779585"/>
              <a:gd name="connsiteY2" fmla="*/ 1203579 h 2407158"/>
              <a:gd name="connsiteX3" fmla="*/ 694849 w 2779585"/>
              <a:gd name="connsiteY3" fmla="*/ 2407158 h 2407158"/>
              <a:gd name="connsiteX4" fmla="*/ 2084737 w 2779585"/>
              <a:gd name="connsiteY4" fmla="*/ 2407158 h 2407158"/>
              <a:gd name="connsiteX5" fmla="*/ 2779586 w 2779585"/>
              <a:gd name="connsiteY5" fmla="*/ 1203579 h 2407158"/>
              <a:gd name="connsiteX6" fmla="*/ 2084737 w 2779585"/>
              <a:gd name="connsiteY6" fmla="*/ 0 h 240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9585" h="2407158">
                <a:moveTo>
                  <a:pt x="2084737" y="0"/>
                </a:moveTo>
                <a:lnTo>
                  <a:pt x="694849" y="0"/>
                </a:lnTo>
                <a:lnTo>
                  <a:pt x="0" y="1203579"/>
                </a:lnTo>
                <a:lnTo>
                  <a:pt x="694849" y="2407158"/>
                </a:lnTo>
                <a:lnTo>
                  <a:pt x="2084737" y="2407158"/>
                </a:lnTo>
                <a:lnTo>
                  <a:pt x="2779586" y="1203579"/>
                </a:lnTo>
                <a:lnTo>
                  <a:pt x="2084737" y="0"/>
                </a:lnTo>
                <a:close/>
              </a:path>
            </a:pathLst>
          </a:cu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gradFill>
              <a:gsLst>
                <a:gs pos="17000">
                  <a:schemeClr val="bg2"/>
                </a:gs>
                <a:gs pos="100000">
                  <a:schemeClr val="bg2">
                    <a:alpha val="0"/>
                  </a:schemeClr>
                </a:gs>
              </a:gsLst>
              <a:lin ang="5400000" scaled="1"/>
            </a:grad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ysClr val="windowText" lastClr="000000"/>
                </a:solidFill>
                <a:effectLst/>
                <a:uLnTx/>
                <a:uFillTx/>
                <a:latin typeface="Helvetica" pitchFamily="2" charset="0"/>
                <a:ea typeface="+mn-ea"/>
                <a:cs typeface="+mn-cs"/>
              </a:rPr>
              <a:t>2015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t>Award winning Year: </a:t>
            </a:r>
            <a:b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br>
            <a: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t>Selected by London Stock Exchange as one of UKs Top 1000 companies to inspire Britain;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t>Investec Top 100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err="1">
                <a:ln>
                  <a:noFill/>
                </a:ln>
                <a:solidFill>
                  <a:sysClr val="windowText" lastClr="000000"/>
                </a:solidFill>
                <a:effectLst/>
                <a:uLnTx/>
                <a:uFillTx/>
                <a:latin typeface="Helvetica" pitchFamily="2" charset="0"/>
                <a:ea typeface="+mn-ea"/>
                <a:cs typeface="+mn-cs"/>
              </a:rPr>
              <a:t>Megabuyte’s</a:t>
            </a:r>
            <a: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t> Top 50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t>Tech companies list </a:t>
            </a:r>
          </a:p>
        </p:txBody>
      </p:sp>
      <p:sp>
        <p:nvSpPr>
          <p:cNvPr id="29" name="Graphic 12">
            <a:extLst>
              <a:ext uri="{FF2B5EF4-FFF2-40B4-BE49-F238E27FC236}">
                <a16:creationId xmlns:a16="http://schemas.microsoft.com/office/drawing/2014/main" id="{87321E8B-6AA7-209E-502B-2CEF780C150F}"/>
              </a:ext>
            </a:extLst>
          </p:cNvPr>
          <p:cNvSpPr/>
          <p:nvPr/>
        </p:nvSpPr>
        <p:spPr>
          <a:xfrm>
            <a:off x="1915611" y="1751938"/>
            <a:ext cx="2371090" cy="2053396"/>
          </a:xfrm>
          <a:custGeom>
            <a:avLst/>
            <a:gdLst>
              <a:gd name="connsiteX0" fmla="*/ 2084737 w 2779585"/>
              <a:gd name="connsiteY0" fmla="*/ 0 h 2407158"/>
              <a:gd name="connsiteX1" fmla="*/ 694849 w 2779585"/>
              <a:gd name="connsiteY1" fmla="*/ 0 h 2407158"/>
              <a:gd name="connsiteX2" fmla="*/ 0 w 2779585"/>
              <a:gd name="connsiteY2" fmla="*/ 1203579 h 2407158"/>
              <a:gd name="connsiteX3" fmla="*/ 694849 w 2779585"/>
              <a:gd name="connsiteY3" fmla="*/ 2407158 h 2407158"/>
              <a:gd name="connsiteX4" fmla="*/ 2084737 w 2779585"/>
              <a:gd name="connsiteY4" fmla="*/ 2407158 h 2407158"/>
              <a:gd name="connsiteX5" fmla="*/ 2779586 w 2779585"/>
              <a:gd name="connsiteY5" fmla="*/ 1203579 h 2407158"/>
              <a:gd name="connsiteX6" fmla="*/ 2084737 w 2779585"/>
              <a:gd name="connsiteY6" fmla="*/ 0 h 240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9585" h="2407158">
                <a:moveTo>
                  <a:pt x="2084737" y="0"/>
                </a:moveTo>
                <a:lnTo>
                  <a:pt x="694849" y="0"/>
                </a:lnTo>
                <a:lnTo>
                  <a:pt x="0" y="1203579"/>
                </a:lnTo>
                <a:lnTo>
                  <a:pt x="694849" y="2407158"/>
                </a:lnTo>
                <a:lnTo>
                  <a:pt x="2084737" y="2407158"/>
                </a:lnTo>
                <a:lnTo>
                  <a:pt x="2779586" y="1203579"/>
                </a:lnTo>
                <a:lnTo>
                  <a:pt x="2084737" y="0"/>
                </a:ln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gradFill>
              <a:gsLst>
                <a:gs pos="17000">
                  <a:schemeClr val="bg2"/>
                </a:gs>
                <a:gs pos="100000">
                  <a:schemeClr val="bg2">
                    <a:alpha val="0"/>
                  </a:schemeClr>
                </a:gs>
              </a:gsLst>
              <a:lin ang="5400000" scaled="1"/>
            </a:grad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ysClr val="windowText" lastClr="000000"/>
                </a:solidFill>
                <a:effectLst/>
                <a:uLnTx/>
                <a:uFillTx/>
                <a:latin typeface="Helvetica" pitchFamily="2" charset="0"/>
                <a:ea typeface="+mn-ea"/>
                <a:cs typeface="+mn-cs"/>
              </a:rPr>
              <a:t>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t>We launch S4 - UK’s lowest </a:t>
            </a:r>
            <a:b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br>
            <a: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t>priced Object Storage service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t>Invest to build out our network capabilities with connection to HSCN Network</a:t>
            </a:r>
          </a:p>
        </p:txBody>
      </p:sp>
      <p:sp>
        <p:nvSpPr>
          <p:cNvPr id="30" name="Graphic 12">
            <a:extLst>
              <a:ext uri="{FF2B5EF4-FFF2-40B4-BE49-F238E27FC236}">
                <a16:creationId xmlns:a16="http://schemas.microsoft.com/office/drawing/2014/main" id="{888CAF9B-E1B1-250E-3CEB-20D2C59BF498}"/>
              </a:ext>
            </a:extLst>
          </p:cNvPr>
          <p:cNvSpPr/>
          <p:nvPr/>
        </p:nvSpPr>
        <p:spPr>
          <a:xfrm>
            <a:off x="3758925" y="2814510"/>
            <a:ext cx="2371090" cy="2053396"/>
          </a:xfrm>
          <a:custGeom>
            <a:avLst/>
            <a:gdLst>
              <a:gd name="connsiteX0" fmla="*/ 2084737 w 2779585"/>
              <a:gd name="connsiteY0" fmla="*/ 0 h 2407158"/>
              <a:gd name="connsiteX1" fmla="*/ 694849 w 2779585"/>
              <a:gd name="connsiteY1" fmla="*/ 0 h 2407158"/>
              <a:gd name="connsiteX2" fmla="*/ 0 w 2779585"/>
              <a:gd name="connsiteY2" fmla="*/ 1203579 h 2407158"/>
              <a:gd name="connsiteX3" fmla="*/ 694849 w 2779585"/>
              <a:gd name="connsiteY3" fmla="*/ 2407158 h 2407158"/>
              <a:gd name="connsiteX4" fmla="*/ 2084737 w 2779585"/>
              <a:gd name="connsiteY4" fmla="*/ 2407158 h 2407158"/>
              <a:gd name="connsiteX5" fmla="*/ 2779586 w 2779585"/>
              <a:gd name="connsiteY5" fmla="*/ 1203579 h 2407158"/>
              <a:gd name="connsiteX6" fmla="*/ 2084737 w 2779585"/>
              <a:gd name="connsiteY6" fmla="*/ 0 h 240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9585" h="2407158">
                <a:moveTo>
                  <a:pt x="2084737" y="0"/>
                </a:moveTo>
                <a:lnTo>
                  <a:pt x="694849" y="0"/>
                </a:lnTo>
                <a:lnTo>
                  <a:pt x="0" y="1203579"/>
                </a:lnTo>
                <a:lnTo>
                  <a:pt x="694849" y="2407158"/>
                </a:lnTo>
                <a:lnTo>
                  <a:pt x="2084737" y="2407158"/>
                </a:lnTo>
                <a:lnTo>
                  <a:pt x="2779586" y="1203579"/>
                </a:lnTo>
                <a:lnTo>
                  <a:pt x="2084737" y="0"/>
                </a:ln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gradFill>
              <a:gsLst>
                <a:gs pos="17000">
                  <a:schemeClr val="bg2"/>
                </a:gs>
                <a:gs pos="100000">
                  <a:schemeClr val="bg2">
                    <a:alpha val="0"/>
                  </a:schemeClr>
                </a:gs>
              </a:gsLst>
              <a:lin ang="5400000" scaled="1"/>
            </a:grad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ysClr val="windowText" lastClr="000000"/>
                </a:solidFill>
                <a:effectLst/>
                <a:uLnTx/>
                <a:uFillTx/>
                <a:latin typeface="Helvetica" pitchFamily="2" charset="0"/>
                <a:ea typeface="+mn-ea"/>
                <a:cs typeface="+mn-cs"/>
              </a:rPr>
              <a:t>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t>We launch our Software-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t>Defined Digital Platform (SD-DP) and world’s 1st ‘live, real-time Net Promoter Score (NPS). We win 60% of HSCN Greater London connectivity contract </a:t>
            </a:r>
            <a:b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br>
            <a: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t>from NHS Digital</a:t>
            </a:r>
          </a:p>
        </p:txBody>
      </p:sp>
      <p:sp>
        <p:nvSpPr>
          <p:cNvPr id="31" name="Graphic 12">
            <a:extLst>
              <a:ext uri="{FF2B5EF4-FFF2-40B4-BE49-F238E27FC236}">
                <a16:creationId xmlns:a16="http://schemas.microsoft.com/office/drawing/2014/main" id="{CC49C825-3A96-F553-B111-A61F6C3FAFFA}"/>
              </a:ext>
            </a:extLst>
          </p:cNvPr>
          <p:cNvSpPr/>
          <p:nvPr/>
        </p:nvSpPr>
        <p:spPr>
          <a:xfrm>
            <a:off x="5620980" y="1758326"/>
            <a:ext cx="2371090" cy="2053396"/>
          </a:xfrm>
          <a:custGeom>
            <a:avLst/>
            <a:gdLst>
              <a:gd name="connsiteX0" fmla="*/ 2084737 w 2779585"/>
              <a:gd name="connsiteY0" fmla="*/ 0 h 2407158"/>
              <a:gd name="connsiteX1" fmla="*/ 694849 w 2779585"/>
              <a:gd name="connsiteY1" fmla="*/ 0 h 2407158"/>
              <a:gd name="connsiteX2" fmla="*/ 0 w 2779585"/>
              <a:gd name="connsiteY2" fmla="*/ 1203579 h 2407158"/>
              <a:gd name="connsiteX3" fmla="*/ 694849 w 2779585"/>
              <a:gd name="connsiteY3" fmla="*/ 2407158 h 2407158"/>
              <a:gd name="connsiteX4" fmla="*/ 2084737 w 2779585"/>
              <a:gd name="connsiteY4" fmla="*/ 2407158 h 2407158"/>
              <a:gd name="connsiteX5" fmla="*/ 2779586 w 2779585"/>
              <a:gd name="connsiteY5" fmla="*/ 1203579 h 2407158"/>
              <a:gd name="connsiteX6" fmla="*/ 2084737 w 2779585"/>
              <a:gd name="connsiteY6" fmla="*/ 0 h 240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9585" h="2407158">
                <a:moveTo>
                  <a:pt x="2084737" y="0"/>
                </a:moveTo>
                <a:lnTo>
                  <a:pt x="694849" y="0"/>
                </a:lnTo>
                <a:lnTo>
                  <a:pt x="0" y="1203579"/>
                </a:lnTo>
                <a:lnTo>
                  <a:pt x="694849" y="2407158"/>
                </a:lnTo>
                <a:lnTo>
                  <a:pt x="2084737" y="2407158"/>
                </a:lnTo>
                <a:lnTo>
                  <a:pt x="2779586" y="1203579"/>
                </a:lnTo>
                <a:lnTo>
                  <a:pt x="2084737" y="0"/>
                </a:ln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gradFill>
              <a:gsLst>
                <a:gs pos="17000">
                  <a:schemeClr val="bg2"/>
                </a:gs>
                <a:gs pos="100000">
                  <a:schemeClr val="bg2">
                    <a:alpha val="0"/>
                  </a:schemeClr>
                </a:gs>
              </a:gsLst>
              <a:lin ang="5400000" scaled="1"/>
            </a:grad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ysClr val="windowText" lastClr="000000"/>
                </a:solidFill>
                <a:effectLst/>
                <a:uLnTx/>
                <a:uFillTx/>
                <a:latin typeface="Helvetica" pitchFamily="2" charset="0"/>
                <a:ea typeface="+mn-ea"/>
                <a:cs typeface="+mn-cs"/>
              </a:rPr>
              <a:t>2019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t>We launch a range of Cyber-Security solutions along with our 24/7 CSOC Service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t>We announce we are now accredited with 9 ISO’s</a:t>
            </a:r>
          </a:p>
        </p:txBody>
      </p:sp>
      <p:sp>
        <p:nvSpPr>
          <p:cNvPr id="32" name="Graphic 12">
            <a:extLst>
              <a:ext uri="{FF2B5EF4-FFF2-40B4-BE49-F238E27FC236}">
                <a16:creationId xmlns:a16="http://schemas.microsoft.com/office/drawing/2014/main" id="{631BFCA9-918C-F183-D24F-5FE0540F0648}"/>
              </a:ext>
            </a:extLst>
          </p:cNvPr>
          <p:cNvSpPr/>
          <p:nvPr/>
        </p:nvSpPr>
        <p:spPr>
          <a:xfrm>
            <a:off x="5654465" y="3899184"/>
            <a:ext cx="2371090" cy="2053396"/>
          </a:xfrm>
          <a:custGeom>
            <a:avLst/>
            <a:gdLst>
              <a:gd name="connsiteX0" fmla="*/ 2084737 w 2779585"/>
              <a:gd name="connsiteY0" fmla="*/ 0 h 2407158"/>
              <a:gd name="connsiteX1" fmla="*/ 694849 w 2779585"/>
              <a:gd name="connsiteY1" fmla="*/ 0 h 2407158"/>
              <a:gd name="connsiteX2" fmla="*/ 0 w 2779585"/>
              <a:gd name="connsiteY2" fmla="*/ 1203579 h 2407158"/>
              <a:gd name="connsiteX3" fmla="*/ 694849 w 2779585"/>
              <a:gd name="connsiteY3" fmla="*/ 2407158 h 2407158"/>
              <a:gd name="connsiteX4" fmla="*/ 2084737 w 2779585"/>
              <a:gd name="connsiteY4" fmla="*/ 2407158 h 2407158"/>
              <a:gd name="connsiteX5" fmla="*/ 2779586 w 2779585"/>
              <a:gd name="connsiteY5" fmla="*/ 1203579 h 2407158"/>
              <a:gd name="connsiteX6" fmla="*/ 2084737 w 2779585"/>
              <a:gd name="connsiteY6" fmla="*/ 0 h 240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9585" h="2407158">
                <a:moveTo>
                  <a:pt x="2084737" y="0"/>
                </a:moveTo>
                <a:lnTo>
                  <a:pt x="694849" y="0"/>
                </a:lnTo>
                <a:lnTo>
                  <a:pt x="0" y="1203579"/>
                </a:lnTo>
                <a:lnTo>
                  <a:pt x="694849" y="2407158"/>
                </a:lnTo>
                <a:lnTo>
                  <a:pt x="2084737" y="2407158"/>
                </a:lnTo>
                <a:lnTo>
                  <a:pt x="2779586" y="1203579"/>
                </a:lnTo>
                <a:lnTo>
                  <a:pt x="2084737" y="0"/>
                </a:lnTo>
                <a:close/>
              </a:path>
            </a:pathLst>
          </a:cu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gradFill>
              <a:gsLst>
                <a:gs pos="17000">
                  <a:schemeClr val="bg2"/>
                </a:gs>
                <a:gs pos="100000">
                  <a:schemeClr val="bg2">
                    <a:alpha val="0"/>
                  </a:schemeClr>
                </a:gs>
              </a:gsLst>
              <a:lin ang="5400000" scaled="1"/>
            </a:grad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ysClr val="windowText" lastClr="000000"/>
                </a:solidFill>
                <a:effectLst/>
                <a:uLnTx/>
                <a:uFillTx/>
                <a:latin typeface="Helvetica" pitchFamily="2" charset="0"/>
                <a:ea typeface="+mn-ea"/>
                <a:cs typeface="+mn-cs"/>
              </a:rPr>
              <a:t>2020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t>We launch our TEAMS </a:t>
            </a:r>
            <a:b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br>
            <a: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t>Gateway Platform and launch our multi-vendor (5) international </a:t>
            </a:r>
            <a:b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br>
            <a: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t>SD-WAN solution options</a:t>
            </a:r>
          </a:p>
        </p:txBody>
      </p:sp>
      <p:sp>
        <p:nvSpPr>
          <p:cNvPr id="33" name="Graphic 12">
            <a:extLst>
              <a:ext uri="{FF2B5EF4-FFF2-40B4-BE49-F238E27FC236}">
                <a16:creationId xmlns:a16="http://schemas.microsoft.com/office/drawing/2014/main" id="{7071DF92-7A53-E067-D70B-F1832317BB79}"/>
              </a:ext>
            </a:extLst>
          </p:cNvPr>
          <p:cNvSpPr/>
          <p:nvPr/>
        </p:nvSpPr>
        <p:spPr>
          <a:xfrm>
            <a:off x="7491210" y="2822049"/>
            <a:ext cx="2371090" cy="2053396"/>
          </a:xfrm>
          <a:custGeom>
            <a:avLst/>
            <a:gdLst>
              <a:gd name="connsiteX0" fmla="*/ 2084737 w 2779585"/>
              <a:gd name="connsiteY0" fmla="*/ 0 h 2407158"/>
              <a:gd name="connsiteX1" fmla="*/ 694849 w 2779585"/>
              <a:gd name="connsiteY1" fmla="*/ 0 h 2407158"/>
              <a:gd name="connsiteX2" fmla="*/ 0 w 2779585"/>
              <a:gd name="connsiteY2" fmla="*/ 1203579 h 2407158"/>
              <a:gd name="connsiteX3" fmla="*/ 694849 w 2779585"/>
              <a:gd name="connsiteY3" fmla="*/ 2407158 h 2407158"/>
              <a:gd name="connsiteX4" fmla="*/ 2084737 w 2779585"/>
              <a:gd name="connsiteY4" fmla="*/ 2407158 h 2407158"/>
              <a:gd name="connsiteX5" fmla="*/ 2779586 w 2779585"/>
              <a:gd name="connsiteY5" fmla="*/ 1203579 h 2407158"/>
              <a:gd name="connsiteX6" fmla="*/ 2084737 w 2779585"/>
              <a:gd name="connsiteY6" fmla="*/ 0 h 240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9585" h="2407158">
                <a:moveTo>
                  <a:pt x="2084737" y="0"/>
                </a:moveTo>
                <a:lnTo>
                  <a:pt x="694849" y="0"/>
                </a:lnTo>
                <a:lnTo>
                  <a:pt x="0" y="1203579"/>
                </a:lnTo>
                <a:lnTo>
                  <a:pt x="694849" y="2407158"/>
                </a:lnTo>
                <a:lnTo>
                  <a:pt x="2084737" y="2407158"/>
                </a:lnTo>
                <a:lnTo>
                  <a:pt x="2779586" y="1203579"/>
                </a:lnTo>
                <a:lnTo>
                  <a:pt x="2084737" y="0"/>
                </a:lnTo>
                <a:close/>
              </a:path>
            </a:pathLst>
          </a:cu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gradFill>
              <a:gsLst>
                <a:gs pos="17000">
                  <a:schemeClr val="bg2"/>
                </a:gs>
                <a:gs pos="100000">
                  <a:schemeClr val="bg2">
                    <a:alpha val="0"/>
                  </a:schemeClr>
                </a:gs>
              </a:gsLst>
              <a:lin ang="5400000" scaled="1"/>
            </a:grad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ysClr val="windowText" lastClr="000000"/>
                </a:solidFill>
                <a:effectLst/>
                <a:uLnTx/>
                <a:uFillTx/>
                <a:latin typeface="Helvetica" pitchFamily="2" charset="0"/>
                <a:ea typeface="+mn-ea"/>
                <a:cs typeface="+mn-cs"/>
              </a:rPr>
              <a:t>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t>We launch 1st Digital </a:t>
            </a:r>
            <a:b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br>
            <a: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t>Pathology Solution in the UK. Reduces time to receive pathology test results from 21 days </a:t>
            </a:r>
            <a:b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br>
            <a: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t>to 2 days.</a:t>
            </a:r>
          </a:p>
        </p:txBody>
      </p:sp>
      <p:sp>
        <p:nvSpPr>
          <p:cNvPr id="34" name="Graphic 12">
            <a:extLst>
              <a:ext uri="{FF2B5EF4-FFF2-40B4-BE49-F238E27FC236}">
                <a16:creationId xmlns:a16="http://schemas.microsoft.com/office/drawing/2014/main" id="{10DC45BA-D734-2242-69A6-0E8A72DB288F}"/>
              </a:ext>
            </a:extLst>
          </p:cNvPr>
          <p:cNvSpPr/>
          <p:nvPr/>
        </p:nvSpPr>
        <p:spPr>
          <a:xfrm>
            <a:off x="9338310" y="3907324"/>
            <a:ext cx="2371090" cy="2053396"/>
          </a:xfrm>
          <a:custGeom>
            <a:avLst/>
            <a:gdLst>
              <a:gd name="connsiteX0" fmla="*/ 2084737 w 2779585"/>
              <a:gd name="connsiteY0" fmla="*/ 0 h 2407158"/>
              <a:gd name="connsiteX1" fmla="*/ 694849 w 2779585"/>
              <a:gd name="connsiteY1" fmla="*/ 0 h 2407158"/>
              <a:gd name="connsiteX2" fmla="*/ 0 w 2779585"/>
              <a:gd name="connsiteY2" fmla="*/ 1203579 h 2407158"/>
              <a:gd name="connsiteX3" fmla="*/ 694849 w 2779585"/>
              <a:gd name="connsiteY3" fmla="*/ 2407158 h 2407158"/>
              <a:gd name="connsiteX4" fmla="*/ 2084737 w 2779585"/>
              <a:gd name="connsiteY4" fmla="*/ 2407158 h 2407158"/>
              <a:gd name="connsiteX5" fmla="*/ 2779586 w 2779585"/>
              <a:gd name="connsiteY5" fmla="*/ 1203579 h 2407158"/>
              <a:gd name="connsiteX6" fmla="*/ 2084737 w 2779585"/>
              <a:gd name="connsiteY6" fmla="*/ 0 h 240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9585" h="2407158">
                <a:moveTo>
                  <a:pt x="2084737" y="0"/>
                </a:moveTo>
                <a:lnTo>
                  <a:pt x="694849" y="0"/>
                </a:lnTo>
                <a:lnTo>
                  <a:pt x="0" y="1203579"/>
                </a:lnTo>
                <a:lnTo>
                  <a:pt x="694849" y="2407158"/>
                </a:lnTo>
                <a:lnTo>
                  <a:pt x="2084737" y="2407158"/>
                </a:lnTo>
                <a:lnTo>
                  <a:pt x="2779586" y="1203579"/>
                </a:lnTo>
                <a:lnTo>
                  <a:pt x="2084737" y="0"/>
                </a:lnTo>
                <a:close/>
              </a:path>
            </a:pathLst>
          </a:custGeom>
          <a:solidFill>
            <a:schemeClr val="dk1"/>
          </a:solidFill>
          <a:ln>
            <a:gradFill>
              <a:gsLst>
                <a:gs pos="17000">
                  <a:schemeClr val="bg2"/>
                </a:gs>
                <a:gs pos="100000">
                  <a:schemeClr val="bg2">
                    <a:alpha val="0"/>
                  </a:schemeClr>
                </a:gs>
              </a:gsLst>
              <a:lin ang="5400000" scaled="1"/>
            </a:grad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Helvetica" pitchFamily="2" charset="0"/>
                <a:ea typeface="+mn-ea"/>
                <a:cs typeface="+mn-cs"/>
              </a:rPr>
              <a:t>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Helvetica" pitchFamily="2" charset="0"/>
                <a:ea typeface="+mn-ea"/>
                <a:cs typeface="+mn-cs"/>
              </a:rPr>
              <a:t>We launch Ransomware </a:t>
            </a:r>
            <a:br>
              <a:rPr kumimoji="0" lang="en-GB" sz="1000" b="0" i="0" u="none" strike="noStrike" kern="1200" cap="none" spc="0" normalizeH="0" baseline="0" noProof="0">
                <a:ln>
                  <a:noFill/>
                </a:ln>
                <a:solidFill>
                  <a:prstClr val="white"/>
                </a:solidFill>
                <a:effectLst/>
                <a:uLnTx/>
                <a:uFillTx/>
                <a:latin typeface="Helvetica" pitchFamily="2" charset="0"/>
                <a:ea typeface="+mn-ea"/>
                <a:cs typeface="+mn-cs"/>
              </a:rPr>
            </a:br>
            <a:r>
              <a:rPr kumimoji="0" lang="en-GB" sz="1000" b="0" i="0" u="none" strike="noStrike" kern="1200" cap="none" spc="0" normalizeH="0" baseline="0" noProof="0">
                <a:ln>
                  <a:noFill/>
                </a:ln>
                <a:solidFill>
                  <a:prstClr val="white"/>
                </a:solidFill>
                <a:effectLst/>
                <a:uLnTx/>
                <a:uFillTx/>
                <a:latin typeface="Helvetica" pitchFamily="2" charset="0"/>
                <a:ea typeface="+mn-ea"/>
                <a:cs typeface="+mn-cs"/>
              </a:rPr>
              <a:t>Defender - a Ransomware remediation service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Helvetica"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Helvetica" pitchFamily="2" charset="0"/>
                <a:ea typeface="+mn-ea"/>
                <a:cs typeface="+mn-cs"/>
              </a:rPr>
              <a:t>Exponential-e complete the </a:t>
            </a:r>
            <a:br>
              <a:rPr kumimoji="0" lang="en-GB" sz="1000" b="0" i="0" u="none" strike="noStrike" kern="1200" cap="none" spc="0" normalizeH="0" baseline="0" noProof="0">
                <a:ln>
                  <a:noFill/>
                </a:ln>
                <a:solidFill>
                  <a:prstClr val="white"/>
                </a:solidFill>
                <a:effectLst/>
                <a:uLnTx/>
                <a:uFillTx/>
                <a:latin typeface="Helvetica" pitchFamily="2" charset="0"/>
                <a:ea typeface="+mn-ea"/>
                <a:cs typeface="+mn-cs"/>
              </a:rPr>
            </a:br>
            <a:r>
              <a:rPr kumimoji="0" lang="en-GB" sz="1000" b="0" i="0" u="none" strike="noStrike" kern="1200" cap="none" spc="0" normalizeH="0" baseline="0" noProof="0">
                <a:ln>
                  <a:noFill/>
                </a:ln>
                <a:solidFill>
                  <a:prstClr val="white"/>
                </a:solidFill>
                <a:effectLst/>
                <a:uLnTx/>
                <a:uFillTx/>
                <a:latin typeface="Helvetica" pitchFamily="2" charset="0"/>
                <a:ea typeface="+mn-ea"/>
                <a:cs typeface="+mn-cs"/>
              </a:rPr>
              <a:t>build-out of our core dark fibre network around London - the </a:t>
            </a:r>
            <a:br>
              <a:rPr kumimoji="0" lang="en-GB" sz="1000" b="0" i="0" u="none" strike="noStrike" kern="1200" cap="none" spc="0" normalizeH="0" baseline="0" noProof="0">
                <a:ln>
                  <a:noFill/>
                </a:ln>
                <a:solidFill>
                  <a:prstClr val="white"/>
                </a:solidFill>
                <a:effectLst/>
                <a:uLnTx/>
                <a:uFillTx/>
                <a:latin typeface="Helvetica" pitchFamily="2" charset="0"/>
                <a:ea typeface="+mn-ea"/>
                <a:cs typeface="+mn-cs"/>
              </a:rPr>
            </a:br>
            <a:r>
              <a:rPr kumimoji="0" lang="en-GB" sz="1000" b="0" i="0" u="none" strike="noStrike" kern="1200" cap="none" spc="0" normalizeH="0" baseline="0" noProof="0">
                <a:ln>
                  <a:noFill/>
                </a:ln>
                <a:solidFill>
                  <a:prstClr val="white"/>
                </a:solidFill>
                <a:effectLst/>
                <a:uLnTx/>
                <a:uFillTx/>
                <a:latin typeface="Helvetica" pitchFamily="2" charset="0"/>
                <a:ea typeface="+mn-ea"/>
                <a:cs typeface="+mn-cs"/>
              </a:rPr>
              <a:t>first part of our £130M UK </a:t>
            </a:r>
            <a:br>
              <a:rPr kumimoji="0" lang="en-GB" sz="1000" b="0" i="0" u="none" strike="noStrike" kern="1200" cap="none" spc="0" normalizeH="0" baseline="0" noProof="0">
                <a:ln>
                  <a:noFill/>
                </a:ln>
                <a:solidFill>
                  <a:prstClr val="white"/>
                </a:solidFill>
                <a:effectLst/>
                <a:uLnTx/>
                <a:uFillTx/>
                <a:latin typeface="Helvetica" pitchFamily="2" charset="0"/>
                <a:ea typeface="+mn-ea"/>
                <a:cs typeface="+mn-cs"/>
              </a:rPr>
            </a:br>
            <a:r>
              <a:rPr kumimoji="0" lang="en-GB" sz="1000" b="0" i="0" u="none" strike="noStrike" kern="1200" cap="none" spc="0" normalizeH="0" baseline="0" noProof="0">
                <a:ln>
                  <a:noFill/>
                </a:ln>
                <a:solidFill>
                  <a:prstClr val="white"/>
                </a:solidFill>
                <a:effectLst/>
                <a:uLnTx/>
                <a:uFillTx/>
                <a:latin typeface="Helvetica" pitchFamily="2" charset="0"/>
                <a:ea typeface="+mn-ea"/>
                <a:cs typeface="+mn-cs"/>
              </a:rPr>
              <a:t>fibre investment </a:t>
            </a:r>
            <a:br>
              <a:rPr kumimoji="0" lang="en-GB" sz="1000" b="0" i="0" u="none" strike="noStrike" kern="1200" cap="none" spc="0" normalizeH="0" baseline="0" noProof="0">
                <a:ln>
                  <a:noFill/>
                </a:ln>
                <a:solidFill>
                  <a:prstClr val="white"/>
                </a:solidFill>
                <a:effectLst/>
                <a:uLnTx/>
                <a:uFillTx/>
                <a:latin typeface="Helvetica" pitchFamily="2" charset="0"/>
                <a:ea typeface="+mn-ea"/>
                <a:cs typeface="+mn-cs"/>
              </a:rPr>
            </a:br>
            <a:r>
              <a:rPr kumimoji="0" lang="en-GB" sz="1000" b="0" i="0" u="none" strike="noStrike" kern="1200" cap="none" spc="0" normalizeH="0" baseline="0" noProof="0">
                <a:ln>
                  <a:noFill/>
                </a:ln>
                <a:solidFill>
                  <a:prstClr val="white"/>
                </a:solidFill>
                <a:effectLst/>
                <a:uLnTx/>
                <a:uFillTx/>
                <a:latin typeface="Helvetica" pitchFamily="2" charset="0"/>
                <a:ea typeface="+mn-ea"/>
                <a:cs typeface="+mn-cs"/>
              </a:rPr>
              <a:t>roll-out plan</a:t>
            </a:r>
          </a:p>
        </p:txBody>
      </p:sp>
      <p:sp>
        <p:nvSpPr>
          <p:cNvPr id="35" name="Graphic 12">
            <a:extLst>
              <a:ext uri="{FF2B5EF4-FFF2-40B4-BE49-F238E27FC236}">
                <a16:creationId xmlns:a16="http://schemas.microsoft.com/office/drawing/2014/main" id="{27CBD9D8-BC9B-D3DF-4A9C-FEB3DF8DEC92}"/>
              </a:ext>
            </a:extLst>
          </p:cNvPr>
          <p:cNvSpPr/>
          <p:nvPr/>
        </p:nvSpPr>
        <p:spPr>
          <a:xfrm>
            <a:off x="9338310" y="1744913"/>
            <a:ext cx="2371090" cy="2053396"/>
          </a:xfrm>
          <a:custGeom>
            <a:avLst/>
            <a:gdLst>
              <a:gd name="connsiteX0" fmla="*/ 2084737 w 2779585"/>
              <a:gd name="connsiteY0" fmla="*/ 0 h 2407158"/>
              <a:gd name="connsiteX1" fmla="*/ 694849 w 2779585"/>
              <a:gd name="connsiteY1" fmla="*/ 0 h 2407158"/>
              <a:gd name="connsiteX2" fmla="*/ 0 w 2779585"/>
              <a:gd name="connsiteY2" fmla="*/ 1203579 h 2407158"/>
              <a:gd name="connsiteX3" fmla="*/ 694849 w 2779585"/>
              <a:gd name="connsiteY3" fmla="*/ 2407158 h 2407158"/>
              <a:gd name="connsiteX4" fmla="*/ 2084737 w 2779585"/>
              <a:gd name="connsiteY4" fmla="*/ 2407158 h 2407158"/>
              <a:gd name="connsiteX5" fmla="*/ 2779586 w 2779585"/>
              <a:gd name="connsiteY5" fmla="*/ 1203579 h 2407158"/>
              <a:gd name="connsiteX6" fmla="*/ 2084737 w 2779585"/>
              <a:gd name="connsiteY6" fmla="*/ 0 h 240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9585" h="2407158">
                <a:moveTo>
                  <a:pt x="2084737" y="0"/>
                </a:moveTo>
                <a:lnTo>
                  <a:pt x="694849" y="0"/>
                </a:lnTo>
                <a:lnTo>
                  <a:pt x="0" y="1203579"/>
                </a:lnTo>
                <a:lnTo>
                  <a:pt x="694849" y="2407158"/>
                </a:lnTo>
                <a:lnTo>
                  <a:pt x="2084737" y="2407158"/>
                </a:lnTo>
                <a:lnTo>
                  <a:pt x="2779586" y="1203579"/>
                </a:lnTo>
                <a:lnTo>
                  <a:pt x="2084737" y="0"/>
                </a:ln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gradFill>
              <a:gsLst>
                <a:gs pos="17000">
                  <a:schemeClr val="bg2"/>
                </a:gs>
                <a:gs pos="100000">
                  <a:schemeClr val="bg2">
                    <a:alpha val="0"/>
                  </a:schemeClr>
                </a:gs>
              </a:gsLst>
              <a:lin ang="5400000" scaled="1"/>
            </a:grad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ysClr val="windowText" lastClr="000000"/>
                </a:solidFill>
                <a:effectLst/>
                <a:uLnTx/>
                <a:uFillTx/>
                <a:latin typeface="Helvetica" pitchFamily="2" charset="0"/>
                <a:ea typeface="+mn-ea"/>
                <a:cs typeface="+mn-cs"/>
              </a:rPr>
              <a:t>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t>We breakthrough the £100m </a:t>
            </a:r>
            <a:b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br>
            <a: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t>sales order threshold to finish the FY22 / 23 financial year at </a:t>
            </a:r>
            <a:b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br>
            <a:r>
              <a:rPr kumimoji="0" lang="en-GB" sz="1000" b="0" i="0" u="none" strike="noStrike" kern="1200" cap="none" spc="0" normalizeH="0" baseline="0" noProof="0">
                <a:ln>
                  <a:noFill/>
                </a:ln>
                <a:solidFill>
                  <a:sysClr val="windowText" lastClr="000000"/>
                </a:solidFill>
                <a:effectLst/>
                <a:uLnTx/>
                <a:uFillTx/>
                <a:latin typeface="Helvetica" pitchFamily="2" charset="0"/>
                <a:ea typeface="+mn-ea"/>
                <a:cs typeface="+mn-cs"/>
              </a:rPr>
              <a:t>£206m Revenues</a:t>
            </a:r>
          </a:p>
        </p:txBody>
      </p:sp>
      <p:sp>
        <p:nvSpPr>
          <p:cNvPr id="36" name="Graphic 12" hidden="1">
            <a:extLst>
              <a:ext uri="{FF2B5EF4-FFF2-40B4-BE49-F238E27FC236}">
                <a16:creationId xmlns:a16="http://schemas.microsoft.com/office/drawing/2014/main" id="{4263C213-4C13-F333-48AB-CA650613A615}"/>
              </a:ext>
            </a:extLst>
          </p:cNvPr>
          <p:cNvSpPr/>
          <p:nvPr/>
        </p:nvSpPr>
        <p:spPr>
          <a:xfrm>
            <a:off x="1931707" y="3892321"/>
            <a:ext cx="2371090" cy="2053396"/>
          </a:xfrm>
          <a:custGeom>
            <a:avLst/>
            <a:gdLst>
              <a:gd name="connsiteX0" fmla="*/ 2084737 w 2779585"/>
              <a:gd name="connsiteY0" fmla="*/ 0 h 2407158"/>
              <a:gd name="connsiteX1" fmla="*/ 694849 w 2779585"/>
              <a:gd name="connsiteY1" fmla="*/ 0 h 2407158"/>
              <a:gd name="connsiteX2" fmla="*/ 0 w 2779585"/>
              <a:gd name="connsiteY2" fmla="*/ 1203579 h 2407158"/>
              <a:gd name="connsiteX3" fmla="*/ 694849 w 2779585"/>
              <a:gd name="connsiteY3" fmla="*/ 2407158 h 2407158"/>
              <a:gd name="connsiteX4" fmla="*/ 2084737 w 2779585"/>
              <a:gd name="connsiteY4" fmla="*/ 2407158 h 2407158"/>
              <a:gd name="connsiteX5" fmla="*/ 2779586 w 2779585"/>
              <a:gd name="connsiteY5" fmla="*/ 1203579 h 2407158"/>
              <a:gd name="connsiteX6" fmla="*/ 2084737 w 2779585"/>
              <a:gd name="connsiteY6" fmla="*/ 0 h 240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9585" h="2407158">
                <a:moveTo>
                  <a:pt x="2084737" y="0"/>
                </a:moveTo>
                <a:lnTo>
                  <a:pt x="694849" y="0"/>
                </a:lnTo>
                <a:lnTo>
                  <a:pt x="0" y="1203579"/>
                </a:lnTo>
                <a:lnTo>
                  <a:pt x="694849" y="2407158"/>
                </a:lnTo>
                <a:lnTo>
                  <a:pt x="2084737" y="2407158"/>
                </a:lnTo>
                <a:lnTo>
                  <a:pt x="2779586" y="1203579"/>
                </a:lnTo>
                <a:lnTo>
                  <a:pt x="2084737" y="0"/>
                </a:lnTo>
                <a:close/>
              </a:path>
            </a:pathLst>
          </a:custGeom>
          <a:solidFill>
            <a:schemeClr val="dk1"/>
          </a:solidFill>
          <a:ln>
            <a:gradFill>
              <a:gsLst>
                <a:gs pos="0">
                  <a:schemeClr val="accent1">
                    <a:lumMod val="5000"/>
                    <a:lumOff val="95000"/>
                  </a:schemeClr>
                </a:gs>
                <a:gs pos="74000">
                  <a:schemeClr val="accent1">
                    <a:lumMod val="45000"/>
                    <a:lumOff val="55000"/>
                  </a:schemeClr>
                </a:gs>
                <a:gs pos="83000">
                  <a:schemeClr val="accent1">
                    <a:lumMod val="29000"/>
                    <a:lumOff val="71000"/>
                  </a:schemeClr>
                </a:gs>
                <a:gs pos="100000">
                  <a:schemeClr val="accent1">
                    <a:lumMod val="30000"/>
                    <a:lumOff val="70000"/>
                  </a:schemeClr>
                </a:gs>
              </a:gsLst>
              <a:lin ang="5400000" scaled="1"/>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Helvetica" pitchFamily="2" charset="0"/>
                <a:ea typeface="+mn-ea"/>
                <a:cs typeface="+mn-cs"/>
              </a:rPr>
              <a:t>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Helvetica" pitchFamily="2" charset="0"/>
                <a:ea typeface="+mn-ea"/>
                <a:cs typeface="+mn-cs"/>
              </a:rPr>
              <a:t>First UK company to offer GPU servers on demand from the Cloud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Helvetica"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Helvetica" pitchFamily="2" charset="0"/>
                <a:ea typeface="+mn-ea"/>
                <a:cs typeface="+mn-cs"/>
              </a:rPr>
              <a:t>We also launch advanced Business Continuity &amp; Disaster Recovery services</a:t>
            </a:r>
            <a:endParaRPr kumimoji="0" lang="en-GB" sz="1100" b="0" i="0" u="none" strike="noStrike" kern="1200" cap="none" spc="0" normalizeH="0" baseline="0" noProof="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269486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grpId="0" nodeType="withEffect">
                                  <p:stCondLst>
                                    <p:cond delay="75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par>
                                <p:cTn id="25" presetID="53" presetClass="entr" presetSubtype="16" fill="hold" grpId="0" nodeType="withEffect">
                                  <p:stCondLst>
                                    <p:cond delay="100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par>
                                <p:cTn id="30" presetID="53" presetClass="entr" presetSubtype="16" fill="hold" grpId="0" nodeType="withEffect">
                                  <p:stCondLst>
                                    <p:cond delay="125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par>
                                <p:cTn id="35" presetID="53" presetClass="entr" presetSubtype="16" fill="hold" grpId="0" nodeType="withEffect">
                                  <p:stCondLst>
                                    <p:cond delay="150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cTn>
                              </p:par>
                              <p:par>
                                <p:cTn id="40" presetID="53" presetClass="entr" presetSubtype="16" fill="hold" grpId="0" nodeType="withEffect">
                                  <p:stCondLst>
                                    <p:cond delay="175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par>
                                <p:cTn id="45" presetID="53" presetClass="entr" presetSubtype="16" fill="hold" grpId="0" nodeType="withEffect">
                                  <p:stCondLst>
                                    <p:cond delay="2000"/>
                                  </p:stCondLst>
                                  <p:childTnLst>
                                    <p:set>
                                      <p:cBhvr>
                                        <p:cTn id="46" dur="1" fill="hold">
                                          <p:stCondLst>
                                            <p:cond delay="0"/>
                                          </p:stCondLst>
                                        </p:cTn>
                                        <p:tgtEl>
                                          <p:spTgt spid="27"/>
                                        </p:tgtEl>
                                        <p:attrNameLst>
                                          <p:attrName>style.visibility</p:attrName>
                                        </p:attrNameLst>
                                      </p:cBhvr>
                                      <p:to>
                                        <p:strVal val="visible"/>
                                      </p:to>
                                    </p:set>
                                    <p:anim calcmode="lin" valueType="num">
                                      <p:cBhvr>
                                        <p:cTn id="47" dur="500" fill="hold"/>
                                        <p:tgtEl>
                                          <p:spTgt spid="27"/>
                                        </p:tgtEl>
                                        <p:attrNameLst>
                                          <p:attrName>ppt_w</p:attrName>
                                        </p:attrNameLst>
                                      </p:cBhvr>
                                      <p:tavLst>
                                        <p:tav tm="0">
                                          <p:val>
                                            <p:fltVal val="0"/>
                                          </p:val>
                                        </p:tav>
                                        <p:tav tm="100000">
                                          <p:val>
                                            <p:strVal val="#ppt_w"/>
                                          </p:val>
                                        </p:tav>
                                      </p:tavLst>
                                    </p:anim>
                                    <p:anim calcmode="lin" valueType="num">
                                      <p:cBhvr>
                                        <p:cTn id="48" dur="500" fill="hold"/>
                                        <p:tgtEl>
                                          <p:spTgt spid="27"/>
                                        </p:tgtEl>
                                        <p:attrNameLst>
                                          <p:attrName>ppt_h</p:attrName>
                                        </p:attrNameLst>
                                      </p:cBhvr>
                                      <p:tavLst>
                                        <p:tav tm="0">
                                          <p:val>
                                            <p:fltVal val="0"/>
                                          </p:val>
                                        </p:tav>
                                        <p:tav tm="100000">
                                          <p:val>
                                            <p:strVal val="#ppt_h"/>
                                          </p:val>
                                        </p:tav>
                                      </p:tavLst>
                                    </p:anim>
                                    <p:animEffect transition="in" filter="fade">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0" presetClass="path" presetSubtype="0" accel="50000" decel="50000" fill="hold" grpId="1" nodeType="clickEffect">
                                  <p:stCondLst>
                                    <p:cond delay="0"/>
                                  </p:stCondLst>
                                  <p:childTnLst>
                                    <p:animMotion origin="layout" path="M 0 0 L -0.91693 -0.00092 " pathEditMode="relative" ptsTypes="AA">
                                      <p:cBhvr>
                                        <p:cTn id="53" dur="2000" fill="hold"/>
                                        <p:tgtEl>
                                          <p:spTgt spid="14"/>
                                        </p:tgtEl>
                                        <p:attrNameLst>
                                          <p:attrName>ppt_x</p:attrName>
                                          <p:attrName>ppt_y</p:attrName>
                                        </p:attrNameLst>
                                      </p:cBhvr>
                                    </p:animMotion>
                                  </p:childTnLst>
                                </p:cTn>
                              </p:par>
                              <p:par>
                                <p:cTn id="54" presetID="0" presetClass="path" presetSubtype="0" accel="50000" decel="50000" fill="hold" grpId="1" nodeType="withEffect">
                                  <p:stCondLst>
                                    <p:cond delay="0"/>
                                  </p:stCondLst>
                                  <p:childTnLst>
                                    <p:animMotion origin="layout" path="M 0 0 L -0.91693 -0.00092 " pathEditMode="relative" ptsTypes="AA">
                                      <p:cBhvr>
                                        <p:cTn id="55" dur="2000" fill="hold"/>
                                        <p:tgtEl>
                                          <p:spTgt spid="15"/>
                                        </p:tgtEl>
                                        <p:attrNameLst>
                                          <p:attrName>ppt_x</p:attrName>
                                          <p:attrName>ppt_y</p:attrName>
                                        </p:attrNameLst>
                                      </p:cBhvr>
                                    </p:animMotion>
                                  </p:childTnLst>
                                </p:cTn>
                              </p:par>
                              <p:par>
                                <p:cTn id="56" presetID="0" presetClass="path" presetSubtype="0" accel="50000" decel="50000" fill="hold" grpId="1" nodeType="withEffect">
                                  <p:stCondLst>
                                    <p:cond delay="0"/>
                                  </p:stCondLst>
                                  <p:childTnLst>
                                    <p:animMotion origin="layout" path="M -2.08333E-7 -3.7037E-7 L -0.91693 -0.00093 " pathEditMode="relative" rAng="0" ptsTypes="AA">
                                      <p:cBhvr>
                                        <p:cTn id="57" dur="2000" fill="hold"/>
                                        <p:tgtEl>
                                          <p:spTgt spid="16"/>
                                        </p:tgtEl>
                                        <p:attrNameLst>
                                          <p:attrName>ppt_x</p:attrName>
                                          <p:attrName>ppt_y</p:attrName>
                                        </p:attrNameLst>
                                      </p:cBhvr>
                                      <p:rCtr x="-45846" y="-46"/>
                                    </p:animMotion>
                                  </p:childTnLst>
                                </p:cTn>
                              </p:par>
                              <p:par>
                                <p:cTn id="58" presetID="0" presetClass="path" presetSubtype="0" accel="50000" decel="50000" fill="hold" grpId="1" nodeType="withEffect">
                                  <p:stCondLst>
                                    <p:cond delay="0"/>
                                  </p:stCondLst>
                                  <p:childTnLst>
                                    <p:animMotion origin="layout" path="M 0 0 L -0.91693 -0.00092 " pathEditMode="relative" ptsTypes="AA">
                                      <p:cBhvr>
                                        <p:cTn id="59" dur="2000" fill="hold"/>
                                        <p:tgtEl>
                                          <p:spTgt spid="22"/>
                                        </p:tgtEl>
                                        <p:attrNameLst>
                                          <p:attrName>ppt_x</p:attrName>
                                          <p:attrName>ppt_y</p:attrName>
                                        </p:attrNameLst>
                                      </p:cBhvr>
                                    </p:animMotion>
                                  </p:childTnLst>
                                </p:cTn>
                              </p:par>
                              <p:par>
                                <p:cTn id="60" presetID="0" presetClass="path" presetSubtype="0" accel="50000" decel="50000" fill="hold" grpId="1" nodeType="withEffect">
                                  <p:stCondLst>
                                    <p:cond delay="0"/>
                                  </p:stCondLst>
                                  <p:childTnLst>
                                    <p:animMotion origin="layout" path="M 0 0 L -0.91693 -0.00092 " pathEditMode="relative" ptsTypes="AA">
                                      <p:cBhvr>
                                        <p:cTn id="61" dur="2000" fill="hold"/>
                                        <p:tgtEl>
                                          <p:spTgt spid="23"/>
                                        </p:tgtEl>
                                        <p:attrNameLst>
                                          <p:attrName>ppt_x</p:attrName>
                                          <p:attrName>ppt_y</p:attrName>
                                        </p:attrNameLst>
                                      </p:cBhvr>
                                    </p:animMotion>
                                  </p:childTnLst>
                                </p:cTn>
                              </p:par>
                              <p:par>
                                <p:cTn id="62" presetID="0" presetClass="path" presetSubtype="0" accel="50000" decel="50000" fill="hold" grpId="1" nodeType="withEffect">
                                  <p:stCondLst>
                                    <p:cond delay="0"/>
                                  </p:stCondLst>
                                  <p:childTnLst>
                                    <p:animMotion origin="layout" path="M 0 0 L -0.91693 -0.00092 " pathEditMode="relative" ptsTypes="AA">
                                      <p:cBhvr>
                                        <p:cTn id="63" dur="2000" fill="hold"/>
                                        <p:tgtEl>
                                          <p:spTgt spid="24"/>
                                        </p:tgtEl>
                                        <p:attrNameLst>
                                          <p:attrName>ppt_x</p:attrName>
                                          <p:attrName>ppt_y</p:attrName>
                                        </p:attrNameLst>
                                      </p:cBhvr>
                                    </p:animMotion>
                                  </p:childTnLst>
                                </p:cTn>
                              </p:par>
                              <p:par>
                                <p:cTn id="64" presetID="0" presetClass="path" presetSubtype="0" accel="50000" decel="50000" fill="hold" grpId="1" nodeType="withEffect">
                                  <p:stCondLst>
                                    <p:cond delay="0"/>
                                  </p:stCondLst>
                                  <p:childTnLst>
                                    <p:animMotion origin="layout" path="M 0 0 L -0.91693 -0.00092 " pathEditMode="relative" ptsTypes="AA">
                                      <p:cBhvr>
                                        <p:cTn id="65" dur="2000" fill="hold"/>
                                        <p:tgtEl>
                                          <p:spTgt spid="25"/>
                                        </p:tgtEl>
                                        <p:attrNameLst>
                                          <p:attrName>ppt_x</p:attrName>
                                          <p:attrName>ppt_y</p:attrName>
                                        </p:attrNameLst>
                                      </p:cBhvr>
                                    </p:animMotion>
                                  </p:childTnLst>
                                </p:cTn>
                              </p:par>
                              <p:par>
                                <p:cTn id="66" presetID="0" presetClass="path" presetSubtype="0" accel="50000" decel="50000" fill="hold" grpId="1" nodeType="withEffect">
                                  <p:stCondLst>
                                    <p:cond delay="0"/>
                                  </p:stCondLst>
                                  <p:childTnLst>
                                    <p:animMotion origin="layout" path="M 0 0 L -0.91693 -0.00092 " pathEditMode="relative" ptsTypes="AA">
                                      <p:cBhvr>
                                        <p:cTn id="67" dur="2000" fill="hold"/>
                                        <p:tgtEl>
                                          <p:spTgt spid="26"/>
                                        </p:tgtEl>
                                        <p:attrNameLst>
                                          <p:attrName>ppt_x</p:attrName>
                                          <p:attrName>ppt_y</p:attrName>
                                        </p:attrNameLst>
                                      </p:cBhvr>
                                    </p:animMotion>
                                  </p:childTnLst>
                                </p:cTn>
                              </p:par>
                              <p:par>
                                <p:cTn id="68" presetID="0" presetClass="path" presetSubtype="0" accel="50000" decel="50000" fill="hold" grpId="1" nodeType="withEffect">
                                  <p:stCondLst>
                                    <p:cond delay="0"/>
                                  </p:stCondLst>
                                  <p:childTnLst>
                                    <p:animMotion origin="layout" path="M 0 0 L -0.91693 -0.00092 " pathEditMode="relative" ptsTypes="AA">
                                      <p:cBhvr>
                                        <p:cTn id="69" dur="2000" fill="hold"/>
                                        <p:tgtEl>
                                          <p:spTgt spid="27"/>
                                        </p:tgtEl>
                                        <p:attrNameLst>
                                          <p:attrName>ppt_x</p:attrName>
                                          <p:attrName>ppt_y</p:attrName>
                                        </p:attrNameLst>
                                      </p:cBhvr>
                                    </p:animMotion>
                                  </p:childTnLst>
                                </p:cTn>
                              </p:par>
                            </p:childTnLst>
                          </p:cTn>
                        </p:par>
                        <p:par>
                          <p:cTn id="70" fill="hold">
                            <p:stCondLst>
                              <p:cond delay="2000"/>
                            </p:stCondLst>
                            <p:childTnLst>
                              <p:par>
                                <p:cTn id="71" presetID="53" presetClass="entr" presetSubtype="16" fill="hold" grpId="0" nodeType="after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p:cTn id="73" dur="500" fill="hold"/>
                                        <p:tgtEl>
                                          <p:spTgt spid="28"/>
                                        </p:tgtEl>
                                        <p:attrNameLst>
                                          <p:attrName>ppt_w</p:attrName>
                                        </p:attrNameLst>
                                      </p:cBhvr>
                                      <p:tavLst>
                                        <p:tav tm="0">
                                          <p:val>
                                            <p:fltVal val="0"/>
                                          </p:val>
                                        </p:tav>
                                        <p:tav tm="100000">
                                          <p:val>
                                            <p:strVal val="#ppt_w"/>
                                          </p:val>
                                        </p:tav>
                                      </p:tavLst>
                                    </p:anim>
                                    <p:anim calcmode="lin" valueType="num">
                                      <p:cBhvr>
                                        <p:cTn id="74" dur="500" fill="hold"/>
                                        <p:tgtEl>
                                          <p:spTgt spid="28"/>
                                        </p:tgtEl>
                                        <p:attrNameLst>
                                          <p:attrName>ppt_h</p:attrName>
                                        </p:attrNameLst>
                                      </p:cBhvr>
                                      <p:tavLst>
                                        <p:tav tm="0">
                                          <p:val>
                                            <p:fltVal val="0"/>
                                          </p:val>
                                        </p:tav>
                                        <p:tav tm="100000">
                                          <p:val>
                                            <p:strVal val="#ppt_h"/>
                                          </p:val>
                                        </p:tav>
                                      </p:tavLst>
                                    </p:anim>
                                    <p:animEffect transition="in" filter="fade">
                                      <p:cBhvr>
                                        <p:cTn id="75" dur="500"/>
                                        <p:tgtEl>
                                          <p:spTgt spid="28"/>
                                        </p:tgtEl>
                                      </p:cBhvr>
                                    </p:animEffect>
                                  </p:childTnLst>
                                </p:cTn>
                              </p:par>
                              <p:par>
                                <p:cTn id="76" presetID="53" presetClass="entr" presetSubtype="16" fill="hold" grpId="0" nodeType="withEffect">
                                  <p:stCondLst>
                                    <p:cond delay="250"/>
                                  </p:stCondLst>
                                  <p:childTnLst>
                                    <p:set>
                                      <p:cBhvr>
                                        <p:cTn id="77" dur="1" fill="hold">
                                          <p:stCondLst>
                                            <p:cond delay="0"/>
                                          </p:stCondLst>
                                        </p:cTn>
                                        <p:tgtEl>
                                          <p:spTgt spid="36"/>
                                        </p:tgtEl>
                                        <p:attrNameLst>
                                          <p:attrName>style.visibility</p:attrName>
                                        </p:attrNameLst>
                                      </p:cBhvr>
                                      <p:to>
                                        <p:strVal val="visible"/>
                                      </p:to>
                                    </p:set>
                                    <p:anim calcmode="lin" valueType="num">
                                      <p:cBhvr>
                                        <p:cTn id="78" dur="500" fill="hold"/>
                                        <p:tgtEl>
                                          <p:spTgt spid="36"/>
                                        </p:tgtEl>
                                        <p:attrNameLst>
                                          <p:attrName>ppt_w</p:attrName>
                                        </p:attrNameLst>
                                      </p:cBhvr>
                                      <p:tavLst>
                                        <p:tav tm="0">
                                          <p:val>
                                            <p:fltVal val="0"/>
                                          </p:val>
                                        </p:tav>
                                        <p:tav tm="100000">
                                          <p:val>
                                            <p:strVal val="#ppt_w"/>
                                          </p:val>
                                        </p:tav>
                                      </p:tavLst>
                                    </p:anim>
                                    <p:anim calcmode="lin" valueType="num">
                                      <p:cBhvr>
                                        <p:cTn id="79" dur="500" fill="hold"/>
                                        <p:tgtEl>
                                          <p:spTgt spid="36"/>
                                        </p:tgtEl>
                                        <p:attrNameLst>
                                          <p:attrName>ppt_h</p:attrName>
                                        </p:attrNameLst>
                                      </p:cBhvr>
                                      <p:tavLst>
                                        <p:tav tm="0">
                                          <p:val>
                                            <p:fltVal val="0"/>
                                          </p:val>
                                        </p:tav>
                                        <p:tav tm="100000">
                                          <p:val>
                                            <p:strVal val="#ppt_h"/>
                                          </p:val>
                                        </p:tav>
                                      </p:tavLst>
                                    </p:anim>
                                    <p:animEffect transition="in" filter="fade">
                                      <p:cBhvr>
                                        <p:cTn id="80" dur="500"/>
                                        <p:tgtEl>
                                          <p:spTgt spid="36"/>
                                        </p:tgtEl>
                                      </p:cBhvr>
                                    </p:animEffect>
                                  </p:childTnLst>
                                </p:cTn>
                              </p:par>
                              <p:par>
                                <p:cTn id="81" presetID="53" presetClass="entr" presetSubtype="16" fill="hold" grpId="0" nodeType="withEffect">
                                  <p:stCondLst>
                                    <p:cond delay="500"/>
                                  </p:stCondLst>
                                  <p:childTnLst>
                                    <p:set>
                                      <p:cBhvr>
                                        <p:cTn id="82" dur="1" fill="hold">
                                          <p:stCondLst>
                                            <p:cond delay="0"/>
                                          </p:stCondLst>
                                        </p:cTn>
                                        <p:tgtEl>
                                          <p:spTgt spid="29"/>
                                        </p:tgtEl>
                                        <p:attrNameLst>
                                          <p:attrName>style.visibility</p:attrName>
                                        </p:attrNameLst>
                                      </p:cBhvr>
                                      <p:to>
                                        <p:strVal val="visible"/>
                                      </p:to>
                                    </p:set>
                                    <p:anim calcmode="lin" valueType="num">
                                      <p:cBhvr>
                                        <p:cTn id="83" dur="500" fill="hold"/>
                                        <p:tgtEl>
                                          <p:spTgt spid="29"/>
                                        </p:tgtEl>
                                        <p:attrNameLst>
                                          <p:attrName>ppt_w</p:attrName>
                                        </p:attrNameLst>
                                      </p:cBhvr>
                                      <p:tavLst>
                                        <p:tav tm="0">
                                          <p:val>
                                            <p:fltVal val="0"/>
                                          </p:val>
                                        </p:tav>
                                        <p:tav tm="100000">
                                          <p:val>
                                            <p:strVal val="#ppt_w"/>
                                          </p:val>
                                        </p:tav>
                                      </p:tavLst>
                                    </p:anim>
                                    <p:anim calcmode="lin" valueType="num">
                                      <p:cBhvr>
                                        <p:cTn id="84" dur="500" fill="hold"/>
                                        <p:tgtEl>
                                          <p:spTgt spid="29"/>
                                        </p:tgtEl>
                                        <p:attrNameLst>
                                          <p:attrName>ppt_h</p:attrName>
                                        </p:attrNameLst>
                                      </p:cBhvr>
                                      <p:tavLst>
                                        <p:tav tm="0">
                                          <p:val>
                                            <p:fltVal val="0"/>
                                          </p:val>
                                        </p:tav>
                                        <p:tav tm="100000">
                                          <p:val>
                                            <p:strVal val="#ppt_h"/>
                                          </p:val>
                                        </p:tav>
                                      </p:tavLst>
                                    </p:anim>
                                    <p:animEffect transition="in" filter="fade">
                                      <p:cBhvr>
                                        <p:cTn id="85" dur="500"/>
                                        <p:tgtEl>
                                          <p:spTgt spid="29"/>
                                        </p:tgtEl>
                                      </p:cBhvr>
                                    </p:animEffect>
                                  </p:childTnLst>
                                </p:cTn>
                              </p:par>
                              <p:par>
                                <p:cTn id="86" presetID="53" presetClass="entr" presetSubtype="16" fill="hold" grpId="0" nodeType="withEffect">
                                  <p:stCondLst>
                                    <p:cond delay="750"/>
                                  </p:stCondLst>
                                  <p:childTnLst>
                                    <p:set>
                                      <p:cBhvr>
                                        <p:cTn id="87" dur="1" fill="hold">
                                          <p:stCondLst>
                                            <p:cond delay="0"/>
                                          </p:stCondLst>
                                        </p:cTn>
                                        <p:tgtEl>
                                          <p:spTgt spid="30"/>
                                        </p:tgtEl>
                                        <p:attrNameLst>
                                          <p:attrName>style.visibility</p:attrName>
                                        </p:attrNameLst>
                                      </p:cBhvr>
                                      <p:to>
                                        <p:strVal val="visible"/>
                                      </p:to>
                                    </p:set>
                                    <p:anim calcmode="lin" valueType="num">
                                      <p:cBhvr>
                                        <p:cTn id="88" dur="500" fill="hold"/>
                                        <p:tgtEl>
                                          <p:spTgt spid="30"/>
                                        </p:tgtEl>
                                        <p:attrNameLst>
                                          <p:attrName>ppt_w</p:attrName>
                                        </p:attrNameLst>
                                      </p:cBhvr>
                                      <p:tavLst>
                                        <p:tav tm="0">
                                          <p:val>
                                            <p:fltVal val="0"/>
                                          </p:val>
                                        </p:tav>
                                        <p:tav tm="100000">
                                          <p:val>
                                            <p:strVal val="#ppt_w"/>
                                          </p:val>
                                        </p:tav>
                                      </p:tavLst>
                                    </p:anim>
                                    <p:anim calcmode="lin" valueType="num">
                                      <p:cBhvr>
                                        <p:cTn id="89" dur="500" fill="hold"/>
                                        <p:tgtEl>
                                          <p:spTgt spid="30"/>
                                        </p:tgtEl>
                                        <p:attrNameLst>
                                          <p:attrName>ppt_h</p:attrName>
                                        </p:attrNameLst>
                                      </p:cBhvr>
                                      <p:tavLst>
                                        <p:tav tm="0">
                                          <p:val>
                                            <p:fltVal val="0"/>
                                          </p:val>
                                        </p:tav>
                                        <p:tav tm="100000">
                                          <p:val>
                                            <p:strVal val="#ppt_h"/>
                                          </p:val>
                                        </p:tav>
                                      </p:tavLst>
                                    </p:anim>
                                    <p:animEffect transition="in" filter="fade">
                                      <p:cBhvr>
                                        <p:cTn id="90" dur="500"/>
                                        <p:tgtEl>
                                          <p:spTgt spid="30"/>
                                        </p:tgtEl>
                                      </p:cBhvr>
                                    </p:animEffect>
                                  </p:childTnLst>
                                </p:cTn>
                              </p:par>
                              <p:par>
                                <p:cTn id="91" presetID="53" presetClass="entr" presetSubtype="16" fill="hold" grpId="0" nodeType="withEffect">
                                  <p:stCondLst>
                                    <p:cond delay="1000"/>
                                  </p:stCondLst>
                                  <p:childTnLst>
                                    <p:set>
                                      <p:cBhvr>
                                        <p:cTn id="92" dur="1" fill="hold">
                                          <p:stCondLst>
                                            <p:cond delay="0"/>
                                          </p:stCondLst>
                                        </p:cTn>
                                        <p:tgtEl>
                                          <p:spTgt spid="31"/>
                                        </p:tgtEl>
                                        <p:attrNameLst>
                                          <p:attrName>style.visibility</p:attrName>
                                        </p:attrNameLst>
                                      </p:cBhvr>
                                      <p:to>
                                        <p:strVal val="visible"/>
                                      </p:to>
                                    </p:set>
                                    <p:anim calcmode="lin" valueType="num">
                                      <p:cBhvr>
                                        <p:cTn id="93" dur="500" fill="hold"/>
                                        <p:tgtEl>
                                          <p:spTgt spid="31"/>
                                        </p:tgtEl>
                                        <p:attrNameLst>
                                          <p:attrName>ppt_w</p:attrName>
                                        </p:attrNameLst>
                                      </p:cBhvr>
                                      <p:tavLst>
                                        <p:tav tm="0">
                                          <p:val>
                                            <p:fltVal val="0"/>
                                          </p:val>
                                        </p:tav>
                                        <p:tav tm="100000">
                                          <p:val>
                                            <p:strVal val="#ppt_w"/>
                                          </p:val>
                                        </p:tav>
                                      </p:tavLst>
                                    </p:anim>
                                    <p:anim calcmode="lin" valueType="num">
                                      <p:cBhvr>
                                        <p:cTn id="94" dur="500" fill="hold"/>
                                        <p:tgtEl>
                                          <p:spTgt spid="31"/>
                                        </p:tgtEl>
                                        <p:attrNameLst>
                                          <p:attrName>ppt_h</p:attrName>
                                        </p:attrNameLst>
                                      </p:cBhvr>
                                      <p:tavLst>
                                        <p:tav tm="0">
                                          <p:val>
                                            <p:fltVal val="0"/>
                                          </p:val>
                                        </p:tav>
                                        <p:tav tm="100000">
                                          <p:val>
                                            <p:strVal val="#ppt_h"/>
                                          </p:val>
                                        </p:tav>
                                      </p:tavLst>
                                    </p:anim>
                                    <p:animEffect transition="in" filter="fade">
                                      <p:cBhvr>
                                        <p:cTn id="95" dur="500"/>
                                        <p:tgtEl>
                                          <p:spTgt spid="31"/>
                                        </p:tgtEl>
                                      </p:cBhvr>
                                    </p:animEffect>
                                  </p:childTnLst>
                                </p:cTn>
                              </p:par>
                              <p:par>
                                <p:cTn id="96" presetID="53" presetClass="entr" presetSubtype="16" fill="hold" grpId="0" nodeType="withEffect">
                                  <p:stCondLst>
                                    <p:cond delay="1250"/>
                                  </p:stCondLst>
                                  <p:childTnLst>
                                    <p:set>
                                      <p:cBhvr>
                                        <p:cTn id="97" dur="1" fill="hold">
                                          <p:stCondLst>
                                            <p:cond delay="0"/>
                                          </p:stCondLst>
                                        </p:cTn>
                                        <p:tgtEl>
                                          <p:spTgt spid="32"/>
                                        </p:tgtEl>
                                        <p:attrNameLst>
                                          <p:attrName>style.visibility</p:attrName>
                                        </p:attrNameLst>
                                      </p:cBhvr>
                                      <p:to>
                                        <p:strVal val="visible"/>
                                      </p:to>
                                    </p:set>
                                    <p:anim calcmode="lin" valueType="num">
                                      <p:cBhvr>
                                        <p:cTn id="98" dur="500" fill="hold"/>
                                        <p:tgtEl>
                                          <p:spTgt spid="32"/>
                                        </p:tgtEl>
                                        <p:attrNameLst>
                                          <p:attrName>ppt_w</p:attrName>
                                        </p:attrNameLst>
                                      </p:cBhvr>
                                      <p:tavLst>
                                        <p:tav tm="0">
                                          <p:val>
                                            <p:fltVal val="0"/>
                                          </p:val>
                                        </p:tav>
                                        <p:tav tm="100000">
                                          <p:val>
                                            <p:strVal val="#ppt_w"/>
                                          </p:val>
                                        </p:tav>
                                      </p:tavLst>
                                    </p:anim>
                                    <p:anim calcmode="lin" valueType="num">
                                      <p:cBhvr>
                                        <p:cTn id="99" dur="500" fill="hold"/>
                                        <p:tgtEl>
                                          <p:spTgt spid="32"/>
                                        </p:tgtEl>
                                        <p:attrNameLst>
                                          <p:attrName>ppt_h</p:attrName>
                                        </p:attrNameLst>
                                      </p:cBhvr>
                                      <p:tavLst>
                                        <p:tav tm="0">
                                          <p:val>
                                            <p:fltVal val="0"/>
                                          </p:val>
                                        </p:tav>
                                        <p:tav tm="100000">
                                          <p:val>
                                            <p:strVal val="#ppt_h"/>
                                          </p:val>
                                        </p:tav>
                                      </p:tavLst>
                                    </p:anim>
                                    <p:animEffect transition="in" filter="fade">
                                      <p:cBhvr>
                                        <p:cTn id="100" dur="500"/>
                                        <p:tgtEl>
                                          <p:spTgt spid="32"/>
                                        </p:tgtEl>
                                      </p:cBhvr>
                                    </p:animEffect>
                                  </p:childTnLst>
                                </p:cTn>
                              </p:par>
                              <p:par>
                                <p:cTn id="101" presetID="53" presetClass="entr" presetSubtype="16" fill="hold" grpId="0" nodeType="withEffect">
                                  <p:stCondLst>
                                    <p:cond delay="1500"/>
                                  </p:stCondLst>
                                  <p:childTnLst>
                                    <p:set>
                                      <p:cBhvr>
                                        <p:cTn id="102" dur="1" fill="hold">
                                          <p:stCondLst>
                                            <p:cond delay="0"/>
                                          </p:stCondLst>
                                        </p:cTn>
                                        <p:tgtEl>
                                          <p:spTgt spid="33"/>
                                        </p:tgtEl>
                                        <p:attrNameLst>
                                          <p:attrName>style.visibility</p:attrName>
                                        </p:attrNameLst>
                                      </p:cBhvr>
                                      <p:to>
                                        <p:strVal val="visible"/>
                                      </p:to>
                                    </p:set>
                                    <p:anim calcmode="lin" valueType="num">
                                      <p:cBhvr>
                                        <p:cTn id="103" dur="500" fill="hold"/>
                                        <p:tgtEl>
                                          <p:spTgt spid="33"/>
                                        </p:tgtEl>
                                        <p:attrNameLst>
                                          <p:attrName>ppt_w</p:attrName>
                                        </p:attrNameLst>
                                      </p:cBhvr>
                                      <p:tavLst>
                                        <p:tav tm="0">
                                          <p:val>
                                            <p:fltVal val="0"/>
                                          </p:val>
                                        </p:tav>
                                        <p:tav tm="100000">
                                          <p:val>
                                            <p:strVal val="#ppt_w"/>
                                          </p:val>
                                        </p:tav>
                                      </p:tavLst>
                                    </p:anim>
                                    <p:anim calcmode="lin" valueType="num">
                                      <p:cBhvr>
                                        <p:cTn id="104" dur="500" fill="hold"/>
                                        <p:tgtEl>
                                          <p:spTgt spid="33"/>
                                        </p:tgtEl>
                                        <p:attrNameLst>
                                          <p:attrName>ppt_h</p:attrName>
                                        </p:attrNameLst>
                                      </p:cBhvr>
                                      <p:tavLst>
                                        <p:tav tm="0">
                                          <p:val>
                                            <p:fltVal val="0"/>
                                          </p:val>
                                        </p:tav>
                                        <p:tav tm="100000">
                                          <p:val>
                                            <p:strVal val="#ppt_h"/>
                                          </p:val>
                                        </p:tav>
                                      </p:tavLst>
                                    </p:anim>
                                    <p:animEffect transition="in" filter="fade">
                                      <p:cBhvr>
                                        <p:cTn id="105" dur="500"/>
                                        <p:tgtEl>
                                          <p:spTgt spid="33"/>
                                        </p:tgtEl>
                                      </p:cBhvr>
                                    </p:animEffect>
                                  </p:childTnLst>
                                </p:cTn>
                              </p:par>
                              <p:par>
                                <p:cTn id="106" presetID="53" presetClass="entr" presetSubtype="16" fill="hold" grpId="0" nodeType="withEffect">
                                  <p:stCondLst>
                                    <p:cond delay="1750"/>
                                  </p:stCondLst>
                                  <p:childTnLst>
                                    <p:set>
                                      <p:cBhvr>
                                        <p:cTn id="107" dur="1" fill="hold">
                                          <p:stCondLst>
                                            <p:cond delay="0"/>
                                          </p:stCondLst>
                                        </p:cTn>
                                        <p:tgtEl>
                                          <p:spTgt spid="34"/>
                                        </p:tgtEl>
                                        <p:attrNameLst>
                                          <p:attrName>style.visibility</p:attrName>
                                        </p:attrNameLst>
                                      </p:cBhvr>
                                      <p:to>
                                        <p:strVal val="visible"/>
                                      </p:to>
                                    </p:set>
                                    <p:anim calcmode="lin" valueType="num">
                                      <p:cBhvr>
                                        <p:cTn id="108" dur="500" fill="hold"/>
                                        <p:tgtEl>
                                          <p:spTgt spid="34"/>
                                        </p:tgtEl>
                                        <p:attrNameLst>
                                          <p:attrName>ppt_w</p:attrName>
                                        </p:attrNameLst>
                                      </p:cBhvr>
                                      <p:tavLst>
                                        <p:tav tm="0">
                                          <p:val>
                                            <p:fltVal val="0"/>
                                          </p:val>
                                        </p:tav>
                                        <p:tav tm="100000">
                                          <p:val>
                                            <p:strVal val="#ppt_w"/>
                                          </p:val>
                                        </p:tav>
                                      </p:tavLst>
                                    </p:anim>
                                    <p:anim calcmode="lin" valueType="num">
                                      <p:cBhvr>
                                        <p:cTn id="109" dur="500" fill="hold"/>
                                        <p:tgtEl>
                                          <p:spTgt spid="34"/>
                                        </p:tgtEl>
                                        <p:attrNameLst>
                                          <p:attrName>ppt_h</p:attrName>
                                        </p:attrNameLst>
                                      </p:cBhvr>
                                      <p:tavLst>
                                        <p:tav tm="0">
                                          <p:val>
                                            <p:fltVal val="0"/>
                                          </p:val>
                                        </p:tav>
                                        <p:tav tm="100000">
                                          <p:val>
                                            <p:strVal val="#ppt_h"/>
                                          </p:val>
                                        </p:tav>
                                      </p:tavLst>
                                    </p:anim>
                                    <p:animEffect transition="in" filter="fade">
                                      <p:cBhvr>
                                        <p:cTn id="110" dur="500"/>
                                        <p:tgtEl>
                                          <p:spTgt spid="34"/>
                                        </p:tgtEl>
                                      </p:cBhvr>
                                    </p:animEffect>
                                  </p:childTnLst>
                                </p:cTn>
                              </p:par>
                              <p:par>
                                <p:cTn id="111" presetID="53" presetClass="entr" presetSubtype="16" fill="hold" grpId="0" nodeType="withEffect">
                                  <p:stCondLst>
                                    <p:cond delay="2000"/>
                                  </p:stCondLst>
                                  <p:childTnLst>
                                    <p:set>
                                      <p:cBhvr>
                                        <p:cTn id="112" dur="1" fill="hold">
                                          <p:stCondLst>
                                            <p:cond delay="0"/>
                                          </p:stCondLst>
                                        </p:cTn>
                                        <p:tgtEl>
                                          <p:spTgt spid="35"/>
                                        </p:tgtEl>
                                        <p:attrNameLst>
                                          <p:attrName>style.visibility</p:attrName>
                                        </p:attrNameLst>
                                      </p:cBhvr>
                                      <p:to>
                                        <p:strVal val="visible"/>
                                      </p:to>
                                    </p:set>
                                    <p:anim calcmode="lin" valueType="num">
                                      <p:cBhvr>
                                        <p:cTn id="113" dur="500" fill="hold"/>
                                        <p:tgtEl>
                                          <p:spTgt spid="35"/>
                                        </p:tgtEl>
                                        <p:attrNameLst>
                                          <p:attrName>ppt_w</p:attrName>
                                        </p:attrNameLst>
                                      </p:cBhvr>
                                      <p:tavLst>
                                        <p:tav tm="0">
                                          <p:val>
                                            <p:fltVal val="0"/>
                                          </p:val>
                                        </p:tav>
                                        <p:tav tm="100000">
                                          <p:val>
                                            <p:strVal val="#ppt_w"/>
                                          </p:val>
                                        </p:tav>
                                      </p:tavLst>
                                    </p:anim>
                                    <p:anim calcmode="lin" valueType="num">
                                      <p:cBhvr>
                                        <p:cTn id="114" dur="500" fill="hold"/>
                                        <p:tgtEl>
                                          <p:spTgt spid="35"/>
                                        </p:tgtEl>
                                        <p:attrNameLst>
                                          <p:attrName>ppt_h</p:attrName>
                                        </p:attrNameLst>
                                      </p:cBhvr>
                                      <p:tavLst>
                                        <p:tav tm="0">
                                          <p:val>
                                            <p:fltVal val="0"/>
                                          </p:val>
                                        </p:tav>
                                        <p:tav tm="100000">
                                          <p:val>
                                            <p:strVal val="#ppt_h"/>
                                          </p:val>
                                        </p:tav>
                                      </p:tavLst>
                                    </p:anim>
                                    <p:animEffect transition="in" filter="fade">
                                      <p:cBhvr>
                                        <p:cTn id="1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9" grpId="0" animBg="1"/>
      <p:bldP spid="30" grpId="0" animBg="1"/>
      <p:bldP spid="31" grpId="0" animBg="1"/>
      <p:bldP spid="32" grpId="0" animBg="1"/>
      <p:bldP spid="33" grpId="0" animBg="1"/>
      <p:bldP spid="34" grpId="0" animBg="1"/>
      <p:bldP spid="35" grpId="0" animBg="1"/>
      <p:bldP spid="36" grpId="0" animBg="1"/>
    </p:bldLst>
  </p:timing>
  <p:extLst>
    <p:ext uri="{6950BFC3-D8DA-4A85-94F7-54DA5524770B}">
      <p188:commentRel xmlns:p188="http://schemas.microsoft.com/office/powerpoint/2018/8/main" r:id="rId3"/>
    </p:ext>
  </p:extLst>
</p:sld>
</file>

<file path=ppt/slides/slide6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9B0C9BD0-0E60-4A6D-D3F5-2197A8D4A0A1}"/>
              </a:ext>
            </a:extLst>
          </p:cNvPr>
          <p:cNvCxnSpPr>
            <a:cxnSpLocks/>
          </p:cNvCxnSpPr>
          <p:nvPr/>
        </p:nvCxnSpPr>
        <p:spPr>
          <a:xfrm>
            <a:off x="0" y="1892299"/>
            <a:ext cx="12192000"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7CBB96F3-2343-40F4-4058-846B14DE3C42}"/>
              </a:ext>
            </a:extLst>
          </p:cNvPr>
          <p:cNvGrpSpPr/>
          <p:nvPr/>
        </p:nvGrpSpPr>
        <p:grpSpPr>
          <a:xfrm>
            <a:off x="553506" y="1257300"/>
            <a:ext cx="1270002" cy="1270000"/>
            <a:chOff x="578788" y="954230"/>
            <a:chExt cx="1927701" cy="1927701"/>
          </a:xfrm>
        </p:grpSpPr>
        <p:pic>
          <p:nvPicPr>
            <p:cNvPr id="13" name="Graphic 12">
              <a:extLst>
                <a:ext uri="{FF2B5EF4-FFF2-40B4-BE49-F238E27FC236}">
                  <a16:creationId xmlns:a16="http://schemas.microsoft.com/office/drawing/2014/main" id="{84E330F8-4786-45F5-F89C-E0232B3080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8788" y="954230"/>
              <a:ext cx="1927701" cy="1927701"/>
            </a:xfrm>
            <a:prstGeom prst="rect">
              <a:avLst/>
            </a:prstGeom>
          </p:spPr>
        </p:pic>
        <p:sp>
          <p:nvSpPr>
            <p:cNvPr id="14" name="Oval 13">
              <a:extLst>
                <a:ext uri="{FF2B5EF4-FFF2-40B4-BE49-F238E27FC236}">
                  <a16:creationId xmlns:a16="http://schemas.microsoft.com/office/drawing/2014/main" id="{B3033D88-52E1-31A1-A301-8731035183FF}"/>
                </a:ext>
              </a:extLst>
            </p:cNvPr>
            <p:cNvSpPr/>
            <p:nvPr/>
          </p:nvSpPr>
          <p:spPr>
            <a:xfrm>
              <a:off x="705151" y="1080593"/>
              <a:ext cx="1674974" cy="1674974"/>
            </a:xfrm>
            <a:prstGeom prst="ellipse">
              <a:avLst/>
            </a:prstGeom>
            <a:solidFill>
              <a:schemeClr val="accent2">
                <a:lumMod val="60000"/>
                <a:lumOff val="4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effectLst/>
                  <a:uLnTx/>
                  <a:uFillTx/>
                  <a:latin typeface="Helvetica"/>
                  <a:ea typeface="+mn-ea"/>
                  <a:cs typeface="+mn-cs"/>
                </a:rPr>
                <a:t>2002</a:t>
              </a:r>
            </a:p>
          </p:txBody>
        </p:sp>
      </p:grpSp>
      <p:grpSp>
        <p:nvGrpSpPr>
          <p:cNvPr id="16" name="Group 15">
            <a:extLst>
              <a:ext uri="{FF2B5EF4-FFF2-40B4-BE49-F238E27FC236}">
                <a16:creationId xmlns:a16="http://schemas.microsoft.com/office/drawing/2014/main" id="{19D1CF86-E05B-BB1F-BAFB-46BB7E67906B}"/>
              </a:ext>
            </a:extLst>
          </p:cNvPr>
          <p:cNvGrpSpPr/>
          <p:nvPr/>
        </p:nvGrpSpPr>
        <p:grpSpPr>
          <a:xfrm>
            <a:off x="2998171" y="1257300"/>
            <a:ext cx="1270002" cy="1270000"/>
            <a:chOff x="2798748" y="954230"/>
            <a:chExt cx="1927701" cy="1927701"/>
          </a:xfrm>
        </p:grpSpPr>
        <p:pic>
          <p:nvPicPr>
            <p:cNvPr id="18" name="Graphic 17">
              <a:extLst>
                <a:ext uri="{FF2B5EF4-FFF2-40B4-BE49-F238E27FC236}">
                  <a16:creationId xmlns:a16="http://schemas.microsoft.com/office/drawing/2014/main" id="{058FFE31-B366-6D9F-BFA7-5F568F813D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8748" y="954230"/>
              <a:ext cx="1927701" cy="1927701"/>
            </a:xfrm>
            <a:prstGeom prst="rect">
              <a:avLst/>
            </a:prstGeom>
          </p:spPr>
        </p:pic>
        <p:sp>
          <p:nvSpPr>
            <p:cNvPr id="19" name="Oval 18">
              <a:extLst>
                <a:ext uri="{FF2B5EF4-FFF2-40B4-BE49-F238E27FC236}">
                  <a16:creationId xmlns:a16="http://schemas.microsoft.com/office/drawing/2014/main" id="{976E1550-537B-8B9D-0761-A91074FA5457}"/>
                </a:ext>
              </a:extLst>
            </p:cNvPr>
            <p:cNvSpPr/>
            <p:nvPr/>
          </p:nvSpPr>
          <p:spPr>
            <a:xfrm>
              <a:off x="2925111" y="1080593"/>
              <a:ext cx="1674974" cy="1674974"/>
            </a:xfrm>
            <a:prstGeom prst="ellipse">
              <a:avLst/>
            </a:prstGeom>
            <a:solidFill>
              <a:schemeClr val="accent2">
                <a:lumMod val="60000"/>
                <a:lumOff val="4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effectLst/>
                  <a:uLnTx/>
                  <a:uFillTx/>
                  <a:latin typeface="Helvetica"/>
                  <a:ea typeface="+mn-ea"/>
                  <a:cs typeface="+mn-cs"/>
                </a:rPr>
                <a:t>2004</a:t>
              </a:r>
            </a:p>
          </p:txBody>
        </p:sp>
      </p:grpSp>
      <p:grpSp>
        <p:nvGrpSpPr>
          <p:cNvPr id="21" name="Group 20">
            <a:extLst>
              <a:ext uri="{FF2B5EF4-FFF2-40B4-BE49-F238E27FC236}">
                <a16:creationId xmlns:a16="http://schemas.microsoft.com/office/drawing/2014/main" id="{0D442042-3829-CEBB-531A-61173965104C}"/>
              </a:ext>
            </a:extLst>
          </p:cNvPr>
          <p:cNvGrpSpPr/>
          <p:nvPr/>
        </p:nvGrpSpPr>
        <p:grpSpPr>
          <a:xfrm>
            <a:off x="5450974" y="1257300"/>
            <a:ext cx="1270002" cy="1270000"/>
            <a:chOff x="5013628" y="954230"/>
            <a:chExt cx="1927701" cy="1927701"/>
          </a:xfrm>
        </p:grpSpPr>
        <p:pic>
          <p:nvPicPr>
            <p:cNvPr id="23" name="Graphic 22">
              <a:extLst>
                <a:ext uri="{FF2B5EF4-FFF2-40B4-BE49-F238E27FC236}">
                  <a16:creationId xmlns:a16="http://schemas.microsoft.com/office/drawing/2014/main" id="{70F016B7-5C73-A855-B115-15EF3D45ED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13628" y="954230"/>
              <a:ext cx="1927701" cy="1927701"/>
            </a:xfrm>
            <a:prstGeom prst="rect">
              <a:avLst/>
            </a:prstGeom>
          </p:spPr>
        </p:pic>
        <p:sp>
          <p:nvSpPr>
            <p:cNvPr id="24" name="Oval 23">
              <a:extLst>
                <a:ext uri="{FF2B5EF4-FFF2-40B4-BE49-F238E27FC236}">
                  <a16:creationId xmlns:a16="http://schemas.microsoft.com/office/drawing/2014/main" id="{CB22032F-5783-2582-8526-8246AB687EE0}"/>
                </a:ext>
              </a:extLst>
            </p:cNvPr>
            <p:cNvSpPr/>
            <p:nvPr/>
          </p:nvSpPr>
          <p:spPr>
            <a:xfrm>
              <a:off x="5139991" y="1080593"/>
              <a:ext cx="1674974" cy="1674974"/>
            </a:xfrm>
            <a:prstGeom prst="ellipse">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effectLst/>
                  <a:uLnTx/>
                  <a:uFillTx/>
                  <a:latin typeface="Helvetica"/>
                  <a:ea typeface="+mn-ea"/>
                  <a:cs typeface="+mn-cs"/>
                </a:rPr>
                <a:t>2006</a:t>
              </a:r>
            </a:p>
          </p:txBody>
        </p:sp>
      </p:grpSp>
      <p:grpSp>
        <p:nvGrpSpPr>
          <p:cNvPr id="26" name="Group 25">
            <a:extLst>
              <a:ext uri="{FF2B5EF4-FFF2-40B4-BE49-F238E27FC236}">
                <a16:creationId xmlns:a16="http://schemas.microsoft.com/office/drawing/2014/main" id="{BBD40A65-1334-E2C5-5FD4-254E33DE1415}"/>
              </a:ext>
            </a:extLst>
          </p:cNvPr>
          <p:cNvGrpSpPr/>
          <p:nvPr/>
        </p:nvGrpSpPr>
        <p:grpSpPr>
          <a:xfrm>
            <a:off x="7851585" y="1257300"/>
            <a:ext cx="1270002" cy="1270000"/>
            <a:chOff x="7233588" y="954230"/>
            <a:chExt cx="1927701" cy="1927701"/>
          </a:xfrm>
        </p:grpSpPr>
        <p:pic>
          <p:nvPicPr>
            <p:cNvPr id="28" name="Graphic 27">
              <a:extLst>
                <a:ext uri="{FF2B5EF4-FFF2-40B4-BE49-F238E27FC236}">
                  <a16:creationId xmlns:a16="http://schemas.microsoft.com/office/drawing/2014/main" id="{0369A32B-5CB5-6B81-8E85-AE7FF2515F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29" name="Oval 28">
              <a:extLst>
                <a:ext uri="{FF2B5EF4-FFF2-40B4-BE49-F238E27FC236}">
                  <a16:creationId xmlns:a16="http://schemas.microsoft.com/office/drawing/2014/main" id="{6879C2E8-27E7-D989-8115-406C2C4C1C1D}"/>
                </a:ext>
              </a:extLst>
            </p:cNvPr>
            <p:cNvSpPr/>
            <p:nvPr/>
          </p:nvSpPr>
          <p:spPr>
            <a:xfrm>
              <a:off x="7359951" y="1080593"/>
              <a:ext cx="1674974" cy="1674974"/>
            </a:xfrm>
            <a:prstGeom prst="ellipse">
              <a:avLst/>
            </a:prstGeom>
            <a:solidFill>
              <a:schemeClr val="accent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effectLst/>
                  <a:uLnTx/>
                  <a:uFillTx/>
                  <a:latin typeface="Helvetica"/>
                  <a:ea typeface="+mn-ea"/>
                  <a:cs typeface="+mn-cs"/>
                </a:rPr>
                <a:t>2008</a:t>
              </a:r>
            </a:p>
          </p:txBody>
        </p:sp>
      </p:grpSp>
      <p:grpSp>
        <p:nvGrpSpPr>
          <p:cNvPr id="31" name="Group 30">
            <a:extLst>
              <a:ext uri="{FF2B5EF4-FFF2-40B4-BE49-F238E27FC236}">
                <a16:creationId xmlns:a16="http://schemas.microsoft.com/office/drawing/2014/main" id="{9F562954-5C0C-161B-EF79-2488A0C20723}"/>
              </a:ext>
            </a:extLst>
          </p:cNvPr>
          <p:cNvGrpSpPr/>
          <p:nvPr/>
        </p:nvGrpSpPr>
        <p:grpSpPr>
          <a:xfrm>
            <a:off x="10367412" y="1257300"/>
            <a:ext cx="1270002" cy="1270000"/>
            <a:chOff x="9458628" y="954230"/>
            <a:chExt cx="1927701" cy="1927701"/>
          </a:xfrm>
        </p:grpSpPr>
        <p:pic>
          <p:nvPicPr>
            <p:cNvPr id="33" name="Graphic 32">
              <a:extLst>
                <a:ext uri="{FF2B5EF4-FFF2-40B4-BE49-F238E27FC236}">
                  <a16:creationId xmlns:a16="http://schemas.microsoft.com/office/drawing/2014/main" id="{34029278-476D-D0B6-C030-C0B8776A74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58628" y="954230"/>
              <a:ext cx="1927701" cy="1927701"/>
            </a:xfrm>
            <a:prstGeom prst="rect">
              <a:avLst/>
            </a:prstGeom>
          </p:spPr>
        </p:pic>
        <p:sp>
          <p:nvSpPr>
            <p:cNvPr id="34" name="Oval 33">
              <a:extLst>
                <a:ext uri="{FF2B5EF4-FFF2-40B4-BE49-F238E27FC236}">
                  <a16:creationId xmlns:a16="http://schemas.microsoft.com/office/drawing/2014/main" id="{F49F9045-4A02-3565-F6AF-B2F217055F22}"/>
                </a:ext>
              </a:extLst>
            </p:cNvPr>
            <p:cNvSpPr/>
            <p:nvPr/>
          </p:nvSpPr>
          <p:spPr>
            <a:xfrm>
              <a:off x="9584991" y="1080593"/>
              <a:ext cx="1674974" cy="1674974"/>
            </a:xfrm>
            <a:prstGeom prst="ellipse">
              <a:avLst/>
            </a:prstGeom>
            <a:solidFill>
              <a:schemeClr val="tx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Helvetica"/>
                  <a:ea typeface="+mn-ea"/>
                  <a:cs typeface="+mn-cs"/>
                </a:rPr>
                <a:t>2010</a:t>
              </a:r>
            </a:p>
          </p:txBody>
        </p:sp>
      </p:grpSp>
      <p:sp>
        <p:nvSpPr>
          <p:cNvPr id="43" name="Rectangle: Rounded Corners 42">
            <a:extLst>
              <a:ext uri="{FF2B5EF4-FFF2-40B4-BE49-F238E27FC236}">
                <a16:creationId xmlns:a16="http://schemas.microsoft.com/office/drawing/2014/main" id="{A89AFE8D-942D-DCE3-CE25-3AA72A4CADD8}"/>
              </a:ext>
            </a:extLst>
          </p:cNvPr>
          <p:cNvSpPr/>
          <p:nvPr/>
        </p:nvSpPr>
        <p:spPr>
          <a:xfrm>
            <a:off x="122757" y="2837559"/>
            <a:ext cx="2093560" cy="2651748"/>
          </a:xfrm>
          <a:prstGeom prst="roundRect">
            <a:avLst>
              <a:gd name="adj" fmla="val 4641"/>
            </a:avLst>
          </a:prstGeom>
          <a:solidFill>
            <a:schemeClr val="accent2">
              <a:lumMod val="60000"/>
              <a:lumOff val="40000"/>
            </a:schemeClr>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800"/>
              </a:spcAft>
              <a:buClrTx/>
              <a:buSzTx/>
              <a:buFontTx/>
              <a:buNone/>
              <a:tabLst/>
              <a:defRPr/>
            </a:pPr>
            <a:r>
              <a:rPr kumimoji="0" lang="en-US" sz="1200" b="1" i="0" u="none" strike="noStrike" kern="1200" cap="none" spc="0" normalizeH="0" baseline="0" noProof="0">
                <a:ln>
                  <a:noFill/>
                </a:ln>
                <a:effectLst/>
                <a:uLnTx/>
                <a:uFillTx/>
                <a:latin typeface="+mj-lt"/>
                <a:ea typeface="+mn-ea"/>
                <a:cs typeface="+mn-cs"/>
              </a:rPr>
              <a:t>Internet over Ethernet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effectLst/>
                <a:uLnTx/>
                <a:uFillTx/>
                <a:latin typeface="+mj-lt"/>
                <a:ea typeface="+mn-ea"/>
                <a:cs typeface="+mn-cs"/>
              </a:rPr>
              <a:t>The foundation of our business: </a:t>
            </a:r>
            <a:r>
              <a:rPr kumimoji="0" lang="en-US" sz="700" b="0" i="0" u="none" strike="noStrike" kern="1200" cap="none" spc="0" normalizeH="0" baseline="0" noProof="0">
                <a:ln>
                  <a:noFill/>
                </a:ln>
                <a:effectLst/>
                <a:uLnTx/>
                <a:uFillTx/>
                <a:latin typeface="+mj-lt"/>
                <a:ea typeface="+mn-ea"/>
                <a:cs typeface="+mn-cs"/>
              </a:rPr>
              <a:t>our carrier-class </a:t>
            </a:r>
            <a:r>
              <a:rPr kumimoji="0" lang="en-US" sz="700" b="0" i="0" u="none" strike="noStrike" kern="1200" cap="none" spc="0" normalizeH="0" baseline="0" noProof="0" err="1">
                <a:ln>
                  <a:noFill/>
                </a:ln>
                <a:effectLst/>
                <a:uLnTx/>
                <a:uFillTx/>
                <a:latin typeface="+mj-lt"/>
                <a:ea typeface="+mn-ea"/>
                <a:cs typeface="+mn-cs"/>
              </a:rPr>
              <a:t>Fibre</a:t>
            </a:r>
            <a:r>
              <a:rPr kumimoji="0" lang="en-US" sz="700" b="0" i="0" u="none" strike="noStrike" kern="1200" cap="none" spc="0" normalizeH="0" baseline="0" noProof="0">
                <a:ln>
                  <a:noFill/>
                </a:ln>
                <a:effectLst/>
                <a:uLnTx/>
                <a:uFillTx/>
                <a:latin typeface="+mj-lt"/>
                <a:ea typeface="+mn-ea"/>
                <a:cs typeface="+mn-cs"/>
              </a:rPr>
              <a:t> Network.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effectLst/>
              <a:uLnTx/>
              <a:uFillTx/>
              <a:latin typeface="+mj-lt"/>
              <a:ea typeface="+mn-ea"/>
              <a:cs typeface="+mn-cs"/>
            </a:endParaRPr>
          </a:p>
          <a:p>
            <a:pPr algn="ctr"/>
            <a:r>
              <a:rPr lang="en-GB" sz="700" b="1">
                <a:latin typeface="+mj-lt"/>
              </a:rPr>
              <a:t>Secure low latency 100GigE VPLS homogenous purpose-built Infrastructure</a:t>
            </a:r>
          </a:p>
          <a:p>
            <a:pPr algn="ctr"/>
            <a:br>
              <a:rPr lang="en-GB" sz="700">
                <a:latin typeface="+mj-lt"/>
              </a:rPr>
            </a:br>
            <a:r>
              <a:rPr lang="en-GB" sz="700" b="1">
                <a:latin typeface="+mj-lt"/>
              </a:rPr>
              <a:t>Core foundation delivering:</a:t>
            </a:r>
            <a:br>
              <a:rPr lang="en-GB" sz="700" b="1">
                <a:latin typeface="+mj-lt"/>
              </a:rPr>
            </a:br>
            <a:endParaRPr lang="en-GB" sz="700" b="1">
              <a:latin typeface="+mj-lt"/>
            </a:endParaRPr>
          </a:p>
          <a:p>
            <a:pPr algn="ctr"/>
            <a:r>
              <a:rPr lang="en-GB" sz="700">
                <a:latin typeface="+mj-lt"/>
              </a:rPr>
              <a:t>Your application is as good as your network</a:t>
            </a:r>
          </a:p>
          <a:p>
            <a:pPr algn="ctr"/>
            <a:endParaRPr lang="en-GB" sz="700">
              <a:latin typeface="+mj-lt"/>
            </a:endParaRPr>
          </a:p>
          <a:p>
            <a:pPr algn="ctr"/>
            <a:r>
              <a:rPr lang="en-GB" sz="700">
                <a:latin typeface="+mj-lt"/>
              </a:rPr>
              <a:t>Your data is as good as your network</a:t>
            </a:r>
          </a:p>
          <a:p>
            <a:pPr algn="ctr"/>
            <a:endParaRPr lang="en-GB" sz="700">
              <a:latin typeface="+mj-lt"/>
            </a:endParaRPr>
          </a:p>
          <a:p>
            <a:pPr algn="ctr"/>
            <a:r>
              <a:rPr lang="en-GB" sz="700">
                <a:latin typeface="+mj-lt"/>
              </a:rPr>
              <a:t>Your cloud is as good as your network</a:t>
            </a:r>
          </a:p>
        </p:txBody>
      </p:sp>
      <p:sp>
        <p:nvSpPr>
          <p:cNvPr id="55" name="Rectangle: Rounded Corners 54">
            <a:extLst>
              <a:ext uri="{FF2B5EF4-FFF2-40B4-BE49-F238E27FC236}">
                <a16:creationId xmlns:a16="http://schemas.microsoft.com/office/drawing/2014/main" id="{D41FB038-1166-45BC-4633-388DA08FD30A}"/>
              </a:ext>
            </a:extLst>
          </p:cNvPr>
          <p:cNvSpPr/>
          <p:nvPr/>
        </p:nvSpPr>
        <p:spPr>
          <a:xfrm>
            <a:off x="2580976" y="2837559"/>
            <a:ext cx="2093560" cy="2651748"/>
          </a:xfrm>
          <a:prstGeom prst="roundRect">
            <a:avLst>
              <a:gd name="adj" fmla="val 4641"/>
            </a:avLst>
          </a:prstGeom>
          <a:solidFill>
            <a:schemeClr val="accent2">
              <a:lumMod val="60000"/>
              <a:lumOff val="40000"/>
            </a:schemeClr>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800"/>
              </a:spcAft>
              <a:buClrTx/>
              <a:buSzTx/>
              <a:buFontTx/>
              <a:buNone/>
              <a:tabLst/>
              <a:defRPr/>
            </a:pPr>
            <a:r>
              <a:rPr lang="en-US" sz="1200" b="1">
                <a:latin typeface="+mj-lt"/>
              </a:rPr>
              <a:t>Intelligent Internet Algorithm</a:t>
            </a:r>
          </a:p>
          <a:p>
            <a:pPr marR="0" lvl="0" indent="0" algn="ctr" fontAlgn="auto">
              <a:lnSpc>
                <a:spcPct val="100000"/>
              </a:lnSpc>
              <a:spcBef>
                <a:spcPts val="0"/>
              </a:spcBef>
              <a:spcAft>
                <a:spcPts val="0"/>
              </a:spcAft>
              <a:buClrTx/>
              <a:buSzTx/>
              <a:buFontTx/>
              <a:buNone/>
              <a:tabLst/>
              <a:defRPr/>
            </a:pPr>
            <a:r>
              <a:rPr lang="en-US" sz="700">
                <a:latin typeface="+mj-lt"/>
              </a:rPr>
              <a:t>World-first innovative connectivity algorithm to </a:t>
            </a:r>
            <a:r>
              <a:rPr lang="en-US" sz="700" err="1">
                <a:latin typeface="+mj-lt"/>
              </a:rPr>
              <a:t>maximise</a:t>
            </a:r>
            <a:r>
              <a:rPr lang="en-US" sz="700">
                <a:latin typeface="+mj-lt"/>
              </a:rPr>
              <a:t> speed and </a:t>
            </a:r>
            <a:r>
              <a:rPr lang="en-US" sz="700" err="1">
                <a:latin typeface="+mj-lt"/>
              </a:rPr>
              <a:t>minimise</a:t>
            </a:r>
            <a:r>
              <a:rPr lang="en-US" sz="700">
                <a:latin typeface="+mj-lt"/>
              </a:rPr>
              <a:t> latency for our global financial trading customers.</a:t>
            </a:r>
          </a:p>
        </p:txBody>
      </p:sp>
      <p:sp>
        <p:nvSpPr>
          <p:cNvPr id="58" name="Rectangle: Rounded Corners 57">
            <a:extLst>
              <a:ext uri="{FF2B5EF4-FFF2-40B4-BE49-F238E27FC236}">
                <a16:creationId xmlns:a16="http://schemas.microsoft.com/office/drawing/2014/main" id="{29D61C05-2E13-373F-BC25-45291B6F704A}"/>
              </a:ext>
            </a:extLst>
          </p:cNvPr>
          <p:cNvSpPr/>
          <p:nvPr/>
        </p:nvSpPr>
        <p:spPr>
          <a:xfrm>
            <a:off x="5039195" y="2837559"/>
            <a:ext cx="2093560" cy="2651748"/>
          </a:xfrm>
          <a:prstGeom prst="roundRect">
            <a:avLst>
              <a:gd name="adj" fmla="val 4641"/>
            </a:avLst>
          </a:prstGeom>
          <a:solidFill>
            <a:schemeClr val="accent1"/>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algn="ctr">
              <a:spcBef>
                <a:spcPts val="300"/>
              </a:spcBef>
              <a:spcAft>
                <a:spcPts val="800"/>
              </a:spcAft>
              <a:defRPr/>
            </a:pPr>
            <a:r>
              <a:rPr lang="en-GB" sz="1200" b="1">
                <a:latin typeface="+mj-lt"/>
              </a:rPr>
              <a:t>The UK's most secure carrier Network</a:t>
            </a:r>
          </a:p>
          <a:p>
            <a:pPr algn="ctr">
              <a:defRPr/>
            </a:pPr>
            <a:r>
              <a:rPr lang="en-GB" sz="700">
                <a:latin typeface="+mj-lt"/>
              </a:rPr>
              <a:t>Multiple services / true Layer 2 / 3 services anywhere</a:t>
            </a:r>
          </a:p>
          <a:p>
            <a:pPr algn="ctr">
              <a:defRPr/>
            </a:pPr>
            <a:br>
              <a:rPr lang="en-GB" sz="700">
                <a:latin typeface="+mj-lt"/>
              </a:rPr>
            </a:br>
            <a:r>
              <a:rPr lang="en-GB" sz="700">
                <a:latin typeface="+mj-lt"/>
              </a:rPr>
              <a:t>Delivering efficiency and enhanced secure data management </a:t>
            </a:r>
          </a:p>
          <a:p>
            <a:pPr algn="ctr">
              <a:defRPr/>
            </a:pPr>
            <a:endParaRPr lang="en-GB" sz="700">
              <a:latin typeface="+mj-lt"/>
            </a:endParaRPr>
          </a:p>
          <a:p>
            <a:pPr algn="ctr">
              <a:defRPr/>
            </a:pPr>
            <a:r>
              <a:rPr lang="en-GB" sz="700">
                <a:latin typeface="+mj-lt"/>
              </a:rPr>
              <a:t>Worlds first Virtual Private LAN (VPLS)</a:t>
            </a:r>
          </a:p>
          <a:p>
            <a:pPr algn="ctr">
              <a:defRPr/>
            </a:pPr>
            <a:br>
              <a:rPr lang="en-GB" sz="700">
                <a:latin typeface="+mj-lt"/>
              </a:rPr>
            </a:br>
            <a:r>
              <a:rPr lang="en-GB" sz="700">
                <a:latin typeface="+mj-lt"/>
              </a:rPr>
              <a:t>Offering the next level generation of secure data and application transfer</a:t>
            </a:r>
          </a:p>
        </p:txBody>
      </p:sp>
      <p:sp>
        <p:nvSpPr>
          <p:cNvPr id="61" name="Rectangle: Rounded Corners 60">
            <a:extLst>
              <a:ext uri="{FF2B5EF4-FFF2-40B4-BE49-F238E27FC236}">
                <a16:creationId xmlns:a16="http://schemas.microsoft.com/office/drawing/2014/main" id="{2E4862D3-9760-8B4D-8793-E8CF407014D6}"/>
              </a:ext>
            </a:extLst>
          </p:cNvPr>
          <p:cNvSpPr/>
          <p:nvPr/>
        </p:nvSpPr>
        <p:spPr>
          <a:xfrm>
            <a:off x="7497414" y="2837559"/>
            <a:ext cx="2093560" cy="2651748"/>
          </a:xfrm>
          <a:prstGeom prst="roundRect">
            <a:avLst>
              <a:gd name="adj" fmla="val 4641"/>
            </a:avLst>
          </a:prstGeom>
          <a:solidFill>
            <a:schemeClr val="accent2"/>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800"/>
              </a:spcAft>
              <a:buClrTx/>
              <a:buSzTx/>
              <a:buFontTx/>
              <a:buNone/>
              <a:tabLst/>
              <a:defRPr/>
            </a:pPr>
            <a:r>
              <a:rPr lang="en-US" sz="1200" b="1">
                <a:latin typeface="+mj-lt"/>
              </a:rPr>
              <a:t>Launch of Smart Internet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00">
                <a:latin typeface="+mj-lt"/>
              </a:rPr>
              <a:t>Launch of our Business-only carrier-class Internet service.</a:t>
            </a:r>
          </a:p>
        </p:txBody>
      </p:sp>
      <p:sp>
        <p:nvSpPr>
          <p:cNvPr id="64" name="Rectangle: Rounded Corners 63">
            <a:extLst>
              <a:ext uri="{FF2B5EF4-FFF2-40B4-BE49-F238E27FC236}">
                <a16:creationId xmlns:a16="http://schemas.microsoft.com/office/drawing/2014/main" id="{D128D891-E5CB-4DC3-45AA-DC405FABC6AB}"/>
              </a:ext>
            </a:extLst>
          </p:cNvPr>
          <p:cNvSpPr/>
          <p:nvPr/>
        </p:nvSpPr>
        <p:spPr>
          <a:xfrm>
            <a:off x="9955633" y="2827162"/>
            <a:ext cx="2093560" cy="2651748"/>
          </a:xfrm>
          <a:prstGeom prst="roundRect">
            <a:avLst>
              <a:gd name="adj" fmla="val 4641"/>
            </a:avLst>
          </a:prstGeom>
          <a:solidFill>
            <a:schemeClr val="tx2"/>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algn="ctr"/>
            <a:r>
              <a:rPr lang="en-GB" sz="1200" b="1">
                <a:solidFill>
                  <a:prstClr val="white"/>
                </a:solidFill>
                <a:latin typeface="+mj-lt"/>
              </a:rPr>
              <a:t>World first bandwidth management tool from the Cloud</a:t>
            </a:r>
          </a:p>
          <a:p>
            <a:pPr algn="ctr"/>
            <a:br>
              <a:rPr lang="en-GB" sz="900">
                <a:solidFill>
                  <a:schemeClr val="bg1"/>
                </a:solidFill>
                <a:latin typeface="+mj-lt"/>
              </a:rPr>
            </a:br>
            <a:r>
              <a:rPr lang="en-GB" sz="700">
                <a:solidFill>
                  <a:prstClr val="white"/>
                </a:solidFill>
                <a:latin typeface="+mj-lt"/>
              </a:rPr>
              <a:t>Manage your application across </a:t>
            </a:r>
            <a:br>
              <a:rPr lang="en-GB" sz="700">
                <a:solidFill>
                  <a:prstClr val="white"/>
                </a:solidFill>
                <a:latin typeface="+mj-lt"/>
              </a:rPr>
            </a:br>
            <a:r>
              <a:rPr lang="en-GB" sz="700">
                <a:solidFill>
                  <a:prstClr val="white"/>
                </a:solidFill>
                <a:latin typeface="+mj-lt"/>
              </a:rPr>
              <a:t>your network</a:t>
            </a:r>
          </a:p>
          <a:p>
            <a:pPr algn="ctr"/>
            <a:endParaRPr lang="en-GB" sz="700">
              <a:solidFill>
                <a:prstClr val="white"/>
              </a:solidFill>
              <a:latin typeface="+mj-lt"/>
            </a:endParaRPr>
          </a:p>
          <a:p>
            <a:pPr algn="ctr"/>
            <a:r>
              <a:rPr lang="en-GB" sz="700">
                <a:solidFill>
                  <a:prstClr val="white"/>
                </a:solidFill>
                <a:latin typeface="+mj-lt"/>
              </a:rPr>
              <a:t>Your Cloud is only as good </a:t>
            </a:r>
            <a:br>
              <a:rPr lang="en-GB" sz="700">
                <a:solidFill>
                  <a:prstClr val="white"/>
                </a:solidFill>
                <a:latin typeface="+mj-lt"/>
              </a:rPr>
            </a:br>
            <a:r>
              <a:rPr lang="en-GB" sz="700">
                <a:solidFill>
                  <a:prstClr val="white"/>
                </a:solidFill>
                <a:latin typeface="+mj-lt"/>
              </a:rPr>
              <a:t>as your network </a:t>
            </a:r>
          </a:p>
          <a:p>
            <a:pPr algn="ctr"/>
            <a:br>
              <a:rPr lang="en-GB" sz="700">
                <a:solidFill>
                  <a:prstClr val="white"/>
                </a:solidFill>
                <a:latin typeface="+mj-lt"/>
              </a:rPr>
            </a:br>
            <a:r>
              <a:rPr lang="en-GB" sz="700">
                <a:solidFill>
                  <a:prstClr val="white"/>
                </a:solidFill>
                <a:latin typeface="+mj-lt"/>
              </a:rPr>
              <a:t>"The complementarity of Next Generation Networks and virtualisation projects”</a:t>
            </a:r>
          </a:p>
        </p:txBody>
      </p:sp>
    </p:spTree>
    <p:extLst>
      <p:ext uri="{BB962C8B-B14F-4D97-AF65-F5344CB8AC3E}">
        <p14:creationId xmlns:p14="http://schemas.microsoft.com/office/powerpoint/2010/main" val="37924796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07FE3-02F6-B503-48D7-54D7849C3C4A}"/>
              </a:ext>
            </a:extLst>
          </p:cNvPr>
          <p:cNvSpPr>
            <a:spLocks noGrp="1"/>
          </p:cNvSpPr>
          <p:nvPr>
            <p:ph type="title"/>
          </p:nvPr>
        </p:nvSpPr>
        <p:spPr/>
        <p:txBody>
          <a:bodyPr/>
          <a:lstStyle/>
          <a:p>
            <a:r>
              <a:rPr lang="en-GB"/>
              <a:t>S4 Cloud Storage</a:t>
            </a:r>
          </a:p>
        </p:txBody>
      </p:sp>
      <p:grpSp>
        <p:nvGrpSpPr>
          <p:cNvPr id="45" name="Group 44">
            <a:extLst>
              <a:ext uri="{FF2B5EF4-FFF2-40B4-BE49-F238E27FC236}">
                <a16:creationId xmlns:a16="http://schemas.microsoft.com/office/drawing/2014/main" id="{E7C08FA8-115E-6234-8AAA-992B85A6F3CC}"/>
              </a:ext>
            </a:extLst>
          </p:cNvPr>
          <p:cNvGrpSpPr/>
          <p:nvPr/>
        </p:nvGrpSpPr>
        <p:grpSpPr>
          <a:xfrm>
            <a:off x="1942412" y="1040717"/>
            <a:ext cx="2755712" cy="2388283"/>
            <a:chOff x="-9043189" y="453122"/>
            <a:chExt cx="2755712" cy="2388283"/>
          </a:xfrm>
        </p:grpSpPr>
        <p:pic>
          <p:nvPicPr>
            <p:cNvPr id="23" name="Picture 22" descr="A close-up of a black sphere&#10;&#10;Description automatically generated">
              <a:extLst>
                <a:ext uri="{FF2B5EF4-FFF2-40B4-BE49-F238E27FC236}">
                  <a16:creationId xmlns:a16="http://schemas.microsoft.com/office/drawing/2014/main" id="{5A692535-B42D-0F43-520A-2652056EED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3189" y="453122"/>
              <a:ext cx="2755712" cy="2388283"/>
            </a:xfrm>
            <a:prstGeom prst="roundRect">
              <a:avLst>
                <a:gd name="adj" fmla="val 2564"/>
              </a:avLst>
            </a:prstGeom>
          </p:spPr>
        </p:pic>
        <p:sp>
          <p:nvSpPr>
            <p:cNvPr id="26" name="TextBox 25">
              <a:extLst>
                <a:ext uri="{FF2B5EF4-FFF2-40B4-BE49-F238E27FC236}">
                  <a16:creationId xmlns:a16="http://schemas.microsoft.com/office/drawing/2014/main" id="{11711C63-EC08-122A-90C0-0E5BBF275477}"/>
                </a:ext>
              </a:extLst>
            </p:cNvPr>
            <p:cNvSpPr txBox="1"/>
            <p:nvPr/>
          </p:nvSpPr>
          <p:spPr>
            <a:xfrm>
              <a:off x="-9043189" y="453122"/>
              <a:ext cx="2755712" cy="2388283"/>
            </a:xfrm>
            <a:prstGeom prst="roundRect">
              <a:avLst>
                <a:gd name="adj" fmla="val 2309"/>
              </a:avLst>
            </a:prstGeom>
            <a:solidFill>
              <a:srgbClr val="1A1C2B">
                <a:alpha val="68000"/>
              </a:srgbClr>
            </a:solidFill>
          </p:spPr>
          <p:txBody>
            <a:bodyPr wrap="square" lIns="180000" tIns="180000" rIns="180000" bIns="180000" rtlCol="0" anchor="ctr" anchorCtr="0">
              <a:noAutofit/>
            </a:bodyPr>
            <a:lstStyle/>
            <a:p>
              <a:pPr algn="ctr"/>
              <a:r>
                <a:rPr lang="en-GB" b="1">
                  <a:solidFill>
                    <a:schemeClr val="bg2"/>
                  </a:solidFill>
                  <a:latin typeface="Helvetica" pitchFamily="2" charset="0"/>
                </a:rPr>
                <a:t>Simple</a:t>
              </a:r>
              <a:br>
                <a:rPr lang="en-GB" b="1">
                  <a:solidFill>
                    <a:schemeClr val="bg2"/>
                  </a:solidFill>
                  <a:latin typeface="Helvetica" pitchFamily="2" charset="0"/>
                </a:rPr>
              </a:br>
              <a:endParaRPr lang="en-GB" sz="600" b="1">
                <a:solidFill>
                  <a:schemeClr val="bg2"/>
                </a:solidFill>
                <a:latin typeface="Helvetica" pitchFamily="2" charset="0"/>
              </a:endParaRPr>
            </a:p>
            <a:p>
              <a:pPr algn="ctr"/>
              <a:r>
                <a:rPr lang="en-US" sz="1500">
                  <a:solidFill>
                    <a:srgbClr val="FFFFFF"/>
                  </a:solidFill>
                  <a:latin typeface="Helvetica" panose="020B0604020202020204" pitchFamily="34" charset="0"/>
                  <a:ea typeface="Times New Roman" panose="02020603050405020304" pitchFamily="18" charset="0"/>
                  <a:cs typeface="Times New Roman" panose="02020603050405020304" pitchFamily="18" charset="0"/>
                </a:rPr>
                <a:t>Storage can be complex. S4 simplifies administration through single namespace management and universal accessibility.</a:t>
              </a:r>
              <a:endParaRPr lang="en-GB" sz="1500">
                <a:solidFill>
                  <a:srgbClr val="FFFFFF"/>
                </a:solidFill>
                <a:latin typeface="Helvetica" panose="020B0604020202020204" pitchFamily="34" charset="0"/>
                <a:ea typeface="Times New Roman" panose="02020603050405020304" pitchFamily="18" charset="0"/>
                <a:cs typeface="Times New Roman" panose="02020603050405020304" pitchFamily="18" charset="0"/>
              </a:endParaRPr>
            </a:p>
          </p:txBody>
        </p:sp>
      </p:grpSp>
      <p:grpSp>
        <p:nvGrpSpPr>
          <p:cNvPr id="46" name="Group 45">
            <a:extLst>
              <a:ext uri="{FF2B5EF4-FFF2-40B4-BE49-F238E27FC236}">
                <a16:creationId xmlns:a16="http://schemas.microsoft.com/office/drawing/2014/main" id="{4E6BFDB7-1578-EA8D-1427-C4247B3D400D}"/>
              </a:ext>
            </a:extLst>
          </p:cNvPr>
          <p:cNvGrpSpPr/>
          <p:nvPr/>
        </p:nvGrpSpPr>
        <p:grpSpPr>
          <a:xfrm>
            <a:off x="4785731" y="1040717"/>
            <a:ext cx="2755712" cy="2388283"/>
            <a:chOff x="-6199870" y="453122"/>
            <a:chExt cx="2755712" cy="2388283"/>
          </a:xfrm>
        </p:grpSpPr>
        <p:pic>
          <p:nvPicPr>
            <p:cNvPr id="22" name="Picture 21" descr="A black hexagon pattern&#10;&#10;Description automatically generated">
              <a:extLst>
                <a:ext uri="{FF2B5EF4-FFF2-40B4-BE49-F238E27FC236}">
                  <a16:creationId xmlns:a16="http://schemas.microsoft.com/office/drawing/2014/main" id="{403A3424-EF03-411C-14E4-858AC7965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9870" y="453122"/>
              <a:ext cx="2755712" cy="2388283"/>
            </a:xfrm>
            <a:prstGeom prst="roundRect">
              <a:avLst>
                <a:gd name="adj" fmla="val 2244"/>
              </a:avLst>
            </a:prstGeom>
          </p:spPr>
        </p:pic>
        <p:sp>
          <p:nvSpPr>
            <p:cNvPr id="39" name="TextBox 38">
              <a:extLst>
                <a:ext uri="{FF2B5EF4-FFF2-40B4-BE49-F238E27FC236}">
                  <a16:creationId xmlns:a16="http://schemas.microsoft.com/office/drawing/2014/main" id="{E15CB7B3-15FA-CF90-69EE-81F00092F05D}"/>
                </a:ext>
              </a:extLst>
            </p:cNvPr>
            <p:cNvSpPr txBox="1"/>
            <p:nvPr/>
          </p:nvSpPr>
          <p:spPr>
            <a:xfrm>
              <a:off x="-6199870" y="453122"/>
              <a:ext cx="2755712" cy="2388283"/>
            </a:xfrm>
            <a:prstGeom prst="roundRect">
              <a:avLst>
                <a:gd name="adj" fmla="val 2309"/>
              </a:avLst>
            </a:prstGeom>
            <a:solidFill>
              <a:srgbClr val="1A1C2B">
                <a:alpha val="68000"/>
              </a:srgbClr>
            </a:solidFill>
          </p:spPr>
          <p:txBody>
            <a:bodyPr wrap="square" lIns="180000" tIns="180000" rIns="180000" bIns="180000" rtlCol="0" anchor="ctr" anchorCtr="0">
              <a:noAutofit/>
            </a:bodyPr>
            <a:lstStyle/>
            <a:p>
              <a:pPr algn="ctr"/>
              <a:r>
                <a:rPr lang="en-GB" b="1">
                  <a:solidFill>
                    <a:schemeClr val="bg2"/>
                  </a:solidFill>
                  <a:latin typeface="Helvetica" pitchFamily="2" charset="0"/>
                </a:rPr>
                <a:t>Secure</a:t>
              </a:r>
              <a:br>
                <a:rPr lang="en-GB" b="1">
                  <a:solidFill>
                    <a:schemeClr val="bg2"/>
                  </a:solidFill>
                  <a:latin typeface="Helvetica" pitchFamily="2" charset="0"/>
                </a:rPr>
              </a:br>
              <a:br>
                <a:rPr lang="en-GB" sz="600" b="1">
                  <a:solidFill>
                    <a:schemeClr val="bg1"/>
                  </a:solidFill>
                  <a:latin typeface="Helvetica" pitchFamily="2" charset="0"/>
                </a:rPr>
              </a:br>
              <a:r>
                <a:rPr lang="en-US" sz="1500">
                  <a:solidFill>
                    <a:srgbClr val="FFFFFF"/>
                  </a:solidFill>
                  <a:latin typeface="Helvetica" panose="020B0604020202020204" pitchFamily="34" charset="0"/>
                  <a:ea typeface="Times New Roman" panose="02020603050405020304" pitchFamily="18" charset="0"/>
                  <a:cs typeface="Times New Roman" panose="02020603050405020304" pitchFamily="18" charset="0"/>
                </a:rPr>
                <a:t>With data encrypted at-rest and in transit, S4 gives complete security, plus all the cost-efficiency and scalability benefits of multitenancy storage.</a:t>
              </a:r>
              <a:endParaRPr lang="en-GB" sz="1500">
                <a:solidFill>
                  <a:srgbClr val="FFFFFF"/>
                </a:solidFill>
                <a:latin typeface="Helvetica" panose="020B0604020202020204" pitchFamily="34" charset="0"/>
                <a:ea typeface="Times New Roman" panose="02020603050405020304" pitchFamily="18" charset="0"/>
                <a:cs typeface="Times New Roman" panose="02020603050405020304" pitchFamily="18" charset="0"/>
              </a:endParaRPr>
            </a:p>
          </p:txBody>
        </p:sp>
      </p:grpSp>
      <p:grpSp>
        <p:nvGrpSpPr>
          <p:cNvPr id="47" name="Group 46">
            <a:extLst>
              <a:ext uri="{FF2B5EF4-FFF2-40B4-BE49-F238E27FC236}">
                <a16:creationId xmlns:a16="http://schemas.microsoft.com/office/drawing/2014/main" id="{2D8C6D30-EEC3-F988-8B37-A4090AE21D77}"/>
              </a:ext>
            </a:extLst>
          </p:cNvPr>
          <p:cNvGrpSpPr/>
          <p:nvPr/>
        </p:nvGrpSpPr>
        <p:grpSpPr>
          <a:xfrm>
            <a:off x="1942412" y="3507416"/>
            <a:ext cx="2755712" cy="2388283"/>
            <a:chOff x="-9043189" y="2919821"/>
            <a:chExt cx="2755712" cy="2388283"/>
          </a:xfrm>
        </p:grpSpPr>
        <p:pic>
          <p:nvPicPr>
            <p:cNvPr id="17" name="Picture 16" descr="A close-up of a graphene structure&#10;&#10;Description automatically generated">
              <a:extLst>
                <a:ext uri="{FF2B5EF4-FFF2-40B4-BE49-F238E27FC236}">
                  <a16:creationId xmlns:a16="http://schemas.microsoft.com/office/drawing/2014/main" id="{DEC7D3CB-7BE8-1751-D16D-D5C595B93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3189" y="2919821"/>
              <a:ext cx="2755712" cy="2388283"/>
            </a:xfrm>
            <a:prstGeom prst="roundRect">
              <a:avLst>
                <a:gd name="adj" fmla="val 2885"/>
              </a:avLst>
            </a:prstGeom>
          </p:spPr>
        </p:pic>
        <p:sp>
          <p:nvSpPr>
            <p:cNvPr id="41" name="TextBox 40">
              <a:extLst>
                <a:ext uri="{FF2B5EF4-FFF2-40B4-BE49-F238E27FC236}">
                  <a16:creationId xmlns:a16="http://schemas.microsoft.com/office/drawing/2014/main" id="{129C111C-333F-8883-2ED5-2625EA7C2CAE}"/>
                </a:ext>
              </a:extLst>
            </p:cNvPr>
            <p:cNvSpPr txBox="1"/>
            <p:nvPr/>
          </p:nvSpPr>
          <p:spPr>
            <a:xfrm>
              <a:off x="-9043189" y="2919821"/>
              <a:ext cx="2755712" cy="2388283"/>
            </a:xfrm>
            <a:prstGeom prst="roundRect">
              <a:avLst>
                <a:gd name="adj" fmla="val 2309"/>
              </a:avLst>
            </a:prstGeom>
            <a:solidFill>
              <a:srgbClr val="1A1C2B">
                <a:alpha val="68000"/>
              </a:srgbClr>
            </a:solidFill>
          </p:spPr>
          <p:txBody>
            <a:bodyPr wrap="square" lIns="180000" tIns="180000" rIns="180000" bIns="180000" rtlCol="0" anchor="ctr" anchorCtr="0">
              <a:noAutofit/>
            </a:bodyPr>
            <a:lstStyle/>
            <a:p>
              <a:pPr algn="ctr"/>
              <a:r>
                <a:rPr lang="en-GB" b="1">
                  <a:solidFill>
                    <a:schemeClr val="bg2"/>
                  </a:solidFill>
                  <a:latin typeface="Helvetica" pitchFamily="2" charset="0"/>
                </a:rPr>
                <a:t>Scalable</a:t>
              </a:r>
            </a:p>
            <a:p>
              <a:pPr algn="ctr"/>
              <a:br>
                <a:rPr lang="en-GB" sz="600" b="1">
                  <a:solidFill>
                    <a:schemeClr val="bg1"/>
                  </a:solidFill>
                  <a:latin typeface="Helvetica" pitchFamily="2" charset="0"/>
                </a:rPr>
              </a:br>
              <a:r>
                <a:rPr lang="en-US" sz="1500">
                  <a:solidFill>
                    <a:srgbClr val="FFFFFF"/>
                  </a:solidFill>
                  <a:latin typeface="Helvetica" panose="020B0604020202020204" pitchFamily="34" charset="0"/>
                  <a:ea typeface="Times New Roman" panose="02020603050405020304" pitchFamily="18" charset="0"/>
                  <a:cs typeface="Times New Roman" panose="02020603050405020304" pitchFamily="18" charset="0"/>
                </a:rPr>
                <a:t>Hardware-agnostic, </a:t>
              </a:r>
              <a:br>
                <a:rPr lang="en-US" sz="1500">
                  <a:solidFill>
                    <a:srgbClr val="FFFFFF"/>
                  </a:solidFill>
                  <a:latin typeface="Helvetica" panose="020B0604020202020204" pitchFamily="34" charset="0"/>
                  <a:ea typeface="Times New Roman" panose="02020603050405020304" pitchFamily="18" charset="0"/>
                  <a:cs typeface="Times New Roman" panose="02020603050405020304" pitchFamily="18" charset="0"/>
                </a:rPr>
              </a:br>
              <a:r>
                <a:rPr lang="en-US" sz="1500">
                  <a:solidFill>
                    <a:srgbClr val="FFFFFF"/>
                  </a:solidFill>
                  <a:latin typeface="Helvetica" panose="020B0604020202020204" pitchFamily="34" charset="0"/>
                  <a:ea typeface="Times New Roman" panose="02020603050405020304" pitchFamily="18" charset="0"/>
                  <a:cs typeface="Times New Roman" panose="02020603050405020304" pitchFamily="18" charset="0"/>
                </a:rPr>
                <a:t>Cloud enhanced scalability lets customers grow raw capacity while sustaining high-performance, on any infrastructure.</a:t>
              </a:r>
              <a:endParaRPr lang="en-GB" sz="1500">
                <a:solidFill>
                  <a:srgbClr val="FFFFFF"/>
                </a:solidFill>
                <a:latin typeface="Helvetica" panose="020B0604020202020204" pitchFamily="34" charset="0"/>
                <a:ea typeface="Times New Roman" panose="02020603050405020304" pitchFamily="18" charset="0"/>
                <a:cs typeface="Times New Roman" panose="02020603050405020304" pitchFamily="18" charset="0"/>
              </a:endParaRPr>
            </a:p>
            <a:p>
              <a:pPr algn="ctr"/>
              <a:endParaRPr lang="en-GB" b="1">
                <a:solidFill>
                  <a:schemeClr val="bg2"/>
                </a:solidFill>
                <a:latin typeface="Helvetica" pitchFamily="2" charset="0"/>
              </a:endParaRPr>
            </a:p>
          </p:txBody>
        </p:sp>
      </p:grpSp>
      <p:grpSp>
        <p:nvGrpSpPr>
          <p:cNvPr id="48" name="Group 47">
            <a:extLst>
              <a:ext uri="{FF2B5EF4-FFF2-40B4-BE49-F238E27FC236}">
                <a16:creationId xmlns:a16="http://schemas.microsoft.com/office/drawing/2014/main" id="{1F8CC47F-C8D6-703A-41D5-DB3E567F5EAC}"/>
              </a:ext>
            </a:extLst>
          </p:cNvPr>
          <p:cNvGrpSpPr/>
          <p:nvPr/>
        </p:nvGrpSpPr>
        <p:grpSpPr>
          <a:xfrm>
            <a:off x="4785731" y="3507416"/>
            <a:ext cx="2755712" cy="2388283"/>
            <a:chOff x="-6199870" y="2919821"/>
            <a:chExt cx="2755712" cy="2388283"/>
          </a:xfrm>
        </p:grpSpPr>
        <p:pic>
          <p:nvPicPr>
            <p:cNvPr id="14" name="Picture 13" descr="A group of black cubes&#10;&#10;Description automatically generated">
              <a:extLst>
                <a:ext uri="{FF2B5EF4-FFF2-40B4-BE49-F238E27FC236}">
                  <a16:creationId xmlns:a16="http://schemas.microsoft.com/office/drawing/2014/main" id="{FB0B587B-8A0D-D1E1-0854-7BC9AB09BD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9870" y="2919821"/>
              <a:ext cx="2755712" cy="2388283"/>
            </a:xfrm>
            <a:prstGeom prst="roundRect">
              <a:avLst>
                <a:gd name="adj" fmla="val 2885"/>
              </a:avLst>
            </a:prstGeom>
          </p:spPr>
        </p:pic>
        <p:sp>
          <p:nvSpPr>
            <p:cNvPr id="42" name="TextBox 41">
              <a:extLst>
                <a:ext uri="{FF2B5EF4-FFF2-40B4-BE49-F238E27FC236}">
                  <a16:creationId xmlns:a16="http://schemas.microsoft.com/office/drawing/2014/main" id="{292EBB6F-8EF9-8691-9B51-88C0570CC7C4}"/>
                </a:ext>
              </a:extLst>
            </p:cNvPr>
            <p:cNvSpPr txBox="1"/>
            <p:nvPr/>
          </p:nvSpPr>
          <p:spPr>
            <a:xfrm>
              <a:off x="-6199870" y="2919821"/>
              <a:ext cx="2755712" cy="2388283"/>
            </a:xfrm>
            <a:prstGeom prst="roundRect">
              <a:avLst>
                <a:gd name="adj" fmla="val 2309"/>
              </a:avLst>
            </a:prstGeom>
            <a:solidFill>
              <a:srgbClr val="1A1C2B">
                <a:alpha val="68000"/>
              </a:srgbClr>
            </a:solidFill>
          </p:spPr>
          <p:txBody>
            <a:bodyPr wrap="square" lIns="180000" tIns="180000" rIns="180000" bIns="180000" rtlCol="0" anchor="ctr" anchorCtr="0">
              <a:noAutofit/>
            </a:bodyPr>
            <a:lstStyle/>
            <a:p>
              <a:pPr algn="ctr"/>
              <a:r>
                <a:rPr lang="en-GB" b="1">
                  <a:solidFill>
                    <a:schemeClr val="bg2"/>
                  </a:solidFill>
                  <a:latin typeface="Helvetica" pitchFamily="2" charset="0"/>
                </a:rPr>
                <a:t>Sovereign</a:t>
              </a:r>
              <a:br>
                <a:rPr lang="en-GB" b="1">
                  <a:solidFill>
                    <a:schemeClr val="bg1"/>
                  </a:solidFill>
                  <a:latin typeface="Helvetica" pitchFamily="2" charset="0"/>
                </a:rPr>
              </a:br>
              <a:endParaRPr lang="en-GB" sz="600" b="1">
                <a:solidFill>
                  <a:schemeClr val="bg1"/>
                </a:solidFill>
                <a:latin typeface="Helvetica" pitchFamily="2" charset="0"/>
              </a:endParaRPr>
            </a:p>
            <a:p>
              <a:pPr algn="ctr"/>
              <a:r>
                <a:rPr lang="en-US" sz="1500">
                  <a:solidFill>
                    <a:srgbClr val="FFFFFF"/>
                  </a:solidFill>
                  <a:latin typeface="Helvetica" panose="020B0604020202020204" pitchFamily="34" charset="0"/>
                  <a:ea typeface="Times New Roman" panose="02020603050405020304" pitchFamily="18" charset="0"/>
                  <a:cs typeface="Times New Roman" panose="02020603050405020304" pitchFamily="18" charset="0"/>
                </a:rPr>
                <a:t>With S4, customers </a:t>
              </a:r>
              <a:br>
                <a:rPr lang="en-US" sz="1500">
                  <a:solidFill>
                    <a:srgbClr val="FFFFFF"/>
                  </a:solidFill>
                  <a:latin typeface="Helvetica" panose="020B0604020202020204" pitchFamily="34" charset="0"/>
                  <a:ea typeface="Times New Roman" panose="02020603050405020304" pitchFamily="18" charset="0"/>
                  <a:cs typeface="Times New Roman" panose="02020603050405020304" pitchFamily="18" charset="0"/>
                </a:rPr>
              </a:br>
              <a:r>
                <a:rPr lang="en-US" sz="1500">
                  <a:solidFill>
                    <a:srgbClr val="FFFFFF"/>
                  </a:solidFill>
                  <a:latin typeface="Helvetica" panose="020B0604020202020204" pitchFamily="34" charset="0"/>
                  <a:ea typeface="Times New Roman" panose="02020603050405020304" pitchFamily="18" charset="0"/>
                  <a:cs typeface="Times New Roman" panose="02020603050405020304" pitchFamily="18" charset="0"/>
                </a:rPr>
                <a:t>don’t have to worry about data sovereignty: data will never leave our UK-based, privately-owned Network and Data </a:t>
              </a:r>
              <a:r>
                <a:rPr lang="en-US" sz="1500" err="1">
                  <a:solidFill>
                    <a:srgbClr val="FFFFFF"/>
                  </a:solidFill>
                  <a:latin typeface="Helvetica" panose="020B0604020202020204" pitchFamily="34" charset="0"/>
                  <a:ea typeface="Times New Roman" panose="02020603050405020304" pitchFamily="18" charset="0"/>
                  <a:cs typeface="Times New Roman" panose="02020603050405020304" pitchFamily="18" charset="0"/>
                </a:rPr>
                <a:t>Centres</a:t>
              </a:r>
              <a:r>
                <a:rPr lang="en-US" sz="1500">
                  <a:solidFill>
                    <a:srgbClr val="FFFFFF"/>
                  </a:solidFill>
                  <a:latin typeface="Helvetica" panose="020B0604020202020204" pitchFamily="34" charset="0"/>
                  <a:ea typeface="Times New Roman" panose="02020603050405020304" pitchFamily="18" charset="0"/>
                  <a:cs typeface="Times New Roman" panose="02020603050405020304" pitchFamily="18" charset="0"/>
                </a:rPr>
                <a:t>.</a:t>
              </a:r>
              <a:endParaRPr lang="en-GB"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endParaRPr>
            </a:p>
          </p:txBody>
        </p:sp>
      </p:grpSp>
      <p:pic>
        <p:nvPicPr>
          <p:cNvPr id="11" name="Picture 10">
            <a:extLst>
              <a:ext uri="{FF2B5EF4-FFF2-40B4-BE49-F238E27FC236}">
                <a16:creationId xmlns:a16="http://schemas.microsoft.com/office/drawing/2014/main" id="{D2946E7C-6353-66E6-8774-40E5D49D160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9050" y="1053417"/>
            <a:ext cx="2014419" cy="4854982"/>
          </a:xfrm>
          <a:prstGeom prst="rect">
            <a:avLst/>
          </a:prstGeom>
          <a:noFill/>
          <a:ln>
            <a:noFill/>
          </a:ln>
        </p:spPr>
      </p:pic>
      <p:grpSp>
        <p:nvGrpSpPr>
          <p:cNvPr id="49" name="Group 48">
            <a:extLst>
              <a:ext uri="{FF2B5EF4-FFF2-40B4-BE49-F238E27FC236}">
                <a16:creationId xmlns:a16="http://schemas.microsoft.com/office/drawing/2014/main" id="{20DD8EA7-87F4-A33F-C928-AF3A0E80DF54}"/>
              </a:ext>
            </a:extLst>
          </p:cNvPr>
          <p:cNvGrpSpPr/>
          <p:nvPr/>
        </p:nvGrpSpPr>
        <p:grpSpPr>
          <a:xfrm>
            <a:off x="4341188" y="1040717"/>
            <a:ext cx="6575724" cy="4862721"/>
            <a:chOff x="1450427" y="0"/>
            <a:chExt cx="4055518" cy="2851150"/>
          </a:xfrm>
        </p:grpSpPr>
        <p:pic>
          <p:nvPicPr>
            <p:cNvPr id="50" name="Picture 49">
              <a:extLst>
                <a:ext uri="{FF2B5EF4-FFF2-40B4-BE49-F238E27FC236}">
                  <a16:creationId xmlns:a16="http://schemas.microsoft.com/office/drawing/2014/main" id="{F534DC4E-8FCA-23C0-4713-21AE6B57AB5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15040" y="0"/>
              <a:ext cx="1323975" cy="2851150"/>
            </a:xfrm>
            <a:prstGeom prst="rect">
              <a:avLst/>
            </a:prstGeom>
            <a:noFill/>
            <a:ln>
              <a:noFill/>
            </a:ln>
          </p:spPr>
        </p:pic>
        <p:pic>
          <p:nvPicPr>
            <p:cNvPr id="51" name="Picture 50">
              <a:extLst>
                <a:ext uri="{FF2B5EF4-FFF2-40B4-BE49-F238E27FC236}">
                  <a16:creationId xmlns:a16="http://schemas.microsoft.com/office/drawing/2014/main" id="{B038547F-19AC-1A62-F396-509A34903AC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81970" y="0"/>
              <a:ext cx="1323975" cy="2851150"/>
            </a:xfrm>
            <a:prstGeom prst="rect">
              <a:avLst/>
            </a:prstGeom>
            <a:noFill/>
            <a:ln>
              <a:noFill/>
            </a:ln>
          </p:spPr>
        </p:pic>
        <p:pic>
          <p:nvPicPr>
            <p:cNvPr id="53" name="Picture 52">
              <a:extLst>
                <a:ext uri="{FF2B5EF4-FFF2-40B4-BE49-F238E27FC236}">
                  <a16:creationId xmlns:a16="http://schemas.microsoft.com/office/drawing/2014/main" id="{C227636A-04BC-7B83-C8C1-67BBB220164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450427" y="0"/>
              <a:ext cx="1323975" cy="2851150"/>
            </a:xfrm>
            <a:prstGeom prst="rect">
              <a:avLst/>
            </a:prstGeom>
            <a:noFill/>
            <a:ln>
              <a:noFill/>
            </a:ln>
          </p:spPr>
        </p:pic>
      </p:grpSp>
    </p:spTree>
    <p:extLst>
      <p:ext uri="{BB962C8B-B14F-4D97-AF65-F5344CB8AC3E}">
        <p14:creationId xmlns:p14="http://schemas.microsoft.com/office/powerpoint/2010/main" val="193900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par>
                                <p:cTn id="10" presetID="53" presetClass="entr" presetSubtype="16" fill="hold" nodeType="withEffect">
                                  <p:stCondLst>
                                    <p:cond delay="25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cTn>
                              </p:par>
                              <p:par>
                                <p:cTn id="15" presetID="53" presetClass="entr" presetSubtype="16" fill="hold" nodeType="withEffect">
                                  <p:stCondLst>
                                    <p:cond delay="500"/>
                                  </p:stCondLst>
                                  <p:childTnLst>
                                    <p:set>
                                      <p:cBhvr>
                                        <p:cTn id="16" dur="1" fill="hold">
                                          <p:stCondLst>
                                            <p:cond delay="0"/>
                                          </p:stCondLst>
                                        </p:cTn>
                                        <p:tgtEl>
                                          <p:spTgt spid="47"/>
                                        </p:tgtEl>
                                        <p:attrNameLst>
                                          <p:attrName>style.visibility</p:attrName>
                                        </p:attrNameLst>
                                      </p:cBhvr>
                                      <p:to>
                                        <p:strVal val="visible"/>
                                      </p:to>
                                    </p:set>
                                    <p:anim calcmode="lin" valueType="num">
                                      <p:cBhvr>
                                        <p:cTn id="17" dur="500" fill="hold"/>
                                        <p:tgtEl>
                                          <p:spTgt spid="47"/>
                                        </p:tgtEl>
                                        <p:attrNameLst>
                                          <p:attrName>ppt_w</p:attrName>
                                        </p:attrNameLst>
                                      </p:cBhvr>
                                      <p:tavLst>
                                        <p:tav tm="0">
                                          <p:val>
                                            <p:fltVal val="0"/>
                                          </p:val>
                                        </p:tav>
                                        <p:tav tm="100000">
                                          <p:val>
                                            <p:strVal val="#ppt_w"/>
                                          </p:val>
                                        </p:tav>
                                      </p:tavLst>
                                    </p:anim>
                                    <p:anim calcmode="lin" valueType="num">
                                      <p:cBhvr>
                                        <p:cTn id="18" dur="500" fill="hold"/>
                                        <p:tgtEl>
                                          <p:spTgt spid="47"/>
                                        </p:tgtEl>
                                        <p:attrNameLst>
                                          <p:attrName>ppt_h</p:attrName>
                                        </p:attrNameLst>
                                      </p:cBhvr>
                                      <p:tavLst>
                                        <p:tav tm="0">
                                          <p:val>
                                            <p:fltVal val="0"/>
                                          </p:val>
                                        </p:tav>
                                        <p:tav tm="100000">
                                          <p:val>
                                            <p:strVal val="#ppt_h"/>
                                          </p:val>
                                        </p:tav>
                                      </p:tavLst>
                                    </p:anim>
                                    <p:animEffect transition="in" filter="fade">
                                      <p:cBhvr>
                                        <p:cTn id="19" dur="500"/>
                                        <p:tgtEl>
                                          <p:spTgt spid="47"/>
                                        </p:tgtEl>
                                      </p:cBhvr>
                                    </p:animEffect>
                                  </p:childTnLst>
                                </p:cTn>
                              </p:par>
                              <p:par>
                                <p:cTn id="20" presetID="53" presetClass="entr" presetSubtype="16" fill="hold" nodeType="withEffect">
                                  <p:stCondLst>
                                    <p:cond delay="750"/>
                                  </p:stCondLst>
                                  <p:childTnLst>
                                    <p:set>
                                      <p:cBhvr>
                                        <p:cTn id="21" dur="1" fill="hold">
                                          <p:stCondLst>
                                            <p:cond delay="0"/>
                                          </p:stCondLst>
                                        </p:cTn>
                                        <p:tgtEl>
                                          <p:spTgt spid="48"/>
                                        </p:tgtEl>
                                        <p:attrNameLst>
                                          <p:attrName>style.visibility</p:attrName>
                                        </p:attrNameLst>
                                      </p:cBhvr>
                                      <p:to>
                                        <p:strVal val="visible"/>
                                      </p:to>
                                    </p:set>
                                    <p:anim calcmode="lin" valueType="num">
                                      <p:cBhvr>
                                        <p:cTn id="22" dur="500" fill="hold"/>
                                        <p:tgtEl>
                                          <p:spTgt spid="48"/>
                                        </p:tgtEl>
                                        <p:attrNameLst>
                                          <p:attrName>ppt_w</p:attrName>
                                        </p:attrNameLst>
                                      </p:cBhvr>
                                      <p:tavLst>
                                        <p:tav tm="0">
                                          <p:val>
                                            <p:fltVal val="0"/>
                                          </p:val>
                                        </p:tav>
                                        <p:tav tm="100000">
                                          <p:val>
                                            <p:strVal val="#ppt_w"/>
                                          </p:val>
                                        </p:tav>
                                      </p:tavLst>
                                    </p:anim>
                                    <p:anim calcmode="lin" valueType="num">
                                      <p:cBhvr>
                                        <p:cTn id="23" dur="500" fill="hold"/>
                                        <p:tgtEl>
                                          <p:spTgt spid="48"/>
                                        </p:tgtEl>
                                        <p:attrNameLst>
                                          <p:attrName>ppt_h</p:attrName>
                                        </p:attrNameLst>
                                      </p:cBhvr>
                                      <p:tavLst>
                                        <p:tav tm="0">
                                          <p:val>
                                            <p:fltVal val="0"/>
                                          </p:val>
                                        </p:tav>
                                        <p:tav tm="100000">
                                          <p:val>
                                            <p:strVal val="#ppt_h"/>
                                          </p:val>
                                        </p:tav>
                                      </p:tavLst>
                                    </p:anim>
                                    <p:animEffect transition="in" filter="fade">
                                      <p:cBhvr>
                                        <p:cTn id="24" dur="500"/>
                                        <p:tgtEl>
                                          <p:spTgt spid="48"/>
                                        </p:tgtEl>
                                      </p:cBhvr>
                                    </p:animEffect>
                                  </p:childTnLst>
                                </p:cTn>
                              </p:par>
                            </p:childTnLst>
                          </p:cTn>
                        </p:par>
                        <p:par>
                          <p:cTn id="25" fill="hold">
                            <p:stCondLst>
                              <p:cond delay="1250"/>
                            </p:stCondLst>
                            <p:childTnLst>
                              <p:par>
                                <p:cTn id="26" presetID="2" presetClass="entr" presetSubtype="2"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1+#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anim calcmode="lin" valueType="num">
                                      <p:cBhvr additive="base">
                                        <p:cTn id="34" dur="1300" fill="hold"/>
                                        <p:tgtEl>
                                          <p:spTgt spid="49"/>
                                        </p:tgtEl>
                                        <p:attrNameLst>
                                          <p:attrName>ppt_x</p:attrName>
                                        </p:attrNameLst>
                                      </p:cBhvr>
                                      <p:tavLst>
                                        <p:tav tm="0">
                                          <p:val>
                                            <p:strVal val="1+#ppt_w/2"/>
                                          </p:val>
                                        </p:tav>
                                        <p:tav tm="100000">
                                          <p:val>
                                            <p:strVal val="#ppt_x"/>
                                          </p:val>
                                        </p:tav>
                                      </p:tavLst>
                                    </p:anim>
                                    <p:anim calcmode="lin" valueType="num">
                                      <p:cBhvr additive="base">
                                        <p:cTn id="35" dur="1300" fill="hold"/>
                                        <p:tgtEl>
                                          <p:spTgt spid="49"/>
                                        </p:tgtEl>
                                        <p:attrNameLst>
                                          <p:attrName>ppt_y</p:attrName>
                                        </p:attrNameLst>
                                      </p:cBhvr>
                                      <p:tavLst>
                                        <p:tav tm="0">
                                          <p:val>
                                            <p:strVal val="#ppt_y"/>
                                          </p:val>
                                        </p:tav>
                                        <p:tav tm="100000">
                                          <p:val>
                                            <p:strVal val="#ppt_y"/>
                                          </p:val>
                                        </p:tav>
                                      </p:tavLst>
                                    </p:anim>
                                  </p:childTnLst>
                                </p:cTn>
                              </p:par>
                              <p:par>
                                <p:cTn id="36" presetID="0" presetClass="path" presetSubtype="0" accel="50000" decel="50000" fill="hold" nodeType="withEffect">
                                  <p:stCondLst>
                                    <p:cond delay="0"/>
                                  </p:stCondLst>
                                  <p:childTnLst>
                                    <p:animMotion origin="layout" path="M -0.00104 -0.00394 L -0.44062 -0.00394 " pathEditMode="relative" rAng="0" ptsTypes="AA">
                                      <p:cBhvr>
                                        <p:cTn id="37" dur="1580" fill="hold"/>
                                        <p:tgtEl>
                                          <p:spTgt spid="11"/>
                                        </p:tgtEl>
                                        <p:attrNameLst>
                                          <p:attrName>ppt_x</p:attrName>
                                          <p:attrName>ppt_y</p:attrName>
                                        </p:attrNameLst>
                                      </p:cBhvr>
                                      <p:rCtr x="-21979" y="0"/>
                                    </p:animMotion>
                                  </p:childTnLst>
                                </p:cTn>
                              </p:par>
                              <p:par>
                                <p:cTn id="38" presetID="10" presetClass="exit" presetSubtype="0" fill="hold" nodeType="withEffect">
                                  <p:stCondLst>
                                    <p:cond delay="0"/>
                                  </p:stCondLst>
                                  <p:childTnLst>
                                    <p:animEffect transition="out" filter="fade">
                                      <p:cBhvr>
                                        <p:cTn id="39" dur="500"/>
                                        <p:tgtEl>
                                          <p:spTgt spid="45"/>
                                        </p:tgtEl>
                                      </p:cBhvr>
                                    </p:animEffect>
                                    <p:set>
                                      <p:cBhvr>
                                        <p:cTn id="40" dur="1" fill="hold">
                                          <p:stCondLst>
                                            <p:cond delay="499"/>
                                          </p:stCondLst>
                                        </p:cTn>
                                        <p:tgtEl>
                                          <p:spTgt spid="4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47"/>
                                        </p:tgtEl>
                                      </p:cBhvr>
                                    </p:animEffect>
                                    <p:set>
                                      <p:cBhvr>
                                        <p:cTn id="46" dur="1" fill="hold">
                                          <p:stCondLst>
                                            <p:cond delay="499"/>
                                          </p:stCondLst>
                                        </p:cTn>
                                        <p:tgtEl>
                                          <p:spTgt spid="47"/>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9B0C9BD0-0E60-4A6D-D3F5-2197A8D4A0A1}"/>
              </a:ext>
            </a:extLst>
          </p:cNvPr>
          <p:cNvCxnSpPr>
            <a:cxnSpLocks/>
          </p:cNvCxnSpPr>
          <p:nvPr/>
        </p:nvCxnSpPr>
        <p:spPr>
          <a:xfrm>
            <a:off x="0" y="1892299"/>
            <a:ext cx="12192000"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7CBB96F3-2343-40F4-4058-846B14DE3C42}"/>
              </a:ext>
            </a:extLst>
          </p:cNvPr>
          <p:cNvGrpSpPr/>
          <p:nvPr/>
        </p:nvGrpSpPr>
        <p:grpSpPr>
          <a:xfrm>
            <a:off x="564157" y="1257300"/>
            <a:ext cx="1270002" cy="1270000"/>
            <a:chOff x="578788" y="954230"/>
            <a:chExt cx="1927701" cy="1927701"/>
          </a:xfrm>
        </p:grpSpPr>
        <p:pic>
          <p:nvPicPr>
            <p:cNvPr id="13" name="Graphic 12">
              <a:extLst>
                <a:ext uri="{FF2B5EF4-FFF2-40B4-BE49-F238E27FC236}">
                  <a16:creationId xmlns:a16="http://schemas.microsoft.com/office/drawing/2014/main" id="{84E330F8-4786-45F5-F89C-E0232B3080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8788" y="954230"/>
              <a:ext cx="1927701" cy="1927701"/>
            </a:xfrm>
            <a:prstGeom prst="rect">
              <a:avLst/>
            </a:prstGeom>
          </p:spPr>
        </p:pic>
        <p:sp>
          <p:nvSpPr>
            <p:cNvPr id="14" name="Oval 13">
              <a:extLst>
                <a:ext uri="{FF2B5EF4-FFF2-40B4-BE49-F238E27FC236}">
                  <a16:creationId xmlns:a16="http://schemas.microsoft.com/office/drawing/2014/main" id="{B3033D88-52E1-31A1-A301-8731035183FF}"/>
                </a:ext>
              </a:extLst>
            </p:cNvPr>
            <p:cNvSpPr/>
            <p:nvPr/>
          </p:nvSpPr>
          <p:spPr>
            <a:xfrm>
              <a:off x="705151" y="1080593"/>
              <a:ext cx="1674974" cy="1674974"/>
            </a:xfrm>
            <a:prstGeom prst="ellipse">
              <a:avLst/>
            </a:prstGeom>
            <a:solidFill>
              <a:schemeClr val="accent4">
                <a:lumMod val="5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Helvetica"/>
                  <a:ea typeface="+mn-ea"/>
                  <a:cs typeface="+mn-cs"/>
                </a:rPr>
                <a:t>2011</a:t>
              </a:r>
            </a:p>
          </p:txBody>
        </p:sp>
      </p:grpSp>
      <p:grpSp>
        <p:nvGrpSpPr>
          <p:cNvPr id="16" name="Group 15">
            <a:extLst>
              <a:ext uri="{FF2B5EF4-FFF2-40B4-BE49-F238E27FC236}">
                <a16:creationId xmlns:a16="http://schemas.microsoft.com/office/drawing/2014/main" id="{19D1CF86-E05B-BB1F-BAFB-46BB7E67906B}"/>
              </a:ext>
            </a:extLst>
          </p:cNvPr>
          <p:cNvGrpSpPr/>
          <p:nvPr/>
        </p:nvGrpSpPr>
        <p:grpSpPr>
          <a:xfrm>
            <a:off x="3008064" y="1257300"/>
            <a:ext cx="1270002" cy="1270000"/>
            <a:chOff x="2798748" y="954230"/>
            <a:chExt cx="1927701" cy="1927701"/>
          </a:xfrm>
        </p:grpSpPr>
        <p:pic>
          <p:nvPicPr>
            <p:cNvPr id="18" name="Graphic 17">
              <a:extLst>
                <a:ext uri="{FF2B5EF4-FFF2-40B4-BE49-F238E27FC236}">
                  <a16:creationId xmlns:a16="http://schemas.microsoft.com/office/drawing/2014/main" id="{058FFE31-B366-6D9F-BFA7-5F568F813D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8748" y="954230"/>
              <a:ext cx="1927701" cy="1927701"/>
            </a:xfrm>
            <a:prstGeom prst="rect">
              <a:avLst/>
            </a:prstGeom>
          </p:spPr>
        </p:pic>
        <p:sp>
          <p:nvSpPr>
            <p:cNvPr id="19" name="Oval 18">
              <a:extLst>
                <a:ext uri="{FF2B5EF4-FFF2-40B4-BE49-F238E27FC236}">
                  <a16:creationId xmlns:a16="http://schemas.microsoft.com/office/drawing/2014/main" id="{976E1550-537B-8B9D-0761-A91074FA5457}"/>
                </a:ext>
              </a:extLst>
            </p:cNvPr>
            <p:cNvSpPr/>
            <p:nvPr/>
          </p:nvSpPr>
          <p:spPr>
            <a:xfrm>
              <a:off x="2925111" y="1080593"/>
              <a:ext cx="1674974" cy="1674974"/>
            </a:xfrm>
            <a:prstGeom prst="ellipse">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Helvetica"/>
                  <a:ea typeface="+mn-ea"/>
                  <a:cs typeface="+mn-cs"/>
                </a:rPr>
                <a:t>2012</a:t>
              </a:r>
            </a:p>
          </p:txBody>
        </p:sp>
      </p:grpSp>
      <p:grpSp>
        <p:nvGrpSpPr>
          <p:cNvPr id="21" name="Group 20">
            <a:extLst>
              <a:ext uri="{FF2B5EF4-FFF2-40B4-BE49-F238E27FC236}">
                <a16:creationId xmlns:a16="http://schemas.microsoft.com/office/drawing/2014/main" id="{0D442042-3829-CEBB-531A-61173965104C}"/>
              </a:ext>
            </a:extLst>
          </p:cNvPr>
          <p:cNvGrpSpPr/>
          <p:nvPr/>
        </p:nvGrpSpPr>
        <p:grpSpPr>
          <a:xfrm>
            <a:off x="5451972" y="1257300"/>
            <a:ext cx="1270002" cy="1270000"/>
            <a:chOff x="5013628" y="954230"/>
            <a:chExt cx="1927701" cy="1927701"/>
          </a:xfrm>
        </p:grpSpPr>
        <p:pic>
          <p:nvPicPr>
            <p:cNvPr id="23" name="Graphic 22">
              <a:extLst>
                <a:ext uri="{FF2B5EF4-FFF2-40B4-BE49-F238E27FC236}">
                  <a16:creationId xmlns:a16="http://schemas.microsoft.com/office/drawing/2014/main" id="{70F016B7-5C73-A855-B115-15EF3D45ED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13628" y="954230"/>
              <a:ext cx="1927701" cy="1927701"/>
            </a:xfrm>
            <a:prstGeom prst="rect">
              <a:avLst/>
            </a:prstGeom>
          </p:spPr>
        </p:pic>
        <p:sp>
          <p:nvSpPr>
            <p:cNvPr id="24" name="Oval 23">
              <a:extLst>
                <a:ext uri="{FF2B5EF4-FFF2-40B4-BE49-F238E27FC236}">
                  <a16:creationId xmlns:a16="http://schemas.microsoft.com/office/drawing/2014/main" id="{CB22032F-5783-2582-8526-8246AB687EE0}"/>
                </a:ext>
              </a:extLst>
            </p:cNvPr>
            <p:cNvSpPr/>
            <p:nvPr/>
          </p:nvSpPr>
          <p:spPr>
            <a:xfrm>
              <a:off x="5139991" y="1080593"/>
              <a:ext cx="1674974" cy="1674974"/>
            </a:xfrm>
            <a:prstGeom prst="ellipse">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Helvetica"/>
                  <a:ea typeface="+mn-ea"/>
                  <a:cs typeface="+mn-cs"/>
                </a:rPr>
                <a:t>2013</a:t>
              </a:r>
            </a:p>
          </p:txBody>
        </p:sp>
      </p:grpSp>
      <p:grpSp>
        <p:nvGrpSpPr>
          <p:cNvPr id="26" name="Group 25">
            <a:extLst>
              <a:ext uri="{FF2B5EF4-FFF2-40B4-BE49-F238E27FC236}">
                <a16:creationId xmlns:a16="http://schemas.microsoft.com/office/drawing/2014/main" id="{BBD40A65-1334-E2C5-5FD4-254E33DE1415}"/>
              </a:ext>
            </a:extLst>
          </p:cNvPr>
          <p:cNvGrpSpPr/>
          <p:nvPr/>
        </p:nvGrpSpPr>
        <p:grpSpPr>
          <a:xfrm>
            <a:off x="7865737" y="1257300"/>
            <a:ext cx="1270002" cy="1270000"/>
            <a:chOff x="7233588" y="954230"/>
            <a:chExt cx="1927701" cy="1927701"/>
          </a:xfrm>
        </p:grpSpPr>
        <p:pic>
          <p:nvPicPr>
            <p:cNvPr id="28" name="Graphic 27">
              <a:extLst>
                <a:ext uri="{FF2B5EF4-FFF2-40B4-BE49-F238E27FC236}">
                  <a16:creationId xmlns:a16="http://schemas.microsoft.com/office/drawing/2014/main" id="{0369A32B-5CB5-6B81-8E85-AE7FF2515F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29" name="Oval 28">
              <a:extLst>
                <a:ext uri="{FF2B5EF4-FFF2-40B4-BE49-F238E27FC236}">
                  <a16:creationId xmlns:a16="http://schemas.microsoft.com/office/drawing/2014/main" id="{6879C2E8-27E7-D989-8115-406C2C4C1C1D}"/>
                </a:ext>
              </a:extLst>
            </p:cNvPr>
            <p:cNvSpPr/>
            <p:nvPr/>
          </p:nvSpPr>
          <p:spPr>
            <a:xfrm>
              <a:off x="7359951" y="1080593"/>
              <a:ext cx="1674974" cy="1674974"/>
            </a:xfrm>
            <a:prstGeom prst="ellipse">
              <a:avLst/>
            </a:prstGeom>
            <a:solidFill>
              <a:schemeClr val="accent6"/>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Helvetica"/>
                  <a:ea typeface="+mn-ea"/>
                  <a:cs typeface="+mn-cs"/>
                </a:rPr>
                <a:t>2014</a:t>
              </a:r>
            </a:p>
          </p:txBody>
        </p:sp>
      </p:grpSp>
      <p:grpSp>
        <p:nvGrpSpPr>
          <p:cNvPr id="31" name="Group 30">
            <a:extLst>
              <a:ext uri="{FF2B5EF4-FFF2-40B4-BE49-F238E27FC236}">
                <a16:creationId xmlns:a16="http://schemas.microsoft.com/office/drawing/2014/main" id="{9F562954-5C0C-161B-EF79-2488A0C20723}"/>
              </a:ext>
            </a:extLst>
          </p:cNvPr>
          <p:cNvGrpSpPr/>
          <p:nvPr/>
        </p:nvGrpSpPr>
        <p:grpSpPr>
          <a:xfrm>
            <a:off x="10275053" y="1257300"/>
            <a:ext cx="1270002" cy="1270000"/>
            <a:chOff x="9458628" y="954230"/>
            <a:chExt cx="1927701" cy="1927701"/>
          </a:xfrm>
        </p:grpSpPr>
        <p:pic>
          <p:nvPicPr>
            <p:cNvPr id="33" name="Graphic 32">
              <a:extLst>
                <a:ext uri="{FF2B5EF4-FFF2-40B4-BE49-F238E27FC236}">
                  <a16:creationId xmlns:a16="http://schemas.microsoft.com/office/drawing/2014/main" id="{34029278-476D-D0B6-C030-C0B8776A74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58628" y="954230"/>
              <a:ext cx="1927701" cy="1927701"/>
            </a:xfrm>
            <a:prstGeom prst="rect">
              <a:avLst/>
            </a:prstGeom>
          </p:spPr>
        </p:pic>
        <p:sp>
          <p:nvSpPr>
            <p:cNvPr id="34" name="Oval 33">
              <a:extLst>
                <a:ext uri="{FF2B5EF4-FFF2-40B4-BE49-F238E27FC236}">
                  <a16:creationId xmlns:a16="http://schemas.microsoft.com/office/drawing/2014/main" id="{F49F9045-4A02-3565-F6AF-B2F217055F22}"/>
                </a:ext>
              </a:extLst>
            </p:cNvPr>
            <p:cNvSpPr/>
            <p:nvPr/>
          </p:nvSpPr>
          <p:spPr>
            <a:xfrm>
              <a:off x="9584991" y="1080593"/>
              <a:ext cx="1674974" cy="1674974"/>
            </a:xfrm>
            <a:prstGeom prst="ellipse">
              <a:avLst/>
            </a:prstGeom>
            <a:solidFill>
              <a:schemeClr val="accent1">
                <a:lumMod val="60000"/>
                <a:lumOff val="4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effectLst/>
                  <a:uLnTx/>
                  <a:uFillTx/>
                  <a:latin typeface="Helvetica"/>
                  <a:ea typeface="+mn-ea"/>
                  <a:cs typeface="+mn-cs"/>
                </a:rPr>
                <a:t>2015</a:t>
              </a:r>
            </a:p>
          </p:txBody>
        </p:sp>
      </p:grpSp>
      <p:sp>
        <p:nvSpPr>
          <p:cNvPr id="43" name="Rectangle: Rounded Corners 42">
            <a:extLst>
              <a:ext uri="{FF2B5EF4-FFF2-40B4-BE49-F238E27FC236}">
                <a16:creationId xmlns:a16="http://schemas.microsoft.com/office/drawing/2014/main" id="{A89AFE8D-942D-DCE3-CE25-3AA72A4CADD8}"/>
              </a:ext>
            </a:extLst>
          </p:cNvPr>
          <p:cNvSpPr/>
          <p:nvPr/>
        </p:nvSpPr>
        <p:spPr>
          <a:xfrm>
            <a:off x="150595" y="2837559"/>
            <a:ext cx="2093560" cy="2651748"/>
          </a:xfrm>
          <a:prstGeom prst="roundRect">
            <a:avLst>
              <a:gd name="adj" fmla="val 4641"/>
            </a:avLst>
          </a:prstGeom>
          <a:solidFill>
            <a:schemeClr val="accent4">
              <a:lumMod val="50000"/>
            </a:schemeClr>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050" b="1" i="0" u="none" strike="noStrike" kern="1200" cap="none" spc="0" normalizeH="0" baseline="0" noProof="0">
                <a:ln>
                  <a:noFill/>
                </a:ln>
                <a:solidFill>
                  <a:prstClr val="white"/>
                </a:solidFill>
                <a:effectLst/>
                <a:uLnTx/>
                <a:uFillTx/>
                <a:latin typeface="Helvetica" pitchFamily="2" charset="0"/>
                <a:ea typeface="+mn-ea"/>
                <a:cs typeface="+mn-cs"/>
              </a:rPr>
              <a:t>Exponential-e broadcasts</a:t>
            </a:r>
            <a:br>
              <a:rPr kumimoji="0" lang="en-US" sz="1050" b="1" i="0" u="none" strike="noStrike" kern="1200" cap="none" spc="0" normalizeH="0" baseline="0" noProof="0">
                <a:ln>
                  <a:noFill/>
                </a:ln>
                <a:solidFill>
                  <a:prstClr val="white"/>
                </a:solidFill>
                <a:effectLst/>
                <a:uLnTx/>
                <a:uFillTx/>
                <a:latin typeface="Helvetica" pitchFamily="2" charset="0"/>
                <a:ea typeface="+mn-ea"/>
                <a:cs typeface="+mn-cs"/>
              </a:rPr>
            </a:br>
            <a:r>
              <a:rPr kumimoji="0" lang="en-US" sz="1050" b="1" i="0" u="none" strike="noStrike" kern="1200" cap="none" spc="0" normalizeH="0" baseline="0" noProof="0">
                <a:ln>
                  <a:noFill/>
                </a:ln>
                <a:solidFill>
                  <a:prstClr val="white"/>
                </a:solidFill>
                <a:effectLst/>
                <a:uLnTx/>
                <a:uFillTx/>
                <a:latin typeface="Helvetica" pitchFamily="2" charset="0"/>
                <a:ea typeface="+mn-ea"/>
                <a:cs typeface="+mn-cs"/>
              </a:rPr>
              <a:t>Royal Wedding </a:t>
            </a:r>
          </a:p>
          <a:p>
            <a:pPr marR="0" lvl="0" indent="0" algn="ctr" fontAlgn="auto">
              <a:lnSpc>
                <a:spcPct val="100000"/>
              </a:lnSpc>
              <a:spcBef>
                <a:spcPts val="300"/>
              </a:spcBef>
              <a:spcAft>
                <a:spcPts val="800"/>
              </a:spcAft>
              <a:buClrTx/>
              <a:buSzTx/>
              <a:buFontTx/>
              <a:buNone/>
              <a:tabLst/>
              <a:defRPr/>
            </a:pPr>
            <a:r>
              <a:rPr lang="en-US" sz="700">
                <a:solidFill>
                  <a:prstClr val="white"/>
                </a:solidFill>
                <a:latin typeface="+mj-lt"/>
              </a:rPr>
              <a:t>Broadcasting the Royal Wedding</a:t>
            </a:r>
            <a:br>
              <a:rPr lang="en-US" sz="700">
                <a:solidFill>
                  <a:prstClr val="white"/>
                </a:solidFill>
                <a:latin typeface="+mj-lt"/>
              </a:rPr>
            </a:br>
            <a:r>
              <a:rPr lang="en-US" sz="700">
                <a:solidFill>
                  <a:prstClr val="white"/>
                </a:solidFill>
                <a:latin typeface="+mj-lt"/>
              </a:rPr>
              <a:t>to North America was only possible with Exponential-e Network and support teams.</a:t>
            </a:r>
          </a:p>
        </p:txBody>
      </p:sp>
      <p:sp>
        <p:nvSpPr>
          <p:cNvPr id="55" name="Rectangle: Rounded Corners 54">
            <a:extLst>
              <a:ext uri="{FF2B5EF4-FFF2-40B4-BE49-F238E27FC236}">
                <a16:creationId xmlns:a16="http://schemas.microsoft.com/office/drawing/2014/main" id="{D41FB038-1166-45BC-4633-388DA08FD30A}"/>
              </a:ext>
            </a:extLst>
          </p:cNvPr>
          <p:cNvSpPr/>
          <p:nvPr/>
        </p:nvSpPr>
        <p:spPr>
          <a:xfrm>
            <a:off x="2594502" y="2837559"/>
            <a:ext cx="2093560" cy="2651748"/>
          </a:xfrm>
          <a:prstGeom prst="roundRect">
            <a:avLst>
              <a:gd name="adj" fmla="val 4641"/>
            </a:avLst>
          </a:prstGeom>
          <a:solidFill>
            <a:schemeClr val="accent4"/>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800"/>
              </a:spcAft>
              <a:buClrTx/>
              <a:buSzTx/>
              <a:buFontTx/>
              <a:buNone/>
              <a:tabLst/>
              <a:defRPr/>
            </a:pPr>
            <a:r>
              <a:rPr kumimoji="0" lang="en-US" sz="1050" b="1" i="0" u="none" strike="noStrike" kern="1200" cap="none" spc="0" normalizeH="0" baseline="0" noProof="0">
                <a:ln>
                  <a:noFill/>
                </a:ln>
                <a:solidFill>
                  <a:prstClr val="white"/>
                </a:solidFill>
                <a:effectLst/>
                <a:uLnTx/>
                <a:uFillTx/>
                <a:latin typeface="Helvetica" pitchFamily="2" charset="0"/>
                <a:ea typeface="+mn-ea"/>
                <a:cs typeface="+mn-cs"/>
              </a:rPr>
              <a:t>Core Network upgrades to 100 GigE </a:t>
            </a:r>
          </a:p>
          <a:p>
            <a:pPr marL="0" marR="0" lvl="0" indent="0" algn="ctr" defTabSz="914400" rtl="0" eaLnBrk="1" fontAlgn="auto" latinLnBrk="0" hangingPunct="1">
              <a:lnSpc>
                <a:spcPct val="100000"/>
              </a:lnSpc>
              <a:spcBef>
                <a:spcPts val="300"/>
              </a:spcBef>
              <a:spcAft>
                <a:spcPts val="800"/>
              </a:spcAft>
              <a:buClrTx/>
              <a:buSzTx/>
              <a:buFontTx/>
              <a:buNone/>
              <a:tabLst/>
              <a:defRPr/>
            </a:pPr>
            <a:r>
              <a:rPr lang="en-US" sz="700">
                <a:solidFill>
                  <a:prstClr val="white"/>
                </a:solidFill>
                <a:latin typeface="+mj-lt"/>
              </a:rPr>
              <a:t>Exponential-e invested</a:t>
            </a:r>
            <a:br>
              <a:rPr lang="en-US" sz="700">
                <a:solidFill>
                  <a:prstClr val="white"/>
                </a:solidFill>
                <a:latin typeface="+mj-lt"/>
              </a:rPr>
            </a:br>
            <a:r>
              <a:rPr lang="en-US" sz="700">
                <a:solidFill>
                  <a:prstClr val="white"/>
                </a:solidFill>
                <a:latin typeface="+mj-lt"/>
              </a:rPr>
              <a:t>heavily in our Cloud and Data </a:t>
            </a:r>
            <a:r>
              <a:rPr lang="en-US" sz="700" err="1">
                <a:solidFill>
                  <a:prstClr val="white"/>
                </a:solidFill>
                <a:latin typeface="+mj-lt"/>
              </a:rPr>
              <a:t>Centres</a:t>
            </a:r>
            <a:r>
              <a:rPr lang="en-US" sz="700">
                <a:solidFill>
                  <a:prstClr val="white"/>
                </a:solidFill>
                <a:latin typeface="+mj-lt"/>
              </a:rPr>
              <a:t>, expanding our core Network to 100GigE.</a:t>
            </a:r>
          </a:p>
        </p:txBody>
      </p:sp>
      <p:sp>
        <p:nvSpPr>
          <p:cNvPr id="58" name="Rectangle: Rounded Corners 57">
            <a:extLst>
              <a:ext uri="{FF2B5EF4-FFF2-40B4-BE49-F238E27FC236}">
                <a16:creationId xmlns:a16="http://schemas.microsoft.com/office/drawing/2014/main" id="{29D61C05-2E13-373F-BC25-45291B6F704A}"/>
              </a:ext>
            </a:extLst>
          </p:cNvPr>
          <p:cNvSpPr/>
          <p:nvPr/>
        </p:nvSpPr>
        <p:spPr>
          <a:xfrm>
            <a:off x="5038410" y="2837559"/>
            <a:ext cx="2093560" cy="2651748"/>
          </a:xfrm>
          <a:prstGeom prst="roundRect">
            <a:avLst>
              <a:gd name="adj" fmla="val 4641"/>
            </a:avLst>
          </a:prstGeom>
          <a:solidFill>
            <a:schemeClr val="accent5"/>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r>
              <a:rPr lang="en-GB" sz="900" b="1">
                <a:solidFill>
                  <a:schemeClr val="bg1"/>
                </a:solidFill>
                <a:latin typeface="+mj-lt"/>
              </a:rPr>
              <a:t>Core Network investments</a:t>
            </a:r>
            <a:br>
              <a:rPr lang="en-GB" sz="900">
                <a:solidFill>
                  <a:schemeClr val="bg1"/>
                </a:solidFill>
                <a:latin typeface="+mj-lt"/>
              </a:rPr>
            </a:br>
            <a:r>
              <a:rPr lang="en-GB" sz="900">
                <a:solidFill>
                  <a:schemeClr val="bg1"/>
                </a:solidFill>
                <a:latin typeface="+mj-lt"/>
              </a:rPr>
              <a:t>Secure Cloud and Data Centres</a:t>
            </a:r>
          </a:p>
          <a:p>
            <a:endParaRPr lang="en-GB" sz="900">
              <a:solidFill>
                <a:schemeClr val="bg1"/>
              </a:solidFill>
              <a:latin typeface="+mj-lt"/>
            </a:endParaRPr>
          </a:p>
          <a:p>
            <a:pPr algn="ctr">
              <a:spcBef>
                <a:spcPts val="300"/>
              </a:spcBef>
              <a:spcAft>
                <a:spcPts val="800"/>
              </a:spcAft>
              <a:defRPr/>
            </a:pPr>
            <a:r>
              <a:rPr lang="en-GB" sz="700">
                <a:solidFill>
                  <a:prstClr val="white"/>
                </a:solidFill>
                <a:latin typeface="+mj-lt"/>
              </a:rPr>
              <a:t>Launch of our “Clean side of the firewall” Resolving enterprise data security and privacy issues.</a:t>
            </a:r>
          </a:p>
          <a:p>
            <a:pPr algn="ctr">
              <a:spcBef>
                <a:spcPts val="300"/>
              </a:spcBef>
              <a:spcAft>
                <a:spcPts val="800"/>
              </a:spcAft>
              <a:defRPr/>
            </a:pPr>
            <a:endParaRPr lang="en-GB" sz="700">
              <a:solidFill>
                <a:prstClr val="white"/>
              </a:solidFill>
              <a:latin typeface="+mj-lt"/>
            </a:endParaRPr>
          </a:p>
          <a:p>
            <a:pPr algn="ctr">
              <a:spcBef>
                <a:spcPts val="300"/>
              </a:spcBef>
              <a:spcAft>
                <a:spcPts val="800"/>
              </a:spcAft>
              <a:defRPr/>
            </a:pPr>
            <a:r>
              <a:rPr lang="en-US" sz="700">
                <a:solidFill>
                  <a:prstClr val="white"/>
                </a:solidFill>
                <a:latin typeface="+mj-lt"/>
              </a:rPr>
              <a:t>Launch of own Private Cloud</a:t>
            </a:r>
            <a:br>
              <a:rPr lang="en-US" sz="700">
                <a:solidFill>
                  <a:prstClr val="white"/>
                </a:solidFill>
                <a:latin typeface="+mj-lt"/>
              </a:rPr>
            </a:br>
            <a:r>
              <a:rPr lang="en-US" sz="700">
                <a:solidFill>
                  <a:prstClr val="white"/>
                </a:solidFill>
                <a:latin typeface="+mj-lt"/>
              </a:rPr>
              <a:t>&amp; Data Centre</a:t>
            </a:r>
          </a:p>
          <a:p>
            <a:pPr algn="ctr">
              <a:spcBef>
                <a:spcPts val="300"/>
              </a:spcBef>
              <a:spcAft>
                <a:spcPts val="800"/>
              </a:spcAft>
              <a:defRPr/>
            </a:pPr>
            <a:r>
              <a:rPr lang="en-GB" sz="700">
                <a:solidFill>
                  <a:prstClr val="white"/>
                </a:solidFill>
                <a:latin typeface="+mj-lt"/>
              </a:rPr>
              <a:t>Seamless interoperability for Cloud and Network.</a:t>
            </a:r>
            <a:endParaRPr lang="en-US" sz="700">
              <a:solidFill>
                <a:prstClr val="white"/>
              </a:solidFill>
              <a:latin typeface="+mj-lt"/>
            </a:endParaRPr>
          </a:p>
          <a:p>
            <a:endParaRPr lang="en-GB" sz="900">
              <a:solidFill>
                <a:schemeClr val="bg1"/>
              </a:solidFill>
              <a:latin typeface="+mj-lt"/>
            </a:endParaRPr>
          </a:p>
        </p:txBody>
      </p:sp>
      <p:sp>
        <p:nvSpPr>
          <p:cNvPr id="61" name="Rectangle: Rounded Corners 60">
            <a:extLst>
              <a:ext uri="{FF2B5EF4-FFF2-40B4-BE49-F238E27FC236}">
                <a16:creationId xmlns:a16="http://schemas.microsoft.com/office/drawing/2014/main" id="{2E4862D3-9760-8B4D-8793-E8CF407014D6}"/>
              </a:ext>
            </a:extLst>
          </p:cNvPr>
          <p:cNvSpPr/>
          <p:nvPr/>
        </p:nvSpPr>
        <p:spPr>
          <a:xfrm>
            <a:off x="7452175" y="2837559"/>
            <a:ext cx="2093560" cy="2651748"/>
          </a:xfrm>
          <a:prstGeom prst="roundRect">
            <a:avLst>
              <a:gd name="adj" fmla="val 4641"/>
            </a:avLst>
          </a:prstGeom>
          <a:solidFill>
            <a:schemeClr val="accent6"/>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800"/>
              </a:spcAft>
              <a:buClrTx/>
              <a:buSzTx/>
              <a:buFontTx/>
              <a:buNone/>
              <a:tabLst/>
              <a:defRPr/>
            </a:pPr>
            <a:r>
              <a:rPr kumimoji="0" lang="en-US" sz="1050" b="1" i="0" u="none" strike="noStrike" kern="1200" cap="none" spc="0" normalizeH="0" baseline="0" noProof="0">
                <a:ln>
                  <a:noFill/>
                </a:ln>
                <a:solidFill>
                  <a:prstClr val="white"/>
                </a:solidFill>
                <a:effectLst/>
                <a:uLnTx/>
                <a:uFillTx/>
                <a:latin typeface="Helvetica" pitchFamily="2" charset="0"/>
                <a:ea typeface="+mn-ea"/>
                <a:cs typeface="+mn-cs"/>
              </a:rPr>
              <a:t>Launch of DaaS </a:t>
            </a:r>
            <a:br>
              <a:rPr kumimoji="0" lang="en-US" sz="1050" b="1" i="0" u="none" strike="noStrike" kern="1200" cap="none" spc="0" normalizeH="0" baseline="0" noProof="0">
                <a:ln>
                  <a:noFill/>
                </a:ln>
                <a:solidFill>
                  <a:prstClr val="white"/>
                </a:solidFill>
                <a:effectLst/>
                <a:uLnTx/>
                <a:uFillTx/>
                <a:latin typeface="Helvetica" pitchFamily="2" charset="0"/>
                <a:ea typeface="+mn-ea"/>
                <a:cs typeface="+mn-cs"/>
              </a:rPr>
            </a:br>
            <a:r>
              <a:rPr kumimoji="0" lang="en-US" sz="1050" b="1" i="0" u="none" strike="noStrike" kern="1200" cap="none" spc="0" normalizeH="0" baseline="0" noProof="0">
                <a:ln>
                  <a:noFill/>
                </a:ln>
                <a:solidFill>
                  <a:prstClr val="white"/>
                </a:solidFill>
                <a:effectLst/>
                <a:uLnTx/>
                <a:uFillTx/>
                <a:latin typeface="Helvetica" pitchFamily="2" charset="0"/>
                <a:ea typeface="+mn-ea"/>
                <a:cs typeface="+mn-cs"/>
              </a:rPr>
              <a:t>&amp; SD WAN </a:t>
            </a:r>
          </a:p>
          <a:p>
            <a:pPr algn="ctr">
              <a:spcBef>
                <a:spcPts val="300"/>
              </a:spcBef>
              <a:spcAft>
                <a:spcPts val="800"/>
              </a:spcAft>
              <a:defRPr/>
            </a:pPr>
            <a:r>
              <a:rPr lang="en-US" sz="700">
                <a:solidFill>
                  <a:prstClr val="white"/>
                </a:solidFill>
                <a:latin typeface="+mj-lt"/>
              </a:rPr>
              <a:t>Launch of Desktop as a Service allowing greater workplace flexibility and remote working. Launch of SD Cloud/WAN- flexible and scalable WAN solutions.</a:t>
            </a:r>
            <a:endParaRPr lang="en-GB" sz="700">
              <a:solidFill>
                <a:prstClr val="white"/>
              </a:solidFill>
              <a:latin typeface="+mj-lt"/>
            </a:endParaRPr>
          </a:p>
          <a:p>
            <a:pPr algn="ctr">
              <a:spcBef>
                <a:spcPts val="300"/>
              </a:spcBef>
              <a:spcAft>
                <a:spcPts val="800"/>
              </a:spcAft>
              <a:defRPr/>
            </a:pPr>
            <a:r>
              <a:rPr lang="en-GB" sz="700">
                <a:solidFill>
                  <a:prstClr val="white"/>
                </a:solidFill>
                <a:latin typeface="+mj-lt"/>
              </a:rPr>
              <a:t>Cloud and Network Innovation Resolves Enterprise Issues with Cloud Adoption</a:t>
            </a:r>
          </a:p>
        </p:txBody>
      </p:sp>
      <p:sp>
        <p:nvSpPr>
          <p:cNvPr id="64" name="Rectangle: Rounded Corners 63">
            <a:extLst>
              <a:ext uri="{FF2B5EF4-FFF2-40B4-BE49-F238E27FC236}">
                <a16:creationId xmlns:a16="http://schemas.microsoft.com/office/drawing/2014/main" id="{D128D891-E5CB-4DC3-45AA-DC405FABC6AB}"/>
              </a:ext>
            </a:extLst>
          </p:cNvPr>
          <p:cNvSpPr/>
          <p:nvPr/>
        </p:nvSpPr>
        <p:spPr>
          <a:xfrm>
            <a:off x="9865940" y="2827162"/>
            <a:ext cx="2093560" cy="2651748"/>
          </a:xfrm>
          <a:prstGeom prst="roundRect">
            <a:avLst>
              <a:gd name="adj" fmla="val 4641"/>
            </a:avLst>
          </a:prstGeom>
          <a:solidFill>
            <a:schemeClr val="accent1">
              <a:lumMod val="60000"/>
              <a:lumOff val="40000"/>
            </a:schemeClr>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800"/>
              </a:spcAft>
              <a:buClrTx/>
              <a:buSzTx/>
              <a:buFontTx/>
              <a:buNone/>
              <a:tabLst/>
              <a:defRPr/>
            </a:pPr>
            <a:r>
              <a:rPr kumimoji="0" lang="en-US" sz="1050" b="1" i="0" u="none" strike="noStrike" kern="1200" cap="none" spc="0" normalizeH="0" baseline="0" noProof="0">
                <a:ln>
                  <a:noFill/>
                </a:ln>
                <a:effectLst/>
                <a:uLnTx/>
                <a:uFillTx/>
                <a:latin typeface="Helvetica" pitchFamily="2" charset="0"/>
                <a:ea typeface="+mn-ea"/>
                <a:cs typeface="+mn-cs"/>
              </a:rPr>
              <a:t>Award Winning Year </a:t>
            </a:r>
          </a:p>
          <a:p>
            <a:pPr marR="0" lvl="0" indent="0" algn="ctr" fontAlgn="auto">
              <a:lnSpc>
                <a:spcPct val="100000"/>
              </a:lnSpc>
              <a:spcBef>
                <a:spcPts val="300"/>
              </a:spcBef>
              <a:spcAft>
                <a:spcPts val="800"/>
              </a:spcAft>
              <a:buClrTx/>
              <a:buSzTx/>
              <a:buFontTx/>
              <a:buNone/>
              <a:tabLst/>
              <a:defRPr/>
            </a:pPr>
            <a:r>
              <a:rPr lang="en-US" sz="700">
                <a:latin typeface="+mj-lt"/>
              </a:rPr>
              <a:t>Awards and accolades from The London Stock Exchange 1000 Companies to inspire Britain, Investec 100 Mid-Market, </a:t>
            </a:r>
            <a:r>
              <a:rPr lang="en-US" sz="700" err="1">
                <a:latin typeface="+mj-lt"/>
              </a:rPr>
              <a:t>Megabuyte</a:t>
            </a:r>
            <a:r>
              <a:rPr lang="en-US" sz="700">
                <a:latin typeface="+mj-lt"/>
              </a:rPr>
              <a:t> Top 50.</a:t>
            </a:r>
          </a:p>
        </p:txBody>
      </p:sp>
    </p:spTree>
    <p:extLst>
      <p:ext uri="{BB962C8B-B14F-4D97-AF65-F5344CB8AC3E}">
        <p14:creationId xmlns:p14="http://schemas.microsoft.com/office/powerpoint/2010/main" val="3817635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A5DC9F1-974D-4191-130F-9B44A8104431}"/>
              </a:ext>
            </a:extLst>
          </p:cNvPr>
          <p:cNvSpPr/>
          <p:nvPr/>
        </p:nvSpPr>
        <p:spPr>
          <a:xfrm>
            <a:off x="0" y="6066971"/>
            <a:ext cx="12322629" cy="943429"/>
          </a:xfrm>
          <a:prstGeom prst="rect">
            <a:avLst/>
          </a:prstGeom>
          <a:solidFill>
            <a:srgbClr val="1A1C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Helvetica" pitchFamily="2" charset="0"/>
            </a:endParaRPr>
          </a:p>
        </p:txBody>
      </p:sp>
      <p:sp>
        <p:nvSpPr>
          <p:cNvPr id="2" name="Title 1">
            <a:extLst>
              <a:ext uri="{FF2B5EF4-FFF2-40B4-BE49-F238E27FC236}">
                <a16:creationId xmlns:a16="http://schemas.microsoft.com/office/drawing/2014/main" id="{27F07FE3-02F6-B503-48D7-54D7849C3C4A}"/>
              </a:ext>
            </a:extLst>
          </p:cNvPr>
          <p:cNvSpPr>
            <a:spLocks noGrp="1"/>
          </p:cNvSpPr>
          <p:nvPr>
            <p:ph type="title"/>
          </p:nvPr>
        </p:nvSpPr>
        <p:spPr/>
        <p:txBody>
          <a:bodyPr/>
          <a:lstStyle/>
          <a:p>
            <a:r>
              <a:rPr lang="en-GB"/>
              <a:t>Disaster Recovery as-a-Service</a:t>
            </a:r>
          </a:p>
        </p:txBody>
      </p:sp>
      <p:sp>
        <p:nvSpPr>
          <p:cNvPr id="4" name="TextBox 3">
            <a:extLst>
              <a:ext uri="{FF2B5EF4-FFF2-40B4-BE49-F238E27FC236}">
                <a16:creationId xmlns:a16="http://schemas.microsoft.com/office/drawing/2014/main" id="{1DC9E480-CAAF-70B3-F84C-00083BA47D99}"/>
              </a:ext>
            </a:extLst>
          </p:cNvPr>
          <p:cNvSpPr txBox="1"/>
          <p:nvPr/>
        </p:nvSpPr>
        <p:spPr>
          <a:xfrm>
            <a:off x="344567" y="756175"/>
            <a:ext cx="11502865" cy="5848073"/>
          </a:xfrm>
          <a:prstGeom prst="roundRect">
            <a:avLst>
              <a:gd name="adj" fmla="val 3264"/>
            </a:avLst>
          </a:prstGeom>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8748000" bIns="180000" anchor="ctr" anchorCtr="0">
            <a:noAutofit/>
          </a:bodyPr>
          <a:lstStyle/>
          <a:p>
            <a:r>
              <a:rPr lang="en-US" sz="1600" b="1" err="1">
                <a:solidFill>
                  <a:schemeClr val="tx1"/>
                </a:solidFill>
                <a:latin typeface="Helvetica" panose="020B0604020202020204" pitchFamily="34" charset="0"/>
                <a:ea typeface="Times New Roman" panose="02020603050405020304" pitchFamily="18" charset="0"/>
                <a:cs typeface="Times New Roman" panose="02020603050405020304" pitchFamily="18" charset="0"/>
              </a:rPr>
              <a:t>EXPO.e's</a:t>
            </a:r>
            <a:r>
              <a:rPr lang="en-US" sz="1600">
                <a:solidFill>
                  <a:schemeClr val="tx1"/>
                </a:solidFill>
                <a:latin typeface="Helvetica" panose="020B0604020202020204" pitchFamily="34" charset="0"/>
                <a:ea typeface="Times New Roman" panose="02020603050405020304" pitchFamily="18" charset="0"/>
                <a:cs typeface="Times New Roman" panose="02020603050405020304" pitchFamily="18" charset="0"/>
              </a:rPr>
              <a:t> </a:t>
            </a:r>
            <a:r>
              <a:rPr lang="en-US" sz="1600" err="1">
                <a:solidFill>
                  <a:schemeClr val="tx1"/>
                </a:solidFill>
                <a:latin typeface="Helvetica" panose="020B0604020202020204" pitchFamily="34" charset="0"/>
                <a:ea typeface="Times New Roman" panose="02020603050405020304" pitchFamily="18" charset="0"/>
                <a:cs typeface="Times New Roman" panose="02020603050405020304" pitchFamily="18" charset="0"/>
              </a:rPr>
              <a:t>DRaaS</a:t>
            </a:r>
            <a:r>
              <a:rPr lang="en-US" sz="1600">
                <a:solidFill>
                  <a:schemeClr val="tx1"/>
                </a:solidFill>
                <a:latin typeface="Helvetica" panose="020B0604020202020204" pitchFamily="34" charset="0"/>
                <a:ea typeface="Times New Roman" panose="02020603050405020304" pitchFamily="18" charset="0"/>
                <a:cs typeface="Times New Roman" panose="02020603050405020304" pitchFamily="18" charset="0"/>
              </a:rPr>
              <a:t> model encompasses offsite backup and replication for both physical and virtual systems, combining Zerto’s leading-edge software-defined replication &amp; recovery automation technology with our </a:t>
            </a:r>
            <a:r>
              <a:rPr lang="en-US" sz="1600" b="1">
                <a:solidFill>
                  <a:schemeClr val="tx1"/>
                </a:solidFill>
                <a:latin typeface="Helvetica" panose="020B0604020202020204" pitchFamily="34" charset="0"/>
                <a:ea typeface="Times New Roman" panose="02020603050405020304" pitchFamily="18" charset="0"/>
                <a:cs typeface="Times New Roman" panose="02020603050405020304" pitchFamily="18" charset="0"/>
              </a:rPr>
              <a:t>self-owned, enterprise-class network</a:t>
            </a:r>
            <a:r>
              <a:rPr lang="en-US" sz="1600">
                <a:solidFill>
                  <a:schemeClr val="tx1"/>
                </a:solidFill>
                <a:latin typeface="Helvetica" panose="020B0604020202020204" pitchFamily="34" charset="0"/>
                <a:ea typeface="Times New Roman" panose="02020603050405020304" pitchFamily="18" charset="0"/>
                <a:cs typeface="Times New Roman" panose="02020603050405020304" pitchFamily="18" charset="0"/>
              </a:rPr>
              <a:t> - delivered as a fully managed service</a:t>
            </a:r>
            <a:endParaRPr lang="en-GB" sz="1600">
              <a:solidFill>
                <a:schemeClr val="tx1"/>
              </a:solidFill>
              <a:latin typeface="Helvetica" pitchFamily="2" charset="0"/>
            </a:endParaRPr>
          </a:p>
        </p:txBody>
      </p:sp>
      <p:sp>
        <p:nvSpPr>
          <p:cNvPr id="17" name="Rectangle 16">
            <a:extLst>
              <a:ext uri="{FF2B5EF4-FFF2-40B4-BE49-F238E27FC236}">
                <a16:creationId xmlns:a16="http://schemas.microsoft.com/office/drawing/2014/main" id="{685210DF-59F0-0DBF-F57F-9AEE7D7198C6}"/>
              </a:ext>
            </a:extLst>
          </p:cNvPr>
          <p:cNvSpPr/>
          <p:nvPr/>
        </p:nvSpPr>
        <p:spPr>
          <a:xfrm>
            <a:off x="3240961" y="3677113"/>
            <a:ext cx="4304282" cy="1466666"/>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lvl="0" indent="0" algn="ctr" defTabSz="914400" eaLnBrk="1" fontAlgn="auto" latinLnBrk="0" hangingPunct="1">
              <a:spcBef>
                <a:spcPts val="300"/>
              </a:spcBef>
              <a:spcAft>
                <a:spcPts val="300"/>
              </a:spcAft>
              <a:buClrTx/>
              <a:buSzTx/>
              <a:buFontTx/>
              <a:buNone/>
              <a:tabLst/>
              <a:defRPr/>
            </a:pPr>
            <a: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A Comprehensive Service Wrap</a:t>
            </a:r>
            <a:b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br>
            <a:endParaRPr kumimoji="0" lang="en-GB" sz="200" b="0"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endParaRPr>
          </a:p>
          <a:p>
            <a:pPr marL="107950" marR="107950" lvl="0" indent="0" algn="ctr" defTabSz="914400" eaLnBrk="1" fontAlgn="auto" latinLnBrk="0" hangingPunct="1">
              <a:spcBef>
                <a:spcPts val="300"/>
              </a:spcBef>
              <a:spcAft>
                <a:spcPts val="300"/>
              </a:spcAft>
              <a:buClrTx/>
              <a:buSzTx/>
              <a:buFontTx/>
              <a:buNone/>
              <a:tabLst/>
              <a:defRPr/>
            </a:pPr>
            <a:r>
              <a:rPr kumimoji="0" lang="en-US" sz="1450" b="0" i="0" u="none" strike="noStrike" kern="0" cap="none" spc="-3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Additional capabilities around data </a:t>
            </a:r>
            <a:r>
              <a:rPr kumimoji="0" lang="en-US" sz="1450" b="0" i="0" u="none" strike="noStrike" kern="0" cap="none" spc="-30" normalizeH="0" baseline="0" noProof="0" err="1">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centre</a:t>
            </a:r>
            <a:r>
              <a:rPr kumimoji="0" lang="en-US" sz="1450" b="0" i="0" u="none" strike="noStrike" kern="0" cap="none" spc="-3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 moves, application</a:t>
            </a:r>
            <a:r>
              <a:rPr kumimoji="0" lang="en-US" sz="1450" b="0" i="0" u="none" strike="noStrike" kern="0" cap="none" spc="-30" normalizeH="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 migration and hybrid Cloud projects open the door to numerous add-on services. </a:t>
            </a:r>
            <a:endParaRPr kumimoji="0" lang="en-GB" sz="1450" b="0" i="0" u="none" strike="noStrike" kern="0" cap="none" spc="-3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CF1962A8-0986-AE77-45F7-41FA7B43AFF5}"/>
              </a:ext>
            </a:extLst>
          </p:cNvPr>
          <p:cNvSpPr/>
          <p:nvPr/>
        </p:nvSpPr>
        <p:spPr>
          <a:xfrm>
            <a:off x="7543150" y="3677113"/>
            <a:ext cx="4304282" cy="1466666"/>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lvl="0" indent="0" algn="ctr" defTabSz="914400" eaLnBrk="1" fontAlgn="auto" latinLnBrk="0" hangingPunct="1">
              <a:spcBef>
                <a:spcPts val="300"/>
              </a:spcBef>
              <a:spcAft>
                <a:spcPts val="300"/>
              </a:spcAft>
              <a:buClrTx/>
              <a:buSzTx/>
              <a:buFontTx/>
              <a:buNone/>
              <a:tabLst/>
              <a:defRPr/>
            </a:pPr>
            <a: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Effortless Integration</a:t>
            </a:r>
            <a:b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br>
            <a:endParaRPr kumimoji="0" lang="en-GB" sz="200" b="0"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endParaRPr>
          </a:p>
          <a:p>
            <a:pPr marL="107950" marR="107950" lvl="0" indent="0" algn="ctr" defTabSz="914400" eaLnBrk="1" fontAlgn="auto" latinLnBrk="0" hangingPunct="1">
              <a:spcBef>
                <a:spcPts val="300"/>
              </a:spcBef>
              <a:spcAft>
                <a:spcPts val="300"/>
              </a:spcAft>
              <a:buClrTx/>
              <a:buSzTx/>
              <a:buFontTx/>
              <a:buNone/>
              <a:tabLst/>
              <a:defRPr/>
            </a:pPr>
            <a:r>
              <a:rPr lang="en-US" sz="1450" kern="0" spc="-30">
                <a:solidFill>
                  <a:srgbClr val="1A1C2B"/>
                </a:solidFill>
                <a:latin typeface="Helvetica" panose="020B0604020202020204" pitchFamily="34" charset="0"/>
                <a:cs typeface="Times New Roman" panose="02020603050405020304" pitchFamily="18" charset="0"/>
              </a:rPr>
              <a:t>A hardware, storage and application agnostic, providing customers with the freedom to integrate Zerto with their existing systems.</a:t>
            </a:r>
            <a:endParaRPr lang="en-GB" sz="1450" kern="0" spc="-30">
              <a:solidFill>
                <a:srgbClr val="1A1C2B"/>
              </a:solidFill>
              <a:latin typeface="Helvetica" panose="020B060402020202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F28ABEFA-155B-85AA-899D-B640E2755186}"/>
              </a:ext>
            </a:extLst>
          </p:cNvPr>
          <p:cNvSpPr/>
          <p:nvPr/>
        </p:nvSpPr>
        <p:spPr>
          <a:xfrm>
            <a:off x="3240961" y="5137582"/>
            <a:ext cx="4304282" cy="1466666"/>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lvl="0" indent="0" algn="ctr" defTabSz="914400" eaLnBrk="1" fontAlgn="auto" latinLnBrk="0" hangingPunct="1">
              <a:spcBef>
                <a:spcPts val="300"/>
              </a:spcBef>
              <a:spcAft>
                <a:spcPts val="300"/>
              </a:spcAft>
              <a:buClrTx/>
              <a:buSzTx/>
              <a:buFontTx/>
              <a:buNone/>
              <a:tabLst/>
              <a:defRPr/>
            </a:pPr>
            <a: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A Fully Managed Service</a:t>
            </a:r>
            <a:b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br>
            <a:endParaRPr kumimoji="0" lang="en-GB" sz="200" b="0"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endParaRPr>
          </a:p>
          <a:p>
            <a:pPr marL="107950" marR="107950" lvl="0" indent="0" algn="ctr" defTabSz="914400" eaLnBrk="1" fontAlgn="auto" latinLnBrk="0" hangingPunct="1">
              <a:spcBef>
                <a:spcPts val="300"/>
              </a:spcBef>
              <a:spcAft>
                <a:spcPts val="300"/>
              </a:spcAft>
              <a:buClrTx/>
              <a:buSzTx/>
              <a:buFontTx/>
              <a:buNone/>
              <a:tabLst/>
              <a:defRPr/>
            </a:pPr>
            <a:r>
              <a:rPr lang="en-US" sz="1450" kern="0" spc="-30" err="1">
                <a:solidFill>
                  <a:srgbClr val="1A1C2B"/>
                </a:solidFill>
                <a:latin typeface="Helvetica" panose="020B0604020202020204" pitchFamily="34" charset="0"/>
                <a:cs typeface="Times New Roman" panose="02020603050405020304" pitchFamily="18" charset="0"/>
              </a:rPr>
              <a:t>EXPO.e’s</a:t>
            </a:r>
            <a:r>
              <a:rPr lang="en-US" sz="1450" kern="0" spc="-30">
                <a:solidFill>
                  <a:srgbClr val="1A1C2B"/>
                </a:solidFill>
                <a:latin typeface="Helvetica" panose="020B0604020202020204" pitchFamily="34" charset="0"/>
                <a:cs typeface="Times New Roman" panose="02020603050405020304" pitchFamily="18" charset="0"/>
              </a:rPr>
              <a:t> certified Cloud specialists provide hands-on guidance to streamline and optimize the disaster recovery process.</a:t>
            </a:r>
            <a:endParaRPr lang="en-GB" sz="1450" kern="0" spc="-30">
              <a:solidFill>
                <a:srgbClr val="1A1C2B"/>
              </a:solidFill>
              <a:latin typeface="Helvetica" panose="020B060402020202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7EA43C90-1DC8-C433-83D2-69F406E26F57}"/>
              </a:ext>
            </a:extLst>
          </p:cNvPr>
          <p:cNvSpPr/>
          <p:nvPr/>
        </p:nvSpPr>
        <p:spPr>
          <a:xfrm>
            <a:off x="7543150" y="5137582"/>
            <a:ext cx="4305042" cy="1466666"/>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algn="ctr">
              <a:spcBef>
                <a:spcPts val="300"/>
              </a:spcBef>
              <a:spcAft>
                <a:spcPts val="300"/>
              </a:spcAft>
              <a:defRPr/>
            </a:pPr>
            <a: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Everyone’s Our Platinum Partner</a:t>
            </a:r>
            <a:br>
              <a:rPr kumimoji="0" lang="en-US" sz="15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br>
            <a:br>
              <a:rPr kumimoji="0" lang="en-US" sz="2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br>
            <a:r>
              <a:rPr lang="en-US" sz="1450" kern="0" spc="-30">
                <a:solidFill>
                  <a:srgbClr val="1A1C2B"/>
                </a:solidFill>
                <a:latin typeface="Helvetica" panose="020B0604020202020204" pitchFamily="34" charset="0"/>
                <a:cs typeface="Times New Roman" panose="02020603050405020304" pitchFamily="18" charset="0"/>
              </a:rPr>
              <a:t>24 / 7 support from </a:t>
            </a:r>
            <a:r>
              <a:rPr lang="en-US" sz="1450" kern="0" spc="-30" err="1">
                <a:solidFill>
                  <a:srgbClr val="1A1C2B"/>
                </a:solidFill>
                <a:latin typeface="Helvetica" panose="020B0604020202020204" pitchFamily="34" charset="0"/>
                <a:cs typeface="Times New Roman" panose="02020603050405020304" pitchFamily="18" charset="0"/>
              </a:rPr>
              <a:t>EXPO.e’s</a:t>
            </a:r>
            <a:r>
              <a:rPr lang="en-US" sz="1450" kern="0" spc="-30">
                <a:solidFill>
                  <a:srgbClr val="1A1C2B"/>
                </a:solidFill>
                <a:latin typeface="Helvetica" panose="020B0604020202020204" pitchFamily="34" charset="0"/>
                <a:cs typeface="Times New Roman" panose="02020603050405020304" pitchFamily="18" charset="0"/>
              </a:rPr>
              <a:t> UK-based </a:t>
            </a:r>
            <a:br>
              <a:rPr lang="en-US" sz="1450" kern="0" spc="-30">
                <a:solidFill>
                  <a:srgbClr val="1A1C2B"/>
                </a:solidFill>
                <a:latin typeface="Helvetica" panose="020B0604020202020204" pitchFamily="34" charset="0"/>
                <a:cs typeface="Times New Roman" panose="02020603050405020304" pitchFamily="18" charset="0"/>
              </a:rPr>
            </a:br>
            <a:r>
              <a:rPr lang="en-US" sz="1450" kern="0" spc="-30">
                <a:solidFill>
                  <a:srgbClr val="1A1C2B"/>
                </a:solidFill>
                <a:latin typeface="Helvetica" panose="020B0604020202020204" pitchFamily="34" charset="0"/>
                <a:cs typeface="Times New Roman" panose="02020603050405020304" pitchFamily="18" charset="0"/>
              </a:rPr>
              <a:t>Service Desk.</a:t>
            </a:r>
            <a:endParaRPr lang="en-GB" sz="1450" kern="0" spc="-30">
              <a:solidFill>
                <a:srgbClr val="1A1C2B"/>
              </a:solidFill>
              <a:latin typeface="Helvetica" panose="020B060402020202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2633CCB9-D4C7-FCCB-16E9-06540C7462DB}"/>
              </a:ext>
            </a:extLst>
          </p:cNvPr>
          <p:cNvSpPr/>
          <p:nvPr/>
        </p:nvSpPr>
        <p:spPr>
          <a:xfrm>
            <a:off x="3240961" y="756175"/>
            <a:ext cx="4305042" cy="1466666"/>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lvl="0" indent="0" algn="ctr" defTabSz="914400" eaLnBrk="1" fontAlgn="auto" latinLnBrk="0" hangingPunct="1">
              <a:spcBef>
                <a:spcPts val="300"/>
              </a:spcBef>
              <a:spcAft>
                <a:spcPts val="300"/>
              </a:spcAft>
              <a:buClrTx/>
              <a:buSzTx/>
              <a:buFontTx/>
              <a:buNone/>
              <a:tabLst/>
              <a:defRPr/>
            </a:pPr>
            <a: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Stress-free Restoration</a:t>
            </a:r>
            <a:r>
              <a:rPr kumimoji="0" lang="en-US" sz="1600" b="1" i="0" u="none" strike="noStrike" kern="0" cap="none" spc="0" normalizeH="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 Process</a:t>
            </a:r>
            <a:b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br>
            <a:endParaRPr kumimoji="0" lang="en-GB" sz="200" b="0"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endParaRPr>
          </a:p>
          <a:p>
            <a:pPr marL="107950" marR="107950" lvl="0" indent="0" algn="ctr" defTabSz="914400" eaLnBrk="1" fontAlgn="auto" latinLnBrk="0" hangingPunct="1">
              <a:spcBef>
                <a:spcPts val="300"/>
              </a:spcBef>
              <a:spcAft>
                <a:spcPts val="300"/>
              </a:spcAft>
              <a:buClrTx/>
              <a:buSzTx/>
              <a:buFontTx/>
              <a:buNone/>
              <a:tabLst/>
              <a:defRPr/>
            </a:pPr>
            <a:r>
              <a:rPr lang="en-US" sz="1450" kern="0" spc="-30">
                <a:solidFill>
                  <a:srgbClr val="1A1C2B"/>
                </a:solidFill>
                <a:latin typeface="Helvetica" panose="020B0604020202020204" pitchFamily="34" charset="0"/>
                <a:cs typeface="Times New Roman" panose="02020603050405020304" pitchFamily="18" charset="0"/>
              </a:rPr>
              <a:t>Critical systems restored in seconds, via Predictable Recovery Point Objectives (RPO) and one-click failover</a:t>
            </a:r>
            <a:r>
              <a:rPr lang="en-US" sz="1500" kern="0">
                <a:solidFill>
                  <a:srgbClr val="1A1C2B"/>
                </a:solidFill>
                <a:latin typeface="Helvetica" panose="020B0604020202020204" pitchFamily="34" charset="0"/>
                <a:cs typeface="Times New Roman" panose="02020603050405020304" pitchFamily="18" charset="0"/>
              </a:rPr>
              <a:t>.</a:t>
            </a:r>
            <a:endParaRPr kumimoji="0" lang="en-GB" sz="1500" b="0"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3E3769F6-CCB8-7D13-97AE-03C001BD0872}"/>
              </a:ext>
            </a:extLst>
          </p:cNvPr>
          <p:cNvSpPr/>
          <p:nvPr/>
        </p:nvSpPr>
        <p:spPr>
          <a:xfrm>
            <a:off x="3240961" y="2216644"/>
            <a:ext cx="4305042" cy="1466666"/>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algn="ctr">
              <a:spcBef>
                <a:spcPts val="300"/>
              </a:spcBef>
              <a:spcAft>
                <a:spcPts val="300"/>
              </a:spcAft>
              <a:defRPr/>
            </a:pPr>
            <a: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Full Control &amp; Visibility</a:t>
            </a:r>
            <a:br>
              <a:rPr kumimoji="0" lang="en-US" sz="15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br>
            <a:br>
              <a:rPr kumimoji="0" lang="en-US" sz="2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br>
            <a:r>
              <a:rPr lang="en-US" sz="1450" kern="0" spc="-30">
                <a:solidFill>
                  <a:srgbClr val="1A1C2B"/>
                </a:solidFill>
                <a:latin typeface="Helvetica" panose="020B0604020202020204" pitchFamily="34" charset="0"/>
                <a:cs typeface="Times New Roman" panose="02020603050405020304" pitchFamily="18" charset="0"/>
              </a:rPr>
              <a:t>A highly intuitive online portal provides the customer with fully centralized management of their DR process.</a:t>
            </a:r>
            <a:endParaRPr lang="en-GB" sz="1450" kern="0" spc="-30">
              <a:solidFill>
                <a:srgbClr val="1A1C2B"/>
              </a:solidFill>
              <a:latin typeface="Helvetica" panose="020B060402020202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953236D5-D9FD-CBC9-6EE1-2360C2EE4DB8}"/>
              </a:ext>
            </a:extLst>
          </p:cNvPr>
          <p:cNvSpPr/>
          <p:nvPr/>
        </p:nvSpPr>
        <p:spPr>
          <a:xfrm>
            <a:off x="7543150" y="756175"/>
            <a:ext cx="4305042" cy="1466666"/>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lvl="0" indent="0" algn="ctr" defTabSz="914400" eaLnBrk="1" fontAlgn="auto" latinLnBrk="0" hangingPunct="1">
              <a:spcBef>
                <a:spcPts val="300"/>
              </a:spcBef>
              <a:spcAft>
                <a:spcPts val="300"/>
              </a:spcAft>
              <a:buClrTx/>
              <a:buSzTx/>
              <a:buFontTx/>
              <a:buNone/>
              <a:tabLst/>
              <a:defRPr/>
            </a:pPr>
            <a: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Disruption-free Deployments</a:t>
            </a:r>
            <a:b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br>
            <a:endParaRPr kumimoji="0" lang="en-GB" sz="200" b="0"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endParaRPr>
          </a:p>
          <a:p>
            <a:pPr marL="107950" marR="107950" lvl="0" indent="0" algn="ctr" defTabSz="914400" eaLnBrk="1" fontAlgn="auto" latinLnBrk="0" hangingPunct="1">
              <a:spcBef>
                <a:spcPts val="300"/>
              </a:spcBef>
              <a:spcAft>
                <a:spcPts val="300"/>
              </a:spcAft>
              <a:buClrTx/>
              <a:buSzTx/>
              <a:buFontTx/>
              <a:buNone/>
              <a:tabLst/>
              <a:defRPr/>
            </a:pPr>
            <a:r>
              <a:rPr lang="en-US" sz="1450" kern="0" spc="-30">
                <a:solidFill>
                  <a:srgbClr val="1A1C2B"/>
                </a:solidFill>
                <a:latin typeface="Helvetica" panose="020B0604020202020204" pitchFamily="34" charset="0"/>
                <a:cs typeface="Times New Roman" panose="02020603050405020304" pitchFamily="18" charset="0"/>
              </a:rPr>
              <a:t>No downtime required during the installation </a:t>
            </a:r>
            <a:br>
              <a:rPr lang="en-US" sz="1450" kern="0" spc="-30">
                <a:solidFill>
                  <a:srgbClr val="1A1C2B"/>
                </a:solidFill>
                <a:latin typeface="Helvetica" panose="020B0604020202020204" pitchFamily="34" charset="0"/>
                <a:cs typeface="Times New Roman" panose="02020603050405020304" pitchFamily="18" charset="0"/>
              </a:rPr>
            </a:br>
            <a:r>
              <a:rPr lang="en-US" sz="1450" kern="0" spc="-30">
                <a:solidFill>
                  <a:srgbClr val="1A1C2B"/>
                </a:solidFill>
                <a:latin typeface="Helvetica" panose="020B0604020202020204" pitchFamily="34" charset="0"/>
                <a:cs typeface="Times New Roman" panose="02020603050405020304" pitchFamily="18" charset="0"/>
              </a:rPr>
              <a:t>of the Zerto Virtual Manager and </a:t>
            </a:r>
            <a:br>
              <a:rPr lang="en-US" sz="1450" kern="0" spc="-30">
                <a:solidFill>
                  <a:srgbClr val="1A1C2B"/>
                </a:solidFill>
                <a:latin typeface="Helvetica" panose="020B0604020202020204" pitchFamily="34" charset="0"/>
                <a:cs typeface="Times New Roman" panose="02020603050405020304" pitchFamily="18" charset="0"/>
              </a:rPr>
            </a:br>
            <a:r>
              <a:rPr lang="en-US" sz="1450" kern="0" spc="-30">
                <a:solidFill>
                  <a:srgbClr val="1A1C2B"/>
                </a:solidFill>
                <a:latin typeface="Helvetica" panose="020B0604020202020204" pitchFamily="34" charset="0"/>
                <a:cs typeface="Times New Roman" panose="02020603050405020304" pitchFamily="18" charset="0"/>
              </a:rPr>
              <a:t>replication engine. </a:t>
            </a:r>
            <a:endParaRPr lang="en-GB" sz="1450" kern="0" spc="-30">
              <a:solidFill>
                <a:srgbClr val="1A1C2B"/>
              </a:solidFill>
              <a:latin typeface="Helvetica" panose="020B060402020202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7F94856B-4D4F-54D5-0637-DC091E55B59A}"/>
              </a:ext>
            </a:extLst>
          </p:cNvPr>
          <p:cNvSpPr/>
          <p:nvPr/>
        </p:nvSpPr>
        <p:spPr>
          <a:xfrm>
            <a:off x="7543150" y="2216644"/>
            <a:ext cx="4305042" cy="1466666"/>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algn="ctr">
              <a:spcBef>
                <a:spcPts val="300"/>
              </a:spcBef>
              <a:spcAft>
                <a:spcPts val="300"/>
              </a:spcAft>
              <a:defRPr/>
            </a:pPr>
            <a: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Guaranteed Data Integrity</a:t>
            </a:r>
            <a:br>
              <a:rPr kumimoji="0" lang="en-US" sz="15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br>
            <a:br>
              <a:rPr kumimoji="0" lang="en-US" sz="2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br>
            <a:r>
              <a:rPr lang="en-US" sz="1450" kern="0" spc="-30">
                <a:solidFill>
                  <a:srgbClr val="1A1C2B"/>
                </a:solidFill>
                <a:latin typeface="Helvetica" panose="020B0604020202020204" pitchFamily="34" charset="0"/>
                <a:cs typeface="Times New Roman" panose="02020603050405020304" pitchFamily="18" charset="0"/>
              </a:rPr>
              <a:t>Near-zero data loss should DR protocols need </a:t>
            </a:r>
            <a:br>
              <a:rPr lang="en-US" sz="1450" kern="0" spc="-30">
                <a:solidFill>
                  <a:srgbClr val="1A1C2B"/>
                </a:solidFill>
                <a:latin typeface="Helvetica" panose="020B0604020202020204" pitchFamily="34" charset="0"/>
                <a:cs typeface="Times New Roman" panose="02020603050405020304" pitchFamily="18" charset="0"/>
              </a:rPr>
            </a:br>
            <a:r>
              <a:rPr lang="en-US" sz="1450" kern="0" spc="-30">
                <a:solidFill>
                  <a:srgbClr val="1A1C2B"/>
                </a:solidFill>
                <a:latin typeface="Helvetica" panose="020B0604020202020204" pitchFamily="34" charset="0"/>
                <a:cs typeface="Times New Roman" panose="02020603050405020304" pitchFamily="18" charset="0"/>
              </a:rPr>
              <a:t>to be initiated, with automatic failover.</a:t>
            </a:r>
            <a:endParaRPr lang="en-GB" sz="1450" kern="0" spc="-30">
              <a:solidFill>
                <a:srgbClr val="1A1C2B"/>
              </a:solidFill>
              <a:latin typeface="Helvetica"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11914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75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10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125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175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6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9B0C9BD0-0E60-4A6D-D3F5-2197A8D4A0A1}"/>
              </a:ext>
            </a:extLst>
          </p:cNvPr>
          <p:cNvCxnSpPr>
            <a:cxnSpLocks/>
          </p:cNvCxnSpPr>
          <p:nvPr/>
        </p:nvCxnSpPr>
        <p:spPr>
          <a:xfrm>
            <a:off x="0" y="1892299"/>
            <a:ext cx="12192000"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7CBB96F3-2343-40F4-4058-846B14DE3C42}"/>
              </a:ext>
            </a:extLst>
          </p:cNvPr>
          <p:cNvGrpSpPr/>
          <p:nvPr/>
        </p:nvGrpSpPr>
        <p:grpSpPr>
          <a:xfrm>
            <a:off x="536319" y="1257300"/>
            <a:ext cx="1270002" cy="1270000"/>
            <a:chOff x="578788" y="954230"/>
            <a:chExt cx="1927701" cy="1927701"/>
          </a:xfrm>
        </p:grpSpPr>
        <p:pic>
          <p:nvPicPr>
            <p:cNvPr id="13" name="Graphic 12">
              <a:extLst>
                <a:ext uri="{FF2B5EF4-FFF2-40B4-BE49-F238E27FC236}">
                  <a16:creationId xmlns:a16="http://schemas.microsoft.com/office/drawing/2014/main" id="{84E330F8-4786-45F5-F89C-E0232B3080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8788" y="954230"/>
              <a:ext cx="1927701" cy="1927701"/>
            </a:xfrm>
            <a:prstGeom prst="rect">
              <a:avLst/>
            </a:prstGeom>
          </p:spPr>
        </p:pic>
        <p:sp>
          <p:nvSpPr>
            <p:cNvPr id="14" name="Oval 13">
              <a:extLst>
                <a:ext uri="{FF2B5EF4-FFF2-40B4-BE49-F238E27FC236}">
                  <a16:creationId xmlns:a16="http://schemas.microsoft.com/office/drawing/2014/main" id="{B3033D88-52E1-31A1-A301-8731035183FF}"/>
                </a:ext>
              </a:extLst>
            </p:cNvPr>
            <p:cNvSpPr/>
            <p:nvPr/>
          </p:nvSpPr>
          <p:spPr>
            <a:xfrm>
              <a:off x="705151" y="1080593"/>
              <a:ext cx="1674974" cy="1674974"/>
            </a:xfrm>
            <a:prstGeom prst="ellipse">
              <a:avLst/>
            </a:prstGeom>
            <a:solidFill>
              <a:schemeClr val="accent2">
                <a:lumMod val="60000"/>
                <a:lumOff val="4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effectLst/>
                  <a:uLnTx/>
                  <a:uFillTx/>
                  <a:latin typeface="Helvetica"/>
                  <a:ea typeface="+mn-ea"/>
                  <a:cs typeface="+mn-cs"/>
                </a:rPr>
                <a:t>2020</a:t>
              </a:r>
            </a:p>
          </p:txBody>
        </p:sp>
      </p:grpSp>
      <p:grpSp>
        <p:nvGrpSpPr>
          <p:cNvPr id="16" name="Group 15">
            <a:extLst>
              <a:ext uri="{FF2B5EF4-FFF2-40B4-BE49-F238E27FC236}">
                <a16:creationId xmlns:a16="http://schemas.microsoft.com/office/drawing/2014/main" id="{19D1CF86-E05B-BB1F-BAFB-46BB7E67906B}"/>
              </a:ext>
            </a:extLst>
          </p:cNvPr>
          <p:cNvGrpSpPr/>
          <p:nvPr/>
        </p:nvGrpSpPr>
        <p:grpSpPr>
          <a:xfrm>
            <a:off x="2979425" y="1257300"/>
            <a:ext cx="1270002" cy="1270000"/>
            <a:chOff x="2798748" y="954230"/>
            <a:chExt cx="1927701" cy="1927701"/>
          </a:xfrm>
        </p:grpSpPr>
        <p:pic>
          <p:nvPicPr>
            <p:cNvPr id="18" name="Graphic 17">
              <a:extLst>
                <a:ext uri="{FF2B5EF4-FFF2-40B4-BE49-F238E27FC236}">
                  <a16:creationId xmlns:a16="http://schemas.microsoft.com/office/drawing/2014/main" id="{058FFE31-B366-6D9F-BFA7-5F568F813D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8748" y="954230"/>
              <a:ext cx="1927701" cy="1927701"/>
            </a:xfrm>
            <a:prstGeom prst="rect">
              <a:avLst/>
            </a:prstGeom>
          </p:spPr>
        </p:pic>
        <p:sp>
          <p:nvSpPr>
            <p:cNvPr id="19" name="Oval 18">
              <a:extLst>
                <a:ext uri="{FF2B5EF4-FFF2-40B4-BE49-F238E27FC236}">
                  <a16:creationId xmlns:a16="http://schemas.microsoft.com/office/drawing/2014/main" id="{976E1550-537B-8B9D-0761-A91074FA5457}"/>
                </a:ext>
              </a:extLst>
            </p:cNvPr>
            <p:cNvSpPr/>
            <p:nvPr/>
          </p:nvSpPr>
          <p:spPr>
            <a:xfrm>
              <a:off x="2925111" y="1080593"/>
              <a:ext cx="1674974" cy="1674974"/>
            </a:xfrm>
            <a:prstGeom prst="ellipse">
              <a:avLst/>
            </a:prstGeom>
            <a:solidFill>
              <a:schemeClr val="accent2">
                <a:lumMod val="60000"/>
                <a:lumOff val="4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effectLst/>
                  <a:uLnTx/>
                  <a:uFillTx/>
                  <a:latin typeface="Helvetica"/>
                  <a:ea typeface="+mn-ea"/>
                  <a:cs typeface="+mn-cs"/>
                </a:rPr>
                <a:t>2019</a:t>
              </a:r>
            </a:p>
          </p:txBody>
        </p:sp>
      </p:grpSp>
      <p:grpSp>
        <p:nvGrpSpPr>
          <p:cNvPr id="21" name="Group 20">
            <a:extLst>
              <a:ext uri="{FF2B5EF4-FFF2-40B4-BE49-F238E27FC236}">
                <a16:creationId xmlns:a16="http://schemas.microsoft.com/office/drawing/2014/main" id="{0D442042-3829-CEBB-531A-61173965104C}"/>
              </a:ext>
            </a:extLst>
          </p:cNvPr>
          <p:cNvGrpSpPr/>
          <p:nvPr/>
        </p:nvGrpSpPr>
        <p:grpSpPr>
          <a:xfrm>
            <a:off x="5452757" y="1257300"/>
            <a:ext cx="1270002" cy="1270000"/>
            <a:chOff x="5013628" y="954230"/>
            <a:chExt cx="1927701" cy="1927701"/>
          </a:xfrm>
        </p:grpSpPr>
        <p:pic>
          <p:nvPicPr>
            <p:cNvPr id="23" name="Graphic 22">
              <a:extLst>
                <a:ext uri="{FF2B5EF4-FFF2-40B4-BE49-F238E27FC236}">
                  <a16:creationId xmlns:a16="http://schemas.microsoft.com/office/drawing/2014/main" id="{70F016B7-5C73-A855-B115-15EF3D45ED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13628" y="954230"/>
              <a:ext cx="1927701" cy="1927701"/>
            </a:xfrm>
            <a:prstGeom prst="rect">
              <a:avLst/>
            </a:prstGeom>
          </p:spPr>
        </p:pic>
        <p:sp>
          <p:nvSpPr>
            <p:cNvPr id="24" name="Oval 23">
              <a:extLst>
                <a:ext uri="{FF2B5EF4-FFF2-40B4-BE49-F238E27FC236}">
                  <a16:creationId xmlns:a16="http://schemas.microsoft.com/office/drawing/2014/main" id="{CB22032F-5783-2582-8526-8246AB687EE0}"/>
                </a:ext>
              </a:extLst>
            </p:cNvPr>
            <p:cNvSpPr/>
            <p:nvPr/>
          </p:nvSpPr>
          <p:spPr>
            <a:xfrm>
              <a:off x="5139991" y="1080593"/>
              <a:ext cx="1674974" cy="1674974"/>
            </a:xfrm>
            <a:prstGeom prst="ellipse">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effectLst/>
                  <a:uLnTx/>
                  <a:uFillTx/>
                  <a:latin typeface="Helvetica"/>
                  <a:ea typeface="+mn-ea"/>
                  <a:cs typeface="+mn-cs"/>
                </a:rPr>
                <a:t>2018</a:t>
              </a:r>
            </a:p>
          </p:txBody>
        </p:sp>
      </p:grpSp>
      <p:grpSp>
        <p:nvGrpSpPr>
          <p:cNvPr id="26" name="Group 25">
            <a:extLst>
              <a:ext uri="{FF2B5EF4-FFF2-40B4-BE49-F238E27FC236}">
                <a16:creationId xmlns:a16="http://schemas.microsoft.com/office/drawing/2014/main" id="{BBD40A65-1334-E2C5-5FD4-254E33DE1415}"/>
              </a:ext>
            </a:extLst>
          </p:cNvPr>
          <p:cNvGrpSpPr/>
          <p:nvPr/>
        </p:nvGrpSpPr>
        <p:grpSpPr>
          <a:xfrm>
            <a:off x="7906313" y="1257300"/>
            <a:ext cx="1270002" cy="1270000"/>
            <a:chOff x="7233588" y="954230"/>
            <a:chExt cx="1927701" cy="1927701"/>
          </a:xfrm>
        </p:grpSpPr>
        <p:pic>
          <p:nvPicPr>
            <p:cNvPr id="28" name="Graphic 27">
              <a:extLst>
                <a:ext uri="{FF2B5EF4-FFF2-40B4-BE49-F238E27FC236}">
                  <a16:creationId xmlns:a16="http://schemas.microsoft.com/office/drawing/2014/main" id="{0369A32B-5CB5-6B81-8E85-AE7FF2515F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29" name="Oval 28">
              <a:extLst>
                <a:ext uri="{FF2B5EF4-FFF2-40B4-BE49-F238E27FC236}">
                  <a16:creationId xmlns:a16="http://schemas.microsoft.com/office/drawing/2014/main" id="{6879C2E8-27E7-D989-8115-406C2C4C1C1D}"/>
                </a:ext>
              </a:extLst>
            </p:cNvPr>
            <p:cNvSpPr/>
            <p:nvPr/>
          </p:nvSpPr>
          <p:spPr>
            <a:xfrm>
              <a:off x="7359951" y="1080593"/>
              <a:ext cx="1674974" cy="1674974"/>
            </a:xfrm>
            <a:prstGeom prst="ellipse">
              <a:avLst/>
            </a:prstGeom>
            <a:solidFill>
              <a:schemeClr val="accent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effectLst/>
                  <a:uLnTx/>
                  <a:uFillTx/>
                  <a:latin typeface="Helvetica"/>
                  <a:ea typeface="+mn-ea"/>
                  <a:cs typeface="+mn-cs"/>
                </a:rPr>
                <a:t>2017</a:t>
              </a:r>
            </a:p>
          </p:txBody>
        </p:sp>
      </p:grpSp>
      <p:grpSp>
        <p:nvGrpSpPr>
          <p:cNvPr id="31" name="Group 30">
            <a:extLst>
              <a:ext uri="{FF2B5EF4-FFF2-40B4-BE49-F238E27FC236}">
                <a16:creationId xmlns:a16="http://schemas.microsoft.com/office/drawing/2014/main" id="{9F562954-5C0C-161B-EF79-2488A0C20723}"/>
              </a:ext>
            </a:extLst>
          </p:cNvPr>
          <p:cNvGrpSpPr/>
          <p:nvPr/>
        </p:nvGrpSpPr>
        <p:grpSpPr>
          <a:xfrm>
            <a:off x="10349633" y="1257300"/>
            <a:ext cx="1270002" cy="1270000"/>
            <a:chOff x="9458628" y="954230"/>
            <a:chExt cx="1927701" cy="1927701"/>
          </a:xfrm>
        </p:grpSpPr>
        <p:pic>
          <p:nvPicPr>
            <p:cNvPr id="33" name="Graphic 32">
              <a:extLst>
                <a:ext uri="{FF2B5EF4-FFF2-40B4-BE49-F238E27FC236}">
                  <a16:creationId xmlns:a16="http://schemas.microsoft.com/office/drawing/2014/main" id="{34029278-476D-D0B6-C030-C0B8776A74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58628" y="954230"/>
              <a:ext cx="1927701" cy="1927701"/>
            </a:xfrm>
            <a:prstGeom prst="rect">
              <a:avLst/>
            </a:prstGeom>
          </p:spPr>
        </p:pic>
        <p:sp>
          <p:nvSpPr>
            <p:cNvPr id="34" name="Oval 33">
              <a:extLst>
                <a:ext uri="{FF2B5EF4-FFF2-40B4-BE49-F238E27FC236}">
                  <a16:creationId xmlns:a16="http://schemas.microsoft.com/office/drawing/2014/main" id="{F49F9045-4A02-3565-F6AF-B2F217055F22}"/>
                </a:ext>
              </a:extLst>
            </p:cNvPr>
            <p:cNvSpPr/>
            <p:nvPr/>
          </p:nvSpPr>
          <p:spPr>
            <a:xfrm>
              <a:off x="9584991" y="1080593"/>
              <a:ext cx="1674974" cy="1674974"/>
            </a:xfrm>
            <a:prstGeom prst="ellipse">
              <a:avLst/>
            </a:prstGeom>
            <a:solidFill>
              <a:schemeClr val="tx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Helvetica"/>
                  <a:ea typeface="+mn-ea"/>
                  <a:cs typeface="+mn-cs"/>
                </a:rPr>
                <a:t>2016</a:t>
              </a:r>
            </a:p>
          </p:txBody>
        </p:sp>
      </p:grpSp>
      <p:sp>
        <p:nvSpPr>
          <p:cNvPr id="43" name="Rectangle: Rounded Corners 42">
            <a:extLst>
              <a:ext uri="{FF2B5EF4-FFF2-40B4-BE49-F238E27FC236}">
                <a16:creationId xmlns:a16="http://schemas.microsoft.com/office/drawing/2014/main" id="{A89AFE8D-942D-DCE3-CE25-3AA72A4CADD8}"/>
              </a:ext>
            </a:extLst>
          </p:cNvPr>
          <p:cNvSpPr/>
          <p:nvPr/>
        </p:nvSpPr>
        <p:spPr>
          <a:xfrm>
            <a:off x="122757" y="2837559"/>
            <a:ext cx="2093560" cy="2651748"/>
          </a:xfrm>
          <a:prstGeom prst="roundRect">
            <a:avLst>
              <a:gd name="adj" fmla="val 4641"/>
            </a:avLst>
          </a:prstGeom>
          <a:solidFill>
            <a:schemeClr val="accent2">
              <a:lumMod val="60000"/>
              <a:lumOff val="40000"/>
            </a:schemeClr>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800"/>
              </a:spcAft>
              <a:buClrTx/>
              <a:buSzTx/>
              <a:buFontTx/>
              <a:buNone/>
              <a:tabLst/>
              <a:defRPr/>
            </a:pPr>
            <a:r>
              <a:rPr kumimoji="0" lang="en-GB" sz="1200" b="1" i="0" u="none" strike="noStrike" kern="1200" cap="none" spc="0" normalizeH="0" baseline="0" noProof="0">
                <a:ln>
                  <a:noFill/>
                </a:ln>
                <a:effectLst/>
                <a:uLnTx/>
                <a:uFillTx/>
                <a:latin typeface="Helvetica" pitchFamily="2" charset="0"/>
                <a:ea typeface="+mn-ea"/>
                <a:cs typeface="+mn-cs"/>
              </a:rPr>
              <a:t>Acquisition of Vysiion </a:t>
            </a:r>
            <a:br>
              <a:rPr kumimoji="0" lang="en-GB" sz="1200" b="1" i="0" u="none" strike="noStrike" kern="1200" cap="none" spc="0" normalizeH="0" baseline="0" noProof="0">
                <a:ln>
                  <a:noFill/>
                </a:ln>
                <a:effectLst/>
                <a:uLnTx/>
                <a:uFillTx/>
                <a:latin typeface="Helvetica" pitchFamily="2" charset="0"/>
                <a:ea typeface="+mn-ea"/>
                <a:cs typeface="+mn-cs"/>
              </a:rPr>
            </a:br>
            <a:r>
              <a:rPr kumimoji="0" lang="en-GB" sz="1050" b="0" i="0" u="none" strike="noStrike" kern="1200" cap="none" spc="0" normalizeH="0" baseline="0" noProof="0">
                <a:ln>
                  <a:noFill/>
                </a:ln>
                <a:effectLst/>
                <a:uLnTx/>
                <a:uFillTx/>
                <a:latin typeface="Helvetica" pitchFamily="2" charset="0"/>
                <a:ea typeface="+mn-ea"/>
                <a:cs typeface="+mn-cs"/>
              </a:rPr>
              <a:t>(112 Engineers)</a:t>
            </a:r>
          </a:p>
          <a:p>
            <a:pPr algn="ctr">
              <a:spcBef>
                <a:spcPts val="300"/>
              </a:spcBef>
              <a:spcAft>
                <a:spcPts val="800"/>
              </a:spcAft>
              <a:defRPr/>
            </a:pPr>
            <a:r>
              <a:rPr lang="en-GB" sz="700">
                <a:latin typeface="+mj-lt"/>
              </a:rPr>
              <a:t>Project delivery, edge to core technologies</a:t>
            </a:r>
          </a:p>
          <a:p>
            <a:pPr algn="ctr">
              <a:spcBef>
                <a:spcPts val="300"/>
              </a:spcBef>
              <a:spcAft>
                <a:spcPts val="800"/>
              </a:spcAft>
              <a:defRPr/>
            </a:pPr>
            <a:r>
              <a:rPr lang="en-GB" sz="700">
                <a:latin typeface="+mj-lt"/>
              </a:rPr>
              <a:t>UK Field Engineering Team</a:t>
            </a:r>
          </a:p>
          <a:p>
            <a:pPr algn="ctr">
              <a:spcBef>
                <a:spcPts val="300"/>
              </a:spcBef>
              <a:spcAft>
                <a:spcPts val="800"/>
              </a:spcAft>
              <a:defRPr/>
            </a:pPr>
            <a:r>
              <a:rPr lang="en-GB" sz="700">
                <a:latin typeface="+mj-lt"/>
              </a:rPr>
              <a:t>24 / 7 x 365 NOC, and Data Centre Services Team</a:t>
            </a:r>
          </a:p>
          <a:p>
            <a:pPr algn="ctr">
              <a:spcBef>
                <a:spcPts val="300"/>
              </a:spcBef>
              <a:spcAft>
                <a:spcPts val="800"/>
              </a:spcAft>
              <a:defRPr/>
            </a:pPr>
            <a:r>
              <a:rPr lang="en-GB" sz="700">
                <a:latin typeface="+mj-lt"/>
              </a:rPr>
              <a:t>Reactive and Proactive Tech Resolution Team</a:t>
            </a:r>
          </a:p>
          <a:p>
            <a:pPr marL="0" marR="0" lvl="0" indent="0" algn="ctr" defTabSz="914400" rtl="0" eaLnBrk="1" fontAlgn="auto" latinLnBrk="0" hangingPunct="1">
              <a:lnSpc>
                <a:spcPct val="100000"/>
              </a:lnSpc>
              <a:spcBef>
                <a:spcPts val="300"/>
              </a:spcBef>
              <a:spcAft>
                <a:spcPts val="800"/>
              </a:spcAft>
              <a:buClrTx/>
              <a:buSzTx/>
              <a:buFontTx/>
              <a:buNone/>
              <a:tabLst/>
              <a:defRPr/>
            </a:pPr>
            <a:endParaRPr kumimoji="0" lang="en-GB" sz="1050" b="0" i="0" u="none" strike="noStrike" kern="1200" cap="none" spc="0" normalizeH="0" baseline="0" noProof="0">
              <a:ln>
                <a:noFill/>
              </a:ln>
              <a:effectLst/>
              <a:uLnTx/>
              <a:uFillTx/>
              <a:latin typeface="Helvetica" pitchFamily="2" charset="0"/>
              <a:ea typeface="+mn-ea"/>
              <a:cs typeface="+mn-cs"/>
            </a:endParaRPr>
          </a:p>
        </p:txBody>
      </p:sp>
      <p:sp>
        <p:nvSpPr>
          <p:cNvPr id="55" name="Rectangle: Rounded Corners 54">
            <a:extLst>
              <a:ext uri="{FF2B5EF4-FFF2-40B4-BE49-F238E27FC236}">
                <a16:creationId xmlns:a16="http://schemas.microsoft.com/office/drawing/2014/main" id="{D41FB038-1166-45BC-4633-388DA08FD30A}"/>
              </a:ext>
            </a:extLst>
          </p:cNvPr>
          <p:cNvSpPr/>
          <p:nvPr/>
        </p:nvSpPr>
        <p:spPr>
          <a:xfrm>
            <a:off x="2565863" y="2837559"/>
            <a:ext cx="2093560" cy="2651748"/>
          </a:xfrm>
          <a:prstGeom prst="roundRect">
            <a:avLst>
              <a:gd name="adj" fmla="val 4641"/>
            </a:avLst>
          </a:prstGeom>
          <a:solidFill>
            <a:schemeClr val="accent2">
              <a:lumMod val="60000"/>
              <a:lumOff val="40000"/>
            </a:schemeClr>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R="0" lvl="0" algn="ctr" fontAlgn="auto">
              <a:lnSpc>
                <a:spcPct val="100000"/>
              </a:lnSpc>
              <a:spcBef>
                <a:spcPts val="300"/>
              </a:spcBef>
              <a:spcAft>
                <a:spcPts val="800"/>
              </a:spcAft>
              <a:buClrTx/>
              <a:buSzTx/>
              <a:tabLst/>
              <a:defRPr/>
            </a:pPr>
            <a:r>
              <a:rPr lang="en-GB" sz="700">
                <a:latin typeface="+mj-lt"/>
              </a:rPr>
              <a:t>Data Loss Prevention</a:t>
            </a:r>
          </a:p>
          <a:p>
            <a:pPr marR="0" lvl="0" algn="ctr" fontAlgn="auto">
              <a:lnSpc>
                <a:spcPct val="100000"/>
              </a:lnSpc>
              <a:spcBef>
                <a:spcPts val="300"/>
              </a:spcBef>
              <a:spcAft>
                <a:spcPts val="800"/>
              </a:spcAft>
              <a:buClrTx/>
              <a:buSzTx/>
              <a:tabLst/>
              <a:defRPr/>
            </a:pPr>
            <a:r>
              <a:rPr lang="en-GB" sz="700">
                <a:latin typeface="+mj-lt"/>
              </a:rPr>
              <a:t>Advanced IAM (Identity Access Management) Solutions</a:t>
            </a:r>
          </a:p>
          <a:p>
            <a:pPr marR="0" lvl="0" algn="ctr" fontAlgn="auto">
              <a:lnSpc>
                <a:spcPct val="100000"/>
              </a:lnSpc>
              <a:spcBef>
                <a:spcPts val="300"/>
              </a:spcBef>
              <a:spcAft>
                <a:spcPts val="800"/>
              </a:spcAft>
              <a:buClrTx/>
              <a:buSzTx/>
              <a:tabLst/>
              <a:defRPr/>
            </a:pPr>
            <a:r>
              <a:rPr lang="en-GB" sz="700">
                <a:latin typeface="+mj-lt"/>
              </a:rPr>
              <a:t>GRC Services</a:t>
            </a:r>
          </a:p>
          <a:p>
            <a:pPr marR="0" lvl="0" algn="ctr" fontAlgn="auto">
              <a:lnSpc>
                <a:spcPct val="100000"/>
              </a:lnSpc>
              <a:spcBef>
                <a:spcPts val="300"/>
              </a:spcBef>
              <a:spcAft>
                <a:spcPts val="800"/>
              </a:spcAft>
              <a:buClrTx/>
              <a:buSzTx/>
              <a:tabLst/>
              <a:defRPr/>
            </a:pPr>
            <a:r>
              <a:rPr lang="en-GB" sz="700">
                <a:latin typeface="+mj-lt"/>
              </a:rPr>
              <a:t>Cloud </a:t>
            </a:r>
            <a:r>
              <a:rPr lang="en-GB" sz="700" err="1">
                <a:latin typeface="+mj-lt"/>
              </a:rPr>
              <a:t>DRaaS</a:t>
            </a:r>
            <a:endParaRPr lang="en-GB" sz="700">
              <a:latin typeface="+mj-lt"/>
            </a:endParaRPr>
          </a:p>
          <a:p>
            <a:pPr marR="0" lvl="0" algn="ctr" fontAlgn="auto">
              <a:lnSpc>
                <a:spcPct val="100000"/>
              </a:lnSpc>
              <a:spcBef>
                <a:spcPts val="300"/>
              </a:spcBef>
              <a:spcAft>
                <a:spcPts val="800"/>
              </a:spcAft>
              <a:buClrTx/>
              <a:buSzTx/>
              <a:tabLst/>
              <a:defRPr/>
            </a:pPr>
            <a:r>
              <a:rPr lang="en-GB" sz="700">
                <a:latin typeface="+mj-lt"/>
              </a:rPr>
              <a:t>Platform as-a-Service</a:t>
            </a:r>
          </a:p>
          <a:p>
            <a:pPr marR="0" lvl="0" algn="ctr" fontAlgn="auto">
              <a:lnSpc>
                <a:spcPct val="100000"/>
              </a:lnSpc>
              <a:spcBef>
                <a:spcPts val="300"/>
              </a:spcBef>
              <a:spcAft>
                <a:spcPts val="800"/>
              </a:spcAft>
              <a:buClrTx/>
              <a:buSzTx/>
              <a:tabLst/>
              <a:defRPr/>
            </a:pPr>
            <a:r>
              <a:rPr lang="en-GB" sz="700">
                <a:latin typeface="+mj-lt"/>
              </a:rPr>
              <a:t>Public Cloud VDI as-a-Service. </a:t>
            </a:r>
          </a:p>
          <a:p>
            <a:pPr algn="ctr">
              <a:spcBef>
                <a:spcPts val="300"/>
              </a:spcBef>
              <a:spcAft>
                <a:spcPts val="800"/>
              </a:spcAft>
              <a:defRPr/>
            </a:pPr>
            <a:r>
              <a:rPr lang="en-GB" sz="700">
                <a:latin typeface="+mj-lt"/>
              </a:rPr>
              <a:t>DDOS service across our infrastructure</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b="0" i="0" u="none" strike="noStrike" kern="1200" cap="none" spc="0" normalizeH="0" baseline="0" noProof="0">
              <a:ln>
                <a:noFill/>
              </a:ln>
              <a:effectLst/>
              <a:uLnTx/>
              <a:uFillTx/>
              <a:latin typeface="Helvetica" pitchFamily="2" charset="0"/>
              <a:ea typeface="+mn-ea"/>
              <a:cs typeface="+mn-cs"/>
            </a:endParaRPr>
          </a:p>
        </p:txBody>
      </p:sp>
      <p:sp>
        <p:nvSpPr>
          <p:cNvPr id="58" name="Rectangle: Rounded Corners 57">
            <a:extLst>
              <a:ext uri="{FF2B5EF4-FFF2-40B4-BE49-F238E27FC236}">
                <a16:creationId xmlns:a16="http://schemas.microsoft.com/office/drawing/2014/main" id="{29D61C05-2E13-373F-BC25-45291B6F704A}"/>
              </a:ext>
            </a:extLst>
          </p:cNvPr>
          <p:cNvSpPr/>
          <p:nvPr/>
        </p:nvSpPr>
        <p:spPr>
          <a:xfrm>
            <a:off x="5039195" y="2837559"/>
            <a:ext cx="2093560" cy="2651748"/>
          </a:xfrm>
          <a:prstGeom prst="roundRect">
            <a:avLst>
              <a:gd name="adj" fmla="val 4641"/>
            </a:avLst>
          </a:prstGeom>
          <a:solidFill>
            <a:schemeClr val="accent1"/>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R="0" lvl="0" indent="0" algn="ctr" fontAlgn="auto">
              <a:lnSpc>
                <a:spcPct val="100000"/>
              </a:lnSpc>
              <a:spcBef>
                <a:spcPts val="300"/>
              </a:spcBef>
              <a:spcAft>
                <a:spcPts val="800"/>
              </a:spcAft>
              <a:buClrTx/>
              <a:buSzTx/>
              <a:buFontTx/>
              <a:buNone/>
              <a:tabLst/>
              <a:defRPr/>
            </a:pPr>
            <a:r>
              <a:rPr lang="en-GB" sz="700">
                <a:latin typeface="+mj-lt"/>
              </a:rPr>
              <a:t>Cyber Security Operations Centre (CSOC)</a:t>
            </a:r>
            <a:br>
              <a:rPr lang="en-GB" sz="700">
                <a:latin typeface="+mj-lt"/>
              </a:rPr>
            </a:br>
            <a:r>
              <a:rPr lang="en-GB" sz="700">
                <a:latin typeface="+mj-lt"/>
              </a:rPr>
              <a:t>Cloud Management Platform</a:t>
            </a:r>
            <a:br>
              <a:rPr lang="en-GB" sz="700">
                <a:latin typeface="+mj-lt"/>
              </a:rPr>
            </a:br>
            <a:r>
              <a:rPr lang="en-GB" sz="700">
                <a:latin typeface="+mj-lt"/>
              </a:rPr>
              <a:t>SD-WAN / Cloud</a:t>
            </a:r>
          </a:p>
          <a:p>
            <a:pPr marR="0" lvl="0" indent="0" algn="ctr" fontAlgn="auto">
              <a:lnSpc>
                <a:spcPct val="100000"/>
              </a:lnSpc>
              <a:spcBef>
                <a:spcPts val="300"/>
              </a:spcBef>
              <a:spcAft>
                <a:spcPts val="800"/>
              </a:spcAft>
              <a:buClrTx/>
              <a:buSzTx/>
              <a:buFontTx/>
              <a:buNone/>
              <a:tabLst/>
              <a:defRPr/>
            </a:pPr>
            <a:r>
              <a:rPr lang="en-GB" sz="700">
                <a:latin typeface="+mj-lt"/>
              </a:rPr>
              <a:t>One Owner-Extension of our Customer Served 1st Philosophy</a:t>
            </a:r>
            <a:br>
              <a:rPr lang="en-GB" sz="700">
                <a:latin typeface="+mj-lt"/>
              </a:rPr>
            </a:br>
            <a:r>
              <a:rPr lang="en-GB" sz="700">
                <a:latin typeface="+mj-lt"/>
              </a:rPr>
              <a:t>BS10012-PIIS.</a:t>
            </a:r>
          </a:p>
          <a:p>
            <a:pPr algn="ctr">
              <a:spcBef>
                <a:spcPts val="300"/>
              </a:spcBef>
              <a:spcAft>
                <a:spcPts val="800"/>
              </a:spcAft>
              <a:defRPr/>
            </a:pPr>
            <a:r>
              <a:rPr lang="en-GB" sz="700">
                <a:latin typeface="+mj-lt"/>
              </a:rPr>
              <a:t>Exponential-e approved as HSCN, Stage 3 CNSP, since 2018</a:t>
            </a:r>
          </a:p>
          <a:p>
            <a:pPr algn="ctr">
              <a:spcBef>
                <a:spcPts val="300"/>
              </a:spcBef>
              <a:spcAft>
                <a:spcPts val="800"/>
              </a:spcAft>
              <a:defRPr/>
            </a:pPr>
            <a:r>
              <a:rPr lang="en-GB" sz="700">
                <a:latin typeface="+mj-lt"/>
              </a:rPr>
              <a:t>BS10012-PIIS standard for data management</a:t>
            </a:r>
          </a:p>
          <a:p>
            <a:pPr algn="ctr">
              <a:spcBef>
                <a:spcPts val="300"/>
              </a:spcBef>
              <a:spcAft>
                <a:spcPts val="800"/>
              </a:spcAft>
              <a:defRPr/>
            </a:pPr>
            <a:r>
              <a:rPr lang="en-GB" sz="700">
                <a:latin typeface="+mj-lt"/>
              </a:rPr>
              <a:t>24 / 7 UK based Cyber security operations centre (CSOC)</a:t>
            </a:r>
            <a:endParaRPr kumimoji="0" lang="en-US" sz="900" b="0" i="0" u="none" strike="noStrike" kern="1200" cap="none" spc="0" normalizeH="0" baseline="0" noProof="0">
              <a:ln>
                <a:noFill/>
              </a:ln>
              <a:effectLst/>
              <a:uLnTx/>
              <a:uFillTx/>
              <a:latin typeface="Helvetica" pitchFamily="2" charset="0"/>
              <a:ea typeface="+mn-ea"/>
              <a:cs typeface="+mn-cs"/>
            </a:endParaRPr>
          </a:p>
        </p:txBody>
      </p:sp>
      <p:sp>
        <p:nvSpPr>
          <p:cNvPr id="61" name="Rectangle: Rounded Corners 60">
            <a:extLst>
              <a:ext uri="{FF2B5EF4-FFF2-40B4-BE49-F238E27FC236}">
                <a16:creationId xmlns:a16="http://schemas.microsoft.com/office/drawing/2014/main" id="{2E4862D3-9760-8B4D-8793-E8CF407014D6}"/>
              </a:ext>
            </a:extLst>
          </p:cNvPr>
          <p:cNvSpPr/>
          <p:nvPr/>
        </p:nvSpPr>
        <p:spPr>
          <a:xfrm>
            <a:off x="7492751" y="2837559"/>
            <a:ext cx="2093560" cy="2651748"/>
          </a:xfrm>
          <a:prstGeom prst="roundRect">
            <a:avLst>
              <a:gd name="adj" fmla="val 4641"/>
            </a:avLst>
          </a:prstGeom>
          <a:solidFill>
            <a:schemeClr val="accent2"/>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algn="ctr">
              <a:spcBef>
                <a:spcPts val="300"/>
              </a:spcBef>
              <a:spcAft>
                <a:spcPts val="800"/>
              </a:spcAft>
              <a:defRPr/>
            </a:pPr>
            <a:r>
              <a:rPr lang="en-US" sz="1050" b="1">
                <a:latin typeface="Helvetica" pitchFamily="2" charset="0"/>
              </a:rPr>
              <a:t>The Product Innovation Continues </a:t>
            </a:r>
          </a:p>
          <a:p>
            <a:pPr algn="ctr">
              <a:spcBef>
                <a:spcPts val="300"/>
              </a:spcBef>
              <a:spcAft>
                <a:spcPts val="800"/>
              </a:spcAft>
              <a:defRPr/>
            </a:pPr>
            <a:r>
              <a:rPr lang="en-US" sz="700">
                <a:latin typeface="+mj-lt"/>
              </a:rPr>
              <a:t>The creation of our Exponential-e</a:t>
            </a:r>
            <a:br>
              <a:rPr lang="en-US" sz="700">
                <a:latin typeface="+mj-lt"/>
              </a:rPr>
            </a:br>
            <a:r>
              <a:rPr lang="en-US" sz="700">
                <a:latin typeface="+mj-lt"/>
              </a:rPr>
              <a:t>Cyber Security product portfolio.</a:t>
            </a:r>
            <a:br>
              <a:rPr lang="en-US" sz="700">
                <a:latin typeface="+mj-lt"/>
              </a:rPr>
            </a:br>
            <a:r>
              <a:rPr lang="en-US" sz="700">
                <a:latin typeface="+mj-lt"/>
              </a:rPr>
              <a:t>Developments in a world-first: SD-Cloud.</a:t>
            </a:r>
          </a:p>
          <a:p>
            <a:pPr algn="ctr">
              <a:spcBef>
                <a:spcPts val="300"/>
              </a:spcBef>
              <a:spcAft>
                <a:spcPts val="800"/>
              </a:spcAft>
              <a:defRPr/>
            </a:pPr>
            <a:r>
              <a:rPr lang="en-GB" sz="700">
                <a:latin typeface="+mj-lt"/>
              </a:rPr>
              <a:t>Launch of our Cyber Security Product portfolio</a:t>
            </a:r>
          </a:p>
          <a:p>
            <a:pPr marL="0" marR="0" lvl="0" indent="0" algn="ctr" defTabSz="914400" rtl="0" eaLnBrk="1" fontAlgn="auto" latinLnBrk="0" hangingPunct="1">
              <a:lnSpc>
                <a:spcPct val="100000"/>
              </a:lnSpc>
              <a:spcBef>
                <a:spcPts val="300"/>
              </a:spcBef>
              <a:spcAft>
                <a:spcPts val="800"/>
              </a:spcAft>
              <a:buClrTx/>
              <a:buSzTx/>
              <a:buFontTx/>
              <a:buNone/>
              <a:tabLst/>
              <a:defRPr/>
            </a:pPr>
            <a:endParaRPr kumimoji="0" lang="en-US" sz="900" b="0" i="0" u="none" strike="noStrike" kern="1200" cap="none" spc="0" normalizeH="0" baseline="0" noProof="0">
              <a:ln>
                <a:noFill/>
              </a:ln>
              <a:effectLst/>
              <a:uLnTx/>
              <a:uFillTx/>
              <a:latin typeface="Helvetica" pitchFamily="2" charset="0"/>
              <a:ea typeface="+mn-ea"/>
              <a:cs typeface="+mn-cs"/>
            </a:endParaRPr>
          </a:p>
        </p:txBody>
      </p:sp>
      <p:sp>
        <p:nvSpPr>
          <p:cNvPr id="64" name="Rectangle: Rounded Corners 63">
            <a:extLst>
              <a:ext uri="{FF2B5EF4-FFF2-40B4-BE49-F238E27FC236}">
                <a16:creationId xmlns:a16="http://schemas.microsoft.com/office/drawing/2014/main" id="{D128D891-E5CB-4DC3-45AA-DC405FABC6AB}"/>
              </a:ext>
            </a:extLst>
          </p:cNvPr>
          <p:cNvSpPr/>
          <p:nvPr/>
        </p:nvSpPr>
        <p:spPr>
          <a:xfrm>
            <a:off x="9940520" y="2827162"/>
            <a:ext cx="2093560" cy="2651748"/>
          </a:xfrm>
          <a:prstGeom prst="roundRect">
            <a:avLst>
              <a:gd name="adj" fmla="val 4641"/>
            </a:avLst>
          </a:prstGeom>
          <a:solidFill>
            <a:schemeClr val="tx2"/>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R="0" lvl="0" indent="0" algn="ctr" fontAlgn="auto">
              <a:lnSpc>
                <a:spcPct val="100000"/>
              </a:lnSpc>
              <a:spcBef>
                <a:spcPts val="300"/>
              </a:spcBef>
              <a:spcAft>
                <a:spcPts val="800"/>
              </a:spcAft>
              <a:buClrTx/>
              <a:buSzTx/>
              <a:buFontTx/>
              <a:buNone/>
              <a:tabLst/>
              <a:defRPr/>
            </a:pPr>
            <a:r>
              <a:rPr lang="en-US" sz="1050" b="1">
                <a:solidFill>
                  <a:prstClr val="white"/>
                </a:solidFill>
                <a:latin typeface="Helvetica" pitchFamily="2" charset="0"/>
              </a:rPr>
              <a:t>Expansion to the ARK </a:t>
            </a:r>
          </a:p>
          <a:p>
            <a:pPr algn="ctr">
              <a:spcBef>
                <a:spcPts val="300"/>
              </a:spcBef>
              <a:spcAft>
                <a:spcPts val="800"/>
              </a:spcAft>
              <a:defRPr/>
            </a:pPr>
            <a:r>
              <a:rPr lang="en-US" sz="700">
                <a:solidFill>
                  <a:prstClr val="white"/>
                </a:solidFill>
                <a:latin typeface="+mj-lt"/>
              </a:rPr>
              <a:t>Offering our customers secure, energy efficient Managed Data Centre space. As well as launching market disrupting Cloud products-S4 Cloud Storage, Cloud Sync.</a:t>
            </a:r>
          </a:p>
          <a:p>
            <a:pPr algn="ctr">
              <a:spcBef>
                <a:spcPts val="300"/>
              </a:spcBef>
              <a:spcAft>
                <a:spcPts val="800"/>
              </a:spcAft>
              <a:defRPr/>
            </a:pPr>
            <a:r>
              <a:rPr lang="en-GB" sz="700">
                <a:solidFill>
                  <a:prstClr val="white"/>
                </a:solidFill>
                <a:latin typeface="+mj-lt"/>
              </a:rPr>
              <a:t>Further strategic investment into secure energy efficient management data centre</a:t>
            </a:r>
          </a:p>
          <a:p>
            <a:pPr algn="ctr">
              <a:spcBef>
                <a:spcPts val="300"/>
              </a:spcBef>
              <a:spcAft>
                <a:spcPts val="800"/>
              </a:spcAft>
              <a:defRPr/>
            </a:pPr>
            <a:r>
              <a:rPr lang="en-GB" sz="700">
                <a:solidFill>
                  <a:prstClr val="white"/>
                </a:solidFill>
                <a:latin typeface="+mj-lt"/>
              </a:rPr>
              <a:t>Cas-Telecommunication</a:t>
            </a:r>
          </a:p>
          <a:p>
            <a:pPr marL="0" marR="0" lvl="0" indent="0" algn="ctr" defTabSz="914400" rtl="0" eaLnBrk="1" fontAlgn="auto" latinLnBrk="0" hangingPunct="1">
              <a:lnSpc>
                <a:spcPct val="100000"/>
              </a:lnSpc>
              <a:spcBef>
                <a:spcPts val="300"/>
              </a:spcBef>
              <a:spcAft>
                <a:spcPts val="80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25077679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07FE3-02F6-B503-48D7-54D7849C3C4A}"/>
              </a:ext>
            </a:extLst>
          </p:cNvPr>
          <p:cNvSpPr>
            <a:spLocks noGrp="1"/>
          </p:cNvSpPr>
          <p:nvPr>
            <p:ph type="title"/>
          </p:nvPr>
        </p:nvSpPr>
        <p:spPr/>
        <p:txBody>
          <a:bodyPr/>
          <a:lstStyle/>
          <a:p>
            <a:r>
              <a:rPr lang="en-GB"/>
              <a:t>Managed CSOC</a:t>
            </a:r>
          </a:p>
        </p:txBody>
      </p:sp>
      <p:sp>
        <p:nvSpPr>
          <p:cNvPr id="4" name="TextBox 3">
            <a:extLst>
              <a:ext uri="{FF2B5EF4-FFF2-40B4-BE49-F238E27FC236}">
                <a16:creationId xmlns:a16="http://schemas.microsoft.com/office/drawing/2014/main" id="{1DC9E480-CAAF-70B3-F84C-00083BA47D99}"/>
              </a:ext>
            </a:extLst>
          </p:cNvPr>
          <p:cNvSpPr txBox="1"/>
          <p:nvPr/>
        </p:nvSpPr>
        <p:spPr>
          <a:xfrm>
            <a:off x="417442" y="1073427"/>
            <a:ext cx="11247781" cy="4711146"/>
          </a:xfrm>
          <a:prstGeom prst="roundRect">
            <a:avLst>
              <a:gd name="adj" fmla="val 3264"/>
            </a:avLst>
          </a:prstGeom>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7200000" bIns="180000" anchor="ctr" anchorCtr="0">
            <a:noAutofit/>
          </a:bodyPr>
          <a:lstStyle/>
          <a:p>
            <a:pPr>
              <a:spcBef>
                <a:spcPts val="1800"/>
              </a:spcBef>
              <a:spcAft>
                <a:spcPts val="600"/>
              </a:spcAft>
            </a:pPr>
            <a:r>
              <a:rPr lang="en-GB" sz="1600" b="1">
                <a:solidFill>
                  <a:srgbClr val="1A1C2B"/>
                </a:solidFill>
                <a:effectLst/>
                <a:latin typeface="Helvetica" panose="020B0604020202020204" pitchFamily="34" charset="0"/>
                <a:ea typeface="Times New Roman" panose="02020603050405020304" pitchFamily="18" charset="0"/>
                <a:cs typeface="Times New Roman" panose="02020603050405020304" pitchFamily="18" charset="0"/>
              </a:rPr>
              <a:t>EXPO.e’s Managed CSOC</a:t>
            </a:r>
            <a:r>
              <a:rPr lang="en-GB" sz="1600">
                <a:solidFill>
                  <a:srgbClr val="1A1C2B"/>
                </a:solidFill>
                <a:effectLst/>
                <a:latin typeface="Helvetica" panose="020B0604020202020204" pitchFamily="34" charset="0"/>
                <a:ea typeface="Times New Roman" panose="02020603050405020304" pitchFamily="18" charset="0"/>
                <a:cs typeface="Times New Roman" panose="02020603050405020304" pitchFamily="18" charset="0"/>
              </a:rPr>
              <a:t> allows your customers to take a proactive approach to cyber security while minimising the resulting burden on their own IT teams. </a:t>
            </a:r>
          </a:p>
          <a:p>
            <a:pPr>
              <a:spcBef>
                <a:spcPts val="1800"/>
              </a:spcBef>
              <a:spcAft>
                <a:spcPts val="600"/>
              </a:spcAft>
            </a:pPr>
            <a:r>
              <a:rPr lang="en-GB" sz="1600">
                <a:solidFill>
                  <a:srgbClr val="1A1C2B"/>
                </a:solidFill>
                <a:effectLst/>
                <a:latin typeface="Helvetica" panose="020B0604020202020204" pitchFamily="34" charset="0"/>
                <a:ea typeface="Times New Roman" panose="02020603050405020304" pitchFamily="18" charset="0"/>
                <a:cs typeface="Times New Roman" panose="02020603050405020304" pitchFamily="18" charset="0"/>
              </a:rPr>
              <a:t>EXPO.e’s fully certified cyber security experts work to identify any potential breaches and ensure the appropriate actions are taken. There are numerous elements to this, including:</a:t>
            </a:r>
          </a:p>
        </p:txBody>
      </p:sp>
      <p:sp>
        <p:nvSpPr>
          <p:cNvPr id="11" name="Rectangle 10">
            <a:extLst>
              <a:ext uri="{FF2B5EF4-FFF2-40B4-BE49-F238E27FC236}">
                <a16:creationId xmlns:a16="http://schemas.microsoft.com/office/drawing/2014/main" id="{41C5CE05-EAF4-5877-82B4-459F488A944C}"/>
              </a:ext>
            </a:extLst>
          </p:cNvPr>
          <p:cNvSpPr/>
          <p:nvPr/>
        </p:nvSpPr>
        <p:spPr>
          <a:xfrm>
            <a:off x="4681330" y="1073427"/>
            <a:ext cx="3482796" cy="2360560"/>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lvl="0" indent="0" algn="ctr" defTabSz="914400" eaLnBrk="1" fontAlgn="auto" latinLnBrk="0" hangingPunct="1">
              <a:spcBef>
                <a:spcPts val="300"/>
              </a:spcBef>
              <a:spcAft>
                <a:spcPts val="300"/>
              </a:spcAft>
              <a:buClrTx/>
              <a:buSzTx/>
              <a:buFontTx/>
              <a:buNone/>
              <a:tabLst/>
              <a:defRPr/>
            </a:pPr>
            <a: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Real-time </a:t>
            </a:r>
            <a:b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br>
            <a: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Cyber Security Monitoring</a:t>
            </a:r>
            <a:b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br>
            <a:endParaRPr kumimoji="0" lang="en-GB" sz="1600" b="0"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endParaRPr>
          </a:p>
          <a:p>
            <a:pPr marL="107950" marR="107950" lvl="0" indent="0" algn="ctr" defTabSz="914400" eaLnBrk="1" fontAlgn="auto" latinLnBrk="0" hangingPunct="1">
              <a:spcBef>
                <a:spcPts val="300"/>
              </a:spcBef>
              <a:spcAft>
                <a:spcPts val="300"/>
              </a:spcAft>
              <a:buClrTx/>
              <a:buSzTx/>
              <a:buFontTx/>
              <a:buNone/>
              <a:tabLst/>
              <a:defRPr/>
            </a:pPr>
            <a:r>
              <a:rPr kumimoji="0" lang="en-US" sz="1500" b="0"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Operating </a:t>
            </a:r>
            <a:r>
              <a:rPr kumimoji="0" lang="en-US" sz="15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24 / 7 x 365</a:t>
            </a:r>
            <a:r>
              <a:rPr kumimoji="0" lang="en-US" sz="1500" b="0"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 to proactively identify any potential threats and issue automatic alerts - all based on the very latest threat intelligence.</a:t>
            </a:r>
            <a:endParaRPr kumimoji="0" lang="en-GB" sz="1500" b="0"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2A9C1757-B930-4E3D-87A7-9DF9C40190CC}"/>
              </a:ext>
            </a:extLst>
          </p:cNvPr>
          <p:cNvSpPr/>
          <p:nvPr/>
        </p:nvSpPr>
        <p:spPr>
          <a:xfrm>
            <a:off x="8161806" y="1073427"/>
            <a:ext cx="3503418" cy="2360560"/>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lvl="0" indent="0" algn="ctr" defTabSz="914400" eaLnBrk="1" fontAlgn="auto" latinLnBrk="0" hangingPunct="1">
              <a:spcBef>
                <a:spcPts val="300"/>
              </a:spcBef>
              <a:spcAft>
                <a:spcPts val="300"/>
              </a:spcAft>
              <a:buClrTx/>
              <a:buSzTx/>
              <a:buFontTx/>
              <a:buNone/>
              <a:tabLst/>
              <a:defRPr/>
            </a:pPr>
            <a: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The Unified Security Management (USM) Anywhere </a:t>
            </a:r>
            <a:r>
              <a:rPr lang="en-US" sz="1600" b="1" kern="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P</a:t>
            </a:r>
            <a:r>
              <a:rPr kumimoji="0" lang="en-US" sz="1600" b="1" i="0" u="none" strike="noStrike" kern="0" cap="none" spc="0" normalizeH="0" baseline="0" noProof="0" err="1">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latform</a:t>
            </a:r>
            <a:b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br>
            <a:endParaRPr kumimoji="0" lang="en-GB" sz="1600" b="0"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endParaRPr>
          </a:p>
          <a:p>
            <a:pPr marL="107950" marR="107950" lvl="0" indent="0" algn="ctr" defTabSz="914400" eaLnBrk="1" fontAlgn="auto" latinLnBrk="0" hangingPunct="1">
              <a:spcBef>
                <a:spcPts val="300"/>
              </a:spcBef>
              <a:spcAft>
                <a:spcPts val="300"/>
              </a:spcAft>
              <a:buClrTx/>
              <a:buSzTx/>
              <a:buFontTx/>
              <a:buNone/>
              <a:tabLst/>
              <a:defRPr/>
            </a:pPr>
            <a:r>
              <a:rPr lang="en-US" sz="1500" kern="0">
                <a:solidFill>
                  <a:srgbClr val="1A1C2B"/>
                </a:solidFill>
                <a:latin typeface="Helvetica" panose="020B0604020202020204" pitchFamily="34" charset="0"/>
                <a:cs typeface="Times New Roman" panose="02020603050405020304" pitchFamily="18" charset="0"/>
              </a:rPr>
              <a:t>Manage the entire security ecosystem through a fully centralized, highly intuitive </a:t>
            </a:r>
            <a:br>
              <a:rPr lang="en-US" sz="1500" kern="0">
                <a:solidFill>
                  <a:srgbClr val="1A1C2B"/>
                </a:solidFill>
                <a:latin typeface="Helvetica" panose="020B0604020202020204" pitchFamily="34" charset="0"/>
                <a:cs typeface="Times New Roman" panose="02020603050405020304" pitchFamily="18" charset="0"/>
              </a:rPr>
            </a:br>
            <a:r>
              <a:rPr lang="en-US" sz="1500" kern="0">
                <a:solidFill>
                  <a:srgbClr val="1A1C2B"/>
                </a:solidFill>
                <a:latin typeface="Helvetica" panose="020B0604020202020204" pitchFamily="34" charset="0"/>
                <a:cs typeface="Times New Roman" panose="02020603050405020304" pitchFamily="18" charset="0"/>
              </a:rPr>
              <a:t>platform</a:t>
            </a:r>
            <a:r>
              <a:rPr kumimoji="0" lang="en-US" sz="1500" b="0"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a:t>
            </a:r>
            <a:endParaRPr kumimoji="0" lang="en-GB" sz="1500" b="0"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EC1FE690-A922-3635-CCDB-DD4D5F5A01ED}"/>
              </a:ext>
            </a:extLst>
          </p:cNvPr>
          <p:cNvSpPr/>
          <p:nvPr/>
        </p:nvSpPr>
        <p:spPr>
          <a:xfrm>
            <a:off x="4681330" y="3424013"/>
            <a:ext cx="3482796" cy="2360560"/>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lvl="0" indent="0" algn="ctr" defTabSz="914400" eaLnBrk="1" fontAlgn="auto" latinLnBrk="0" hangingPunct="1">
              <a:spcBef>
                <a:spcPts val="300"/>
              </a:spcBef>
              <a:spcAft>
                <a:spcPts val="300"/>
              </a:spcAft>
              <a:buClrTx/>
              <a:buSzTx/>
              <a:buFontTx/>
              <a:buNone/>
              <a:tabLst/>
              <a:defRPr/>
            </a:pPr>
            <a: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An Advanced Persistent Database</a:t>
            </a:r>
            <a:b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br>
            <a:endParaRPr kumimoji="0" lang="en-GB" sz="1600" b="0"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endParaRPr>
          </a:p>
          <a:p>
            <a:pPr marL="107950" marR="107950" lvl="0" indent="0" algn="ctr" defTabSz="914400" eaLnBrk="1" fontAlgn="auto" latinLnBrk="0" hangingPunct="1">
              <a:spcBef>
                <a:spcPts val="300"/>
              </a:spcBef>
              <a:spcAft>
                <a:spcPts val="300"/>
              </a:spcAft>
              <a:buClrTx/>
              <a:buSzTx/>
              <a:buFontTx/>
              <a:buNone/>
              <a:tabLst/>
              <a:defRPr/>
            </a:pPr>
            <a:r>
              <a:rPr kumimoji="0" lang="en-US" sz="1500" b="0"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Fully integrated with the security ecosystem, a comprehensive breakdown of the latest threats, updated by the end users.</a:t>
            </a:r>
            <a:endParaRPr kumimoji="0" lang="en-GB" sz="1500" b="0"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BBF78B24-BF2C-A86E-6F8E-EF1F14608417}"/>
              </a:ext>
            </a:extLst>
          </p:cNvPr>
          <p:cNvSpPr/>
          <p:nvPr/>
        </p:nvSpPr>
        <p:spPr>
          <a:xfrm>
            <a:off x="8161806" y="3424013"/>
            <a:ext cx="3503418" cy="2360560"/>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algn="ctr">
              <a:spcBef>
                <a:spcPts val="300"/>
              </a:spcBef>
              <a:spcAft>
                <a:spcPts val="300"/>
              </a:spcAft>
              <a:defRPr/>
            </a:pPr>
            <a:r>
              <a:rPr kumimoji="0" lang="en-US" sz="16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t>Automated Categorization of Devices and Assets</a:t>
            </a:r>
            <a:br>
              <a:rPr kumimoji="0" lang="en-US" sz="15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br>
            <a:br>
              <a:rPr kumimoji="0" lang="en-US" sz="1500" b="1" i="0" u="none" strike="noStrike" kern="0" cap="none" spc="0" normalizeH="0" baseline="0" noProof="0">
                <a:ln>
                  <a:noFill/>
                </a:ln>
                <a:solidFill>
                  <a:srgbClr val="1A1C2B"/>
                </a:solidFill>
                <a:effectLst/>
                <a:uLnTx/>
                <a:uFillTx/>
                <a:latin typeface="Helvetica" panose="020B0604020202020204" pitchFamily="34" charset="0"/>
                <a:ea typeface="Times New Roman" panose="02020603050405020304" pitchFamily="18" charset="0"/>
                <a:cs typeface="Times New Roman" panose="02020603050405020304" pitchFamily="18" charset="0"/>
              </a:rPr>
            </a:br>
            <a:r>
              <a:rPr lang="en-US" sz="1500" kern="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Streamline compliance with corporate cyber security policies.</a:t>
            </a:r>
            <a:endParaRPr lang="en-GB" sz="1500" kern="0">
              <a:solidFill>
                <a:srgbClr val="1A1C2B"/>
              </a:solidFill>
              <a:latin typeface="Helvetica"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12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13" grpId="0" animBg="1"/>
      <p:bldP spid="14" grpId="0" animBg="1"/>
    </p:bldLst>
  </p:timing>
</p:sld>
</file>

<file path=ppt/slides/slide6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9B0C9BD0-0E60-4A6D-D3F5-2197A8D4A0A1}"/>
              </a:ext>
            </a:extLst>
          </p:cNvPr>
          <p:cNvCxnSpPr>
            <a:cxnSpLocks/>
          </p:cNvCxnSpPr>
          <p:nvPr/>
        </p:nvCxnSpPr>
        <p:spPr>
          <a:xfrm>
            <a:off x="0" y="1892299"/>
            <a:ext cx="12192000"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7CBB96F3-2343-40F4-4058-846B14DE3C42}"/>
              </a:ext>
            </a:extLst>
          </p:cNvPr>
          <p:cNvGrpSpPr/>
          <p:nvPr/>
        </p:nvGrpSpPr>
        <p:grpSpPr>
          <a:xfrm>
            <a:off x="553813" y="1257300"/>
            <a:ext cx="1270002" cy="1270000"/>
            <a:chOff x="578788" y="954230"/>
            <a:chExt cx="1927701" cy="1927701"/>
          </a:xfrm>
        </p:grpSpPr>
        <p:pic>
          <p:nvPicPr>
            <p:cNvPr id="13" name="Graphic 12">
              <a:extLst>
                <a:ext uri="{FF2B5EF4-FFF2-40B4-BE49-F238E27FC236}">
                  <a16:creationId xmlns:a16="http://schemas.microsoft.com/office/drawing/2014/main" id="{84E330F8-4786-45F5-F89C-E0232B3080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8788" y="954230"/>
              <a:ext cx="1927701" cy="1927701"/>
            </a:xfrm>
            <a:prstGeom prst="rect">
              <a:avLst/>
            </a:prstGeom>
          </p:spPr>
        </p:pic>
        <p:sp>
          <p:nvSpPr>
            <p:cNvPr id="14" name="Oval 13">
              <a:extLst>
                <a:ext uri="{FF2B5EF4-FFF2-40B4-BE49-F238E27FC236}">
                  <a16:creationId xmlns:a16="http://schemas.microsoft.com/office/drawing/2014/main" id="{B3033D88-52E1-31A1-A301-8731035183FF}"/>
                </a:ext>
              </a:extLst>
            </p:cNvPr>
            <p:cNvSpPr/>
            <p:nvPr/>
          </p:nvSpPr>
          <p:spPr>
            <a:xfrm>
              <a:off x="705151" y="1080593"/>
              <a:ext cx="1674974" cy="1674974"/>
            </a:xfrm>
            <a:prstGeom prst="ellipse">
              <a:avLst/>
            </a:prstGeom>
            <a:solidFill>
              <a:schemeClr val="accent4">
                <a:lumMod val="5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Helvetica"/>
                  <a:ea typeface="+mn-ea"/>
                  <a:cs typeface="+mn-cs"/>
                </a:rPr>
                <a:t>2025</a:t>
              </a:r>
            </a:p>
          </p:txBody>
        </p:sp>
      </p:grpSp>
      <p:grpSp>
        <p:nvGrpSpPr>
          <p:cNvPr id="16" name="Group 15">
            <a:extLst>
              <a:ext uri="{FF2B5EF4-FFF2-40B4-BE49-F238E27FC236}">
                <a16:creationId xmlns:a16="http://schemas.microsoft.com/office/drawing/2014/main" id="{19D1CF86-E05B-BB1F-BAFB-46BB7E67906B}"/>
              </a:ext>
            </a:extLst>
          </p:cNvPr>
          <p:cNvGrpSpPr/>
          <p:nvPr/>
        </p:nvGrpSpPr>
        <p:grpSpPr>
          <a:xfrm>
            <a:off x="2981209" y="1257300"/>
            <a:ext cx="1270002" cy="1270000"/>
            <a:chOff x="2798748" y="954230"/>
            <a:chExt cx="1927701" cy="1927701"/>
          </a:xfrm>
        </p:grpSpPr>
        <p:pic>
          <p:nvPicPr>
            <p:cNvPr id="18" name="Graphic 17">
              <a:extLst>
                <a:ext uri="{FF2B5EF4-FFF2-40B4-BE49-F238E27FC236}">
                  <a16:creationId xmlns:a16="http://schemas.microsoft.com/office/drawing/2014/main" id="{058FFE31-B366-6D9F-BFA7-5F568F813D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8748" y="954230"/>
              <a:ext cx="1927701" cy="1927701"/>
            </a:xfrm>
            <a:prstGeom prst="rect">
              <a:avLst/>
            </a:prstGeom>
          </p:spPr>
        </p:pic>
        <p:sp>
          <p:nvSpPr>
            <p:cNvPr id="19" name="Oval 18">
              <a:extLst>
                <a:ext uri="{FF2B5EF4-FFF2-40B4-BE49-F238E27FC236}">
                  <a16:creationId xmlns:a16="http://schemas.microsoft.com/office/drawing/2014/main" id="{976E1550-537B-8B9D-0761-A91074FA5457}"/>
                </a:ext>
              </a:extLst>
            </p:cNvPr>
            <p:cNvSpPr/>
            <p:nvPr/>
          </p:nvSpPr>
          <p:spPr>
            <a:xfrm>
              <a:off x="2925111" y="1080593"/>
              <a:ext cx="1674974" cy="1674974"/>
            </a:xfrm>
            <a:prstGeom prst="ellipse">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Helvetica"/>
                  <a:ea typeface="+mn-ea"/>
                  <a:cs typeface="+mn-cs"/>
                </a:rPr>
                <a:t>2024</a:t>
              </a:r>
            </a:p>
          </p:txBody>
        </p:sp>
      </p:grpSp>
      <p:grpSp>
        <p:nvGrpSpPr>
          <p:cNvPr id="21" name="Group 20">
            <a:extLst>
              <a:ext uri="{FF2B5EF4-FFF2-40B4-BE49-F238E27FC236}">
                <a16:creationId xmlns:a16="http://schemas.microsoft.com/office/drawing/2014/main" id="{0D442042-3829-CEBB-531A-61173965104C}"/>
              </a:ext>
            </a:extLst>
          </p:cNvPr>
          <p:cNvGrpSpPr/>
          <p:nvPr/>
        </p:nvGrpSpPr>
        <p:grpSpPr>
          <a:xfrm>
            <a:off x="5452757" y="1257300"/>
            <a:ext cx="1270002" cy="1270000"/>
            <a:chOff x="5013628" y="954230"/>
            <a:chExt cx="1927701" cy="1927701"/>
          </a:xfrm>
        </p:grpSpPr>
        <p:pic>
          <p:nvPicPr>
            <p:cNvPr id="23" name="Graphic 22">
              <a:extLst>
                <a:ext uri="{FF2B5EF4-FFF2-40B4-BE49-F238E27FC236}">
                  <a16:creationId xmlns:a16="http://schemas.microsoft.com/office/drawing/2014/main" id="{70F016B7-5C73-A855-B115-15EF3D45ED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13628" y="954230"/>
              <a:ext cx="1927701" cy="1927701"/>
            </a:xfrm>
            <a:prstGeom prst="rect">
              <a:avLst/>
            </a:prstGeom>
          </p:spPr>
        </p:pic>
        <p:sp>
          <p:nvSpPr>
            <p:cNvPr id="24" name="Oval 23">
              <a:extLst>
                <a:ext uri="{FF2B5EF4-FFF2-40B4-BE49-F238E27FC236}">
                  <a16:creationId xmlns:a16="http://schemas.microsoft.com/office/drawing/2014/main" id="{CB22032F-5783-2582-8526-8246AB687EE0}"/>
                </a:ext>
              </a:extLst>
            </p:cNvPr>
            <p:cNvSpPr/>
            <p:nvPr/>
          </p:nvSpPr>
          <p:spPr>
            <a:xfrm>
              <a:off x="5139991" y="1080593"/>
              <a:ext cx="1674974" cy="1674974"/>
            </a:xfrm>
            <a:prstGeom prst="ellipse">
              <a:avLst/>
            </a:prstGeom>
            <a:solidFill>
              <a:schemeClr val="accent5"/>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Helvetica"/>
                  <a:ea typeface="+mn-ea"/>
                  <a:cs typeface="+mn-cs"/>
                </a:rPr>
                <a:t>2023</a:t>
              </a:r>
            </a:p>
          </p:txBody>
        </p:sp>
      </p:grpSp>
      <p:grpSp>
        <p:nvGrpSpPr>
          <p:cNvPr id="26" name="Group 25">
            <a:extLst>
              <a:ext uri="{FF2B5EF4-FFF2-40B4-BE49-F238E27FC236}">
                <a16:creationId xmlns:a16="http://schemas.microsoft.com/office/drawing/2014/main" id="{BBD40A65-1334-E2C5-5FD4-254E33DE1415}"/>
              </a:ext>
            </a:extLst>
          </p:cNvPr>
          <p:cNvGrpSpPr/>
          <p:nvPr/>
        </p:nvGrpSpPr>
        <p:grpSpPr>
          <a:xfrm>
            <a:off x="7883133" y="1257300"/>
            <a:ext cx="1270002" cy="1270000"/>
            <a:chOff x="7233588" y="954230"/>
            <a:chExt cx="1927701" cy="1927701"/>
          </a:xfrm>
        </p:grpSpPr>
        <p:pic>
          <p:nvPicPr>
            <p:cNvPr id="28" name="Graphic 27">
              <a:extLst>
                <a:ext uri="{FF2B5EF4-FFF2-40B4-BE49-F238E27FC236}">
                  <a16:creationId xmlns:a16="http://schemas.microsoft.com/office/drawing/2014/main" id="{0369A32B-5CB5-6B81-8E85-AE7FF2515F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3588" y="954230"/>
              <a:ext cx="1927701" cy="1927701"/>
            </a:xfrm>
            <a:prstGeom prst="rect">
              <a:avLst/>
            </a:prstGeom>
          </p:spPr>
        </p:pic>
        <p:sp>
          <p:nvSpPr>
            <p:cNvPr id="29" name="Oval 28">
              <a:extLst>
                <a:ext uri="{FF2B5EF4-FFF2-40B4-BE49-F238E27FC236}">
                  <a16:creationId xmlns:a16="http://schemas.microsoft.com/office/drawing/2014/main" id="{6879C2E8-27E7-D989-8115-406C2C4C1C1D}"/>
                </a:ext>
              </a:extLst>
            </p:cNvPr>
            <p:cNvSpPr/>
            <p:nvPr/>
          </p:nvSpPr>
          <p:spPr>
            <a:xfrm>
              <a:off x="7359951" y="1080593"/>
              <a:ext cx="1674974" cy="1674974"/>
            </a:xfrm>
            <a:prstGeom prst="ellipse">
              <a:avLst/>
            </a:prstGeom>
            <a:solidFill>
              <a:schemeClr val="accent6"/>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Helvetica"/>
                  <a:ea typeface="+mn-ea"/>
                  <a:cs typeface="+mn-cs"/>
                </a:rPr>
                <a:t>2022</a:t>
              </a:r>
            </a:p>
          </p:txBody>
        </p:sp>
      </p:grpSp>
      <p:grpSp>
        <p:nvGrpSpPr>
          <p:cNvPr id="31" name="Group 30">
            <a:extLst>
              <a:ext uri="{FF2B5EF4-FFF2-40B4-BE49-F238E27FC236}">
                <a16:creationId xmlns:a16="http://schemas.microsoft.com/office/drawing/2014/main" id="{9F562954-5C0C-161B-EF79-2488A0C20723}"/>
              </a:ext>
            </a:extLst>
          </p:cNvPr>
          <p:cNvGrpSpPr/>
          <p:nvPr/>
        </p:nvGrpSpPr>
        <p:grpSpPr>
          <a:xfrm>
            <a:off x="10364746" y="1257300"/>
            <a:ext cx="1270002" cy="1270000"/>
            <a:chOff x="9458628" y="954230"/>
            <a:chExt cx="1927701" cy="1927701"/>
          </a:xfrm>
        </p:grpSpPr>
        <p:pic>
          <p:nvPicPr>
            <p:cNvPr id="33" name="Graphic 32">
              <a:extLst>
                <a:ext uri="{FF2B5EF4-FFF2-40B4-BE49-F238E27FC236}">
                  <a16:creationId xmlns:a16="http://schemas.microsoft.com/office/drawing/2014/main" id="{34029278-476D-D0B6-C030-C0B8776A74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58628" y="954230"/>
              <a:ext cx="1927701" cy="1927701"/>
            </a:xfrm>
            <a:prstGeom prst="rect">
              <a:avLst/>
            </a:prstGeom>
          </p:spPr>
        </p:pic>
        <p:sp>
          <p:nvSpPr>
            <p:cNvPr id="34" name="Oval 33">
              <a:extLst>
                <a:ext uri="{FF2B5EF4-FFF2-40B4-BE49-F238E27FC236}">
                  <a16:creationId xmlns:a16="http://schemas.microsoft.com/office/drawing/2014/main" id="{F49F9045-4A02-3565-F6AF-B2F217055F22}"/>
                </a:ext>
              </a:extLst>
            </p:cNvPr>
            <p:cNvSpPr/>
            <p:nvPr/>
          </p:nvSpPr>
          <p:spPr>
            <a:xfrm>
              <a:off x="9584991" y="1080593"/>
              <a:ext cx="1674974" cy="1674974"/>
            </a:xfrm>
            <a:prstGeom prst="ellipse">
              <a:avLst/>
            </a:prstGeom>
            <a:solidFill>
              <a:schemeClr val="accent1">
                <a:lumMod val="60000"/>
                <a:lumOff val="40000"/>
              </a:schemeClr>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effectLst/>
                  <a:uLnTx/>
                  <a:uFillTx/>
                  <a:latin typeface="Helvetica"/>
                  <a:ea typeface="+mn-ea"/>
                  <a:cs typeface="+mn-cs"/>
                </a:rPr>
                <a:t>2021</a:t>
              </a:r>
            </a:p>
          </p:txBody>
        </p:sp>
      </p:grpSp>
      <p:sp>
        <p:nvSpPr>
          <p:cNvPr id="58" name="Rectangle: Rounded Corners 57">
            <a:extLst>
              <a:ext uri="{FF2B5EF4-FFF2-40B4-BE49-F238E27FC236}">
                <a16:creationId xmlns:a16="http://schemas.microsoft.com/office/drawing/2014/main" id="{29D61C05-2E13-373F-BC25-45291B6F704A}"/>
              </a:ext>
            </a:extLst>
          </p:cNvPr>
          <p:cNvSpPr/>
          <p:nvPr/>
        </p:nvSpPr>
        <p:spPr>
          <a:xfrm>
            <a:off x="5039195" y="2837559"/>
            <a:ext cx="2093560" cy="2651748"/>
          </a:xfrm>
          <a:prstGeom prst="roundRect">
            <a:avLst>
              <a:gd name="adj" fmla="val 4641"/>
            </a:avLst>
          </a:prstGeom>
          <a:solidFill>
            <a:schemeClr val="accent5"/>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R="0" lvl="0" indent="0" algn="ctr" fontAlgn="auto">
              <a:lnSpc>
                <a:spcPct val="100000"/>
              </a:lnSpc>
              <a:spcBef>
                <a:spcPts val="300"/>
              </a:spcBef>
              <a:spcAft>
                <a:spcPts val="800"/>
              </a:spcAft>
              <a:buClrTx/>
              <a:buSzTx/>
              <a:buFontTx/>
              <a:buNone/>
              <a:tabLst/>
              <a:defRPr/>
            </a:pPr>
            <a:r>
              <a:rPr lang="en-GB" sz="700">
                <a:solidFill>
                  <a:prstClr val="white"/>
                </a:solidFill>
                <a:latin typeface="+mj-lt"/>
              </a:rPr>
              <a:t>*50+ DV team with 00’s of Security Cleared people</a:t>
            </a:r>
          </a:p>
          <a:p>
            <a:pPr marR="0" lvl="0" indent="0" algn="ctr" fontAlgn="auto">
              <a:lnSpc>
                <a:spcPct val="100000"/>
              </a:lnSpc>
              <a:spcBef>
                <a:spcPts val="300"/>
              </a:spcBef>
              <a:spcAft>
                <a:spcPts val="800"/>
              </a:spcAft>
              <a:buClrTx/>
              <a:buSzTx/>
              <a:buFontTx/>
              <a:buNone/>
              <a:tabLst/>
              <a:defRPr/>
            </a:pPr>
            <a:r>
              <a:rPr lang="en-GB" sz="700">
                <a:solidFill>
                  <a:prstClr val="white"/>
                </a:solidFill>
                <a:latin typeface="+mj-lt"/>
              </a:rPr>
              <a:t>*Further core Investments into our Cyber Infrastructure</a:t>
            </a:r>
          </a:p>
          <a:p>
            <a:endParaRPr lang="en-GB" sz="900">
              <a:solidFill>
                <a:schemeClr val="bg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a:solidFill>
                <a:schemeClr val="bg1"/>
              </a:solidFill>
              <a:latin typeface="+mj-lt"/>
            </a:endParaRPr>
          </a:p>
        </p:txBody>
      </p:sp>
      <p:sp>
        <p:nvSpPr>
          <p:cNvPr id="61" name="Rectangle: Rounded Corners 60">
            <a:extLst>
              <a:ext uri="{FF2B5EF4-FFF2-40B4-BE49-F238E27FC236}">
                <a16:creationId xmlns:a16="http://schemas.microsoft.com/office/drawing/2014/main" id="{2E4862D3-9760-8B4D-8793-E8CF407014D6}"/>
              </a:ext>
            </a:extLst>
          </p:cNvPr>
          <p:cNvSpPr/>
          <p:nvPr/>
        </p:nvSpPr>
        <p:spPr>
          <a:xfrm>
            <a:off x="7469571" y="2837559"/>
            <a:ext cx="2093560" cy="2651748"/>
          </a:xfrm>
          <a:prstGeom prst="roundRect">
            <a:avLst>
              <a:gd name="adj" fmla="val 4641"/>
            </a:avLst>
          </a:prstGeom>
          <a:solidFill>
            <a:schemeClr val="accent6"/>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algn="ctr">
              <a:spcBef>
                <a:spcPts val="300"/>
              </a:spcBef>
              <a:spcAft>
                <a:spcPts val="800"/>
              </a:spcAft>
              <a:defRPr/>
            </a:pPr>
            <a:r>
              <a:rPr lang="en-GB" sz="700">
                <a:solidFill>
                  <a:prstClr val="white"/>
                </a:solidFill>
                <a:latin typeface="+mj-lt"/>
              </a:rPr>
              <a:t>Biggest Cyber Vault solution sold in Europe</a:t>
            </a:r>
          </a:p>
          <a:p>
            <a:pPr algn="ctr">
              <a:spcBef>
                <a:spcPts val="300"/>
              </a:spcBef>
              <a:spcAft>
                <a:spcPts val="800"/>
              </a:spcAft>
              <a:defRPr/>
            </a:pPr>
            <a:r>
              <a:rPr lang="en-GB" sz="700">
                <a:solidFill>
                  <a:prstClr val="white"/>
                </a:solidFill>
                <a:latin typeface="+mj-lt"/>
              </a:rPr>
              <a:t>50+ DV team with xx SC</a:t>
            </a:r>
          </a:p>
          <a:p>
            <a:endParaRPr lang="en-GB" sz="900" b="1">
              <a:latin typeface="Helvetica" pitchFamily="2" charset="0"/>
            </a:endParaRPr>
          </a:p>
        </p:txBody>
      </p:sp>
      <p:sp>
        <p:nvSpPr>
          <p:cNvPr id="64" name="Rectangle: Rounded Corners 63">
            <a:extLst>
              <a:ext uri="{FF2B5EF4-FFF2-40B4-BE49-F238E27FC236}">
                <a16:creationId xmlns:a16="http://schemas.microsoft.com/office/drawing/2014/main" id="{D128D891-E5CB-4DC3-45AA-DC405FABC6AB}"/>
              </a:ext>
            </a:extLst>
          </p:cNvPr>
          <p:cNvSpPr/>
          <p:nvPr/>
        </p:nvSpPr>
        <p:spPr>
          <a:xfrm>
            <a:off x="9955633" y="2827162"/>
            <a:ext cx="2093560" cy="2651748"/>
          </a:xfrm>
          <a:prstGeom prst="roundRect">
            <a:avLst>
              <a:gd name="adj" fmla="val 4641"/>
            </a:avLst>
          </a:prstGeom>
          <a:solidFill>
            <a:schemeClr val="accent1">
              <a:lumMod val="60000"/>
              <a:lumOff val="40000"/>
            </a:schemeClr>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R="0" lvl="0" algn="ctr" fontAlgn="auto">
              <a:lnSpc>
                <a:spcPct val="100000"/>
              </a:lnSpc>
              <a:spcBef>
                <a:spcPts val="300"/>
              </a:spcBef>
              <a:spcAft>
                <a:spcPts val="800"/>
              </a:spcAft>
              <a:buClrTx/>
              <a:buSzTx/>
              <a:tabLst/>
              <a:defRPr/>
            </a:pPr>
            <a:r>
              <a:rPr lang="en-GB" sz="700">
                <a:latin typeface="+mj-lt"/>
              </a:rPr>
              <a:t>5.0 DX Mission</a:t>
            </a:r>
          </a:p>
          <a:p>
            <a:pPr marR="0" lvl="0" algn="ctr" fontAlgn="auto">
              <a:lnSpc>
                <a:spcPct val="100000"/>
              </a:lnSpc>
              <a:spcBef>
                <a:spcPts val="300"/>
              </a:spcBef>
              <a:spcAft>
                <a:spcPts val="800"/>
              </a:spcAft>
              <a:buClrTx/>
              <a:buSzTx/>
              <a:tabLst/>
              <a:defRPr/>
            </a:pPr>
            <a:r>
              <a:rPr lang="en-GB" sz="700">
                <a:latin typeface="+mj-lt"/>
              </a:rPr>
              <a:t>5idx, 5i, 5g</a:t>
            </a:r>
          </a:p>
          <a:p>
            <a:pPr marR="0" lvl="0" algn="ctr" fontAlgn="auto">
              <a:lnSpc>
                <a:spcPct val="100000"/>
              </a:lnSpc>
              <a:spcBef>
                <a:spcPts val="300"/>
              </a:spcBef>
              <a:spcAft>
                <a:spcPts val="800"/>
              </a:spcAft>
              <a:buClrTx/>
              <a:buSzTx/>
              <a:tabLst/>
              <a:defRPr/>
            </a:pPr>
            <a:r>
              <a:rPr lang="en-GB" sz="700">
                <a:latin typeface="+mj-lt"/>
              </a:rPr>
              <a:t>Acquisition of Xpertex</a:t>
            </a:r>
          </a:p>
          <a:p>
            <a:pPr marR="0" lvl="0" algn="ctr" fontAlgn="auto">
              <a:lnSpc>
                <a:spcPct val="100000"/>
              </a:lnSpc>
              <a:spcBef>
                <a:spcPts val="300"/>
              </a:spcBef>
              <a:spcAft>
                <a:spcPts val="800"/>
              </a:spcAft>
              <a:buClrTx/>
              <a:buSzTx/>
              <a:tabLst/>
              <a:defRPr/>
            </a:pPr>
            <a:r>
              <a:rPr lang="en-GB" sz="700">
                <a:latin typeface="+mj-lt"/>
              </a:rPr>
              <a:t>Expo Cyber</a:t>
            </a:r>
          </a:p>
          <a:p>
            <a:pPr algn="ctr">
              <a:spcBef>
                <a:spcPts val="300"/>
              </a:spcBef>
              <a:spcAft>
                <a:spcPts val="800"/>
              </a:spcAft>
              <a:defRPr/>
            </a:pPr>
            <a:r>
              <a:rPr lang="en-GB" sz="700">
                <a:latin typeface="+mj-lt"/>
              </a:rPr>
              <a:t>SOC 2 Type 2</a:t>
            </a:r>
          </a:p>
          <a:p>
            <a:pPr algn="ctr">
              <a:spcBef>
                <a:spcPts val="300"/>
              </a:spcBef>
              <a:spcAft>
                <a:spcPts val="800"/>
              </a:spcAft>
              <a:defRPr/>
            </a:pPr>
            <a:r>
              <a:rPr lang="en-GB" sz="700">
                <a:latin typeface="+mj-lt"/>
              </a:rPr>
              <a:t>List X facility</a:t>
            </a:r>
          </a:p>
        </p:txBody>
      </p:sp>
      <p:sp>
        <p:nvSpPr>
          <p:cNvPr id="2" name="Rectangle: Rounded Corners 1">
            <a:extLst>
              <a:ext uri="{FF2B5EF4-FFF2-40B4-BE49-F238E27FC236}">
                <a16:creationId xmlns:a16="http://schemas.microsoft.com/office/drawing/2014/main" id="{71E8B21C-26CA-1C5B-9605-2D887B201610}"/>
              </a:ext>
            </a:extLst>
          </p:cNvPr>
          <p:cNvSpPr/>
          <p:nvPr/>
        </p:nvSpPr>
        <p:spPr>
          <a:xfrm>
            <a:off x="140251" y="2837559"/>
            <a:ext cx="2093560" cy="2651748"/>
          </a:xfrm>
          <a:prstGeom prst="roundRect">
            <a:avLst>
              <a:gd name="adj" fmla="val 4641"/>
            </a:avLst>
          </a:prstGeom>
          <a:solidFill>
            <a:schemeClr val="accent6">
              <a:lumMod val="75000"/>
            </a:schemeClr>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algn="ctr">
              <a:lnSpc>
                <a:spcPct val="150000"/>
              </a:lnSpc>
              <a:spcAft>
                <a:spcPts val="1200"/>
              </a:spcAft>
              <a:defRPr/>
            </a:pPr>
            <a:r>
              <a:rPr lang="en-GB" sz="700">
                <a:solidFill>
                  <a:prstClr val="white"/>
                </a:solidFill>
                <a:latin typeface="+mj-lt"/>
              </a:rPr>
              <a:t>CNI toolbox - cyber / compliance for critical national infrastructure</a:t>
            </a:r>
          </a:p>
          <a:p>
            <a:pPr algn="ctr">
              <a:lnSpc>
                <a:spcPct val="150000"/>
              </a:lnSpc>
              <a:spcAft>
                <a:spcPts val="1200"/>
              </a:spcAft>
              <a:defRPr/>
            </a:pPr>
            <a:r>
              <a:rPr lang="en-GB" sz="700">
                <a:solidFill>
                  <a:prstClr val="white"/>
                </a:solidFill>
                <a:latin typeface="+mj-lt"/>
              </a:rPr>
              <a:t>Cyber security and compliance for critical national infrastructure, optimising the availability of mission-critical services across the UK.</a:t>
            </a:r>
          </a:p>
          <a:p>
            <a:pPr marR="0" lvl="0" algn="ctr" defTabSz="914400" rtl="0" eaLnBrk="1" fontAlgn="auto" latinLnBrk="0" hangingPunct="1">
              <a:lnSpc>
                <a:spcPct val="100000"/>
              </a:lnSpc>
              <a:spcBef>
                <a:spcPts val="0"/>
              </a:spcBef>
              <a:spcAft>
                <a:spcPts val="1200"/>
              </a:spcAft>
              <a:buClrTx/>
              <a:buSzTx/>
              <a:tabLst/>
              <a:defRPr/>
            </a:pPr>
            <a:endParaRPr kumimoji="0" lang="en-GB" sz="105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 name="Rectangle: Rounded Corners 2">
            <a:extLst>
              <a:ext uri="{FF2B5EF4-FFF2-40B4-BE49-F238E27FC236}">
                <a16:creationId xmlns:a16="http://schemas.microsoft.com/office/drawing/2014/main" id="{161B0AB8-27AB-9854-8A2C-CB9B0599B831}"/>
              </a:ext>
            </a:extLst>
          </p:cNvPr>
          <p:cNvSpPr/>
          <p:nvPr/>
        </p:nvSpPr>
        <p:spPr>
          <a:xfrm>
            <a:off x="2567647" y="2837559"/>
            <a:ext cx="2093560" cy="2651748"/>
          </a:xfrm>
          <a:prstGeom prst="roundRect">
            <a:avLst>
              <a:gd name="adj" fmla="val 4641"/>
            </a:avLst>
          </a:prstGeom>
          <a:solidFill>
            <a:schemeClr val="accent4"/>
          </a:soli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algn="ctr">
              <a:lnSpc>
                <a:spcPct val="150000"/>
              </a:lnSpc>
              <a:spcAft>
                <a:spcPts val="1200"/>
              </a:spcAft>
            </a:pPr>
            <a:r>
              <a:rPr lang="en-GB" sz="700">
                <a:solidFill>
                  <a:prstClr val="white"/>
                </a:solidFill>
                <a:latin typeface="+mj-lt"/>
              </a:rPr>
              <a:t>Ransomware remediation</a:t>
            </a:r>
          </a:p>
          <a:p>
            <a:pPr algn="ctr">
              <a:lnSpc>
                <a:spcPct val="150000"/>
              </a:lnSpc>
              <a:spcAft>
                <a:spcPts val="1200"/>
              </a:spcAft>
            </a:pPr>
            <a:r>
              <a:rPr lang="en-GB" sz="700">
                <a:solidFill>
                  <a:prstClr val="white"/>
                </a:solidFill>
                <a:latin typeface="+mj-lt"/>
              </a:rPr>
              <a:t>Next-generation disaster recovery and business continuity, allowing critical infrastructure to be restored in weeks rather than months.</a:t>
            </a:r>
          </a:p>
          <a:p>
            <a:pPr>
              <a:spcAft>
                <a:spcPts val="1200"/>
              </a:spcAft>
            </a:pPr>
            <a:endParaRPr lang="en-GB" sz="1050" b="1">
              <a:latin typeface="Helvetica" pitchFamily="2" charset="0"/>
            </a:endParaRPr>
          </a:p>
        </p:txBody>
      </p:sp>
    </p:spTree>
    <p:extLst>
      <p:ext uri="{BB962C8B-B14F-4D97-AF65-F5344CB8AC3E}">
        <p14:creationId xmlns:p14="http://schemas.microsoft.com/office/powerpoint/2010/main" val="14936860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07FE3-02F6-B503-48D7-54D7849C3C4A}"/>
              </a:ext>
            </a:extLst>
          </p:cNvPr>
          <p:cNvSpPr>
            <a:spLocks noGrp="1"/>
          </p:cNvSpPr>
          <p:nvPr>
            <p:ph type="title"/>
          </p:nvPr>
        </p:nvSpPr>
        <p:spPr/>
        <p:txBody>
          <a:bodyPr/>
          <a:lstStyle/>
          <a:p>
            <a:r>
              <a:rPr lang="en-GB"/>
              <a:t>Unified Communications &amp; Contact Centre</a:t>
            </a:r>
          </a:p>
        </p:txBody>
      </p:sp>
      <p:sp>
        <p:nvSpPr>
          <p:cNvPr id="4" name="TextBox 3">
            <a:extLst>
              <a:ext uri="{FF2B5EF4-FFF2-40B4-BE49-F238E27FC236}">
                <a16:creationId xmlns:a16="http://schemas.microsoft.com/office/drawing/2014/main" id="{1DC9E480-CAAF-70B3-F84C-00083BA47D99}"/>
              </a:ext>
            </a:extLst>
          </p:cNvPr>
          <p:cNvSpPr txBox="1"/>
          <p:nvPr/>
        </p:nvSpPr>
        <p:spPr>
          <a:xfrm>
            <a:off x="417442" y="1073427"/>
            <a:ext cx="11247781" cy="4711146"/>
          </a:xfrm>
          <a:prstGeom prst="roundRect">
            <a:avLst>
              <a:gd name="adj" fmla="val 3264"/>
            </a:avLst>
          </a:prstGeom>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7200000" bIns="180000" anchor="ctr" anchorCtr="0">
            <a:noAutofit/>
          </a:bodyPr>
          <a:lstStyle/>
          <a:p>
            <a:pPr>
              <a:spcBef>
                <a:spcPts val="1800"/>
              </a:spcBef>
              <a:spcAft>
                <a:spcPts val="600"/>
              </a:spcAft>
            </a:pPr>
            <a:r>
              <a:rPr lang="en-GB" sz="1600">
                <a:solidFill>
                  <a:srgbClr val="252525"/>
                </a:solidFill>
                <a:latin typeface="Helvetica" panose="020B0604020202020204" pitchFamily="34" charset="0"/>
                <a:cs typeface="Helvetica" panose="020B0604020202020204" pitchFamily="34" charset="0"/>
              </a:rPr>
              <a:t>In partnership with </a:t>
            </a:r>
            <a:r>
              <a:rPr lang="en-GB" sz="1600" b="1">
                <a:solidFill>
                  <a:srgbClr val="252525"/>
                </a:solidFill>
                <a:latin typeface="Helvetica" panose="020B0604020202020204" pitchFamily="34" charset="0"/>
                <a:cs typeface="Helvetica" panose="020B0604020202020204" pitchFamily="34" charset="0"/>
              </a:rPr>
              <a:t>EXPO.e</a:t>
            </a:r>
            <a:r>
              <a:rPr lang="en-GB" sz="1600">
                <a:solidFill>
                  <a:srgbClr val="252525"/>
                </a:solidFill>
                <a:latin typeface="Helvetica" panose="020B0604020202020204" pitchFamily="34" charset="0"/>
                <a:cs typeface="Helvetica" panose="020B0604020202020204" pitchFamily="34" charset="0"/>
              </a:rPr>
              <a:t>, you can facilitate flexible, remote working practices for your customers, increasing their recruitment options and driving creative collaboration.</a:t>
            </a:r>
          </a:p>
          <a:p>
            <a:pPr>
              <a:spcBef>
                <a:spcPts val="1800"/>
              </a:spcBef>
              <a:spcAft>
                <a:spcPts val="600"/>
              </a:spcAft>
            </a:pPr>
            <a:r>
              <a:rPr lang="en-GB" sz="1600">
                <a:solidFill>
                  <a:srgbClr val="252525"/>
                </a:solidFill>
                <a:latin typeface="Helvetica" panose="020B0604020202020204" pitchFamily="34" charset="0"/>
                <a:cs typeface="Helvetica" panose="020B0604020202020204" pitchFamily="34" charset="0"/>
              </a:rPr>
              <a:t>This, in turn, will offer insights that help build deeper customer relationships and open the door to integrating AI and machine-learning into their business operations.</a:t>
            </a:r>
            <a:endParaRPr lang="en-GB" sz="1600">
              <a:solidFill>
                <a:srgbClr val="1A1C2B"/>
              </a:solidFill>
              <a:latin typeface="Helvetica" panose="020B0604020202020204" pitchFamily="34" charset="0"/>
              <a:ea typeface="Times New Roman" panose="02020603050405020304" pitchFamily="18" charset="0"/>
              <a:cs typeface="Helvetica" panose="020B0604020202020204" pitchFamily="34" charset="0"/>
            </a:endParaRPr>
          </a:p>
        </p:txBody>
      </p:sp>
      <p:sp>
        <p:nvSpPr>
          <p:cNvPr id="11" name="Rectangle 10">
            <a:extLst>
              <a:ext uri="{FF2B5EF4-FFF2-40B4-BE49-F238E27FC236}">
                <a16:creationId xmlns:a16="http://schemas.microsoft.com/office/drawing/2014/main" id="{41C5CE05-EAF4-5877-82B4-459F488A944C}"/>
              </a:ext>
            </a:extLst>
          </p:cNvPr>
          <p:cNvSpPr/>
          <p:nvPr/>
        </p:nvSpPr>
        <p:spPr>
          <a:xfrm>
            <a:off x="4681330" y="1073427"/>
            <a:ext cx="3482796" cy="2360560"/>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algn="ctr">
              <a:lnSpc>
                <a:spcPct val="100000"/>
              </a:lnSpc>
              <a:spcBef>
                <a:spcPts val="300"/>
              </a:spcBef>
              <a:spcAft>
                <a:spcPts val="300"/>
              </a:spcAft>
            </a:pPr>
            <a:r>
              <a:rPr lang="en-GB" sz="1600" b="1">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Quality Voice &amp; Video</a:t>
            </a:r>
          </a:p>
          <a:p>
            <a:pPr marL="107950" marR="107950" algn="ctr">
              <a:lnSpc>
                <a:spcPct val="100000"/>
              </a:lnSpc>
              <a:spcBef>
                <a:spcPts val="300"/>
              </a:spcBef>
              <a:spcAft>
                <a:spcPts val="300"/>
              </a:spcAft>
            </a:pPr>
            <a:endParaRPr lang="en-GB" sz="1600" b="1">
              <a:solidFill>
                <a:srgbClr val="1A1C2B"/>
              </a:solidFill>
              <a:latin typeface="Helvetica" panose="020B0604020202020204" pitchFamily="34" charset="0"/>
              <a:ea typeface="Times New Roman" panose="02020603050405020304" pitchFamily="18" charset="0"/>
              <a:cs typeface="Times New Roman" panose="02020603050405020304" pitchFamily="18" charset="0"/>
            </a:endParaRPr>
          </a:p>
          <a:p>
            <a:pPr marL="107950" marR="107950" algn="ctr">
              <a:lnSpc>
                <a:spcPct val="100000"/>
              </a:lnSpc>
              <a:spcBef>
                <a:spcPts val="300"/>
              </a:spcBef>
              <a:spcAft>
                <a:spcPts val="300"/>
              </a:spcAft>
            </a:pPr>
            <a:r>
              <a:rPr lang="en-GB"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High-quality voice and video calls, powered by our resilient core Network, eliminating the effects of jitter, latency and packet-loss.</a:t>
            </a:r>
          </a:p>
        </p:txBody>
      </p:sp>
      <p:sp>
        <p:nvSpPr>
          <p:cNvPr id="12" name="Rectangle 11">
            <a:extLst>
              <a:ext uri="{FF2B5EF4-FFF2-40B4-BE49-F238E27FC236}">
                <a16:creationId xmlns:a16="http://schemas.microsoft.com/office/drawing/2014/main" id="{2A9C1757-B930-4E3D-87A7-9DF9C40190CC}"/>
              </a:ext>
            </a:extLst>
          </p:cNvPr>
          <p:cNvSpPr/>
          <p:nvPr/>
        </p:nvSpPr>
        <p:spPr>
          <a:xfrm>
            <a:off x="8161806" y="1073427"/>
            <a:ext cx="3503418" cy="2360560"/>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algn="ctr">
              <a:lnSpc>
                <a:spcPct val="100000"/>
              </a:lnSpc>
              <a:spcBef>
                <a:spcPts val="300"/>
              </a:spcBef>
              <a:spcAft>
                <a:spcPts val="300"/>
              </a:spcAft>
              <a:tabLst>
                <a:tab pos="577850" algn="l"/>
              </a:tabLst>
            </a:pPr>
            <a:r>
              <a:rPr lang="en-GB" sz="1600" b="1">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Credible Comms</a:t>
            </a:r>
          </a:p>
          <a:p>
            <a:pPr marL="107950" marR="107950" algn="ctr">
              <a:lnSpc>
                <a:spcPct val="100000"/>
              </a:lnSpc>
              <a:spcBef>
                <a:spcPts val="300"/>
              </a:spcBef>
              <a:spcAft>
                <a:spcPts val="300"/>
              </a:spcAft>
              <a:tabLst>
                <a:tab pos="577850" algn="l"/>
              </a:tabLst>
            </a:pPr>
            <a:endParaRPr lang="en-GB" sz="1600" b="1">
              <a:solidFill>
                <a:srgbClr val="1A1C2B"/>
              </a:solidFill>
              <a:latin typeface="Helvetica" panose="020B0604020202020204" pitchFamily="34" charset="0"/>
              <a:ea typeface="Times New Roman" panose="02020603050405020304" pitchFamily="18" charset="0"/>
              <a:cs typeface="Times New Roman" panose="02020603050405020304" pitchFamily="18" charset="0"/>
            </a:endParaRPr>
          </a:p>
          <a:p>
            <a:pPr marL="107950" marR="107950" algn="ctr">
              <a:lnSpc>
                <a:spcPct val="100000"/>
              </a:lnSpc>
              <a:spcBef>
                <a:spcPts val="300"/>
              </a:spcBef>
              <a:spcAft>
                <a:spcPts val="300"/>
              </a:spcAft>
              <a:tabLst>
                <a:tab pos="577850" algn="l"/>
              </a:tabLst>
            </a:pPr>
            <a:r>
              <a:rPr lang="en-GB"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Offer your customers peace </a:t>
            </a:r>
            <a:br>
              <a:rPr lang="en-GB"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br>
            <a:r>
              <a:rPr lang="en-GB"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of mind, with our optimally secure, fully PCI-DSS compliance platform, which boasts industry-leading 9 ISO accreditations.</a:t>
            </a:r>
          </a:p>
        </p:txBody>
      </p:sp>
      <p:sp>
        <p:nvSpPr>
          <p:cNvPr id="13" name="Rectangle 12">
            <a:extLst>
              <a:ext uri="{FF2B5EF4-FFF2-40B4-BE49-F238E27FC236}">
                <a16:creationId xmlns:a16="http://schemas.microsoft.com/office/drawing/2014/main" id="{EC1FE690-A922-3635-CCDB-DD4D5F5A01ED}"/>
              </a:ext>
            </a:extLst>
          </p:cNvPr>
          <p:cNvSpPr/>
          <p:nvPr/>
        </p:nvSpPr>
        <p:spPr>
          <a:xfrm>
            <a:off x="4681330" y="3424013"/>
            <a:ext cx="3482796" cy="2360560"/>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algn="ctr">
              <a:lnSpc>
                <a:spcPct val="100000"/>
              </a:lnSpc>
              <a:spcBef>
                <a:spcPts val="300"/>
              </a:spcBef>
              <a:spcAft>
                <a:spcPts val="300"/>
              </a:spcAft>
              <a:tabLst>
                <a:tab pos="577850" algn="l"/>
              </a:tabLst>
            </a:pPr>
            <a:r>
              <a:rPr lang="en-GB" sz="1600" b="1">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Platinum Service Quality</a:t>
            </a:r>
          </a:p>
          <a:p>
            <a:pPr marL="107950" marR="107950" algn="ctr">
              <a:lnSpc>
                <a:spcPct val="100000"/>
              </a:lnSpc>
              <a:spcBef>
                <a:spcPts val="300"/>
              </a:spcBef>
              <a:spcAft>
                <a:spcPts val="300"/>
              </a:spcAft>
              <a:tabLst>
                <a:tab pos="577850" algn="l"/>
              </a:tabLst>
            </a:pPr>
            <a:endParaRPr lang="en-GB" sz="1600" b="1">
              <a:solidFill>
                <a:srgbClr val="1A1C2B"/>
              </a:solidFill>
              <a:latin typeface="Helvetica" panose="020B0604020202020204" pitchFamily="34" charset="0"/>
              <a:ea typeface="Times New Roman" panose="02020603050405020304" pitchFamily="18" charset="0"/>
              <a:cs typeface="Times New Roman" panose="02020603050405020304" pitchFamily="18" charset="0"/>
            </a:endParaRPr>
          </a:p>
          <a:p>
            <a:pPr marL="107950" marR="107950" algn="ctr">
              <a:lnSpc>
                <a:spcPct val="100000"/>
              </a:lnSpc>
              <a:spcBef>
                <a:spcPts val="300"/>
              </a:spcBef>
              <a:spcAft>
                <a:spcPts val="300"/>
              </a:spcAft>
              <a:tabLst>
                <a:tab pos="577850" algn="l"/>
              </a:tabLst>
            </a:pPr>
            <a:r>
              <a:rPr lang="en-GB"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Proactively managed </a:t>
            </a:r>
            <a:br>
              <a:rPr lang="en-GB"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br>
            <a:r>
              <a:rPr lang="en-GB"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voice services and support, with end-to-end SLA and exceptional service quality.</a:t>
            </a:r>
          </a:p>
        </p:txBody>
      </p:sp>
      <p:sp>
        <p:nvSpPr>
          <p:cNvPr id="14" name="Rectangle 13">
            <a:extLst>
              <a:ext uri="{FF2B5EF4-FFF2-40B4-BE49-F238E27FC236}">
                <a16:creationId xmlns:a16="http://schemas.microsoft.com/office/drawing/2014/main" id="{BBF78B24-BF2C-A86E-6F8E-EF1F14608417}"/>
              </a:ext>
            </a:extLst>
          </p:cNvPr>
          <p:cNvSpPr/>
          <p:nvPr/>
        </p:nvSpPr>
        <p:spPr>
          <a:xfrm>
            <a:off x="8161806" y="3424013"/>
            <a:ext cx="3503418" cy="2360560"/>
          </a:xfrm>
          <a:prstGeom prst="rect">
            <a:avLst/>
          </a:prstGeom>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07950" marR="107950" algn="ctr">
              <a:lnSpc>
                <a:spcPct val="100000"/>
              </a:lnSpc>
              <a:spcBef>
                <a:spcPts val="300"/>
              </a:spcBef>
              <a:spcAft>
                <a:spcPts val="300"/>
              </a:spcAft>
              <a:tabLst>
                <a:tab pos="577850" algn="l"/>
              </a:tabLst>
            </a:pPr>
            <a:r>
              <a:rPr lang="en-US" sz="1600" b="1">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UCC Dedicated Portal</a:t>
            </a:r>
          </a:p>
          <a:p>
            <a:pPr marL="107950" marR="107950" algn="ctr">
              <a:lnSpc>
                <a:spcPct val="100000"/>
              </a:lnSpc>
              <a:spcBef>
                <a:spcPts val="300"/>
              </a:spcBef>
              <a:spcAft>
                <a:spcPts val="300"/>
              </a:spcAft>
              <a:tabLst>
                <a:tab pos="577850" algn="l"/>
              </a:tabLst>
            </a:pPr>
            <a:endParaRPr lang="en-GB" sz="1600">
              <a:solidFill>
                <a:srgbClr val="1A1C2B"/>
              </a:solidFill>
              <a:latin typeface="Helvetica" panose="020B0604020202020204" pitchFamily="34" charset="0"/>
              <a:ea typeface="Times New Roman" panose="02020603050405020304" pitchFamily="18" charset="0"/>
              <a:cs typeface="Times New Roman" panose="02020603050405020304" pitchFamily="18" charset="0"/>
            </a:endParaRPr>
          </a:p>
          <a:p>
            <a:pPr marL="107950" marR="107950" algn="ctr">
              <a:lnSpc>
                <a:spcPct val="100000"/>
              </a:lnSpc>
              <a:spcBef>
                <a:spcPts val="300"/>
              </a:spcBef>
              <a:spcAft>
                <a:spcPts val="300"/>
              </a:spcAft>
              <a:tabLst>
                <a:tab pos="577850" algn="l"/>
              </a:tabLst>
            </a:pPr>
            <a:r>
              <a:rPr lang="en-US"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rPr>
              <a:t>EXPO.e make it easy for you to do business with us and manage your customers through our automated self-service UCC Portal.</a:t>
            </a:r>
            <a:endParaRPr lang="en-GB" sz="1500">
              <a:solidFill>
                <a:srgbClr val="1A1C2B"/>
              </a:solidFill>
              <a:latin typeface="Helvetica"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536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13" grpId="0" animBg="1"/>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0B1D4-296B-E234-9E1A-B527970CAD89}"/>
              </a:ext>
            </a:extLst>
          </p:cNvPr>
          <p:cNvSpPr>
            <a:spLocks noGrp="1"/>
          </p:cNvSpPr>
          <p:nvPr>
            <p:ph type="title"/>
          </p:nvPr>
        </p:nvSpPr>
        <p:spPr/>
        <p:txBody>
          <a:bodyPr/>
          <a:lstStyle/>
          <a:p>
            <a:r>
              <a:rPr lang="en-GB"/>
              <a:t>Simple sales messages</a:t>
            </a:r>
          </a:p>
        </p:txBody>
      </p:sp>
      <p:sp>
        <p:nvSpPr>
          <p:cNvPr id="4" name="Text Placeholder 3">
            <a:extLst>
              <a:ext uri="{FF2B5EF4-FFF2-40B4-BE49-F238E27FC236}">
                <a16:creationId xmlns:a16="http://schemas.microsoft.com/office/drawing/2014/main" id="{17ED7CEA-0410-23D4-45F2-3711167AAA91}"/>
              </a:ext>
            </a:extLst>
          </p:cNvPr>
          <p:cNvSpPr>
            <a:spLocks noGrp="1"/>
          </p:cNvSpPr>
          <p:nvPr>
            <p:ph type="body" sz="quarter" idx="10"/>
          </p:nvPr>
        </p:nvSpPr>
        <p:spPr/>
        <p:txBody>
          <a:bodyPr/>
          <a:lstStyle/>
          <a:p>
            <a:endParaRPr lang="en-GB"/>
          </a:p>
        </p:txBody>
      </p:sp>
      <p:pic>
        <p:nvPicPr>
          <p:cNvPr id="3" name="Picture 2">
            <a:extLst>
              <a:ext uri="{FF2B5EF4-FFF2-40B4-BE49-F238E27FC236}">
                <a16:creationId xmlns:a16="http://schemas.microsoft.com/office/drawing/2014/main" id="{ADAC82AE-514C-016C-2250-648A25FF105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10283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47A1D-9221-5D7E-7E8A-562464077E5D}"/>
            </a:ext>
          </a:extLst>
        </p:cNvPr>
        <p:cNvGrpSpPr/>
        <p:nvPr/>
      </p:nvGrpSpPr>
      <p:grpSpPr>
        <a:xfrm>
          <a:off x="0" y="0"/>
          <a:ext cx="0" cy="0"/>
          <a:chOff x="0" y="0"/>
          <a:chExt cx="0" cy="0"/>
        </a:xfrm>
      </p:grpSpPr>
      <p:pic>
        <p:nvPicPr>
          <p:cNvPr id="68" name="Picture 67">
            <a:extLst>
              <a:ext uri="{FF2B5EF4-FFF2-40B4-BE49-F238E27FC236}">
                <a16:creationId xmlns:a16="http://schemas.microsoft.com/office/drawing/2014/main" id="{0271BDD7-BA72-4C79-221A-34840FFE19C4}"/>
              </a:ext>
            </a:extLst>
          </p:cNvPr>
          <p:cNvPicPr>
            <a:picLocks noChangeAspect="1"/>
          </p:cNvPicPr>
          <p:nvPr/>
        </p:nvPicPr>
        <p:blipFill>
          <a:blip r:embed="rId2">
            <a:alphaModFix amt="38000"/>
            <a:extLst>
              <a:ext uri="{28A0092B-C50C-407E-A947-70E740481C1C}">
                <a14:useLocalDpi xmlns:a14="http://schemas.microsoft.com/office/drawing/2010/main" val="0"/>
              </a:ext>
            </a:extLst>
          </a:blip>
          <a:srcRect l="21" r="21"/>
          <a:stretch/>
        </p:blipFill>
        <p:spPr>
          <a:xfrm>
            <a:off x="0" y="0"/>
            <a:ext cx="12192000" cy="6858000"/>
          </a:xfrm>
          <a:prstGeom prst="rect">
            <a:avLst/>
          </a:prstGeom>
        </p:spPr>
      </p:pic>
      <p:sp>
        <p:nvSpPr>
          <p:cNvPr id="69" name="TextBox 68">
            <a:extLst>
              <a:ext uri="{FF2B5EF4-FFF2-40B4-BE49-F238E27FC236}">
                <a16:creationId xmlns:a16="http://schemas.microsoft.com/office/drawing/2014/main" id="{983FC662-696E-0CCD-C55C-89FD8D87A909}"/>
              </a:ext>
            </a:extLst>
          </p:cNvPr>
          <p:cNvSpPr txBox="1"/>
          <p:nvPr/>
        </p:nvSpPr>
        <p:spPr>
          <a:xfrm>
            <a:off x="374821" y="1045030"/>
            <a:ext cx="6305670" cy="4837450"/>
          </a:xfrm>
          <a:prstGeom prst="roundRect">
            <a:avLst>
              <a:gd name="adj" fmla="val 6766"/>
            </a:avLst>
          </a:prstGeom>
          <a:gradFill>
            <a:gsLst>
              <a:gs pos="13000">
                <a:srgbClr val="FFFFFF">
                  <a:alpha val="0"/>
                </a:srgbClr>
              </a:gs>
              <a:gs pos="42000">
                <a:srgbClr val="FFFFFF">
                  <a:alpha val="8627"/>
                </a:srgbClr>
              </a:gs>
              <a:gs pos="70000">
                <a:srgbClr val="FFFFFF">
                  <a:alpha val="20000"/>
                </a:srgbClr>
              </a:gs>
            </a:gsLst>
            <a:lin ang="18900000" scaled="1"/>
          </a:gradFill>
          <a:ln w="9525" cap="flat">
            <a:gradFill>
              <a:gsLst>
                <a:gs pos="26000">
                  <a:srgbClr val="283676">
                    <a:alpha val="29804"/>
                  </a:srgbClr>
                </a:gs>
                <a:gs pos="76000">
                  <a:srgbClr val="FFFFFF">
                    <a:alpha val="60000"/>
                  </a:srgbClr>
                </a:gs>
              </a:gsLst>
              <a:lin ang="2700000" scaled="1"/>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rgbClr val="0D2143"/>
                </a:solidFill>
                <a:effectLst/>
                <a:uLnTx/>
                <a:uFillTx/>
                <a:latin typeface="Calibri"/>
              </a:defRPr>
            </a:lvl1pPr>
          </a:lstStyle>
          <a:p>
            <a:r>
              <a:rPr lang="en-US" sz="4000" b="1" dirty="0">
                <a:solidFill>
                  <a:prstClr val="white"/>
                </a:solidFill>
                <a:latin typeface="Helvetica" pitchFamily="2" charset="0"/>
                <a:ea typeface="Open Sans Light" panose="020B0306030504020204" pitchFamily="34" charset="0"/>
                <a:cs typeface="Open Sans Light" panose="020B0306030504020204" pitchFamily="34" charset="0"/>
              </a:rPr>
              <a:t>Private British Company</a:t>
            </a:r>
          </a:p>
          <a:p>
            <a:r>
              <a:rPr lang="en-US" sz="3000" dirty="0">
                <a:solidFill>
                  <a:prstClr val="white"/>
                </a:solidFill>
                <a:latin typeface="Helvetica" pitchFamily="2" charset="0"/>
                <a:ea typeface="Open Sans Light" panose="020B0306030504020204" pitchFamily="34" charset="0"/>
                <a:cs typeface="Open Sans Light" panose="020B0306030504020204" pitchFamily="34" charset="0"/>
              </a:rPr>
              <a:t>Trusted and Capable</a:t>
            </a:r>
          </a:p>
          <a:p>
            <a:endParaRPr lang="en-US" dirty="0">
              <a:solidFill>
                <a:schemeClr val="bg1"/>
              </a:solidFill>
              <a:latin typeface="Helvetica" pitchFamily="2" charset="0"/>
            </a:endParaRPr>
          </a:p>
          <a:p>
            <a:r>
              <a:rPr lang="en-GB" dirty="0">
                <a:solidFill>
                  <a:schemeClr val="bg1"/>
                </a:solidFill>
                <a:latin typeface="Helvetica" pitchFamily="2" charset="0"/>
              </a:rPr>
              <a:t>Founded in 2002, Exponential-e remains a private British company that owns and operates its network and cloud infrastructure. Today, we have approx. 800 employees, of which 50% are appropriately cleared and skilled to work within critical environments, including SC/DV clearance. </a:t>
            </a:r>
          </a:p>
          <a:p>
            <a:endParaRPr lang="en-GB" dirty="0">
              <a:solidFill>
                <a:schemeClr val="bg1"/>
              </a:solidFill>
              <a:latin typeface="Helvetica" pitchFamily="2" charset="0"/>
            </a:endParaRPr>
          </a:p>
          <a:p>
            <a:r>
              <a:rPr lang="en-GB" dirty="0">
                <a:solidFill>
                  <a:schemeClr val="bg1"/>
                </a:solidFill>
                <a:latin typeface="Helvetica" pitchFamily="2" charset="0"/>
              </a:rPr>
              <a:t>We aim to deliver secure, trusted systems and operations across multi-domains ensuring 100% trust, integrity and uptime of your data flows and applications.</a:t>
            </a:r>
          </a:p>
        </p:txBody>
      </p:sp>
      <p:grpSp>
        <p:nvGrpSpPr>
          <p:cNvPr id="12" name="Group 11">
            <a:extLst>
              <a:ext uri="{FF2B5EF4-FFF2-40B4-BE49-F238E27FC236}">
                <a16:creationId xmlns:a16="http://schemas.microsoft.com/office/drawing/2014/main" id="{35C9303C-1C65-23E7-0479-311A02DC2D0B}"/>
              </a:ext>
            </a:extLst>
          </p:cNvPr>
          <p:cNvGrpSpPr/>
          <p:nvPr/>
        </p:nvGrpSpPr>
        <p:grpSpPr>
          <a:xfrm>
            <a:off x="7119763" y="283413"/>
            <a:ext cx="5447058" cy="6037323"/>
            <a:chOff x="7119763" y="283413"/>
            <a:chExt cx="5447058" cy="6037323"/>
          </a:xfrm>
        </p:grpSpPr>
        <p:grpSp>
          <p:nvGrpSpPr>
            <p:cNvPr id="88" name="Group 87">
              <a:extLst>
                <a:ext uri="{FF2B5EF4-FFF2-40B4-BE49-F238E27FC236}">
                  <a16:creationId xmlns:a16="http://schemas.microsoft.com/office/drawing/2014/main" id="{0DB5E7BA-9A8E-1411-95BE-7B39AF91ED58}"/>
                </a:ext>
              </a:extLst>
            </p:cNvPr>
            <p:cNvGrpSpPr/>
            <p:nvPr/>
          </p:nvGrpSpPr>
          <p:grpSpPr>
            <a:xfrm>
              <a:off x="7119763" y="283413"/>
              <a:ext cx="5447058" cy="6037323"/>
              <a:chOff x="7360112" y="450562"/>
              <a:chExt cx="5447058" cy="6037323"/>
            </a:xfrm>
          </p:grpSpPr>
          <p:sp>
            <p:nvSpPr>
              <p:cNvPr id="71" name="Rectangle: Rounded Corners 70">
                <a:extLst>
                  <a:ext uri="{FF2B5EF4-FFF2-40B4-BE49-F238E27FC236}">
                    <a16:creationId xmlns:a16="http://schemas.microsoft.com/office/drawing/2014/main" id="{8B079125-CCB0-E611-BA9C-0BF2560F0477}"/>
                  </a:ext>
                </a:extLst>
              </p:cNvPr>
              <p:cNvSpPr/>
              <p:nvPr/>
            </p:nvSpPr>
            <p:spPr>
              <a:xfrm>
                <a:off x="7360112" y="450562"/>
                <a:ext cx="5447058" cy="6037323"/>
              </a:xfrm>
              <a:prstGeom prst="roundRect">
                <a:avLst>
                  <a:gd name="adj" fmla="val 4764"/>
                </a:avLst>
              </a:prstGeom>
              <a:gradFill>
                <a:gsLst>
                  <a:gs pos="13000">
                    <a:srgbClr val="FFFFFF">
                      <a:alpha val="0"/>
                    </a:srgbClr>
                  </a:gs>
                  <a:gs pos="42000">
                    <a:srgbClr val="FFFFFF">
                      <a:alpha val="8627"/>
                    </a:srgbClr>
                  </a:gs>
                  <a:gs pos="70000">
                    <a:srgbClr val="FFFFFF">
                      <a:alpha val="20000"/>
                    </a:srgbClr>
                  </a:gs>
                </a:gsLst>
                <a:lin ang="18900000" scaled="1"/>
              </a:gradFill>
              <a:ln w="9525" cap="flat">
                <a:gradFill>
                  <a:gsLst>
                    <a:gs pos="26000">
                      <a:srgbClr val="283676">
                        <a:alpha val="29804"/>
                      </a:srgbClr>
                    </a:gs>
                    <a:gs pos="76000">
                      <a:srgbClr val="FFFFFF">
                        <a:alpha val="60000"/>
                      </a:srgbClr>
                    </a:gs>
                  </a:gsLst>
                  <a:lin ang="2700000" scaled="1"/>
                </a:gra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D2143"/>
                  </a:solidFill>
                  <a:effectLst/>
                  <a:uLnTx/>
                  <a:uFillTx/>
                  <a:latin typeface="Calibri"/>
                  <a:ea typeface="+mn-ea"/>
                  <a:cs typeface="+mn-cs"/>
                </a:endParaRPr>
              </a:p>
            </p:txBody>
          </p:sp>
          <p:sp>
            <p:nvSpPr>
              <p:cNvPr id="79" name="Rectangle: Rounded Corners 78">
                <a:extLst>
                  <a:ext uri="{FF2B5EF4-FFF2-40B4-BE49-F238E27FC236}">
                    <a16:creationId xmlns:a16="http://schemas.microsoft.com/office/drawing/2014/main" id="{AD3E6AC3-D5BE-ABFE-17D1-B66A9B356E42}"/>
                  </a:ext>
                </a:extLst>
              </p:cNvPr>
              <p:cNvSpPr/>
              <p:nvPr/>
            </p:nvSpPr>
            <p:spPr>
              <a:xfrm>
                <a:off x="7570028" y="624005"/>
                <a:ext cx="5040568" cy="5609990"/>
              </a:xfrm>
              <a:prstGeom prst="roundRect">
                <a:avLst>
                  <a:gd name="adj" fmla="val 5780"/>
                </a:avLst>
              </a:prstGeom>
              <a:gradFill flip="none" rotWithShape="1">
                <a:gsLst>
                  <a:gs pos="0">
                    <a:srgbClr val="1D84AD">
                      <a:alpha val="85000"/>
                    </a:srgbClr>
                  </a:gs>
                  <a:gs pos="69000">
                    <a:srgbClr val="06EA26"/>
                  </a:gs>
                </a:gsLst>
                <a:lin ang="15000000" scaled="0"/>
                <a:tileRect/>
              </a:gradFill>
              <a:ln w="9525" cap="flat">
                <a:noFill/>
                <a:prstDash val="solid"/>
                <a:miter/>
              </a:ln>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540000" tIns="540000" rIns="540000" bIns="540000" numCol="1" spcCol="180000" rtlCol="0" fromWordArt="0" anchor="t" anchorCtr="0" forceAA="0" compatLnSpc="1">
                <a:prstTxWarp prst="textNoShape">
                  <a:avLst/>
                </a:prstTxWarp>
                <a:noAutofit/>
              </a:bodyPr>
              <a:lstStyle/>
              <a:p>
                <a:pPr marL="0" marR="0" lvl="0" indent="0" defTabSz="914400" eaLnBrk="1" fontAlgn="auto" latinLnBrk="0" hangingPunct="1">
                  <a:lnSpc>
                    <a:spcPts val="1900"/>
                  </a:lnSpc>
                  <a:spcBef>
                    <a:spcPts val="800"/>
                  </a:spcBef>
                  <a:spcAft>
                    <a:spcPts val="800"/>
                  </a:spcAft>
                  <a:buClrTx/>
                  <a:buSzTx/>
                  <a:buFontTx/>
                  <a:buNone/>
                  <a:tabLst/>
                  <a:defRPr/>
                </a:pPr>
                <a:endParaRPr kumimoji="0" lang="en-GB" sz="1000" b="0" i="0" u="none" strike="noStrike" kern="100" cap="none" spc="0" normalizeH="0" baseline="0" noProof="0" dirty="0">
                  <a:ln>
                    <a:noFill/>
                  </a:ln>
                  <a:effectLst/>
                  <a:uLnTx/>
                  <a:uFillTx/>
                  <a:ea typeface="Aptos" panose="020B0004020202020204" pitchFamily="34" charset="0"/>
                  <a:cs typeface="Times New Roman" panose="02020603050405020304" pitchFamily="18" charset="0"/>
                </a:endParaRPr>
              </a:p>
            </p:txBody>
          </p:sp>
        </p:grpSp>
        <p:grpSp>
          <p:nvGrpSpPr>
            <p:cNvPr id="81" name="Group 80">
              <a:extLst>
                <a:ext uri="{FF2B5EF4-FFF2-40B4-BE49-F238E27FC236}">
                  <a16:creationId xmlns:a16="http://schemas.microsoft.com/office/drawing/2014/main" id="{6F91E325-E0B4-3D0D-61D2-AE8A0CED153F}"/>
                </a:ext>
              </a:extLst>
            </p:cNvPr>
            <p:cNvGrpSpPr/>
            <p:nvPr/>
          </p:nvGrpSpPr>
          <p:grpSpPr>
            <a:xfrm>
              <a:off x="7691578" y="625739"/>
              <a:ext cx="3792936" cy="4906538"/>
              <a:chOff x="7966247" y="614642"/>
              <a:chExt cx="3792936" cy="4906538"/>
            </a:xfrm>
          </p:grpSpPr>
          <p:grpSp>
            <p:nvGrpSpPr>
              <p:cNvPr id="82" name="Group 81">
                <a:extLst>
                  <a:ext uri="{FF2B5EF4-FFF2-40B4-BE49-F238E27FC236}">
                    <a16:creationId xmlns:a16="http://schemas.microsoft.com/office/drawing/2014/main" id="{6FDA5A7A-601C-8E37-D5AD-956038293AAE}"/>
                  </a:ext>
                </a:extLst>
              </p:cNvPr>
              <p:cNvGrpSpPr/>
              <p:nvPr/>
            </p:nvGrpSpPr>
            <p:grpSpPr>
              <a:xfrm>
                <a:off x="7966247" y="3497757"/>
                <a:ext cx="3792936" cy="2023423"/>
                <a:chOff x="8501042" y="3543009"/>
                <a:chExt cx="3792936" cy="2023423"/>
              </a:xfrm>
            </p:grpSpPr>
            <p:sp>
              <p:nvSpPr>
                <p:cNvPr id="86" name="Rectangle 85">
                  <a:extLst>
                    <a:ext uri="{FF2B5EF4-FFF2-40B4-BE49-F238E27FC236}">
                      <a16:creationId xmlns:a16="http://schemas.microsoft.com/office/drawing/2014/main" id="{7D9A98E8-944E-6395-14DA-98859DB3FB24}"/>
                    </a:ext>
                  </a:extLst>
                </p:cNvPr>
                <p:cNvSpPr/>
                <p:nvPr/>
              </p:nvSpPr>
              <p:spPr>
                <a:xfrm>
                  <a:off x="8625840" y="4242993"/>
                  <a:ext cx="3668138"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Helvetica" pitchFamily="2" charset="0"/>
                      <a:ea typeface="+mn-ea"/>
                      <a:cs typeface="+mn-cs"/>
                    </a:rPr>
                    <a:t>Security, Data Sovereignty &amp; customer service are part of our corporate DNA that we never compromise on</a:t>
                  </a:r>
                </a:p>
              </p:txBody>
            </p:sp>
            <p:sp>
              <p:nvSpPr>
                <p:cNvPr id="87" name="Rectangle 86">
                  <a:extLst>
                    <a:ext uri="{FF2B5EF4-FFF2-40B4-BE49-F238E27FC236}">
                      <a16:creationId xmlns:a16="http://schemas.microsoft.com/office/drawing/2014/main" id="{901B32CE-10CB-576C-3EE4-89A3A518C1CD}"/>
                    </a:ext>
                  </a:extLst>
                </p:cNvPr>
                <p:cNvSpPr/>
                <p:nvPr/>
              </p:nvSpPr>
              <p:spPr>
                <a:xfrm>
                  <a:off x="8501042" y="3543009"/>
                  <a:ext cx="595035"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1" u="none" strike="noStrike" kern="1200" cap="none" spc="0" normalizeH="0" baseline="0" noProof="0" dirty="0">
                      <a:ln>
                        <a:noFill/>
                      </a:ln>
                      <a:effectLst/>
                      <a:uLnTx/>
                      <a:uFillTx/>
                      <a:latin typeface="Helvetica" pitchFamily="2" charset="0"/>
                      <a:ea typeface="+mn-ea"/>
                      <a:cs typeface="+mn-cs"/>
                    </a:rPr>
                    <a:t>“</a:t>
                  </a:r>
                </a:p>
              </p:txBody>
            </p:sp>
          </p:grpSp>
          <p:grpSp>
            <p:nvGrpSpPr>
              <p:cNvPr id="83" name="Group 82">
                <a:extLst>
                  <a:ext uri="{FF2B5EF4-FFF2-40B4-BE49-F238E27FC236}">
                    <a16:creationId xmlns:a16="http://schemas.microsoft.com/office/drawing/2014/main" id="{EA590775-0123-5181-4136-4EDF4A5A76F4}"/>
                  </a:ext>
                </a:extLst>
              </p:cNvPr>
              <p:cNvGrpSpPr/>
              <p:nvPr/>
            </p:nvGrpSpPr>
            <p:grpSpPr>
              <a:xfrm>
                <a:off x="7966247" y="614642"/>
                <a:ext cx="3792936" cy="2638976"/>
                <a:chOff x="8501042" y="3650988"/>
                <a:chExt cx="3792936" cy="2638976"/>
              </a:xfrm>
            </p:grpSpPr>
            <p:sp>
              <p:nvSpPr>
                <p:cNvPr id="84" name="Rectangle 83">
                  <a:extLst>
                    <a:ext uri="{FF2B5EF4-FFF2-40B4-BE49-F238E27FC236}">
                      <a16:creationId xmlns:a16="http://schemas.microsoft.com/office/drawing/2014/main" id="{9C697088-6043-75CB-DA12-E8E3858FC204}"/>
                    </a:ext>
                  </a:extLst>
                </p:cNvPr>
                <p:cNvSpPr/>
                <p:nvPr/>
              </p:nvSpPr>
              <p:spPr>
                <a:xfrm>
                  <a:off x="8625840" y="4350972"/>
                  <a:ext cx="3668138"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Helvetica" pitchFamily="2" charset="0"/>
                      <a:ea typeface="+mn-ea"/>
                      <a:cs typeface="+mn-cs"/>
                    </a:rPr>
                    <a:t>We set out to offer British companies &amp; public sector clients ‘PLATINUM’ customer services that drives our world class business status &amp; NPS Score</a:t>
                  </a:r>
                </a:p>
              </p:txBody>
            </p:sp>
            <p:sp>
              <p:nvSpPr>
                <p:cNvPr id="85" name="Rectangle 84">
                  <a:extLst>
                    <a:ext uri="{FF2B5EF4-FFF2-40B4-BE49-F238E27FC236}">
                      <a16:creationId xmlns:a16="http://schemas.microsoft.com/office/drawing/2014/main" id="{4FF4536F-4C11-E8F1-3549-043D9E862948}"/>
                    </a:ext>
                  </a:extLst>
                </p:cNvPr>
                <p:cNvSpPr/>
                <p:nvPr/>
              </p:nvSpPr>
              <p:spPr>
                <a:xfrm>
                  <a:off x="8501042" y="3650988"/>
                  <a:ext cx="595035"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1" u="none" strike="noStrike" kern="1200" cap="none" spc="0" normalizeH="0" baseline="0" noProof="0" dirty="0">
                      <a:ln>
                        <a:noFill/>
                      </a:ln>
                      <a:effectLst/>
                      <a:uLnTx/>
                      <a:uFillTx/>
                      <a:latin typeface="Helvetica" pitchFamily="2" charset="0"/>
                      <a:ea typeface="+mn-ea"/>
                      <a:cs typeface="+mn-cs"/>
                    </a:rPr>
                    <a:t>“</a:t>
                  </a:r>
                </a:p>
              </p:txBody>
            </p:sp>
          </p:grpSp>
        </p:grpSp>
      </p:grpSp>
      <p:grpSp>
        <p:nvGrpSpPr>
          <p:cNvPr id="5" name="Expo.e Logo">
            <a:extLst>
              <a:ext uri="{FF2B5EF4-FFF2-40B4-BE49-F238E27FC236}">
                <a16:creationId xmlns:a16="http://schemas.microsoft.com/office/drawing/2014/main" id="{2731466D-329E-75F3-7323-FA6E44FFC060}"/>
              </a:ext>
            </a:extLst>
          </p:cNvPr>
          <p:cNvGrpSpPr/>
          <p:nvPr/>
        </p:nvGrpSpPr>
        <p:grpSpPr>
          <a:xfrm>
            <a:off x="368300" y="241303"/>
            <a:ext cx="2057353" cy="324928"/>
            <a:chOff x="368300" y="241303"/>
            <a:chExt cx="2057353" cy="324928"/>
          </a:xfrm>
          <a:solidFill>
            <a:schemeClr val="bg2"/>
          </a:solidFill>
        </p:grpSpPr>
        <p:sp>
          <p:nvSpPr>
            <p:cNvPr id="6" name="Free-form: Shape 5">
              <a:extLst>
                <a:ext uri="{FF2B5EF4-FFF2-40B4-BE49-F238E27FC236}">
                  <a16:creationId xmlns:a16="http://schemas.microsoft.com/office/drawing/2014/main" id="{C58C84D9-A356-EDA8-9581-92680AC3A7A9}"/>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latin typeface="Helvetica" pitchFamily="2" charset="0"/>
              </a:endParaRPr>
            </a:p>
          </p:txBody>
        </p:sp>
        <p:sp>
          <p:nvSpPr>
            <p:cNvPr id="7" name="Free-form: Shape 6">
              <a:extLst>
                <a:ext uri="{FF2B5EF4-FFF2-40B4-BE49-F238E27FC236}">
                  <a16:creationId xmlns:a16="http://schemas.microsoft.com/office/drawing/2014/main" id="{BF6FC207-6ACC-8500-DC84-817852A091FE}"/>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latin typeface="Helvetica" pitchFamily="2" charset="0"/>
              </a:endParaRPr>
            </a:p>
          </p:txBody>
        </p:sp>
        <p:sp>
          <p:nvSpPr>
            <p:cNvPr id="8" name="Free-form: Shape 7">
              <a:extLst>
                <a:ext uri="{FF2B5EF4-FFF2-40B4-BE49-F238E27FC236}">
                  <a16:creationId xmlns:a16="http://schemas.microsoft.com/office/drawing/2014/main" id="{06958570-2A40-8E8D-20C1-367BE7E60B01}"/>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latin typeface="Helvetica" pitchFamily="2" charset="0"/>
              </a:endParaRPr>
            </a:p>
          </p:txBody>
        </p:sp>
        <p:sp>
          <p:nvSpPr>
            <p:cNvPr id="9" name="Free-form: Shape 8">
              <a:extLst>
                <a:ext uri="{FF2B5EF4-FFF2-40B4-BE49-F238E27FC236}">
                  <a16:creationId xmlns:a16="http://schemas.microsoft.com/office/drawing/2014/main" id="{3FFB4EBF-139F-324A-B7C8-5E6FB0D382D7}"/>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latin typeface="Helvetica" pitchFamily="2" charset="0"/>
              </a:endParaRPr>
            </a:p>
          </p:txBody>
        </p:sp>
        <p:sp>
          <p:nvSpPr>
            <p:cNvPr id="10" name="Free-form: Shape 9">
              <a:extLst>
                <a:ext uri="{FF2B5EF4-FFF2-40B4-BE49-F238E27FC236}">
                  <a16:creationId xmlns:a16="http://schemas.microsoft.com/office/drawing/2014/main" id="{4ED05A02-1F6A-2E6E-ADB6-3C9EE4E63315}"/>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latin typeface="Helvetica" pitchFamily="2" charset="0"/>
              </a:endParaRPr>
            </a:p>
          </p:txBody>
        </p:sp>
        <p:sp>
          <p:nvSpPr>
            <p:cNvPr id="11" name="Free-form: Shape 10">
              <a:extLst>
                <a:ext uri="{FF2B5EF4-FFF2-40B4-BE49-F238E27FC236}">
                  <a16:creationId xmlns:a16="http://schemas.microsoft.com/office/drawing/2014/main" id="{38F64540-2690-3679-D8B4-6C0C3A710C6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latin typeface="Helvetica" pitchFamily="2" charset="0"/>
              </a:endParaRPr>
            </a:p>
          </p:txBody>
        </p:sp>
      </p:grpSp>
    </p:spTree>
    <p:extLst>
      <p:ext uri="{BB962C8B-B14F-4D97-AF65-F5344CB8AC3E}">
        <p14:creationId xmlns:p14="http://schemas.microsoft.com/office/powerpoint/2010/main" val="243229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9"/>
                                        </p:tgtEl>
                                        <p:attrNameLst>
                                          <p:attrName>style.visibility</p:attrName>
                                        </p:attrNameLst>
                                      </p:cBhvr>
                                      <p:to>
                                        <p:strVal val="visible"/>
                                      </p:to>
                                    </p:set>
                                    <p:animEffect transition="in" filter="fade">
                                      <p:cBhvr>
                                        <p:cTn id="11" dur="500"/>
                                        <p:tgtEl>
                                          <p:spTgt spid="69"/>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FD53937-4DFC-713E-304B-401C77475843}"/>
              </a:ext>
            </a:extLst>
          </p:cNvPr>
          <p:cNvSpPr/>
          <p:nvPr/>
        </p:nvSpPr>
        <p:spPr>
          <a:xfrm>
            <a:off x="0" y="6066971"/>
            <a:ext cx="12322629" cy="943429"/>
          </a:xfrm>
          <a:prstGeom prst="rect">
            <a:avLst/>
          </a:prstGeom>
          <a:solidFill>
            <a:srgbClr val="1A1C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Helvetica" pitchFamily="2" charset="0"/>
            </a:endParaRPr>
          </a:p>
        </p:txBody>
      </p:sp>
      <p:grpSp>
        <p:nvGrpSpPr>
          <p:cNvPr id="12" name="Group 11">
            <a:extLst>
              <a:ext uri="{FF2B5EF4-FFF2-40B4-BE49-F238E27FC236}">
                <a16:creationId xmlns:a16="http://schemas.microsoft.com/office/drawing/2014/main" id="{7ADB843B-16FF-5059-3B83-A7E863E34323}"/>
              </a:ext>
            </a:extLst>
          </p:cNvPr>
          <p:cNvGrpSpPr/>
          <p:nvPr/>
        </p:nvGrpSpPr>
        <p:grpSpPr>
          <a:xfrm>
            <a:off x="-55015" y="-12274"/>
            <a:ext cx="9580015" cy="7085398"/>
            <a:chOff x="1011811" y="-72535"/>
            <a:chExt cx="9495783" cy="7023100"/>
          </a:xfrm>
        </p:grpSpPr>
        <p:grpSp>
          <p:nvGrpSpPr>
            <p:cNvPr id="3" name="Group 2">
              <a:extLst>
                <a:ext uri="{FF2B5EF4-FFF2-40B4-BE49-F238E27FC236}">
                  <a16:creationId xmlns:a16="http://schemas.microsoft.com/office/drawing/2014/main" id="{9C7657F1-1279-6C4B-D694-05AE07E77ECC}"/>
                </a:ext>
              </a:extLst>
            </p:cNvPr>
            <p:cNvGrpSpPr/>
            <p:nvPr/>
          </p:nvGrpSpPr>
          <p:grpSpPr>
            <a:xfrm>
              <a:off x="1011811" y="-72535"/>
              <a:ext cx="9460586" cy="7023100"/>
              <a:chOff x="3383280" y="-96520"/>
              <a:chExt cx="9460586" cy="7023100"/>
            </a:xfrm>
          </p:grpSpPr>
          <p:sp>
            <p:nvSpPr>
              <p:cNvPr id="139" name="Rectangle 138">
                <a:extLst>
                  <a:ext uri="{FF2B5EF4-FFF2-40B4-BE49-F238E27FC236}">
                    <a16:creationId xmlns:a16="http://schemas.microsoft.com/office/drawing/2014/main" id="{5B55E089-DF45-0A8F-A9FE-D9BEC7F1C7AF}"/>
                  </a:ext>
                </a:extLst>
              </p:cNvPr>
              <p:cNvSpPr/>
              <p:nvPr/>
            </p:nvSpPr>
            <p:spPr>
              <a:xfrm>
                <a:off x="3383280" y="-96520"/>
                <a:ext cx="8849360" cy="6995160"/>
              </a:xfrm>
              <a:prstGeom prst="rect">
                <a:avLst/>
              </a:prstGeom>
              <a:gradFill flip="none" rotWithShape="1">
                <a:gsLst>
                  <a:gs pos="82000">
                    <a:srgbClr val="174A73">
                      <a:alpha val="0"/>
                    </a:srgbClr>
                  </a:gs>
                  <a:gs pos="15000">
                    <a:srgbClr val="5390C0"/>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140" name="Picture 139">
                <a:extLst>
                  <a:ext uri="{FF2B5EF4-FFF2-40B4-BE49-F238E27FC236}">
                    <a16:creationId xmlns:a16="http://schemas.microsoft.com/office/drawing/2014/main" id="{D7DA6C17-0D1A-6386-4FBE-399864902C72}"/>
                  </a:ext>
                </a:extLst>
              </p:cNvPr>
              <p:cNvPicPr>
                <a:picLocks noChangeAspect="1"/>
              </p:cNvPicPr>
              <p:nvPr/>
            </p:nvPicPr>
            <p:blipFill rotWithShape="1">
              <a:blip r:embed="rId3">
                <a:extLst>
                  <a:ext uri="{28A0092B-C50C-407E-A947-70E740481C1C}">
                    <a14:useLocalDpi xmlns:a14="http://schemas.microsoft.com/office/drawing/2010/main" val="0"/>
                  </a:ext>
                </a:extLst>
              </a:blip>
              <a:srcRect l="44592"/>
              <a:stretch/>
            </p:blipFill>
            <p:spPr>
              <a:xfrm>
                <a:off x="5953354" y="-68580"/>
                <a:ext cx="6890512" cy="6995160"/>
              </a:xfrm>
              <a:prstGeom prst="rect">
                <a:avLst/>
              </a:prstGeom>
            </p:spPr>
          </p:pic>
        </p:grpSp>
        <p:grpSp>
          <p:nvGrpSpPr>
            <p:cNvPr id="11" name="Group 10">
              <a:extLst>
                <a:ext uri="{FF2B5EF4-FFF2-40B4-BE49-F238E27FC236}">
                  <a16:creationId xmlns:a16="http://schemas.microsoft.com/office/drawing/2014/main" id="{1082EF93-8267-927D-4EB8-E9F9C53F3762}"/>
                </a:ext>
              </a:extLst>
            </p:cNvPr>
            <p:cNvGrpSpPr/>
            <p:nvPr/>
          </p:nvGrpSpPr>
          <p:grpSpPr>
            <a:xfrm>
              <a:off x="4418409" y="3943959"/>
              <a:ext cx="6089185" cy="2869526"/>
              <a:chOff x="4418409" y="3943959"/>
              <a:chExt cx="6089185" cy="2869526"/>
            </a:xfrm>
          </p:grpSpPr>
          <p:sp>
            <p:nvSpPr>
              <p:cNvPr id="91" name="TextBox 90">
                <a:extLst>
                  <a:ext uri="{FF2B5EF4-FFF2-40B4-BE49-F238E27FC236}">
                    <a16:creationId xmlns:a16="http://schemas.microsoft.com/office/drawing/2014/main" id="{30613638-8B95-4C82-B3D9-B84EA82D4DD6}"/>
                  </a:ext>
                </a:extLst>
              </p:cNvPr>
              <p:cNvSpPr txBox="1"/>
              <p:nvPr/>
            </p:nvSpPr>
            <p:spPr>
              <a:xfrm>
                <a:off x="4418409" y="6295500"/>
                <a:ext cx="1563189"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Helvetica" pitchFamily="2" charset="0"/>
                    <a:ea typeface="+mn-ea"/>
                    <a:cs typeface="+mn-cs"/>
                  </a:rPr>
                  <a:t>Connect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Helvetica"/>
                    <a:ea typeface="+mn-ea"/>
                    <a:cs typeface="+mn-cs"/>
                  </a:rPr>
                  <a:t>to </a:t>
                </a:r>
                <a:r>
                  <a:rPr kumimoji="0" lang="en-GB" sz="1000" b="1" i="0" u="none" strike="noStrike" kern="1200" cap="none" spc="0" normalizeH="0" baseline="0" noProof="0">
                    <a:ln>
                      <a:noFill/>
                    </a:ln>
                    <a:solidFill>
                      <a:prstClr val="white"/>
                    </a:solidFill>
                    <a:effectLst/>
                    <a:uLnTx/>
                    <a:uFillTx/>
                    <a:latin typeface="Helvetica"/>
                    <a:ea typeface="+mn-ea"/>
                    <a:cs typeface="Helvetica"/>
                  </a:rPr>
                  <a:t>US </a:t>
                </a:r>
                <a:r>
                  <a:rPr kumimoji="0" lang="en-GB" sz="1000" b="1" i="0" u="none" strike="noStrike" kern="1200" cap="none" spc="0" normalizeH="0" baseline="0" noProof="0">
                    <a:ln>
                      <a:noFill/>
                    </a:ln>
                    <a:solidFill>
                      <a:prstClr val="white"/>
                    </a:solidFill>
                    <a:effectLst/>
                    <a:uLnTx/>
                    <a:uFillTx/>
                    <a:latin typeface="Helvetica"/>
                    <a:ea typeface="+mn-ea"/>
                    <a:cs typeface="+mn-cs"/>
                  </a:rPr>
                  <a:t>East Coast</a:t>
                </a:r>
              </a:p>
            </p:txBody>
          </p:sp>
          <p:sp>
            <p:nvSpPr>
              <p:cNvPr id="92" name="TextBox 91">
                <a:extLst>
                  <a:ext uri="{FF2B5EF4-FFF2-40B4-BE49-F238E27FC236}">
                    <a16:creationId xmlns:a16="http://schemas.microsoft.com/office/drawing/2014/main" id="{FDAFA190-6D6A-A92E-8038-8F3164653BCD}"/>
                  </a:ext>
                </a:extLst>
              </p:cNvPr>
              <p:cNvSpPr txBox="1"/>
              <p:nvPr/>
            </p:nvSpPr>
            <p:spPr>
              <a:xfrm>
                <a:off x="8487951" y="6349110"/>
                <a:ext cx="2019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Helvetica" pitchFamily="2" charset="0"/>
                    <a:ea typeface="+mn-ea"/>
                    <a:cs typeface="+mn-cs"/>
                  </a:rPr>
                  <a:t>Connect to</a:t>
                </a:r>
                <a:br>
                  <a:rPr kumimoji="0" lang="en-GB" sz="1000" b="1" i="0" u="none" strike="noStrike" kern="1200" cap="none" spc="0" normalizeH="0" baseline="0" noProof="0">
                    <a:ln>
                      <a:noFill/>
                    </a:ln>
                    <a:solidFill>
                      <a:prstClr val="white"/>
                    </a:solidFill>
                    <a:effectLst/>
                    <a:uLnTx/>
                    <a:uFillTx/>
                    <a:latin typeface="Helvetica" pitchFamily="2" charset="0"/>
                    <a:ea typeface="+mn-ea"/>
                    <a:cs typeface="+mn-cs"/>
                  </a:rPr>
                </a:br>
                <a:r>
                  <a:rPr kumimoji="0" lang="en-GB" sz="1000" b="1" i="0" u="none" strike="noStrike" kern="1200" cap="none" spc="0" normalizeH="0" baseline="0" noProof="0">
                    <a:ln>
                      <a:noFill/>
                    </a:ln>
                    <a:solidFill>
                      <a:prstClr val="white"/>
                    </a:solidFill>
                    <a:effectLst/>
                    <a:uLnTx/>
                    <a:uFillTx/>
                    <a:latin typeface="Helvetica" pitchFamily="2" charset="0"/>
                    <a:ea typeface="+mn-ea"/>
                    <a:cs typeface="+mn-cs"/>
                  </a:rPr>
                  <a:t>Amsterdam &amp; Frankfurt</a:t>
                </a:r>
              </a:p>
            </p:txBody>
          </p:sp>
          <p:sp>
            <p:nvSpPr>
              <p:cNvPr id="93" name="TextBox 92">
                <a:extLst>
                  <a:ext uri="{FF2B5EF4-FFF2-40B4-BE49-F238E27FC236}">
                    <a16:creationId xmlns:a16="http://schemas.microsoft.com/office/drawing/2014/main" id="{54EC4D4C-82ED-5568-0FD2-A8A18F41E612}"/>
                  </a:ext>
                </a:extLst>
              </p:cNvPr>
              <p:cNvSpPr txBox="1"/>
              <p:nvPr/>
            </p:nvSpPr>
            <p:spPr>
              <a:xfrm>
                <a:off x="6947894" y="6567264"/>
                <a:ext cx="156318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Helvetica" pitchFamily="2" charset="0"/>
                    <a:ea typeface="+mn-ea"/>
                    <a:cs typeface="+mn-cs"/>
                  </a:rPr>
                  <a:t>Connect to Paris</a:t>
                </a:r>
              </a:p>
            </p:txBody>
          </p:sp>
          <p:cxnSp>
            <p:nvCxnSpPr>
              <p:cNvPr id="94" name="Straight Arrow Connector 93">
                <a:extLst>
                  <a:ext uri="{FF2B5EF4-FFF2-40B4-BE49-F238E27FC236}">
                    <a16:creationId xmlns:a16="http://schemas.microsoft.com/office/drawing/2014/main" id="{E1FA5950-020D-FB69-D53D-312FFA323424}"/>
                  </a:ext>
                </a:extLst>
              </p:cNvPr>
              <p:cNvCxnSpPr/>
              <p:nvPr/>
            </p:nvCxnSpPr>
            <p:spPr>
              <a:xfrm>
                <a:off x="8682627" y="6060936"/>
                <a:ext cx="451107" cy="309367"/>
              </a:xfrm>
              <a:prstGeom prst="straightConnector1">
                <a:avLst/>
              </a:prstGeom>
              <a:ln>
                <a:solidFill>
                  <a:srgbClr val="39BB7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a:extLst>
                  <a:ext uri="{FF2B5EF4-FFF2-40B4-BE49-F238E27FC236}">
                    <a16:creationId xmlns:a16="http://schemas.microsoft.com/office/drawing/2014/main" id="{629CE7F2-AADE-3A00-8FC4-D5E88C7B1A88}"/>
                  </a:ext>
                </a:extLst>
              </p:cNvPr>
              <p:cNvCxnSpPr/>
              <p:nvPr/>
            </p:nvCxnSpPr>
            <p:spPr>
              <a:xfrm flipH="1" flipV="1">
                <a:off x="5823874" y="4248682"/>
                <a:ext cx="880930" cy="86583"/>
              </a:xfrm>
              <a:prstGeom prst="straightConnector1">
                <a:avLst/>
              </a:prstGeom>
              <a:ln>
                <a:solidFill>
                  <a:srgbClr val="39BB7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a:extLst>
                  <a:ext uri="{FF2B5EF4-FFF2-40B4-BE49-F238E27FC236}">
                    <a16:creationId xmlns:a16="http://schemas.microsoft.com/office/drawing/2014/main" id="{855B5D85-42B2-181C-7EC1-C5A4A1F31645}"/>
                  </a:ext>
                </a:extLst>
              </p:cNvPr>
              <p:cNvCxnSpPr/>
              <p:nvPr/>
            </p:nvCxnSpPr>
            <p:spPr>
              <a:xfrm>
                <a:off x="7832824" y="6246216"/>
                <a:ext cx="9258" cy="323704"/>
              </a:xfrm>
              <a:prstGeom prst="straightConnector1">
                <a:avLst/>
              </a:prstGeom>
              <a:ln>
                <a:solidFill>
                  <a:srgbClr val="39BB7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a:extLst>
                  <a:ext uri="{FF2B5EF4-FFF2-40B4-BE49-F238E27FC236}">
                    <a16:creationId xmlns:a16="http://schemas.microsoft.com/office/drawing/2014/main" id="{B1DE8AE8-7B60-68EA-A9C0-20469E872C53}"/>
                  </a:ext>
                </a:extLst>
              </p:cNvPr>
              <p:cNvCxnSpPr>
                <a:cxnSpLocks/>
              </p:cNvCxnSpPr>
              <p:nvPr/>
            </p:nvCxnSpPr>
            <p:spPr>
              <a:xfrm flipH="1">
                <a:off x="5460192" y="6067083"/>
                <a:ext cx="811657" cy="138552"/>
              </a:xfrm>
              <a:prstGeom prst="straightConnector1">
                <a:avLst/>
              </a:prstGeom>
              <a:ln>
                <a:solidFill>
                  <a:srgbClr val="39BB7C"/>
                </a:solidFill>
                <a:tailEnd type="triangle"/>
              </a:ln>
              <a:effectLst/>
            </p:spPr>
            <p:style>
              <a:lnRef idx="2">
                <a:schemeClr val="accent1"/>
              </a:lnRef>
              <a:fillRef idx="0">
                <a:schemeClr val="accent1"/>
              </a:fillRef>
              <a:effectRef idx="1">
                <a:schemeClr val="accent1"/>
              </a:effectRef>
              <a:fontRef idx="minor">
                <a:schemeClr val="tx1"/>
              </a:fontRef>
            </p:style>
          </p:cxnSp>
          <p:sp>
            <p:nvSpPr>
              <p:cNvPr id="98" name="TextBox 97">
                <a:extLst>
                  <a:ext uri="{FF2B5EF4-FFF2-40B4-BE49-F238E27FC236}">
                    <a16:creationId xmlns:a16="http://schemas.microsoft.com/office/drawing/2014/main" id="{91D22AF8-24BB-0575-C644-130878833BF6}"/>
                  </a:ext>
                </a:extLst>
              </p:cNvPr>
              <p:cNvSpPr txBox="1"/>
              <p:nvPr/>
            </p:nvSpPr>
            <p:spPr>
              <a:xfrm>
                <a:off x="5260456" y="3943959"/>
                <a:ext cx="1563189" cy="33855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white"/>
                    </a:solidFill>
                    <a:effectLst/>
                    <a:uLnTx/>
                    <a:uFillTx/>
                    <a:latin typeface="Helvetica" pitchFamily="2" charset="0"/>
                    <a:ea typeface="+mn-ea"/>
                    <a:cs typeface="+mn-cs"/>
                  </a:rPr>
                  <a:t>Connect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white"/>
                    </a:solidFill>
                    <a:effectLst/>
                    <a:uLnTx/>
                    <a:uFillTx/>
                    <a:latin typeface="Helvetica"/>
                    <a:ea typeface="+mn-ea"/>
                    <a:cs typeface="Helvetica"/>
                  </a:rPr>
                  <a:t>to US East Coast</a:t>
                </a:r>
              </a:p>
            </p:txBody>
          </p:sp>
        </p:grpSp>
      </p:grpSp>
      <p:grpSp>
        <p:nvGrpSpPr>
          <p:cNvPr id="10" name="Group 9">
            <a:extLst>
              <a:ext uri="{FF2B5EF4-FFF2-40B4-BE49-F238E27FC236}">
                <a16:creationId xmlns:a16="http://schemas.microsoft.com/office/drawing/2014/main" id="{031B9912-B7DD-54DE-6AC2-E3984FE338C3}"/>
              </a:ext>
            </a:extLst>
          </p:cNvPr>
          <p:cNvGrpSpPr/>
          <p:nvPr/>
        </p:nvGrpSpPr>
        <p:grpSpPr>
          <a:xfrm>
            <a:off x="117529" y="932206"/>
            <a:ext cx="4358639" cy="2752423"/>
            <a:chOff x="-250592" y="1914091"/>
            <a:chExt cx="4358639" cy="2752423"/>
          </a:xfrm>
        </p:grpSpPr>
        <p:pic>
          <p:nvPicPr>
            <p:cNvPr id="82" name="Picture 81">
              <a:extLst>
                <a:ext uri="{FF2B5EF4-FFF2-40B4-BE49-F238E27FC236}">
                  <a16:creationId xmlns:a16="http://schemas.microsoft.com/office/drawing/2014/main" id="{EAD9BB99-1B0C-C4B9-D182-EE8D013444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3" y="2358113"/>
              <a:ext cx="4103825" cy="2308401"/>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3" name="Rectangle 82">
              <a:extLst>
                <a:ext uri="{FF2B5EF4-FFF2-40B4-BE49-F238E27FC236}">
                  <a16:creationId xmlns:a16="http://schemas.microsoft.com/office/drawing/2014/main" id="{35CF8BE4-0881-E3F6-9757-39334A096C35}"/>
                </a:ext>
              </a:extLst>
            </p:cNvPr>
            <p:cNvSpPr/>
            <p:nvPr/>
          </p:nvSpPr>
          <p:spPr>
            <a:xfrm>
              <a:off x="-250592" y="1914091"/>
              <a:ext cx="4358639"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prstClr val="white"/>
                  </a:solidFill>
                  <a:effectLst/>
                  <a:uLnTx/>
                  <a:uFillTx/>
                  <a:latin typeface="Helvetica" pitchFamily="2" charset="0"/>
                  <a:ea typeface="+mn-ea"/>
                  <a:cs typeface="+mn-cs"/>
                </a:rPr>
                <a:t>International Reach</a:t>
              </a:r>
            </a:p>
          </p:txBody>
        </p:sp>
      </p:grpSp>
      <p:grpSp>
        <p:nvGrpSpPr>
          <p:cNvPr id="9" name="Group 8">
            <a:extLst>
              <a:ext uri="{FF2B5EF4-FFF2-40B4-BE49-F238E27FC236}">
                <a16:creationId xmlns:a16="http://schemas.microsoft.com/office/drawing/2014/main" id="{2DC485FC-EA69-A192-81D9-221404A81FB0}"/>
              </a:ext>
            </a:extLst>
          </p:cNvPr>
          <p:cNvGrpSpPr/>
          <p:nvPr/>
        </p:nvGrpSpPr>
        <p:grpSpPr>
          <a:xfrm>
            <a:off x="414516" y="4036600"/>
            <a:ext cx="2793424" cy="1167085"/>
            <a:chOff x="9086460" y="4589661"/>
            <a:chExt cx="2793424" cy="1167085"/>
          </a:xfrm>
        </p:grpSpPr>
        <p:sp>
          <p:nvSpPr>
            <p:cNvPr id="85" name="TextBox 84">
              <a:extLst>
                <a:ext uri="{FF2B5EF4-FFF2-40B4-BE49-F238E27FC236}">
                  <a16:creationId xmlns:a16="http://schemas.microsoft.com/office/drawing/2014/main" id="{05F8CC8F-F434-343A-1F81-BC3DA68273A7}"/>
                </a:ext>
              </a:extLst>
            </p:cNvPr>
            <p:cNvSpPr txBox="1"/>
            <p:nvPr/>
          </p:nvSpPr>
          <p:spPr>
            <a:xfrm>
              <a:off x="9203249" y="5049661"/>
              <a:ext cx="94059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6" name="Freeform 202">
              <a:extLst>
                <a:ext uri="{FF2B5EF4-FFF2-40B4-BE49-F238E27FC236}">
                  <a16:creationId xmlns:a16="http://schemas.microsoft.com/office/drawing/2014/main" id="{4938F61D-2993-7ADB-6BF5-AD8EBCF86C69}"/>
                </a:ext>
              </a:extLst>
            </p:cNvPr>
            <p:cNvSpPr/>
            <p:nvPr/>
          </p:nvSpPr>
          <p:spPr>
            <a:xfrm>
              <a:off x="9137638" y="4589661"/>
              <a:ext cx="1114563" cy="1131935"/>
            </a:xfrm>
            <a:custGeom>
              <a:avLst/>
              <a:gdLst>
                <a:gd name="connsiteX0" fmla="*/ 561186 w 1114563"/>
                <a:gd name="connsiteY0" fmla="*/ 0 h 1131935"/>
                <a:gd name="connsiteX1" fmla="*/ 662124 w 1114563"/>
                <a:gd name="connsiteY1" fmla="*/ 10175 h 1131935"/>
                <a:gd name="connsiteX2" fmla="*/ 1114563 w 1114563"/>
                <a:gd name="connsiteY2" fmla="*/ 565299 h 1131935"/>
                <a:gd name="connsiteX3" fmla="*/ 547927 w 1114563"/>
                <a:gd name="connsiteY3" fmla="*/ 1131935 h 1131935"/>
                <a:gd name="connsiteX4" fmla="*/ 327367 w 1114563"/>
                <a:gd name="connsiteY4" fmla="*/ 1087406 h 1131935"/>
                <a:gd name="connsiteX5" fmla="*/ 245259 w 1114563"/>
                <a:gd name="connsiteY5" fmla="*/ 1042839 h 1131935"/>
                <a:gd name="connsiteX6" fmla="*/ 168251 w 1114563"/>
                <a:gd name="connsiteY6" fmla="*/ 979301 h 1131935"/>
                <a:gd name="connsiteX7" fmla="*/ 11671 w 1114563"/>
                <a:gd name="connsiteY7" fmla="*/ 688878 h 1131935"/>
                <a:gd name="connsiteX8" fmla="*/ 0 w 1114563"/>
                <a:gd name="connsiteY8" fmla="*/ 573108 h 1131935"/>
                <a:gd name="connsiteX9" fmla="*/ 11671 w 1114563"/>
                <a:gd name="connsiteY9" fmla="*/ 457337 h 1131935"/>
                <a:gd name="connsiteX10" fmla="*/ 458674 w 1114563"/>
                <a:gd name="connsiteY10" fmla="*/ 10334 h 1131935"/>
                <a:gd name="connsiteX11" fmla="*/ 561186 w 1114563"/>
                <a:gd name="connsiteY11" fmla="*/ 0 h 113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4563" h="1131935">
                  <a:moveTo>
                    <a:pt x="561186" y="0"/>
                  </a:moveTo>
                  <a:lnTo>
                    <a:pt x="662124" y="10175"/>
                  </a:lnTo>
                  <a:cubicBezTo>
                    <a:pt x="920330" y="63012"/>
                    <a:pt x="1114563" y="291473"/>
                    <a:pt x="1114563" y="565299"/>
                  </a:cubicBezTo>
                  <a:cubicBezTo>
                    <a:pt x="1114563" y="878243"/>
                    <a:pt x="860871" y="1131935"/>
                    <a:pt x="547927" y="1131935"/>
                  </a:cubicBezTo>
                  <a:cubicBezTo>
                    <a:pt x="469691" y="1131935"/>
                    <a:pt x="395158" y="1116079"/>
                    <a:pt x="327367" y="1087406"/>
                  </a:cubicBezTo>
                  <a:lnTo>
                    <a:pt x="245259" y="1042839"/>
                  </a:lnTo>
                  <a:lnTo>
                    <a:pt x="168251" y="979301"/>
                  </a:lnTo>
                  <a:cubicBezTo>
                    <a:pt x="90286" y="901336"/>
                    <a:pt x="34627" y="801063"/>
                    <a:pt x="11671" y="688878"/>
                  </a:cubicBezTo>
                  <a:lnTo>
                    <a:pt x="0" y="573108"/>
                  </a:lnTo>
                  <a:lnTo>
                    <a:pt x="11671" y="457337"/>
                  </a:lnTo>
                  <a:cubicBezTo>
                    <a:pt x="57583" y="232968"/>
                    <a:pt x="234305" y="56247"/>
                    <a:pt x="458674" y="10334"/>
                  </a:cubicBezTo>
                  <a:lnTo>
                    <a:pt x="561186" y="0"/>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900000" rIns="18000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7" name="TextBox 86">
              <a:extLst>
                <a:ext uri="{FF2B5EF4-FFF2-40B4-BE49-F238E27FC236}">
                  <a16:creationId xmlns:a16="http://schemas.microsoft.com/office/drawing/2014/main" id="{B5E58E9B-E5E9-F4C8-517D-0061FD8B7383}"/>
                </a:ext>
              </a:extLst>
            </p:cNvPr>
            <p:cNvSpPr txBox="1"/>
            <p:nvPr/>
          </p:nvSpPr>
          <p:spPr>
            <a:xfrm>
              <a:off x="9086460" y="4855988"/>
              <a:ext cx="126938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Helvetica" pitchFamily="2" charset="0"/>
                  <a:ea typeface="+mn-ea"/>
                  <a:cs typeface="+mn-cs"/>
                </a:rPr>
                <a:t>180+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Helvetica" pitchFamily="2" charset="0"/>
                  <a:ea typeface="+mn-ea"/>
                  <a:cs typeface="+mn-cs"/>
                </a:rPr>
                <a:t>NNI</a:t>
              </a:r>
            </a:p>
          </p:txBody>
        </p:sp>
        <p:sp>
          <p:nvSpPr>
            <p:cNvPr id="88" name="Freeform 204">
              <a:extLst>
                <a:ext uri="{FF2B5EF4-FFF2-40B4-BE49-F238E27FC236}">
                  <a16:creationId xmlns:a16="http://schemas.microsoft.com/office/drawing/2014/main" id="{A7CD2375-D6E2-A5BC-F434-138B36F42E08}"/>
                </a:ext>
              </a:extLst>
            </p:cNvPr>
            <p:cNvSpPr/>
            <p:nvPr/>
          </p:nvSpPr>
          <p:spPr>
            <a:xfrm>
              <a:off x="9378993" y="4607856"/>
              <a:ext cx="2500891" cy="1148890"/>
            </a:xfrm>
            <a:custGeom>
              <a:avLst/>
              <a:gdLst>
                <a:gd name="connsiteX0" fmla="*/ 329186 w 2500891"/>
                <a:gd name="connsiteY0" fmla="*/ 0 h 1148890"/>
                <a:gd name="connsiteX1" fmla="*/ 1926446 w 2500891"/>
                <a:gd name="connsiteY1" fmla="*/ 0 h 1148890"/>
                <a:gd name="connsiteX2" fmla="*/ 2500891 w 2500891"/>
                <a:gd name="connsiteY2" fmla="*/ 574445 h 1148890"/>
                <a:gd name="connsiteX3" fmla="*/ 2500890 w 2500891"/>
                <a:gd name="connsiteY3" fmla="*/ 574445 h 1148890"/>
                <a:gd name="connsiteX4" fmla="*/ 1926445 w 2500891"/>
                <a:gd name="connsiteY4" fmla="*/ 1148890 h 1148890"/>
                <a:gd name="connsiteX5" fmla="*/ 329186 w 2500891"/>
                <a:gd name="connsiteY5" fmla="*/ 1148889 h 1148890"/>
                <a:gd name="connsiteX6" fmla="*/ 8008 w 2500891"/>
                <a:gd name="connsiteY6" fmla="*/ 1050783 h 1148890"/>
                <a:gd name="connsiteX7" fmla="*/ 0 w 2500891"/>
                <a:gd name="connsiteY7" fmla="*/ 1044176 h 1148890"/>
                <a:gd name="connsiteX8" fmla="*/ 82108 w 2500891"/>
                <a:gd name="connsiteY8" fmla="*/ 1088743 h 1148890"/>
                <a:gd name="connsiteX9" fmla="*/ 302668 w 2500891"/>
                <a:gd name="connsiteY9" fmla="*/ 1133272 h 1148890"/>
                <a:gd name="connsiteX10" fmla="*/ 869304 w 2500891"/>
                <a:gd name="connsiteY10" fmla="*/ 566636 h 1148890"/>
                <a:gd name="connsiteX11" fmla="*/ 416865 w 2500891"/>
                <a:gd name="connsiteY11" fmla="*/ 11512 h 1148890"/>
                <a:gd name="connsiteX12" fmla="*/ 315927 w 2500891"/>
                <a:gd name="connsiteY12" fmla="*/ 1337 h 1148890"/>
                <a:gd name="connsiteX13" fmla="*/ 329186 w 2500891"/>
                <a:gd name="connsiteY13" fmla="*/ 0 h 114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0891" h="1148890">
                  <a:moveTo>
                    <a:pt x="329186" y="0"/>
                  </a:moveTo>
                  <a:lnTo>
                    <a:pt x="1926446" y="0"/>
                  </a:lnTo>
                  <a:cubicBezTo>
                    <a:pt x="2243703" y="0"/>
                    <a:pt x="2500891" y="257188"/>
                    <a:pt x="2500891" y="574445"/>
                  </a:cubicBezTo>
                  <a:lnTo>
                    <a:pt x="2500890" y="574445"/>
                  </a:lnTo>
                  <a:cubicBezTo>
                    <a:pt x="2500890" y="891702"/>
                    <a:pt x="2243702" y="1148890"/>
                    <a:pt x="1926445" y="1148890"/>
                  </a:cubicBezTo>
                  <a:lnTo>
                    <a:pt x="329186" y="1148889"/>
                  </a:lnTo>
                  <a:cubicBezTo>
                    <a:pt x="210215" y="1148889"/>
                    <a:pt x="99690" y="1112722"/>
                    <a:pt x="8008" y="1050783"/>
                  </a:cubicBezTo>
                  <a:lnTo>
                    <a:pt x="0" y="1044176"/>
                  </a:lnTo>
                  <a:lnTo>
                    <a:pt x="82108" y="1088743"/>
                  </a:lnTo>
                  <a:cubicBezTo>
                    <a:pt x="149899" y="1117416"/>
                    <a:pt x="224432" y="1133272"/>
                    <a:pt x="302668" y="1133272"/>
                  </a:cubicBezTo>
                  <a:cubicBezTo>
                    <a:pt x="615612" y="1133272"/>
                    <a:pt x="869304" y="879580"/>
                    <a:pt x="869304" y="566636"/>
                  </a:cubicBezTo>
                  <a:cubicBezTo>
                    <a:pt x="869304" y="292810"/>
                    <a:pt x="675071" y="64349"/>
                    <a:pt x="416865" y="11512"/>
                  </a:cubicBezTo>
                  <a:lnTo>
                    <a:pt x="315927" y="1337"/>
                  </a:lnTo>
                  <a:lnTo>
                    <a:pt x="329186" y="0"/>
                  </a:lnTo>
                  <a:close/>
                </a:path>
              </a:pathLst>
            </a:custGeom>
            <a:solidFill>
              <a:schemeClr val="bg1"/>
            </a:solidFill>
            <a:ln w="25400">
              <a:solidFill>
                <a:schemeClr val="bg1"/>
              </a:solidFill>
            </a:ln>
            <a:effectLst>
              <a:outerShdw blurRad="40000" dist="23000" dir="5400000" rotWithShape="0">
                <a:srgbClr val="174A73">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00000" rIns="18000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9" name="Freeform 205">
              <a:extLst>
                <a:ext uri="{FF2B5EF4-FFF2-40B4-BE49-F238E27FC236}">
                  <a16:creationId xmlns:a16="http://schemas.microsoft.com/office/drawing/2014/main" id="{3F51F275-2CF0-3D13-49CA-CED244B23B7A}"/>
                </a:ext>
              </a:extLst>
            </p:cNvPr>
            <p:cNvSpPr/>
            <p:nvPr/>
          </p:nvSpPr>
          <p:spPr>
            <a:xfrm>
              <a:off x="9115025" y="4607857"/>
              <a:ext cx="579895" cy="1044176"/>
            </a:xfrm>
            <a:custGeom>
              <a:avLst/>
              <a:gdLst>
                <a:gd name="connsiteX0" fmla="*/ 566636 w 579895"/>
                <a:gd name="connsiteY0" fmla="*/ 0 h 1044176"/>
                <a:gd name="connsiteX1" fmla="*/ 579895 w 579895"/>
                <a:gd name="connsiteY1" fmla="*/ 1337 h 1044176"/>
                <a:gd name="connsiteX2" fmla="*/ 477383 w 579895"/>
                <a:gd name="connsiteY2" fmla="*/ 11671 h 1044176"/>
                <a:gd name="connsiteX3" fmla="*/ 30380 w 579895"/>
                <a:gd name="connsiteY3" fmla="*/ 458674 h 1044176"/>
                <a:gd name="connsiteX4" fmla="*/ 18709 w 579895"/>
                <a:gd name="connsiteY4" fmla="*/ 574445 h 1044176"/>
                <a:gd name="connsiteX5" fmla="*/ 18709 w 579895"/>
                <a:gd name="connsiteY5" fmla="*/ 574444 h 1044176"/>
                <a:gd name="connsiteX6" fmla="*/ 18709 w 579895"/>
                <a:gd name="connsiteY6" fmla="*/ 574445 h 1044176"/>
                <a:gd name="connsiteX7" fmla="*/ 18709 w 579895"/>
                <a:gd name="connsiteY7" fmla="*/ 574445 h 1044176"/>
                <a:gd name="connsiteX8" fmla="*/ 30380 w 579895"/>
                <a:gd name="connsiteY8" fmla="*/ 690215 h 1044176"/>
                <a:gd name="connsiteX9" fmla="*/ 186960 w 579895"/>
                <a:gd name="connsiteY9" fmla="*/ 980638 h 1044176"/>
                <a:gd name="connsiteX10" fmla="*/ 263968 w 579895"/>
                <a:gd name="connsiteY10" fmla="*/ 1044176 h 1044176"/>
                <a:gd name="connsiteX11" fmla="*/ 249825 w 579895"/>
                <a:gd name="connsiteY11" fmla="*/ 1036499 h 1044176"/>
                <a:gd name="connsiteX12" fmla="*/ 0 w 579895"/>
                <a:gd name="connsiteY12" fmla="*/ 566636 h 1044176"/>
                <a:gd name="connsiteX13" fmla="*/ 566636 w 579895"/>
                <a:gd name="connsiteY13" fmla="*/ 0 h 104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9895" h="1044176">
                  <a:moveTo>
                    <a:pt x="566636" y="0"/>
                  </a:moveTo>
                  <a:lnTo>
                    <a:pt x="579895" y="1337"/>
                  </a:lnTo>
                  <a:lnTo>
                    <a:pt x="477383" y="11671"/>
                  </a:lnTo>
                  <a:cubicBezTo>
                    <a:pt x="253014" y="57584"/>
                    <a:pt x="76292" y="234305"/>
                    <a:pt x="30380" y="458674"/>
                  </a:cubicBezTo>
                  <a:lnTo>
                    <a:pt x="18709" y="574445"/>
                  </a:lnTo>
                  <a:lnTo>
                    <a:pt x="18709" y="574444"/>
                  </a:lnTo>
                  <a:lnTo>
                    <a:pt x="18709" y="574445"/>
                  </a:lnTo>
                  <a:lnTo>
                    <a:pt x="18709" y="574445"/>
                  </a:lnTo>
                  <a:lnTo>
                    <a:pt x="30380" y="690215"/>
                  </a:lnTo>
                  <a:cubicBezTo>
                    <a:pt x="53336" y="802400"/>
                    <a:pt x="108995" y="902673"/>
                    <a:pt x="186960" y="980638"/>
                  </a:cubicBezTo>
                  <a:lnTo>
                    <a:pt x="263968" y="1044176"/>
                  </a:lnTo>
                  <a:lnTo>
                    <a:pt x="249825" y="1036499"/>
                  </a:lnTo>
                  <a:cubicBezTo>
                    <a:pt x="99098" y="934671"/>
                    <a:pt x="0" y="762226"/>
                    <a:pt x="0" y="566636"/>
                  </a:cubicBezTo>
                  <a:cubicBezTo>
                    <a:pt x="0" y="253692"/>
                    <a:pt x="253692" y="0"/>
                    <a:pt x="566636" y="0"/>
                  </a:cubicBezTo>
                  <a:close/>
                </a:path>
              </a:pathLst>
            </a:custGeom>
            <a:solidFill>
              <a:srgbClr val="2676AC">
                <a:alpha val="46000"/>
              </a:srgbClr>
            </a:solidFill>
            <a:ln w="25400">
              <a:solidFill>
                <a:schemeClr val="bg1"/>
              </a:solidFill>
            </a:ln>
            <a:effectLst>
              <a:outerShdw blurRad="40000" dist="23000" dir="5400000" rotWithShape="0">
                <a:srgbClr val="174A73">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00000" rIns="18000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90" name="Group 89">
              <a:extLst>
                <a:ext uri="{FF2B5EF4-FFF2-40B4-BE49-F238E27FC236}">
                  <a16:creationId xmlns:a16="http://schemas.microsoft.com/office/drawing/2014/main" id="{5AD1B9B2-AC64-F51B-9D43-AD2B9B4623F7}"/>
                </a:ext>
              </a:extLst>
            </p:cNvPr>
            <p:cNvGrpSpPr/>
            <p:nvPr/>
          </p:nvGrpSpPr>
          <p:grpSpPr>
            <a:xfrm>
              <a:off x="10316068" y="4930566"/>
              <a:ext cx="1435535" cy="560637"/>
              <a:chOff x="9266772" y="5350578"/>
              <a:chExt cx="876359" cy="342255"/>
            </a:xfrm>
          </p:grpSpPr>
          <p:pic>
            <p:nvPicPr>
              <p:cNvPr id="99" name="Picture 2" descr="Image result for virgin media wholesale">
                <a:extLst>
                  <a:ext uri="{FF2B5EF4-FFF2-40B4-BE49-F238E27FC236}">
                    <a16:creationId xmlns:a16="http://schemas.microsoft.com/office/drawing/2014/main" id="{F97606E1-9C1C-508B-B69C-C03CB9D8AB6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395490" y="5403513"/>
                <a:ext cx="205674" cy="120147"/>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6" descr="Image result for talk talk business">
                <a:extLst>
                  <a:ext uri="{FF2B5EF4-FFF2-40B4-BE49-F238E27FC236}">
                    <a16:creationId xmlns:a16="http://schemas.microsoft.com/office/drawing/2014/main" id="{0F57900C-ECF6-835A-EF4A-CC2CDD788467}"/>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618084" y="5350578"/>
                <a:ext cx="225995" cy="225995"/>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8" descr="Image result for sky networks">
                <a:extLst>
                  <a:ext uri="{FF2B5EF4-FFF2-40B4-BE49-F238E27FC236}">
                    <a16:creationId xmlns:a16="http://schemas.microsoft.com/office/drawing/2014/main" id="{DB7C28C2-DA28-4C90-B244-3CE2C800190E}"/>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999838" y="5537810"/>
                <a:ext cx="143293" cy="87643"/>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0" descr="Image result for SSE">
                <a:extLst>
                  <a:ext uri="{FF2B5EF4-FFF2-40B4-BE49-F238E27FC236}">
                    <a16:creationId xmlns:a16="http://schemas.microsoft.com/office/drawing/2014/main" id="{F7BED9E1-3AE5-4DF7-8F19-AC25C9F4E593}"/>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9862943" y="5414871"/>
                <a:ext cx="185436" cy="87464"/>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4" descr="Image result for colt networks">
                <a:extLst>
                  <a:ext uri="{FF2B5EF4-FFF2-40B4-BE49-F238E27FC236}">
                    <a16:creationId xmlns:a16="http://schemas.microsoft.com/office/drawing/2014/main" id="{DFF6766E-2CD4-BB2E-810E-7D9886C45B9D}"/>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774949" y="5549487"/>
                <a:ext cx="158309" cy="62511"/>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4" descr="Image result for bt wholesale">
                <a:extLst>
                  <a:ext uri="{FF2B5EF4-FFF2-40B4-BE49-F238E27FC236}">
                    <a16:creationId xmlns:a16="http://schemas.microsoft.com/office/drawing/2014/main" id="{C9D58A08-24F8-D877-4844-1CE7B12E24E8}"/>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9266772" y="5464150"/>
                <a:ext cx="457365" cy="22868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 name="Title 4">
            <a:extLst>
              <a:ext uri="{FF2B5EF4-FFF2-40B4-BE49-F238E27FC236}">
                <a16:creationId xmlns:a16="http://schemas.microsoft.com/office/drawing/2014/main" id="{90E518DE-9AF4-9304-6A3C-A883D5788B36}"/>
              </a:ext>
            </a:extLst>
          </p:cNvPr>
          <p:cNvSpPr>
            <a:spLocks noGrp="1"/>
          </p:cNvSpPr>
          <p:nvPr>
            <p:ph type="title"/>
          </p:nvPr>
        </p:nvSpPr>
        <p:spPr>
          <a:prstGeom prst="rect">
            <a:avLst/>
          </a:prstGeom>
        </p:spPr>
        <p:txBody>
          <a:bodyPr/>
          <a:lstStyle/>
          <a:p>
            <a:r>
              <a:rPr lang="en-GB"/>
              <a:t>EXPO.e £120m </a:t>
            </a:r>
            <a:r>
              <a:rPr lang="en-GB">
                <a:solidFill>
                  <a:schemeClr val="bg1"/>
                </a:solidFill>
              </a:rPr>
              <a:t>Infrastructure Investment</a:t>
            </a:r>
          </a:p>
        </p:txBody>
      </p:sp>
      <p:sp>
        <p:nvSpPr>
          <p:cNvPr id="8" name="Rectangle: Rounded Corners 7">
            <a:extLst>
              <a:ext uri="{FF2B5EF4-FFF2-40B4-BE49-F238E27FC236}">
                <a16:creationId xmlns:a16="http://schemas.microsoft.com/office/drawing/2014/main" id="{6C293294-922F-216F-5751-407CD235F8FD}"/>
              </a:ext>
            </a:extLst>
          </p:cNvPr>
          <p:cNvSpPr/>
          <p:nvPr/>
        </p:nvSpPr>
        <p:spPr>
          <a:xfrm>
            <a:off x="7780149" y="818324"/>
            <a:ext cx="3914863" cy="5564377"/>
          </a:xfrm>
          <a:prstGeom prst="roundRect">
            <a:avLst>
              <a:gd name="adj" fmla="val 2903"/>
            </a:avLst>
          </a:prstGeom>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anchor="ctr">
            <a:spAutoFit/>
          </a:bodyPr>
          <a:lstStyle/>
          <a:p>
            <a:pPr marR="0" lvl="0" defTabSz="914400" rtl="0" eaLnBrk="1" fontAlgn="auto" latinLnBrk="0" hangingPunct="1">
              <a:lnSpc>
                <a:spcPct val="100000"/>
              </a:lnSpc>
              <a:spcBef>
                <a:spcPts val="1200"/>
              </a:spcBef>
              <a:spcAft>
                <a:spcPts val="0"/>
              </a:spcAft>
              <a:buClrTx/>
              <a:buSzTx/>
              <a:tabLst/>
              <a:defRPr/>
            </a:pPr>
            <a:r>
              <a:rPr kumimoji="0" lang="en-GB" sz="1400" b="0" i="0" u="none" strike="noStrike" kern="1200" cap="none" spc="0" normalizeH="0" baseline="0" noProof="0">
                <a:ln>
                  <a:noFill/>
                </a:ln>
                <a:solidFill>
                  <a:schemeClr val="tx1"/>
                </a:solidFill>
                <a:effectLst/>
                <a:uLnTx/>
                <a:uFillTx/>
                <a:latin typeface="Helvetica" pitchFamily="2" charset="0"/>
              </a:rPr>
              <a:t>Fully owned and managed high capacity, next generation Cloud, UC / Teams / Collaboration and Security network.</a:t>
            </a:r>
          </a:p>
          <a:p>
            <a:pPr marL="285750" marR="0" lvl="0" indent="-285750"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chemeClr val="tx1"/>
              </a:solidFill>
              <a:effectLst/>
              <a:uLnTx/>
              <a:uFillTx/>
              <a:latin typeface="Helvetica" pitchFamily="2" charset="0"/>
            </a:endParaRPr>
          </a:p>
          <a:p>
            <a:pPr marL="285750" indent="-285750">
              <a:spcBef>
                <a:spcPts val="300"/>
              </a:spcBef>
              <a:spcAft>
                <a:spcPts val="300"/>
              </a:spcAft>
              <a:buFont typeface="Arial" panose="020B0604020202020204" pitchFamily="34" charset="0"/>
              <a:buChar char="•"/>
            </a:pPr>
            <a:r>
              <a:rPr lang="en-GB" sz="1300">
                <a:solidFill>
                  <a:schemeClr val="tx1"/>
                </a:solidFill>
                <a:latin typeface="Helvetica" pitchFamily="2" charset="0"/>
              </a:rPr>
              <a:t>Geographically resilient data centres</a:t>
            </a:r>
          </a:p>
          <a:p>
            <a:pPr marL="285750" indent="-285750">
              <a:spcBef>
                <a:spcPts val="300"/>
              </a:spcBef>
              <a:spcAft>
                <a:spcPts val="300"/>
              </a:spcAft>
              <a:buFont typeface="Arial" panose="020B0604020202020204" pitchFamily="34" charset="0"/>
              <a:buChar char="•"/>
            </a:pPr>
            <a:r>
              <a:rPr lang="en-GB" sz="1300">
                <a:solidFill>
                  <a:schemeClr val="tx1"/>
                </a:solidFill>
                <a:latin typeface="Helvetica" pitchFamily="2" charset="0"/>
              </a:rPr>
              <a:t>Multiple tier 1 carrier interconnects delivered across diverse private fibre</a:t>
            </a:r>
          </a:p>
          <a:p>
            <a:pPr marL="285750" indent="-285750">
              <a:spcBef>
                <a:spcPts val="300"/>
              </a:spcBef>
              <a:spcAft>
                <a:spcPts val="300"/>
              </a:spcAft>
              <a:buFont typeface="Arial" panose="020B0604020202020204" pitchFamily="34" charset="0"/>
              <a:buChar char="•"/>
            </a:pPr>
            <a:r>
              <a:rPr lang="en-GB" sz="1300">
                <a:solidFill>
                  <a:schemeClr val="tx1"/>
                </a:solidFill>
                <a:latin typeface="Helvetica" pitchFamily="2" charset="0"/>
              </a:rPr>
              <a:t>Carrier grade, market leading unified communications platform, providing collaboration and SIP trunk services, delivered across multiple DCs</a:t>
            </a:r>
          </a:p>
          <a:p>
            <a:pPr marL="285750" indent="-285750">
              <a:spcBef>
                <a:spcPts val="300"/>
              </a:spcBef>
              <a:spcAft>
                <a:spcPts val="300"/>
              </a:spcAft>
              <a:buFont typeface="Arial" panose="020B0604020202020204" pitchFamily="34" charset="0"/>
              <a:buChar char="•"/>
            </a:pPr>
            <a:r>
              <a:rPr lang="en-GB" sz="1300">
                <a:solidFill>
                  <a:schemeClr val="tx1"/>
                </a:solidFill>
                <a:latin typeface="Helvetica" pitchFamily="2" charset="0"/>
              </a:rPr>
              <a:t>Microsoft Teams Direct routing platforms, delivered across multiple DCs</a:t>
            </a:r>
          </a:p>
          <a:p>
            <a:pPr marL="285750" indent="-285750">
              <a:spcBef>
                <a:spcPts val="300"/>
              </a:spcBef>
              <a:spcAft>
                <a:spcPts val="300"/>
              </a:spcAft>
              <a:buFont typeface="Arial" panose="020B0604020202020204" pitchFamily="34" charset="0"/>
              <a:buChar char="•"/>
            </a:pPr>
            <a:r>
              <a:rPr lang="en-GB" sz="1300">
                <a:solidFill>
                  <a:schemeClr val="tx1"/>
                </a:solidFill>
                <a:latin typeface="Helvetica" pitchFamily="2" charset="0"/>
              </a:rPr>
              <a:t>Contact Centre as a Service (</a:t>
            </a:r>
            <a:r>
              <a:rPr lang="en-GB" sz="1300" err="1">
                <a:solidFill>
                  <a:schemeClr val="tx1"/>
                </a:solidFill>
                <a:latin typeface="Helvetica" pitchFamily="2" charset="0"/>
              </a:rPr>
              <a:t>CCaaS</a:t>
            </a:r>
            <a:r>
              <a:rPr lang="en-GB" sz="1300">
                <a:solidFill>
                  <a:schemeClr val="tx1"/>
                </a:solidFill>
                <a:latin typeface="Helvetica" pitchFamily="2" charset="0"/>
              </a:rPr>
              <a:t>)</a:t>
            </a:r>
          </a:p>
          <a:p>
            <a:pPr marL="285750" indent="-285750">
              <a:spcBef>
                <a:spcPts val="300"/>
              </a:spcBef>
              <a:spcAft>
                <a:spcPts val="300"/>
              </a:spcAft>
              <a:buFont typeface="Arial" panose="020B0604020202020204" pitchFamily="34" charset="0"/>
              <a:buChar char="•"/>
            </a:pPr>
            <a:r>
              <a:rPr lang="en-GB" sz="1300">
                <a:solidFill>
                  <a:schemeClr val="tx1"/>
                </a:solidFill>
                <a:latin typeface="Helvetica" pitchFamily="2" charset="0"/>
              </a:rPr>
              <a:t>Carrier Grade SBC infrastructure, protecting our </a:t>
            </a:r>
            <a:r>
              <a:rPr lang="en-GB" sz="1300" err="1">
                <a:solidFill>
                  <a:schemeClr val="tx1"/>
                </a:solidFill>
                <a:latin typeface="Helvetica" pitchFamily="2" charset="0"/>
              </a:rPr>
              <a:t>UCaaS</a:t>
            </a:r>
            <a:r>
              <a:rPr lang="en-GB" sz="1300">
                <a:solidFill>
                  <a:schemeClr val="tx1"/>
                </a:solidFill>
                <a:latin typeface="Helvetica" pitchFamily="2" charset="0"/>
              </a:rPr>
              <a:t> / </a:t>
            </a:r>
            <a:r>
              <a:rPr lang="en-GB" sz="1300" err="1">
                <a:solidFill>
                  <a:schemeClr val="tx1"/>
                </a:solidFill>
                <a:latin typeface="Helvetica" pitchFamily="2" charset="0"/>
              </a:rPr>
              <a:t>CCaaS</a:t>
            </a:r>
            <a:r>
              <a:rPr lang="en-GB" sz="1300">
                <a:solidFill>
                  <a:schemeClr val="tx1"/>
                </a:solidFill>
                <a:latin typeface="Helvetica" pitchFamily="2" charset="0"/>
              </a:rPr>
              <a:t> platforms</a:t>
            </a:r>
          </a:p>
          <a:p>
            <a:pPr marL="285750" indent="-285750">
              <a:spcBef>
                <a:spcPts val="300"/>
              </a:spcBef>
              <a:spcAft>
                <a:spcPts val="300"/>
              </a:spcAft>
              <a:buFont typeface="Arial" panose="020B0604020202020204" pitchFamily="34" charset="0"/>
              <a:buChar char="•"/>
            </a:pPr>
            <a:r>
              <a:rPr lang="en-GB" sz="1300">
                <a:solidFill>
                  <a:schemeClr val="tx1"/>
                </a:solidFill>
                <a:latin typeface="Helvetica" pitchFamily="2" charset="0"/>
              </a:rPr>
              <a:t>International PSTN carrier services</a:t>
            </a:r>
          </a:p>
          <a:p>
            <a:pPr marL="285750" indent="-285750">
              <a:spcBef>
                <a:spcPts val="300"/>
              </a:spcBef>
              <a:spcAft>
                <a:spcPts val="300"/>
              </a:spcAft>
              <a:buFont typeface="Arial" panose="020B0604020202020204" pitchFamily="34" charset="0"/>
              <a:buChar char="•"/>
            </a:pPr>
            <a:r>
              <a:rPr lang="en-GB" sz="1300">
                <a:solidFill>
                  <a:schemeClr val="tx1"/>
                </a:solidFill>
                <a:latin typeface="Helvetica" pitchFamily="2" charset="0"/>
              </a:rPr>
              <a:t>Self-service customer provisioning portals</a:t>
            </a:r>
          </a:p>
          <a:p>
            <a:pPr marL="285750" indent="-285750">
              <a:spcBef>
                <a:spcPts val="300"/>
              </a:spcBef>
              <a:spcAft>
                <a:spcPts val="300"/>
              </a:spcAft>
              <a:buFont typeface="Arial" panose="020B0604020202020204" pitchFamily="34" charset="0"/>
              <a:buChar char="•"/>
            </a:pPr>
            <a:r>
              <a:rPr lang="en-GB" sz="1300">
                <a:solidFill>
                  <a:schemeClr val="tx1"/>
                </a:solidFill>
                <a:latin typeface="Helvetica" pitchFamily="2" charset="0"/>
              </a:rPr>
              <a:t>Proactive fraud management and monitoring </a:t>
            </a:r>
          </a:p>
          <a:p>
            <a:pPr marL="285750" indent="-285750">
              <a:spcBef>
                <a:spcPts val="300"/>
              </a:spcBef>
              <a:spcAft>
                <a:spcPts val="300"/>
              </a:spcAft>
              <a:buFont typeface="Arial" panose="020B0604020202020204" pitchFamily="34" charset="0"/>
              <a:buChar char="•"/>
            </a:pPr>
            <a:r>
              <a:rPr lang="en-GB" sz="1300">
                <a:solidFill>
                  <a:schemeClr val="tx1"/>
                </a:solidFill>
                <a:latin typeface="Helvetica" pitchFamily="2" charset="0"/>
              </a:rPr>
              <a:t>Auto fraud detection and blocking</a:t>
            </a:r>
          </a:p>
        </p:txBody>
      </p:sp>
    </p:spTree>
    <p:extLst>
      <p:ext uri="{BB962C8B-B14F-4D97-AF65-F5344CB8AC3E}">
        <p14:creationId xmlns:p14="http://schemas.microsoft.com/office/powerpoint/2010/main" val="82049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6962B9-D588-4C0E-B32C-4B43DFAFBD02}"/>
              </a:ext>
            </a:extLst>
          </p:cNvPr>
          <p:cNvSpPr>
            <a:spLocks noGrp="1"/>
          </p:cNvSpPr>
          <p:nvPr>
            <p:ph type="title"/>
          </p:nvPr>
        </p:nvSpPr>
        <p:spPr/>
        <p:txBody>
          <a:bodyPr/>
          <a:lstStyle/>
          <a:p>
            <a:r>
              <a:rPr lang="en-GB">
                <a:solidFill>
                  <a:schemeClr val="tx1"/>
                </a:solidFill>
              </a:rPr>
              <a:t>Our</a:t>
            </a:r>
            <a:r>
              <a:rPr lang="en-GB" b="1">
                <a:solidFill>
                  <a:schemeClr val="tx1"/>
                </a:solidFill>
              </a:rPr>
              <a:t> </a:t>
            </a:r>
            <a:r>
              <a:rPr lang="en-GB">
                <a:solidFill>
                  <a:schemeClr val="tx1"/>
                </a:solidFill>
              </a:rPr>
              <a:t>portfolio is your portfolio</a:t>
            </a:r>
          </a:p>
        </p:txBody>
      </p:sp>
      <p:sp>
        <p:nvSpPr>
          <p:cNvPr id="3" name="Rounded Rectangle 11">
            <a:extLst>
              <a:ext uri="{FF2B5EF4-FFF2-40B4-BE49-F238E27FC236}">
                <a16:creationId xmlns:a16="http://schemas.microsoft.com/office/drawing/2014/main" id="{1650F0FC-55EE-0434-2D3B-4E6EF9155060}"/>
              </a:ext>
            </a:extLst>
          </p:cNvPr>
          <p:cNvSpPr/>
          <p:nvPr/>
        </p:nvSpPr>
        <p:spPr>
          <a:xfrm>
            <a:off x="478263" y="756175"/>
            <a:ext cx="3786156" cy="1992693"/>
          </a:xfrm>
          <a:prstGeom prst="roundRect">
            <a:avLst>
              <a:gd name="adj" fmla="val 4660"/>
            </a:avLst>
          </a:prstGeom>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numCol="2" spcCol="18000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chemeClr val="tx1"/>
                </a:solidFill>
                <a:effectLst/>
                <a:uLnTx/>
                <a:uFillTx/>
                <a:latin typeface="Helvetica" pitchFamily="2" charset="0"/>
                <a:ea typeface="+mn-ea"/>
                <a:cs typeface="+mn-cs"/>
              </a:rPr>
              <a:t>Connectivity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a:ln>
                <a:noFill/>
              </a:ln>
              <a:solidFill>
                <a:schemeClr val="tx1"/>
              </a:solidFill>
              <a:effectLst/>
              <a:uLnTx/>
              <a:uFillTx/>
              <a:latin typeface="Helvetica" pitchFamily="2" charset="0"/>
              <a:ea typeface="+mn-ea"/>
              <a:cs typeface="+mn-cs"/>
            </a:endParaRP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rPr>
              <a:t>Global reach with: VPLS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rPr>
              <a:t>MPLS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1">
                <a:solidFill>
                  <a:schemeClr val="tx1"/>
                </a:solidFill>
                <a:latin typeface="Helvetica" pitchFamily="2" charset="0"/>
              </a:rPr>
              <a:t>MONEY MAKER – SD-WAN &amp; SASE</a:t>
            </a:r>
            <a:endParaRPr kumimoji="0" lang="en-GB" sz="1100" b="1" i="0" u="none" strike="noStrike" kern="1200" cap="none" spc="0" normalizeH="0" baseline="0" noProof="0">
              <a:ln>
                <a:noFill/>
              </a:ln>
              <a:solidFill>
                <a:schemeClr val="tx1"/>
              </a:solidFill>
              <a:effectLst/>
              <a:uLnTx/>
              <a:uFillTx/>
              <a:latin typeface="Helvetica" pitchFamily="2" charset="0"/>
            </a:endParaRP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rPr>
              <a:t>Ethernet</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a:ln>
                <a:noFill/>
              </a:ln>
              <a:solidFill>
                <a:schemeClr val="tx1"/>
              </a:solidFill>
              <a:effectLst/>
              <a:uLnTx/>
              <a:uFillTx/>
              <a:latin typeface="Helvetica" pitchFamily="2" charset="0"/>
            </a:endParaRP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a:solidFill>
                <a:schemeClr val="tx1"/>
              </a:solidFill>
              <a:latin typeface="Helvetica" pitchFamily="2" charset="0"/>
            </a:endParaRP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rPr>
              <a:t>Broadband</a:t>
            </a:r>
            <a:endParaRPr lang="en-GB" sz="1100">
              <a:solidFill>
                <a:schemeClr val="tx1"/>
              </a:solidFill>
              <a:latin typeface="Helvetica" pitchFamily="2" charset="0"/>
            </a:endParaRP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rPr>
              <a:t>LAN &amp; Wi-Fi</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rPr>
              <a:t>4G / 5G LTE</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rPr>
              <a:t>Internet</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rPr>
              <a:t>Full inter-connectivity to public clouds (Amazon, Azure, Google)</a:t>
            </a:r>
          </a:p>
        </p:txBody>
      </p:sp>
      <p:sp>
        <p:nvSpPr>
          <p:cNvPr id="7" name="Rounded Rectangle 11">
            <a:extLst>
              <a:ext uri="{FF2B5EF4-FFF2-40B4-BE49-F238E27FC236}">
                <a16:creationId xmlns:a16="http://schemas.microsoft.com/office/drawing/2014/main" id="{46E81E21-179F-8738-AFAA-F0B85128756F}"/>
              </a:ext>
            </a:extLst>
          </p:cNvPr>
          <p:cNvSpPr/>
          <p:nvPr/>
        </p:nvSpPr>
        <p:spPr>
          <a:xfrm>
            <a:off x="4418060" y="756175"/>
            <a:ext cx="3786156" cy="1992693"/>
          </a:xfrm>
          <a:prstGeom prst="roundRect">
            <a:avLst>
              <a:gd name="adj" fmla="val 3992"/>
            </a:avLst>
          </a:prstGeom>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numCol="2" spcCol="18000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chemeClr val="tx1"/>
                </a:solidFill>
                <a:effectLst/>
                <a:uLnTx/>
                <a:uFillTx/>
                <a:latin typeface="Helvetica" pitchFamily="2" charset="0"/>
                <a:ea typeface="+mn-ea"/>
                <a:cs typeface="+mn-cs"/>
              </a:rPr>
              <a:t>Cloud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a:ln>
                <a:noFill/>
              </a:ln>
              <a:solidFill>
                <a:schemeClr val="tx1"/>
              </a:solidFill>
              <a:effectLst/>
              <a:uLnTx/>
              <a:uFillTx/>
              <a:latin typeface="Helvetica" pitchFamily="2" charset="0"/>
              <a:ea typeface="+mn-ea"/>
              <a:cs typeface="+mn-cs"/>
            </a:endParaRP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rPr>
              <a:t>Shared and dedicated private cloud </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rPr>
              <a:t>Public Cloud - Azure CSP</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rPr>
              <a:t>Hyper-converged infrastructure (VX Rail)</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rPr>
              <a:t>Cloud Management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a:ln>
                <a:noFill/>
              </a:ln>
              <a:solidFill>
                <a:schemeClr val="tx1"/>
              </a:solidFill>
              <a:effectLst/>
              <a:uLnTx/>
              <a:uFillTx/>
              <a:latin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a:ln>
                <a:noFill/>
              </a:ln>
              <a:solidFill>
                <a:schemeClr val="tx1"/>
              </a:solidFill>
              <a:effectLst/>
              <a:uLnTx/>
              <a:uFillTx/>
              <a:latin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a:solidFill>
                <a:schemeClr val="tx1"/>
              </a:solidFill>
              <a:latin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a:ln>
                <a:noFill/>
              </a:ln>
              <a:solidFill>
                <a:schemeClr val="tx1"/>
              </a:solidFill>
              <a:effectLst/>
              <a:uLnTx/>
              <a:uFillTx/>
              <a:latin typeface="Helvetica" pitchFamily="2" charset="0"/>
            </a:endParaRP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1">
                <a:solidFill>
                  <a:schemeClr val="tx1"/>
                </a:solidFill>
                <a:latin typeface="Helvetica" pitchFamily="2" charset="0"/>
              </a:rPr>
              <a:t>MONEY MAKER -</a:t>
            </a:r>
            <a:r>
              <a:rPr kumimoji="0" lang="en-GB" sz="1100" b="1" i="0" u="none" strike="noStrike" kern="1200" cap="none" spc="0" normalizeH="0" baseline="0" noProof="0">
                <a:ln>
                  <a:noFill/>
                </a:ln>
                <a:solidFill>
                  <a:schemeClr val="tx1"/>
                </a:solidFill>
                <a:effectLst/>
                <a:uLnTx/>
                <a:uFillTx/>
                <a:latin typeface="Helvetica" pitchFamily="2" charset="0"/>
              </a:rPr>
              <a:t> S4 Object Store</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rPr>
              <a:t>Storage-as-a-Service Citrix DaaS – Hybrid Apps and Desktops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rPr>
              <a:t>GPU for render &amp; HPC</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rPr>
              <a:t>Cloud Network Peering (AWS, Azure, Google)</a:t>
            </a:r>
          </a:p>
        </p:txBody>
      </p:sp>
      <p:sp>
        <p:nvSpPr>
          <p:cNvPr id="8" name="Rounded Rectangle 11">
            <a:extLst>
              <a:ext uri="{FF2B5EF4-FFF2-40B4-BE49-F238E27FC236}">
                <a16:creationId xmlns:a16="http://schemas.microsoft.com/office/drawing/2014/main" id="{26E63E81-BB92-7A62-E74B-DDAE3E063B64}"/>
              </a:ext>
            </a:extLst>
          </p:cNvPr>
          <p:cNvSpPr/>
          <p:nvPr/>
        </p:nvSpPr>
        <p:spPr>
          <a:xfrm>
            <a:off x="8391525" y="756175"/>
            <a:ext cx="3437802" cy="1992693"/>
          </a:xfrm>
          <a:prstGeom prst="roundRect">
            <a:avLst>
              <a:gd name="adj" fmla="val 5562"/>
            </a:avLst>
          </a:prstGeom>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numCol="1" spcCol="180000" anchor="t" anchorCtr="0"/>
          <a:lstStyle/>
          <a:p>
            <a:pPr lvl="0">
              <a:defRPr/>
            </a:pPr>
            <a:r>
              <a:rPr lang="en-GB" sz="1500" b="1">
                <a:solidFill>
                  <a:srgbClr val="1A1C2B"/>
                </a:solidFill>
                <a:latin typeface="Helvetica" pitchFamily="2" charset="0"/>
              </a:rPr>
              <a:t>MONEY MAKER </a:t>
            </a:r>
          </a:p>
          <a:p>
            <a:pPr lvl="0">
              <a:defRPr/>
            </a:pPr>
            <a:r>
              <a:rPr lang="en-GB" sz="1500" b="1">
                <a:solidFill>
                  <a:srgbClr val="1A1C2B"/>
                </a:solidFill>
                <a:latin typeface="Helvetica" pitchFamily="2" charset="0"/>
              </a:rPr>
              <a:t>- Unified Communications</a:t>
            </a:r>
          </a:p>
          <a:p>
            <a:pPr marL="92075" lvl="0" indent="-92075">
              <a:spcBef>
                <a:spcPts val="300"/>
              </a:spcBef>
              <a:buFont typeface="Arial" panose="020B0604020202020204" pitchFamily="34" charset="0"/>
              <a:buChar char="•"/>
              <a:defRPr/>
            </a:pPr>
            <a:r>
              <a:rPr lang="en-GB" sz="1100">
                <a:solidFill>
                  <a:srgbClr val="1A1C2B"/>
                </a:solidFill>
                <a:latin typeface="Helvetica" pitchFamily="2" charset="0"/>
              </a:rPr>
              <a:t>UCaaS powered by Cisco Webex</a:t>
            </a:r>
          </a:p>
          <a:p>
            <a:pPr marL="92075" lvl="0" indent="-92075">
              <a:spcBef>
                <a:spcPts val="300"/>
              </a:spcBef>
              <a:buFont typeface="Arial" panose="020B0604020202020204" pitchFamily="34" charset="0"/>
              <a:buChar char="•"/>
              <a:defRPr/>
            </a:pPr>
            <a:r>
              <a:rPr lang="en-GB" sz="1100">
                <a:solidFill>
                  <a:srgbClr val="1A1C2B"/>
                </a:solidFill>
                <a:latin typeface="Helvetica" pitchFamily="2" charset="0"/>
              </a:rPr>
              <a:t>Teams Calling as a Service</a:t>
            </a:r>
          </a:p>
          <a:p>
            <a:pPr marL="92075" lvl="0" indent="-92075">
              <a:spcBef>
                <a:spcPts val="300"/>
              </a:spcBef>
              <a:buFont typeface="Arial" panose="020B0604020202020204" pitchFamily="34" charset="0"/>
              <a:buChar char="•"/>
              <a:defRPr/>
            </a:pPr>
            <a:r>
              <a:rPr lang="en-GB" sz="1100">
                <a:solidFill>
                  <a:srgbClr val="1A1C2B"/>
                </a:solidFill>
                <a:latin typeface="Helvetica" pitchFamily="2" charset="0"/>
              </a:rPr>
              <a:t>Contact Centre as a Service</a:t>
            </a:r>
          </a:p>
          <a:p>
            <a:pPr marL="92075" lvl="0" indent="-92075">
              <a:spcBef>
                <a:spcPts val="300"/>
              </a:spcBef>
              <a:buFont typeface="Arial" panose="020B0604020202020204" pitchFamily="34" charset="0"/>
              <a:buChar char="•"/>
              <a:defRPr/>
            </a:pPr>
            <a:r>
              <a:rPr lang="en-GB" sz="1100">
                <a:solidFill>
                  <a:srgbClr val="1A1C2B"/>
                </a:solidFill>
                <a:latin typeface="Helvetica" pitchFamily="2" charset="0"/>
              </a:rPr>
              <a:t>Collaboration as a Service</a:t>
            </a:r>
          </a:p>
          <a:p>
            <a:pPr marL="92075" lvl="0" indent="-92075">
              <a:spcBef>
                <a:spcPts val="300"/>
              </a:spcBef>
              <a:buFont typeface="Arial" panose="020B0604020202020204" pitchFamily="34" charset="0"/>
              <a:buChar char="•"/>
              <a:defRPr/>
            </a:pPr>
            <a:r>
              <a:rPr lang="en-GB" sz="1100">
                <a:solidFill>
                  <a:srgbClr val="1A1C2B"/>
                </a:solidFill>
                <a:latin typeface="Helvetica" pitchFamily="2" charset="0"/>
              </a:rPr>
              <a:t>Contact Centre for Microsoft Teams</a:t>
            </a:r>
          </a:p>
          <a:p>
            <a:pPr marL="92075" lvl="0" indent="-92075">
              <a:spcBef>
                <a:spcPts val="300"/>
              </a:spcBef>
              <a:buFont typeface="Arial" panose="020B0604020202020204" pitchFamily="34" charset="0"/>
              <a:buChar char="•"/>
              <a:defRPr/>
            </a:pPr>
            <a:r>
              <a:rPr lang="en-GB" sz="1100">
                <a:solidFill>
                  <a:srgbClr val="1A1C2B"/>
                </a:solidFill>
                <a:latin typeface="Helvetica" pitchFamily="2" charset="0"/>
              </a:rPr>
              <a:t>Hosted telephony</a:t>
            </a:r>
          </a:p>
          <a:p>
            <a:pPr marL="92075" lvl="0" indent="-92075">
              <a:spcBef>
                <a:spcPts val="300"/>
              </a:spcBef>
              <a:buFont typeface="Arial" panose="020B0604020202020204" pitchFamily="34" charset="0"/>
              <a:buChar char="•"/>
              <a:defRPr/>
            </a:pPr>
            <a:endParaRPr lang="en-GB" sz="1100">
              <a:solidFill>
                <a:srgbClr val="1A1C2B"/>
              </a:solidFill>
              <a:latin typeface="Helvetica" pitchFamily="2" charset="0"/>
            </a:endParaRPr>
          </a:p>
        </p:txBody>
      </p:sp>
      <p:sp>
        <p:nvSpPr>
          <p:cNvPr id="9" name="Rounded Rectangle 11">
            <a:extLst>
              <a:ext uri="{FF2B5EF4-FFF2-40B4-BE49-F238E27FC236}">
                <a16:creationId xmlns:a16="http://schemas.microsoft.com/office/drawing/2014/main" id="{B56F8C98-0920-CC81-7217-E0BA78D101A8}"/>
              </a:ext>
            </a:extLst>
          </p:cNvPr>
          <p:cNvSpPr/>
          <p:nvPr/>
        </p:nvSpPr>
        <p:spPr>
          <a:xfrm>
            <a:off x="478263" y="2837744"/>
            <a:ext cx="3786156" cy="1992693"/>
          </a:xfrm>
          <a:prstGeom prst="roundRect">
            <a:avLst>
              <a:gd name="adj" fmla="val 4660"/>
            </a:avLst>
          </a:prstGeom>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numCol="1" spcCol="18000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chemeClr val="tx1"/>
                </a:solidFill>
                <a:effectLst/>
                <a:uLnTx/>
                <a:uFillTx/>
                <a:latin typeface="Helvetica" pitchFamily="2" charset="0"/>
                <a:ea typeface="+mn-ea"/>
                <a:cs typeface="+mn-cs"/>
              </a:rPr>
              <a:t>Business Continuity and Disaster Recovery</a:t>
            </a:r>
          </a:p>
          <a:p>
            <a:pPr marL="92075" marR="0" lvl="0" indent="-920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100" b="1" i="0" u="none" strike="noStrike" kern="1200" cap="none" spc="0" normalizeH="0" baseline="0" noProof="0">
                <a:ln>
                  <a:noFill/>
                </a:ln>
                <a:solidFill>
                  <a:schemeClr val="tx1"/>
                </a:solidFill>
                <a:effectLst/>
                <a:uLnTx/>
                <a:uFillTx/>
                <a:latin typeface="Helvetica" pitchFamily="2" charset="0"/>
                <a:ea typeface="+mn-ea"/>
                <a:cs typeface="+mn-cs"/>
              </a:rPr>
              <a:t>MONEY MAKER - Disaster Recovery as a Service</a:t>
            </a:r>
          </a:p>
          <a:p>
            <a:pPr marL="92075" marR="0" lvl="0" indent="-92075" algn="l" defTabSz="914400" rtl="0" eaLnBrk="1" fontAlgn="auto" latinLnBrk="0" hangingPunct="1">
              <a:lnSpc>
                <a:spcPct val="100000"/>
              </a:lnSpc>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Continuous Server Replication</a:t>
            </a:r>
          </a:p>
          <a:p>
            <a:pPr marL="92075" marR="0" lvl="0" indent="-92075"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Secure Backup – Shared &amp; Dedicated</a:t>
            </a:r>
          </a:p>
          <a:p>
            <a:pPr marL="92075" marR="0" lvl="0" indent="-92075"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Data archiving &amp; Long-Term Retention</a:t>
            </a:r>
          </a:p>
          <a:p>
            <a:pPr marL="92075" marR="0" lvl="0" indent="-92075"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M365 Backup</a:t>
            </a:r>
          </a:p>
          <a:p>
            <a:pPr marL="92075" marR="0" lvl="0" indent="-92075"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100" b="0" i="0" u="none" strike="noStrike" kern="1200" cap="none" spc="0" normalizeH="0" baseline="0" noProof="0" err="1">
                <a:ln>
                  <a:noFill/>
                </a:ln>
                <a:solidFill>
                  <a:schemeClr val="tx1"/>
                </a:solidFill>
                <a:effectLst/>
                <a:uLnTx/>
                <a:uFillTx/>
                <a:latin typeface="Helvetica" pitchFamily="2" charset="0"/>
                <a:ea typeface="+mn-ea"/>
                <a:cs typeface="+mn-cs"/>
              </a:rPr>
              <a:t>CyberVault</a:t>
            </a: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 (air gapped immutable backup)</a:t>
            </a:r>
          </a:p>
        </p:txBody>
      </p:sp>
      <p:sp>
        <p:nvSpPr>
          <p:cNvPr id="10" name="Rounded Rectangle 11">
            <a:extLst>
              <a:ext uri="{FF2B5EF4-FFF2-40B4-BE49-F238E27FC236}">
                <a16:creationId xmlns:a16="http://schemas.microsoft.com/office/drawing/2014/main" id="{64387C6D-A791-5D4E-5C6A-AF4D18E081F1}"/>
              </a:ext>
            </a:extLst>
          </p:cNvPr>
          <p:cNvSpPr/>
          <p:nvPr/>
        </p:nvSpPr>
        <p:spPr>
          <a:xfrm>
            <a:off x="4418060" y="2837745"/>
            <a:ext cx="3786156" cy="1992692"/>
          </a:xfrm>
          <a:prstGeom prst="roundRect">
            <a:avLst>
              <a:gd name="adj" fmla="val 3992"/>
            </a:avLst>
          </a:prstGeom>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numCol="1" spcCol="18000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chemeClr val="tx1"/>
                </a:solidFill>
                <a:effectLst/>
                <a:uLnTx/>
                <a:uFillTx/>
                <a:latin typeface="Helvetica" pitchFamily="2" charset="0"/>
                <a:ea typeface="+mn-ea"/>
                <a:cs typeface="+mn-cs"/>
              </a:rPr>
              <a:t>Professional services</a:t>
            </a:r>
          </a:p>
          <a:p>
            <a:pPr marL="92075" marR="0" lvl="0" indent="-920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Cloud Adoption and Migration - Azure, Hybrid &amp; Dedicated</a:t>
            </a:r>
          </a:p>
          <a:p>
            <a:pPr marL="92075" marR="0" lvl="0" indent="-920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Server &amp; Application Migration </a:t>
            </a:r>
          </a:p>
          <a:p>
            <a:pPr marL="92075" marR="0" lvl="0" indent="-920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EUD Refresh &amp; Rollouts</a:t>
            </a:r>
          </a:p>
          <a:p>
            <a:pPr marL="92075" marR="0" lvl="0" indent="-920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M365 Consolidation and Migration - Zero Trust</a:t>
            </a:r>
          </a:p>
          <a:p>
            <a:pPr marL="92075" marR="0" lvl="0" indent="-920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Data Consultancy, Cloud Readiness, Automation </a:t>
            </a:r>
          </a:p>
        </p:txBody>
      </p:sp>
      <p:sp>
        <p:nvSpPr>
          <p:cNvPr id="11" name="Rounded Rectangle 11">
            <a:extLst>
              <a:ext uri="{FF2B5EF4-FFF2-40B4-BE49-F238E27FC236}">
                <a16:creationId xmlns:a16="http://schemas.microsoft.com/office/drawing/2014/main" id="{25C24D84-37A0-0392-8E5D-E615AD852F9E}"/>
              </a:ext>
            </a:extLst>
          </p:cNvPr>
          <p:cNvSpPr/>
          <p:nvPr/>
        </p:nvSpPr>
        <p:spPr>
          <a:xfrm>
            <a:off x="8391525" y="2837744"/>
            <a:ext cx="3437802" cy="1992691"/>
          </a:xfrm>
          <a:prstGeom prst="roundRect">
            <a:avLst>
              <a:gd name="adj" fmla="val 5327"/>
            </a:avLst>
          </a:prstGeom>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numCol="1" spcCol="18000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chemeClr val="tx1"/>
                </a:solidFill>
                <a:effectLst/>
                <a:uLnTx/>
                <a:uFillTx/>
                <a:latin typeface="Helvetica" pitchFamily="2" charset="0"/>
                <a:ea typeface="+mn-ea"/>
                <a:cs typeface="+mn-cs"/>
              </a:rPr>
              <a:t>Managed Services</a:t>
            </a:r>
          </a:p>
          <a:p>
            <a:pPr marL="92075" marR="0" lvl="0" indent="-92075"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Service Desk</a:t>
            </a:r>
          </a:p>
          <a:p>
            <a:pPr marL="92075" marR="0" lvl="0" indent="-92075"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GB" sz="1100" b="1">
                <a:solidFill>
                  <a:schemeClr val="tx1"/>
                </a:solidFill>
                <a:latin typeface="Helvetica" pitchFamily="2" charset="0"/>
              </a:rPr>
              <a:t>MONEY MAKER – Service Now as a Service</a:t>
            </a:r>
            <a:endParaRPr kumimoji="0" lang="en-GB" sz="1100" b="1" i="0" u="none" strike="noStrike" kern="1200" cap="none" spc="0" normalizeH="0" baseline="0" noProof="0">
              <a:ln>
                <a:noFill/>
              </a:ln>
              <a:solidFill>
                <a:schemeClr val="tx1"/>
              </a:solidFill>
              <a:effectLst/>
              <a:uLnTx/>
              <a:uFillTx/>
              <a:latin typeface="Helvetica" pitchFamily="2" charset="0"/>
            </a:endParaRPr>
          </a:p>
          <a:p>
            <a:pPr marL="92075" marR="0" lvl="0" indent="-92075"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Infrastructure Management</a:t>
            </a:r>
          </a:p>
          <a:p>
            <a:pPr marL="92075" marR="0" lvl="0" indent="-92075"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O/S Management windows / Linux / VMWare / Hyper-V / 0365</a:t>
            </a:r>
          </a:p>
          <a:p>
            <a:pPr marL="92075" marR="0" lvl="0" indent="-92075"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Patching/ Backup / Monitoring Services</a:t>
            </a:r>
          </a:p>
          <a:p>
            <a:pPr marL="92075" marR="0" lvl="0" indent="-92075" algn="l" defTabSz="955675"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EUC </a:t>
            </a:r>
            <a:r>
              <a:rPr lang="en-GB" sz="1100">
                <a:solidFill>
                  <a:schemeClr val="tx1"/>
                </a:solidFill>
                <a:latin typeface="Helvetica" pitchFamily="2" charset="0"/>
              </a:rPr>
              <a:t>- </a:t>
            </a:r>
            <a:r>
              <a:rPr kumimoji="0" lang="en-GB" sz="1100" b="0" i="0" u="none" strike="noStrike" kern="1200" cap="none" spc="0" normalizeH="0" baseline="0" noProof="0" err="1">
                <a:ln>
                  <a:noFill/>
                </a:ln>
                <a:solidFill>
                  <a:schemeClr val="tx1"/>
                </a:solidFill>
                <a:effectLst/>
                <a:uLnTx/>
                <a:uFillTx/>
                <a:latin typeface="Helvetica" pitchFamily="2" charset="0"/>
                <a:ea typeface="+mn-ea"/>
                <a:cs typeface="+mn-cs"/>
              </a:rPr>
              <a:t>PCaaS</a:t>
            </a: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 White Glove Imaging &amp; Deploy</a:t>
            </a:r>
          </a:p>
        </p:txBody>
      </p:sp>
      <p:sp>
        <p:nvSpPr>
          <p:cNvPr id="12" name="Rounded Rectangle 11">
            <a:extLst>
              <a:ext uri="{FF2B5EF4-FFF2-40B4-BE49-F238E27FC236}">
                <a16:creationId xmlns:a16="http://schemas.microsoft.com/office/drawing/2014/main" id="{4805898D-96B7-D414-EA6B-8D92673149D3}"/>
              </a:ext>
            </a:extLst>
          </p:cNvPr>
          <p:cNvSpPr/>
          <p:nvPr/>
        </p:nvSpPr>
        <p:spPr>
          <a:xfrm>
            <a:off x="478263" y="4899453"/>
            <a:ext cx="11351064" cy="1373592"/>
          </a:xfrm>
          <a:prstGeom prst="roundRect">
            <a:avLst>
              <a:gd name="adj" fmla="val 8390"/>
            </a:avLst>
          </a:prstGeom>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numCol="4" spcCol="18000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chemeClr val="tx1"/>
                </a:solidFill>
                <a:effectLst/>
                <a:uLnTx/>
                <a:uFillTx/>
                <a:latin typeface="Helvetica" pitchFamily="2" charset="0"/>
                <a:ea typeface="+mn-ea"/>
                <a:cs typeface="+mn-cs"/>
              </a:rPr>
              <a:t>Security</a:t>
            </a:r>
            <a:br>
              <a:rPr kumimoji="0" lang="en-GB" sz="1500" b="1" i="0" u="none" strike="noStrike" kern="1200" cap="none" spc="0" normalizeH="0" baseline="0" noProof="0">
                <a:ln>
                  <a:noFill/>
                </a:ln>
                <a:solidFill>
                  <a:schemeClr val="tx1"/>
                </a:solidFill>
                <a:effectLst/>
                <a:uLnTx/>
                <a:uFillTx/>
                <a:latin typeface="Helvetica" pitchFamily="2" charset="0"/>
                <a:ea typeface="+mn-ea"/>
                <a:cs typeface="+mn-cs"/>
              </a:rPr>
            </a:br>
            <a:endParaRPr kumimoji="0" lang="en-GB" sz="1500" b="1" i="0" u="none" strike="noStrike" kern="1200" cap="none" spc="0" normalizeH="0" baseline="0" noProof="0">
              <a:ln>
                <a:noFill/>
              </a:ln>
              <a:solidFill>
                <a:schemeClr val="tx1"/>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1" i="0" u="none" strike="noStrike" kern="1200" cap="none" spc="0" normalizeH="0" baseline="0" noProof="0">
              <a:ln>
                <a:noFill/>
              </a:ln>
              <a:solidFill>
                <a:schemeClr val="tx1"/>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1" i="0" u="none" strike="noStrike" kern="1200" cap="none" spc="0" normalizeH="0" baseline="0" noProof="0">
              <a:ln>
                <a:noFill/>
              </a:ln>
              <a:solidFill>
                <a:schemeClr val="tx1"/>
              </a:solidFill>
              <a:effectLst/>
              <a:uLnTx/>
              <a:uFillTx/>
              <a:latin typeface="Helvetica" pitchFamily="2" charset="0"/>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MFA</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PAM</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Endpoint Protection and Security</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End-to-end encryption</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Single-sign-on portal management</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SIEM</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Perimeter Firewalls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100" b="1" i="0" u="none" strike="noStrike" kern="1200" cap="none" spc="0" normalizeH="0" baseline="0" noProof="0">
                <a:ln>
                  <a:noFill/>
                </a:ln>
                <a:solidFill>
                  <a:schemeClr val="tx1"/>
                </a:solidFill>
                <a:effectLst/>
                <a:uLnTx/>
                <a:uFillTx/>
                <a:latin typeface="Helvetica" pitchFamily="2" charset="0"/>
                <a:ea typeface="+mn-ea"/>
                <a:cs typeface="+mn-cs"/>
              </a:rPr>
              <a:t>MONEY MAKER – Managed CSOC</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Managed DDOS and Ransomware Protection</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Threat Monitoring and Intelligence</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solidFill>
                <a:effectLst/>
                <a:uLnTx/>
                <a:uFillTx/>
                <a:latin typeface="Helvetica" pitchFamily="2" charset="0"/>
                <a:ea typeface="+mn-ea"/>
                <a:cs typeface="+mn-cs"/>
              </a:rPr>
              <a:t>Vulnerability Remediation</a:t>
            </a:r>
          </a:p>
        </p:txBody>
      </p:sp>
    </p:spTree>
    <p:extLst>
      <p:ext uri="{BB962C8B-B14F-4D97-AF65-F5344CB8AC3E}">
        <p14:creationId xmlns:p14="http://schemas.microsoft.com/office/powerpoint/2010/main" val="322592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125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175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27" name="Table 126">
            <a:extLst>
              <a:ext uri="{FF2B5EF4-FFF2-40B4-BE49-F238E27FC236}">
                <a16:creationId xmlns:a16="http://schemas.microsoft.com/office/drawing/2014/main" id="{2BAAA3A0-5D97-6992-CAB2-092CB98470A9}"/>
              </a:ext>
            </a:extLst>
          </p:cNvPr>
          <p:cNvGraphicFramePr>
            <a:graphicFrameLocks noGrp="1"/>
          </p:cNvGraphicFramePr>
          <p:nvPr>
            <p:extLst>
              <p:ext uri="{D42A27DB-BD31-4B8C-83A1-F6EECF244321}">
                <p14:modId xmlns:p14="http://schemas.microsoft.com/office/powerpoint/2010/main" val="891155885"/>
              </p:ext>
            </p:extLst>
          </p:nvPr>
        </p:nvGraphicFramePr>
        <p:xfrm>
          <a:off x="246585" y="766362"/>
          <a:ext cx="11610288" cy="4794690"/>
        </p:xfrm>
        <a:graphic>
          <a:graphicData uri="http://schemas.openxmlformats.org/drawingml/2006/table">
            <a:tbl>
              <a:tblPr>
                <a:tableStyleId>{5C22544A-7EE6-4342-B048-85BDC9FD1C3A}</a:tableStyleId>
              </a:tblPr>
              <a:tblGrid>
                <a:gridCol w="1451286">
                  <a:extLst>
                    <a:ext uri="{9D8B030D-6E8A-4147-A177-3AD203B41FA5}">
                      <a16:colId xmlns:a16="http://schemas.microsoft.com/office/drawing/2014/main" val="1735923175"/>
                    </a:ext>
                  </a:extLst>
                </a:gridCol>
                <a:gridCol w="1451286">
                  <a:extLst>
                    <a:ext uri="{9D8B030D-6E8A-4147-A177-3AD203B41FA5}">
                      <a16:colId xmlns:a16="http://schemas.microsoft.com/office/drawing/2014/main" val="2388522092"/>
                    </a:ext>
                  </a:extLst>
                </a:gridCol>
                <a:gridCol w="1451286">
                  <a:extLst>
                    <a:ext uri="{9D8B030D-6E8A-4147-A177-3AD203B41FA5}">
                      <a16:colId xmlns:a16="http://schemas.microsoft.com/office/drawing/2014/main" val="2113843084"/>
                    </a:ext>
                  </a:extLst>
                </a:gridCol>
                <a:gridCol w="1451286">
                  <a:extLst>
                    <a:ext uri="{9D8B030D-6E8A-4147-A177-3AD203B41FA5}">
                      <a16:colId xmlns:a16="http://schemas.microsoft.com/office/drawing/2014/main" val="2981011845"/>
                    </a:ext>
                  </a:extLst>
                </a:gridCol>
                <a:gridCol w="1451286">
                  <a:extLst>
                    <a:ext uri="{9D8B030D-6E8A-4147-A177-3AD203B41FA5}">
                      <a16:colId xmlns:a16="http://schemas.microsoft.com/office/drawing/2014/main" val="4054692505"/>
                    </a:ext>
                  </a:extLst>
                </a:gridCol>
                <a:gridCol w="1451286">
                  <a:extLst>
                    <a:ext uri="{9D8B030D-6E8A-4147-A177-3AD203B41FA5}">
                      <a16:colId xmlns:a16="http://schemas.microsoft.com/office/drawing/2014/main" val="1986476158"/>
                    </a:ext>
                  </a:extLst>
                </a:gridCol>
                <a:gridCol w="1451286">
                  <a:extLst>
                    <a:ext uri="{9D8B030D-6E8A-4147-A177-3AD203B41FA5}">
                      <a16:colId xmlns:a16="http://schemas.microsoft.com/office/drawing/2014/main" val="127204064"/>
                    </a:ext>
                  </a:extLst>
                </a:gridCol>
                <a:gridCol w="1451286">
                  <a:extLst>
                    <a:ext uri="{9D8B030D-6E8A-4147-A177-3AD203B41FA5}">
                      <a16:colId xmlns:a16="http://schemas.microsoft.com/office/drawing/2014/main" val="4188883239"/>
                    </a:ext>
                  </a:extLst>
                </a:gridCol>
              </a:tblGrid>
              <a:tr h="4794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a:solidFill>
                            <a:schemeClr val="bg1"/>
                          </a:solidFill>
                          <a:latin typeface="HelveticaNowDisplay Bold" panose="020B0804030202020204" pitchFamily="34" charset="0"/>
                          <a:cs typeface="HelveticaNowDisplay Bold" panose="020B0804030202020204" pitchFamily="34" charset="0"/>
                        </a:rPr>
                        <a:t>Expo-e Fibre</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a:solidFill>
                            <a:schemeClr val="bg1"/>
                          </a:solidFill>
                          <a:latin typeface="HelveticaNowDisplay Bold" panose="020B0804030202020204" pitchFamily="34" charset="0"/>
                          <a:cs typeface="HelveticaNowDisplay Bold" panose="020B0804030202020204" pitchFamily="34" charset="0"/>
                        </a:rPr>
                        <a:t>Fibre Access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a:solidFill>
                            <a:schemeClr val="bg1"/>
                          </a:solidFill>
                          <a:latin typeface="HelveticaNowDisplay Bold" panose="020B0804030202020204" pitchFamily="34" charset="0"/>
                          <a:cs typeface="HelveticaNowDisplay Bold" panose="020B0804030202020204" pitchFamily="34" charset="0"/>
                        </a:rPr>
                        <a:t>Broadband</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a:solidFill>
                            <a:schemeClr val="bg1"/>
                          </a:solidFill>
                          <a:latin typeface="HelveticaNowDisplay Bold" panose="020B0804030202020204" pitchFamily="34" charset="0"/>
                          <a:cs typeface="HelveticaNowDisplay Bold" panose="020B0804030202020204" pitchFamily="34" charset="0"/>
                        </a:rPr>
                        <a:t>Cellular</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a:solidFill>
                            <a:schemeClr val="bg1"/>
                          </a:solidFill>
                          <a:latin typeface="HelveticaNowDisplay Bold" panose="020B0804030202020204" pitchFamily="34" charset="0"/>
                          <a:cs typeface="HelveticaNowDisplay Bold" panose="020B0804030202020204" pitchFamily="34" charset="0"/>
                        </a:rPr>
                        <a:t>International Access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a:solidFill>
                            <a:schemeClr val="bg1"/>
                          </a:solidFill>
                          <a:latin typeface="HelveticaNowDisplay Bold" panose="020B0804030202020204" pitchFamily="34" charset="0"/>
                          <a:cs typeface="HelveticaNowDisplay Bold" panose="020B0804030202020204" pitchFamily="34" charset="0"/>
                        </a:rPr>
                        <a:t>WAN / VPLS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a:solidFill>
                            <a:schemeClr val="bg1"/>
                          </a:solidFill>
                          <a:latin typeface="HelveticaNowDisplay Bold" panose="020B0804030202020204" pitchFamily="34" charset="0"/>
                          <a:cs typeface="HelveticaNowDisplay Bold" panose="020B0804030202020204" pitchFamily="34" charset="0"/>
                        </a:rPr>
                        <a:t>Voice Connect</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a:solidFill>
                            <a:schemeClr val="bg1"/>
                          </a:solidFill>
                          <a:latin typeface="HelveticaNowDisplay Bold" panose="020B0804030202020204" pitchFamily="34" charset="0"/>
                          <a:cs typeface="HelveticaNowDisplay Bold" panose="020B0804030202020204" pitchFamily="34" charset="0"/>
                        </a:rPr>
                        <a:t>Cloud Connect</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solidFill>
                  </a:tcPr>
                </a:tc>
                <a:extLst>
                  <a:ext uri="{0D108BD9-81ED-4DB2-BD59-A6C34878D82A}">
                    <a16:rowId xmlns:a16="http://schemas.microsoft.com/office/drawing/2014/main" val="2640489282"/>
                  </a:ext>
                </a:extLst>
              </a:tr>
              <a:tr h="4794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Network Monitoring</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SD-WAN</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Managed LAN &amp; Wi-Fi</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HSCN</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SIP Trunking</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err="1">
                          <a:solidFill>
                            <a:schemeClr val="tx1"/>
                          </a:solidFill>
                          <a:latin typeface="Helvetica" pitchFamily="2" charset="0"/>
                          <a:cs typeface="HelveticaNowDisplay Bold" panose="020B0804030202020204" pitchFamily="34" charset="0"/>
                        </a:rPr>
                        <a:t>UCaaS</a:t>
                      </a:r>
                      <a:endParaRPr lang="en-GB" sz="900" b="0">
                        <a:solidFill>
                          <a:schemeClr val="tx1"/>
                        </a:solidFill>
                        <a:latin typeface="Helvetica" pitchFamily="2" charset="0"/>
                        <a:cs typeface="HelveticaNowDisplay Bold" panose="020B0804030202020204" pitchFamily="34" charset="0"/>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Teams Direct Routing</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Collaboration Rooms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218945613"/>
                  </a:ext>
                </a:extLst>
              </a:tr>
              <a:tr h="4794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Colocation</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Shared Colocation</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Remote Hands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WLR</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Call Reporting</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Multichannel Recording</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Inbound Call Management</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err="1">
                          <a:solidFill>
                            <a:schemeClr val="tx1"/>
                          </a:solidFill>
                          <a:latin typeface="Helvetica" pitchFamily="2" charset="0"/>
                          <a:cs typeface="HelveticaNowDisplay Bold" panose="020B0804030202020204" pitchFamily="34" charset="0"/>
                        </a:rPr>
                        <a:t>CCaaS</a:t>
                      </a:r>
                      <a:endParaRPr lang="en-GB" sz="900" b="0">
                        <a:solidFill>
                          <a:schemeClr val="tx1"/>
                        </a:solidFill>
                        <a:latin typeface="Helvetica" pitchFamily="2" charset="0"/>
                        <a:cs typeface="HelveticaNowDisplay Bold" panose="020B0804030202020204" pitchFamily="34" charset="0"/>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2381920150"/>
                  </a:ext>
                </a:extLst>
              </a:tr>
              <a:tr h="4794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PaaS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IaaS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Azure Cloud</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AWS Cloud</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Cloud Storage</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Online Backup</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Server Replication</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Enterprise Contact Centre</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1926565235"/>
                  </a:ext>
                </a:extLst>
              </a:tr>
              <a:tr h="4794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DaaS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VMWare HCI</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Azure Local</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Microsoft Apps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SaaS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App Management</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Data Management</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Test / Release Management</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543406102"/>
                  </a:ext>
                </a:extLst>
              </a:tr>
              <a:tr h="4794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PCaaS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Active Directory</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err="1">
                          <a:solidFill>
                            <a:schemeClr val="tx1"/>
                          </a:solidFill>
                          <a:latin typeface="Helvetica" pitchFamily="2" charset="0"/>
                          <a:cs typeface="HelveticaNowDisplay Bold" panose="020B0804030202020204" pitchFamily="34" charset="0"/>
                        </a:rPr>
                        <a:t>SQLaaS</a:t>
                      </a:r>
                      <a:endParaRPr lang="en-GB" sz="900" b="0">
                        <a:solidFill>
                          <a:schemeClr val="tx1"/>
                        </a:solidFill>
                        <a:latin typeface="Helvetica" pitchFamily="2" charset="0"/>
                        <a:cs typeface="HelveticaNowDisplay Bold" panose="020B0804030202020204" pitchFamily="34" charset="0"/>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User Management</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Storage Management</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Server Management</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Peripheral Print</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Helvetica" pitchFamily="2" charset="0"/>
                          <a:cs typeface="HelveticaNowDisplay Bold" panose="020B0804030202020204" pitchFamily="34" charset="0"/>
                        </a:rPr>
                        <a:t>Mobile Management</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758072956"/>
                  </a:ext>
                </a:extLst>
              </a:tr>
              <a:tr h="4794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CSOC</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SIEM</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Centralised Firewall</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Dedicated Firewall Management</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SSE</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SASE</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DDoS Mitigation</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End-point</a:t>
                      </a:r>
                      <a:br>
                        <a:rPr lang="en-GB" sz="900" b="0">
                          <a:solidFill>
                            <a:schemeClr val="bg1"/>
                          </a:solidFill>
                          <a:latin typeface="Helvetica" pitchFamily="2" charset="0"/>
                          <a:cs typeface="HelveticaNowDisplay Bold" panose="020B0804030202020204" pitchFamily="34" charset="0"/>
                        </a:rPr>
                      </a:br>
                      <a:r>
                        <a:rPr lang="en-GB" sz="900" b="0">
                          <a:solidFill>
                            <a:schemeClr val="bg1"/>
                          </a:solidFill>
                          <a:latin typeface="Helvetica" pitchFamily="2" charset="0"/>
                          <a:cs typeface="HelveticaNowDisplay Bold" panose="020B0804030202020204" pitchFamily="34" charset="0"/>
                        </a:rPr>
                        <a:t>Threat Protection</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74203594"/>
                  </a:ext>
                </a:extLst>
              </a:tr>
              <a:tr h="4794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VCISO</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DLP</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Cyber Security Consultancy</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Cyber Security Testing</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Cyber Security Audit</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Vulnerability Scanning</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Email Security</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MFA</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39584568"/>
                  </a:ext>
                </a:extLst>
              </a:tr>
              <a:tr h="4794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Service Desk</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On-Site Install</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Break-Fix Management</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IT Delivery</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Staff Augmentation</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Incident Response</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Cyber Vault</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PAM</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221111671"/>
                  </a:ext>
                </a:extLst>
              </a:tr>
              <a:tr h="4794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err="1">
                          <a:solidFill>
                            <a:schemeClr val="bg1"/>
                          </a:solidFill>
                          <a:latin typeface="Helvetica" pitchFamily="2" charset="0"/>
                          <a:cs typeface="HelveticaNowDisplay Bold" panose="020B0804030202020204" pitchFamily="34" charset="0"/>
                        </a:rPr>
                        <a:t>ITSMaaS</a:t>
                      </a:r>
                      <a:endParaRPr lang="en-GB" sz="900" b="0">
                        <a:solidFill>
                          <a:schemeClr val="bg1"/>
                        </a:solidFill>
                        <a:latin typeface="Helvetica" pitchFamily="2" charset="0"/>
                        <a:cs typeface="HelveticaNowDisplay Bold" panose="020B0804030202020204" pitchFamily="34" charset="0"/>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Automated Control</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SCADA networks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Operation Control Rooms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CCTV &amp; </a:t>
                      </a:r>
                      <a:br>
                        <a:rPr lang="en-GB" sz="900" b="0">
                          <a:solidFill>
                            <a:schemeClr val="bg1"/>
                          </a:solidFill>
                          <a:latin typeface="Helvetica" pitchFamily="2" charset="0"/>
                          <a:cs typeface="HelveticaNowDisplay Bold" panose="020B0804030202020204" pitchFamily="34" charset="0"/>
                        </a:rPr>
                      </a:br>
                      <a:r>
                        <a:rPr lang="en-GB" sz="900" b="0">
                          <a:solidFill>
                            <a:schemeClr val="bg1"/>
                          </a:solidFill>
                          <a:latin typeface="Helvetica" pitchFamily="2" charset="0"/>
                          <a:cs typeface="HelveticaNowDisplay Bold" panose="020B0804030202020204" pitchFamily="34" charset="0"/>
                        </a:rPr>
                        <a:t>Security Comms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IDS Monitoring</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OT Threat Intelligence</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Helvetica" pitchFamily="2" charset="0"/>
                          <a:cs typeface="HelveticaNowDisplay Bold" panose="020B0804030202020204" pitchFamily="34" charset="0"/>
                        </a:rPr>
                        <a:t>CNI Field Engineering</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1827837109"/>
                  </a:ext>
                </a:extLst>
              </a:tr>
            </a:tbl>
          </a:graphicData>
        </a:graphic>
      </p:graphicFrame>
      <p:graphicFrame>
        <p:nvGraphicFramePr>
          <p:cNvPr id="128" name="Table 127">
            <a:extLst>
              <a:ext uri="{FF2B5EF4-FFF2-40B4-BE49-F238E27FC236}">
                <a16:creationId xmlns:a16="http://schemas.microsoft.com/office/drawing/2014/main" id="{8E05F167-D466-8E5B-24D2-EF76F8D836DE}"/>
              </a:ext>
            </a:extLst>
          </p:cNvPr>
          <p:cNvGraphicFramePr>
            <a:graphicFrameLocks noGrp="1"/>
          </p:cNvGraphicFramePr>
          <p:nvPr>
            <p:extLst>
              <p:ext uri="{D42A27DB-BD31-4B8C-83A1-F6EECF244321}">
                <p14:modId xmlns:p14="http://schemas.microsoft.com/office/powerpoint/2010/main" val="3192690598"/>
              </p:ext>
            </p:extLst>
          </p:nvPr>
        </p:nvGraphicFramePr>
        <p:xfrm>
          <a:off x="246585" y="5774741"/>
          <a:ext cx="11610288" cy="479469"/>
        </p:xfrm>
        <a:graphic>
          <a:graphicData uri="http://schemas.openxmlformats.org/drawingml/2006/table">
            <a:tbl>
              <a:tblPr>
                <a:tableStyleId>{5C22544A-7EE6-4342-B048-85BDC9FD1C3A}</a:tableStyleId>
              </a:tblPr>
              <a:tblGrid>
                <a:gridCol w="1290032">
                  <a:extLst>
                    <a:ext uri="{9D8B030D-6E8A-4147-A177-3AD203B41FA5}">
                      <a16:colId xmlns:a16="http://schemas.microsoft.com/office/drawing/2014/main" val="410816626"/>
                    </a:ext>
                  </a:extLst>
                </a:gridCol>
                <a:gridCol w="1290032">
                  <a:extLst>
                    <a:ext uri="{9D8B030D-6E8A-4147-A177-3AD203B41FA5}">
                      <a16:colId xmlns:a16="http://schemas.microsoft.com/office/drawing/2014/main" val="3941025678"/>
                    </a:ext>
                  </a:extLst>
                </a:gridCol>
                <a:gridCol w="1290032">
                  <a:extLst>
                    <a:ext uri="{9D8B030D-6E8A-4147-A177-3AD203B41FA5}">
                      <a16:colId xmlns:a16="http://schemas.microsoft.com/office/drawing/2014/main" val="4165522992"/>
                    </a:ext>
                  </a:extLst>
                </a:gridCol>
                <a:gridCol w="1290032">
                  <a:extLst>
                    <a:ext uri="{9D8B030D-6E8A-4147-A177-3AD203B41FA5}">
                      <a16:colId xmlns:a16="http://schemas.microsoft.com/office/drawing/2014/main" val="623917818"/>
                    </a:ext>
                  </a:extLst>
                </a:gridCol>
                <a:gridCol w="1290032">
                  <a:extLst>
                    <a:ext uri="{9D8B030D-6E8A-4147-A177-3AD203B41FA5}">
                      <a16:colId xmlns:a16="http://schemas.microsoft.com/office/drawing/2014/main" val="341922324"/>
                    </a:ext>
                  </a:extLst>
                </a:gridCol>
                <a:gridCol w="1290032">
                  <a:extLst>
                    <a:ext uri="{9D8B030D-6E8A-4147-A177-3AD203B41FA5}">
                      <a16:colId xmlns:a16="http://schemas.microsoft.com/office/drawing/2014/main" val="1415583071"/>
                    </a:ext>
                  </a:extLst>
                </a:gridCol>
                <a:gridCol w="1290032">
                  <a:extLst>
                    <a:ext uri="{9D8B030D-6E8A-4147-A177-3AD203B41FA5}">
                      <a16:colId xmlns:a16="http://schemas.microsoft.com/office/drawing/2014/main" val="965058764"/>
                    </a:ext>
                  </a:extLst>
                </a:gridCol>
                <a:gridCol w="1290032">
                  <a:extLst>
                    <a:ext uri="{9D8B030D-6E8A-4147-A177-3AD203B41FA5}">
                      <a16:colId xmlns:a16="http://schemas.microsoft.com/office/drawing/2014/main" val="3137552046"/>
                    </a:ext>
                  </a:extLst>
                </a:gridCol>
                <a:gridCol w="1290032">
                  <a:extLst>
                    <a:ext uri="{9D8B030D-6E8A-4147-A177-3AD203B41FA5}">
                      <a16:colId xmlns:a16="http://schemas.microsoft.com/office/drawing/2014/main" val="4097134174"/>
                    </a:ext>
                  </a:extLst>
                </a:gridCol>
              </a:tblGrid>
              <a:tr h="4794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chemeClr val="bg1"/>
                          </a:solidFill>
                          <a:effectLst/>
                          <a:uLnTx/>
                          <a:uFillTx/>
                          <a:latin typeface="Helvetica"/>
                          <a:ea typeface="+mn-ea"/>
                          <a:cs typeface="+mn-cs"/>
                        </a:rPr>
                        <a:t>Connectivity Services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solidFill>
                  </a:tcPr>
                </a:tc>
                <a:tc>
                  <a:txBody>
                    <a:bodyPr/>
                    <a:lstStyle/>
                    <a:p>
                      <a:pPr algn="ctr"/>
                      <a:r>
                        <a:rPr lang="en-GB" sz="900" b="1">
                          <a:solidFill>
                            <a:schemeClr val="bg1"/>
                          </a:solidFill>
                        </a:rPr>
                        <a:t>Managed Network Services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2"/>
                    </a:solidFill>
                  </a:tcPr>
                </a:tc>
                <a:tc>
                  <a:txBody>
                    <a:bodyPr/>
                    <a:lstStyle/>
                    <a:p>
                      <a:pPr algn="ctr"/>
                      <a:r>
                        <a:rPr lang="en-GB" sz="900" b="1">
                          <a:solidFill>
                            <a:schemeClr val="tx1"/>
                          </a:solidFill>
                        </a:rPr>
                        <a:t>DC </a:t>
                      </a:r>
                      <a:br>
                        <a:rPr lang="en-GB" sz="900" b="1">
                          <a:solidFill>
                            <a:schemeClr val="tx1"/>
                          </a:solidFill>
                        </a:rPr>
                      </a:br>
                      <a:r>
                        <a:rPr lang="en-GB" sz="900" b="1">
                          <a:solidFill>
                            <a:schemeClr val="tx1"/>
                          </a:solidFill>
                        </a:rPr>
                        <a:t>Services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60000"/>
                        <a:lumOff val="40000"/>
                      </a:schemeClr>
                    </a:solidFill>
                  </a:tcPr>
                </a:tc>
                <a:tc>
                  <a:txBody>
                    <a:bodyPr/>
                    <a:lstStyle/>
                    <a:p>
                      <a:pPr algn="ctr"/>
                      <a:r>
                        <a:rPr lang="en-GB" sz="900" b="1">
                          <a:solidFill>
                            <a:schemeClr val="tx1"/>
                          </a:solidFill>
                        </a:rPr>
                        <a:t>UCC &amp; CC </a:t>
                      </a:r>
                      <a:br>
                        <a:rPr lang="en-GB" sz="900" b="1">
                          <a:solidFill>
                            <a:schemeClr val="tx1"/>
                          </a:solidFill>
                        </a:rPr>
                      </a:br>
                      <a:r>
                        <a:rPr lang="en-GB" sz="900" b="1">
                          <a:solidFill>
                            <a:schemeClr val="tx1"/>
                          </a:solidFill>
                        </a:rPr>
                        <a:t>Services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gn="ctr"/>
                      <a:r>
                        <a:rPr lang="en-GB" sz="900" b="1">
                          <a:solidFill>
                            <a:schemeClr val="tx1"/>
                          </a:solidFill>
                        </a:rPr>
                        <a:t>Cloud </a:t>
                      </a:r>
                      <a:br>
                        <a:rPr lang="en-GB" sz="900" b="1">
                          <a:solidFill>
                            <a:schemeClr val="tx1"/>
                          </a:solidFill>
                        </a:rPr>
                      </a:br>
                      <a:r>
                        <a:rPr lang="en-GB" sz="900" b="1">
                          <a:solidFill>
                            <a:schemeClr val="tx1"/>
                          </a:solidFill>
                        </a:rPr>
                        <a:t>Services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3"/>
                    </a:solidFill>
                  </a:tcPr>
                </a:tc>
                <a:tc>
                  <a:txBody>
                    <a:bodyPr/>
                    <a:lstStyle/>
                    <a:p>
                      <a:pPr algn="ctr"/>
                      <a:r>
                        <a:rPr lang="en-GB" sz="900" b="1">
                          <a:solidFill>
                            <a:schemeClr val="tx1"/>
                          </a:solidFill>
                        </a:rPr>
                        <a:t>Managed IT </a:t>
                      </a:r>
                      <a:br>
                        <a:rPr lang="en-GB" sz="900" b="1">
                          <a:solidFill>
                            <a:schemeClr val="tx1"/>
                          </a:solidFill>
                        </a:rPr>
                      </a:br>
                      <a:r>
                        <a:rPr lang="en-GB" sz="900" b="1">
                          <a:solidFill>
                            <a:schemeClr val="tx1"/>
                          </a:solidFill>
                        </a:rPr>
                        <a:t>Services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5">
                        <a:lumMod val="60000"/>
                        <a:lumOff val="40000"/>
                      </a:schemeClr>
                    </a:solidFill>
                  </a:tcPr>
                </a:tc>
                <a:tc>
                  <a:txBody>
                    <a:bodyPr/>
                    <a:lstStyle/>
                    <a:p>
                      <a:pPr algn="ctr"/>
                      <a:r>
                        <a:rPr lang="en-GB" sz="900" b="1">
                          <a:solidFill>
                            <a:schemeClr val="bg1"/>
                          </a:solidFill>
                        </a:rPr>
                        <a:t>Cyber Security Services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1">
                          <a:solidFill>
                            <a:schemeClr val="bg1"/>
                          </a:solidFill>
                        </a:rPr>
                        <a:t>Professional Services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1">
                          <a:solidFill>
                            <a:schemeClr val="bg1"/>
                          </a:solidFill>
                        </a:rPr>
                        <a:t>CNI </a:t>
                      </a:r>
                      <a:br>
                        <a:rPr lang="en-GB" sz="900" b="1">
                          <a:solidFill>
                            <a:schemeClr val="bg1"/>
                          </a:solidFill>
                        </a:rPr>
                      </a:br>
                      <a:r>
                        <a:rPr lang="en-GB" sz="900" b="1">
                          <a:solidFill>
                            <a:schemeClr val="bg1"/>
                          </a:solidFill>
                        </a:rPr>
                        <a:t>Services</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631573835"/>
                  </a:ext>
                </a:extLst>
              </a:tr>
            </a:tbl>
          </a:graphicData>
        </a:graphic>
      </p:graphicFrame>
      <p:sp>
        <p:nvSpPr>
          <p:cNvPr id="4" name="Title 3">
            <a:extLst>
              <a:ext uri="{FF2B5EF4-FFF2-40B4-BE49-F238E27FC236}">
                <a16:creationId xmlns:a16="http://schemas.microsoft.com/office/drawing/2014/main" id="{0B9CF430-BDBC-5AC7-860D-6B2CBB0DC842}"/>
              </a:ext>
            </a:extLst>
          </p:cNvPr>
          <p:cNvSpPr>
            <a:spLocks noGrp="1"/>
          </p:cNvSpPr>
          <p:nvPr>
            <p:ph type="title"/>
          </p:nvPr>
        </p:nvSpPr>
        <p:spPr/>
        <p:txBody>
          <a:bodyPr/>
          <a:lstStyle/>
          <a:p>
            <a:r>
              <a:rPr lang="en-GB"/>
              <a:t>Service Portfolio</a:t>
            </a:r>
          </a:p>
        </p:txBody>
      </p:sp>
    </p:spTree>
    <p:custDataLst>
      <p:tags r:id="rId1"/>
    </p:custDataLst>
    <p:extLst>
      <p:ext uri="{BB962C8B-B14F-4D97-AF65-F5344CB8AC3E}">
        <p14:creationId xmlns:p14="http://schemas.microsoft.com/office/powerpoint/2010/main" val="131788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500"/>
                                        <p:tgtEl>
                                          <p:spTgt spid="127"/>
                                        </p:tgtEl>
                                      </p:cBhvr>
                                    </p:animEffect>
                                  </p:childTnLst>
                                </p:cTn>
                              </p:par>
                              <p:par>
                                <p:cTn id="8" presetID="10" presetClass="entr" presetSubtype="0" fill="hold" nodeType="withEffect">
                                  <p:stCondLst>
                                    <p:cond delay="0"/>
                                  </p:stCondLst>
                                  <p:childTnLst>
                                    <p:set>
                                      <p:cBhvr>
                                        <p:cTn id="9" dur="1" fill="hold">
                                          <p:stCondLst>
                                            <p:cond delay="0"/>
                                          </p:stCondLst>
                                        </p:cTn>
                                        <p:tgtEl>
                                          <p:spTgt spid="128"/>
                                        </p:tgtEl>
                                        <p:attrNameLst>
                                          <p:attrName>style.visibility</p:attrName>
                                        </p:attrNameLst>
                                      </p:cBhvr>
                                      <p:to>
                                        <p:strVal val="visible"/>
                                      </p:to>
                                    </p:set>
                                    <p:animEffect transition="in" filter="fade">
                                      <p:cBhvr>
                                        <p:cTn id="10"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4"/>
    </p:ext>
  </p:extLst>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98" name="Group 197">
            <a:extLst>
              <a:ext uri="{FF2B5EF4-FFF2-40B4-BE49-F238E27FC236}">
                <a16:creationId xmlns:a16="http://schemas.microsoft.com/office/drawing/2014/main" id="{06428F29-195C-9487-1B11-40652E6098EA}"/>
              </a:ext>
            </a:extLst>
          </p:cNvPr>
          <p:cNvGrpSpPr/>
          <p:nvPr/>
        </p:nvGrpSpPr>
        <p:grpSpPr>
          <a:xfrm>
            <a:off x="633185" y="766113"/>
            <a:ext cx="7810032" cy="6617486"/>
            <a:chOff x="633185" y="766113"/>
            <a:chExt cx="7810032" cy="6617486"/>
          </a:xfrm>
        </p:grpSpPr>
        <p:sp>
          <p:nvSpPr>
            <p:cNvPr id="191" name="Rectangle: Rounded Corners 190">
              <a:extLst>
                <a:ext uri="{FF2B5EF4-FFF2-40B4-BE49-F238E27FC236}">
                  <a16:creationId xmlns:a16="http://schemas.microsoft.com/office/drawing/2014/main" id="{16FF31F8-20D9-71DB-4CC8-D60FBDD05EC9}"/>
                </a:ext>
              </a:extLst>
            </p:cNvPr>
            <p:cNvSpPr/>
            <p:nvPr/>
          </p:nvSpPr>
          <p:spPr>
            <a:xfrm>
              <a:off x="633185" y="903312"/>
              <a:ext cx="3966565" cy="5769706"/>
            </a:xfrm>
            <a:custGeom>
              <a:avLst/>
              <a:gdLst>
                <a:gd name="connsiteX0" fmla="*/ 0 w 3964214"/>
                <a:gd name="connsiteY0" fmla="*/ 145090 h 5115571"/>
                <a:gd name="connsiteX1" fmla="*/ 145090 w 3964214"/>
                <a:gd name="connsiteY1" fmla="*/ 0 h 5115571"/>
                <a:gd name="connsiteX2" fmla="*/ 3819124 w 3964214"/>
                <a:gd name="connsiteY2" fmla="*/ 0 h 5115571"/>
                <a:gd name="connsiteX3" fmla="*/ 3964214 w 3964214"/>
                <a:gd name="connsiteY3" fmla="*/ 145090 h 5115571"/>
                <a:gd name="connsiteX4" fmla="*/ 3964214 w 3964214"/>
                <a:gd name="connsiteY4" fmla="*/ 4970481 h 5115571"/>
                <a:gd name="connsiteX5" fmla="*/ 3819124 w 3964214"/>
                <a:gd name="connsiteY5" fmla="*/ 5115571 h 5115571"/>
                <a:gd name="connsiteX6" fmla="*/ 145090 w 3964214"/>
                <a:gd name="connsiteY6" fmla="*/ 5115571 h 5115571"/>
                <a:gd name="connsiteX7" fmla="*/ 0 w 3964214"/>
                <a:gd name="connsiteY7" fmla="*/ 4970481 h 5115571"/>
                <a:gd name="connsiteX8" fmla="*/ 0 w 3964214"/>
                <a:gd name="connsiteY8" fmla="*/ 145090 h 5115571"/>
                <a:gd name="connsiteX0" fmla="*/ 145090 w 3964214"/>
                <a:gd name="connsiteY0" fmla="*/ 0 h 5115571"/>
                <a:gd name="connsiteX1" fmla="*/ 3819124 w 3964214"/>
                <a:gd name="connsiteY1" fmla="*/ 0 h 5115571"/>
                <a:gd name="connsiteX2" fmla="*/ 3964214 w 3964214"/>
                <a:gd name="connsiteY2" fmla="*/ 145090 h 5115571"/>
                <a:gd name="connsiteX3" fmla="*/ 3964214 w 3964214"/>
                <a:gd name="connsiteY3" fmla="*/ 4970481 h 5115571"/>
                <a:gd name="connsiteX4" fmla="*/ 3819124 w 3964214"/>
                <a:gd name="connsiteY4" fmla="*/ 5115571 h 5115571"/>
                <a:gd name="connsiteX5" fmla="*/ 145090 w 3964214"/>
                <a:gd name="connsiteY5" fmla="*/ 5115571 h 5115571"/>
                <a:gd name="connsiteX6" fmla="*/ 0 w 3964214"/>
                <a:gd name="connsiteY6" fmla="*/ 4970481 h 5115571"/>
                <a:gd name="connsiteX7" fmla="*/ 0 w 3964214"/>
                <a:gd name="connsiteY7" fmla="*/ 145090 h 5115571"/>
                <a:gd name="connsiteX8" fmla="*/ 236530 w 3964214"/>
                <a:gd name="connsiteY8" fmla="*/ 91440 h 5115571"/>
                <a:gd name="connsiteX0" fmla="*/ 145090 w 3964214"/>
                <a:gd name="connsiteY0" fmla="*/ 0 h 5115571"/>
                <a:gd name="connsiteX1" fmla="*/ 3819124 w 3964214"/>
                <a:gd name="connsiteY1" fmla="*/ 0 h 5115571"/>
                <a:gd name="connsiteX2" fmla="*/ 3964214 w 3964214"/>
                <a:gd name="connsiteY2" fmla="*/ 145090 h 5115571"/>
                <a:gd name="connsiteX3" fmla="*/ 3964214 w 3964214"/>
                <a:gd name="connsiteY3" fmla="*/ 4970481 h 5115571"/>
                <a:gd name="connsiteX4" fmla="*/ 3819124 w 3964214"/>
                <a:gd name="connsiteY4" fmla="*/ 5115571 h 5115571"/>
                <a:gd name="connsiteX5" fmla="*/ 145090 w 3964214"/>
                <a:gd name="connsiteY5" fmla="*/ 5115571 h 5115571"/>
                <a:gd name="connsiteX6" fmla="*/ 0 w 3964214"/>
                <a:gd name="connsiteY6" fmla="*/ 4970481 h 5115571"/>
                <a:gd name="connsiteX7" fmla="*/ 0 w 3964214"/>
                <a:gd name="connsiteY7" fmla="*/ 145090 h 5115571"/>
                <a:gd name="connsiteX0" fmla="*/ 3819124 w 3964214"/>
                <a:gd name="connsiteY0" fmla="*/ 0 h 5115571"/>
                <a:gd name="connsiteX1" fmla="*/ 3964214 w 3964214"/>
                <a:gd name="connsiteY1" fmla="*/ 145090 h 5115571"/>
                <a:gd name="connsiteX2" fmla="*/ 3964214 w 3964214"/>
                <a:gd name="connsiteY2" fmla="*/ 4970481 h 5115571"/>
                <a:gd name="connsiteX3" fmla="*/ 3819124 w 3964214"/>
                <a:gd name="connsiteY3" fmla="*/ 5115571 h 5115571"/>
                <a:gd name="connsiteX4" fmla="*/ 145090 w 3964214"/>
                <a:gd name="connsiteY4" fmla="*/ 5115571 h 5115571"/>
                <a:gd name="connsiteX5" fmla="*/ 0 w 3964214"/>
                <a:gd name="connsiteY5" fmla="*/ 4970481 h 5115571"/>
                <a:gd name="connsiteX6" fmla="*/ 0 w 3964214"/>
                <a:gd name="connsiteY6" fmla="*/ 145090 h 5115571"/>
                <a:gd name="connsiteX0" fmla="*/ 3964214 w 3964214"/>
                <a:gd name="connsiteY0" fmla="*/ 0 h 4970481"/>
                <a:gd name="connsiteX1" fmla="*/ 3964214 w 3964214"/>
                <a:gd name="connsiteY1" fmla="*/ 4825391 h 4970481"/>
                <a:gd name="connsiteX2" fmla="*/ 3819124 w 3964214"/>
                <a:gd name="connsiteY2" fmla="*/ 4970481 h 4970481"/>
                <a:gd name="connsiteX3" fmla="*/ 145090 w 3964214"/>
                <a:gd name="connsiteY3" fmla="*/ 4970481 h 4970481"/>
                <a:gd name="connsiteX4" fmla="*/ 0 w 3964214"/>
                <a:gd name="connsiteY4" fmla="*/ 4825391 h 4970481"/>
                <a:gd name="connsiteX5" fmla="*/ 0 w 3964214"/>
                <a:gd name="connsiteY5" fmla="*/ 0 h 4970481"/>
                <a:gd name="connsiteX0" fmla="*/ 3964214 w 3964214"/>
                <a:gd name="connsiteY0" fmla="*/ 0 h 5641041"/>
                <a:gd name="connsiteX1" fmla="*/ 3964214 w 3964214"/>
                <a:gd name="connsiteY1" fmla="*/ 5495951 h 5641041"/>
                <a:gd name="connsiteX2" fmla="*/ 3819124 w 3964214"/>
                <a:gd name="connsiteY2" fmla="*/ 5641041 h 5641041"/>
                <a:gd name="connsiteX3" fmla="*/ 145090 w 3964214"/>
                <a:gd name="connsiteY3" fmla="*/ 5641041 h 5641041"/>
                <a:gd name="connsiteX4" fmla="*/ 0 w 3964214"/>
                <a:gd name="connsiteY4" fmla="*/ 5495951 h 5641041"/>
                <a:gd name="connsiteX5" fmla="*/ 0 w 3964214"/>
                <a:gd name="connsiteY5" fmla="*/ 670560 h 564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214" h="5641041">
                  <a:moveTo>
                    <a:pt x="3964214" y="0"/>
                  </a:moveTo>
                  <a:lnTo>
                    <a:pt x="3964214" y="5495951"/>
                  </a:lnTo>
                  <a:cubicBezTo>
                    <a:pt x="3964214" y="5576082"/>
                    <a:pt x="3899255" y="5641041"/>
                    <a:pt x="3819124" y="5641041"/>
                  </a:cubicBezTo>
                  <a:lnTo>
                    <a:pt x="145090" y="5641041"/>
                  </a:lnTo>
                  <a:cubicBezTo>
                    <a:pt x="64959" y="5641041"/>
                    <a:pt x="0" y="5576082"/>
                    <a:pt x="0" y="5495951"/>
                  </a:cubicBezTo>
                  <a:lnTo>
                    <a:pt x="0" y="670560"/>
                  </a:lnTo>
                </a:path>
              </a:pathLst>
            </a:custGeom>
            <a:noFill/>
            <a:ln w="76200">
              <a:gradFill>
                <a:gsLst>
                  <a:gs pos="0">
                    <a:schemeClr val="accent6"/>
                  </a:gs>
                  <a:gs pos="100000">
                    <a:schemeClr val="accent5"/>
                  </a:gs>
                </a:gsLst>
                <a:lin ang="5400000" scaled="1"/>
              </a:gra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93" name="Rectangle: Rounded Corners 192">
              <a:extLst>
                <a:ext uri="{FF2B5EF4-FFF2-40B4-BE49-F238E27FC236}">
                  <a16:creationId xmlns:a16="http://schemas.microsoft.com/office/drawing/2014/main" id="{2878C5E4-6493-DAA2-4FB1-F0CC36DA65B0}"/>
                </a:ext>
              </a:extLst>
            </p:cNvPr>
            <p:cNvSpPr/>
            <p:nvPr/>
          </p:nvSpPr>
          <p:spPr>
            <a:xfrm>
              <a:off x="4599751" y="766113"/>
              <a:ext cx="3843466" cy="6617486"/>
            </a:xfrm>
            <a:custGeom>
              <a:avLst/>
              <a:gdLst>
                <a:gd name="connsiteX0" fmla="*/ 0 w 3843466"/>
                <a:gd name="connsiteY0" fmla="*/ 140671 h 6758157"/>
                <a:gd name="connsiteX1" fmla="*/ 140671 w 3843466"/>
                <a:gd name="connsiteY1" fmla="*/ 0 h 6758157"/>
                <a:gd name="connsiteX2" fmla="*/ 3702795 w 3843466"/>
                <a:gd name="connsiteY2" fmla="*/ 0 h 6758157"/>
                <a:gd name="connsiteX3" fmla="*/ 3843466 w 3843466"/>
                <a:gd name="connsiteY3" fmla="*/ 140671 h 6758157"/>
                <a:gd name="connsiteX4" fmla="*/ 3843466 w 3843466"/>
                <a:gd name="connsiteY4" fmla="*/ 6617486 h 6758157"/>
                <a:gd name="connsiteX5" fmla="*/ 3702795 w 3843466"/>
                <a:gd name="connsiteY5" fmla="*/ 6758157 h 6758157"/>
                <a:gd name="connsiteX6" fmla="*/ 140671 w 3843466"/>
                <a:gd name="connsiteY6" fmla="*/ 6758157 h 6758157"/>
                <a:gd name="connsiteX7" fmla="*/ 0 w 3843466"/>
                <a:gd name="connsiteY7" fmla="*/ 6617486 h 6758157"/>
                <a:gd name="connsiteX8" fmla="*/ 0 w 3843466"/>
                <a:gd name="connsiteY8" fmla="*/ 140671 h 6758157"/>
                <a:gd name="connsiteX0" fmla="*/ 0 w 3843466"/>
                <a:gd name="connsiteY0" fmla="*/ 140671 h 6758157"/>
                <a:gd name="connsiteX1" fmla="*/ 140671 w 3843466"/>
                <a:gd name="connsiteY1" fmla="*/ 0 h 6758157"/>
                <a:gd name="connsiteX2" fmla="*/ 3702795 w 3843466"/>
                <a:gd name="connsiteY2" fmla="*/ 0 h 6758157"/>
                <a:gd name="connsiteX3" fmla="*/ 3843466 w 3843466"/>
                <a:gd name="connsiteY3" fmla="*/ 140671 h 6758157"/>
                <a:gd name="connsiteX4" fmla="*/ 3843466 w 3843466"/>
                <a:gd name="connsiteY4" fmla="*/ 6617486 h 6758157"/>
                <a:gd name="connsiteX5" fmla="*/ 3702795 w 3843466"/>
                <a:gd name="connsiteY5" fmla="*/ 6758157 h 6758157"/>
                <a:gd name="connsiteX6" fmla="*/ 0 w 3843466"/>
                <a:gd name="connsiteY6" fmla="*/ 6617486 h 6758157"/>
                <a:gd name="connsiteX7" fmla="*/ 0 w 3843466"/>
                <a:gd name="connsiteY7" fmla="*/ 140671 h 6758157"/>
                <a:gd name="connsiteX0" fmla="*/ 0 w 3843466"/>
                <a:gd name="connsiteY0" fmla="*/ 6617486 h 6758157"/>
                <a:gd name="connsiteX1" fmla="*/ 0 w 3843466"/>
                <a:gd name="connsiteY1" fmla="*/ 140671 h 6758157"/>
                <a:gd name="connsiteX2" fmla="*/ 140671 w 3843466"/>
                <a:gd name="connsiteY2" fmla="*/ 0 h 6758157"/>
                <a:gd name="connsiteX3" fmla="*/ 3702795 w 3843466"/>
                <a:gd name="connsiteY3" fmla="*/ 0 h 6758157"/>
                <a:gd name="connsiteX4" fmla="*/ 3843466 w 3843466"/>
                <a:gd name="connsiteY4" fmla="*/ 140671 h 6758157"/>
                <a:gd name="connsiteX5" fmla="*/ 3843466 w 3843466"/>
                <a:gd name="connsiteY5" fmla="*/ 6617486 h 6758157"/>
                <a:gd name="connsiteX6" fmla="*/ 3702795 w 3843466"/>
                <a:gd name="connsiteY6" fmla="*/ 6758157 h 6758157"/>
                <a:gd name="connsiteX7" fmla="*/ 91440 w 3843466"/>
                <a:gd name="connsiteY7" fmla="*/ 6708926 h 6758157"/>
                <a:gd name="connsiteX0" fmla="*/ 0 w 3843466"/>
                <a:gd name="connsiteY0" fmla="*/ 6617486 h 7124339"/>
                <a:gd name="connsiteX1" fmla="*/ 0 w 3843466"/>
                <a:gd name="connsiteY1" fmla="*/ 140671 h 7124339"/>
                <a:gd name="connsiteX2" fmla="*/ 140671 w 3843466"/>
                <a:gd name="connsiteY2" fmla="*/ 0 h 7124339"/>
                <a:gd name="connsiteX3" fmla="*/ 3702795 w 3843466"/>
                <a:gd name="connsiteY3" fmla="*/ 0 h 7124339"/>
                <a:gd name="connsiteX4" fmla="*/ 3843466 w 3843466"/>
                <a:gd name="connsiteY4" fmla="*/ 140671 h 7124339"/>
                <a:gd name="connsiteX5" fmla="*/ 3843466 w 3843466"/>
                <a:gd name="connsiteY5" fmla="*/ 6617486 h 7124339"/>
                <a:gd name="connsiteX6" fmla="*/ 91440 w 3843466"/>
                <a:gd name="connsiteY6" fmla="*/ 6708926 h 7124339"/>
                <a:gd name="connsiteX0" fmla="*/ 0 w 3843466"/>
                <a:gd name="connsiteY0" fmla="*/ 6617486 h 6617486"/>
                <a:gd name="connsiteX1" fmla="*/ 0 w 3843466"/>
                <a:gd name="connsiteY1" fmla="*/ 140671 h 6617486"/>
                <a:gd name="connsiteX2" fmla="*/ 140671 w 3843466"/>
                <a:gd name="connsiteY2" fmla="*/ 0 h 6617486"/>
                <a:gd name="connsiteX3" fmla="*/ 3702795 w 3843466"/>
                <a:gd name="connsiteY3" fmla="*/ 0 h 6617486"/>
                <a:gd name="connsiteX4" fmla="*/ 3843466 w 3843466"/>
                <a:gd name="connsiteY4" fmla="*/ 140671 h 6617486"/>
                <a:gd name="connsiteX5" fmla="*/ 3843466 w 3843466"/>
                <a:gd name="connsiteY5" fmla="*/ 6617486 h 6617486"/>
                <a:gd name="connsiteX0" fmla="*/ 0 w 3843466"/>
                <a:gd name="connsiteY0" fmla="*/ 140671 h 6617486"/>
                <a:gd name="connsiteX1" fmla="*/ 140671 w 3843466"/>
                <a:gd name="connsiteY1" fmla="*/ 0 h 6617486"/>
                <a:gd name="connsiteX2" fmla="*/ 3702795 w 3843466"/>
                <a:gd name="connsiteY2" fmla="*/ 0 h 6617486"/>
                <a:gd name="connsiteX3" fmla="*/ 3843466 w 3843466"/>
                <a:gd name="connsiteY3" fmla="*/ 140671 h 6617486"/>
                <a:gd name="connsiteX4" fmla="*/ 3843466 w 3843466"/>
                <a:gd name="connsiteY4" fmla="*/ 6617486 h 6617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466" h="6617486">
                  <a:moveTo>
                    <a:pt x="0" y="140671"/>
                  </a:moveTo>
                  <a:cubicBezTo>
                    <a:pt x="0" y="62981"/>
                    <a:pt x="62981" y="0"/>
                    <a:pt x="140671" y="0"/>
                  </a:cubicBezTo>
                  <a:lnTo>
                    <a:pt x="3702795" y="0"/>
                  </a:lnTo>
                  <a:cubicBezTo>
                    <a:pt x="3780485" y="0"/>
                    <a:pt x="3843466" y="62981"/>
                    <a:pt x="3843466" y="140671"/>
                  </a:cubicBezTo>
                  <a:lnTo>
                    <a:pt x="3843466" y="6617486"/>
                  </a:lnTo>
                </a:path>
              </a:pathLst>
            </a:custGeom>
            <a:noFill/>
            <a:ln w="76200">
              <a:gradFill>
                <a:gsLst>
                  <a:gs pos="0">
                    <a:schemeClr val="accent6"/>
                  </a:gs>
                  <a:gs pos="100000">
                    <a:schemeClr val="accent5"/>
                  </a:gs>
                </a:gsLst>
                <a:lin ang="5400000" scaled="1"/>
              </a:gra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sp>
        <p:nvSpPr>
          <p:cNvPr id="2" name="Title 1">
            <a:extLst>
              <a:ext uri="{FF2B5EF4-FFF2-40B4-BE49-F238E27FC236}">
                <a16:creationId xmlns:a16="http://schemas.microsoft.com/office/drawing/2014/main" id="{61225A24-41D4-CF8A-057A-2F483E97317E}"/>
              </a:ext>
            </a:extLst>
          </p:cNvPr>
          <p:cNvSpPr>
            <a:spLocks noGrp="1"/>
          </p:cNvSpPr>
          <p:nvPr>
            <p:ph type="title"/>
          </p:nvPr>
        </p:nvSpPr>
        <p:spPr/>
        <p:txBody>
          <a:bodyPr/>
          <a:lstStyle/>
          <a:p>
            <a:r>
              <a:rPr lang="en-GB"/>
              <a:t>EXPO.e </a:t>
            </a:r>
            <a:r>
              <a:rPr lang="en-GB" b="1"/>
              <a:t>Heritage</a:t>
            </a:r>
          </a:p>
        </p:txBody>
      </p:sp>
      <p:sp>
        <p:nvSpPr>
          <p:cNvPr id="5" name="TextBox 4">
            <a:extLst>
              <a:ext uri="{FF2B5EF4-FFF2-40B4-BE49-F238E27FC236}">
                <a16:creationId xmlns:a16="http://schemas.microsoft.com/office/drawing/2014/main" id="{D2E9C699-4AC7-83DE-61FA-2C6DEC0AF33B}"/>
              </a:ext>
            </a:extLst>
          </p:cNvPr>
          <p:cNvSpPr txBox="1"/>
          <p:nvPr/>
        </p:nvSpPr>
        <p:spPr>
          <a:xfrm>
            <a:off x="989153" y="756175"/>
            <a:ext cx="2915920" cy="1368000"/>
          </a:xfrm>
          <a:prstGeom prst="roundRect">
            <a:avLst>
              <a:gd name="adj" fmla="val 7356"/>
            </a:avLst>
          </a:prstGeom>
          <a:solidFill>
            <a:schemeClr val="bg2"/>
          </a:solidFill>
          <a:ln/>
        </p:spPr>
        <p:style>
          <a:lnRef idx="2">
            <a:schemeClr val="accent6">
              <a:shade val="50000"/>
            </a:schemeClr>
          </a:lnRef>
          <a:fillRef idx="1">
            <a:schemeClr val="accent6"/>
          </a:fillRef>
          <a:effectRef idx="0">
            <a:schemeClr val="accent6"/>
          </a:effectRef>
          <a:fontRef idx="minor">
            <a:schemeClr val="lt1"/>
          </a:fontRef>
        </p:style>
        <p:txBody>
          <a:bodyPr wrap="square" lIns="288000" tIns="108000" rIns="108000" bIns="108000" rtlCol="0" anchor="ctr"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1" i="0" u="none" strike="noStrike" kern="100" cap="none" spc="0" normalizeH="0" baseline="0" noProof="0" dirty="0">
                <a:ln>
                  <a:noFill/>
                </a:ln>
                <a:solidFill>
                  <a:schemeClr val="tx1"/>
                </a:solidFill>
                <a:effectLst/>
                <a:uLnTx/>
                <a:uFillTx/>
                <a:latin typeface="Helvetica" pitchFamily="2" charset="0"/>
                <a:ea typeface="Calibri" panose="020F0502020204030204" pitchFamily="34" charset="0"/>
                <a:cs typeface="Times New Roman" panose="02020603050405020304" pitchFamily="18" charset="0"/>
              </a:rPr>
              <a:t>Launch of Channel Program</a:t>
            </a:r>
            <a:br>
              <a:rPr kumimoji="0" lang="en-GB" sz="1100" b="1" i="0" u="none" strike="noStrike" kern="100" cap="none" spc="0" normalizeH="0" baseline="0" noProof="0" dirty="0">
                <a:ln>
                  <a:noFill/>
                </a:ln>
                <a:solidFill>
                  <a:schemeClr val="tx1"/>
                </a:solidFill>
                <a:effectLst/>
                <a:uLnTx/>
                <a:uFillTx/>
                <a:latin typeface="Helvetica" pitchFamily="2" charset="0"/>
                <a:ea typeface="Calibri" panose="020F0502020204030204" pitchFamily="34" charset="0"/>
                <a:cs typeface="Times New Roman" panose="02020603050405020304" pitchFamily="18" charset="0"/>
              </a:rPr>
            </a:br>
            <a:br>
              <a:rPr kumimoji="0" lang="en-GB" sz="1100" b="1" i="0" u="none" strike="noStrike" kern="100" cap="none" spc="0" normalizeH="0" baseline="0" noProof="0" dirty="0">
                <a:ln>
                  <a:noFill/>
                </a:ln>
                <a:solidFill>
                  <a:schemeClr val="tx1"/>
                </a:solidFill>
                <a:effectLst/>
                <a:uLnTx/>
                <a:uFillTx/>
                <a:latin typeface="Helvetica" pitchFamily="2" charset="0"/>
                <a:ea typeface="Calibri" panose="020F0502020204030204" pitchFamily="34" charset="0"/>
                <a:cs typeface="Times New Roman" panose="02020603050405020304" pitchFamily="18" charset="0"/>
              </a:rPr>
            </a:br>
            <a:r>
              <a:rPr kumimoji="0" lang="en-GB" sz="1100" b="1" i="0" u="none" strike="noStrike" kern="1200" cap="none" spc="0" normalizeH="0" baseline="0" noProof="0" dirty="0">
                <a:ln>
                  <a:noFill/>
                </a:ln>
                <a:solidFill>
                  <a:schemeClr val="tx1"/>
                </a:solidFill>
                <a:effectLst/>
                <a:uLnTx/>
                <a:uFillTx/>
                <a:latin typeface="Helvetica" pitchFamily="2" charset="0"/>
                <a:ea typeface="Calibri" panose="020F0502020204030204" pitchFamily="34" charset="0"/>
                <a:cs typeface="Times New Roman" panose="02020603050405020304" pitchFamily="18" charset="0"/>
              </a:rPr>
              <a:t>Applied Innovation</a:t>
            </a:r>
            <a:br>
              <a:rPr kumimoji="0" lang="en-GB" sz="1100" b="1" i="0" u="none" strike="noStrike" kern="1200" cap="none" spc="0" normalizeH="0" baseline="0" noProof="0" dirty="0">
                <a:ln>
                  <a:noFill/>
                </a:ln>
                <a:solidFill>
                  <a:schemeClr val="tx1"/>
                </a:solidFill>
                <a:effectLst/>
                <a:uLnTx/>
                <a:uFillTx/>
                <a:latin typeface="Helvetica" pitchFamily="2" charset="0"/>
                <a:ea typeface="Calibri" panose="020F0502020204030204" pitchFamily="34" charset="0"/>
                <a:cs typeface="Times New Roman" panose="02020603050405020304" pitchFamily="18" charset="0"/>
              </a:rPr>
            </a:br>
            <a:r>
              <a:rPr kumimoji="0" lang="en-GB" sz="1100" b="0" i="0" u="none" strike="noStrike" kern="1200" cap="none" spc="0" normalizeH="0" baseline="0" noProof="0" dirty="0">
                <a:ln>
                  <a:noFill/>
                </a:ln>
                <a:solidFill>
                  <a:schemeClr val="tx1"/>
                </a:solidFill>
                <a:effectLst/>
                <a:uLnTx/>
                <a:uFillTx/>
                <a:latin typeface="Helvetica" pitchFamily="2" charset="0"/>
                <a:ea typeface="Calibri" panose="020F0502020204030204" pitchFamily="34" charset="0"/>
                <a:cs typeface="Times New Roman" panose="02020603050405020304" pitchFamily="18" charset="0"/>
              </a:rPr>
              <a:t>Service excellence and technologies to our partners.</a:t>
            </a:r>
            <a:endParaRPr kumimoji="0" lang="en-GB" sz="1100" b="0" i="0" u="none" strike="noStrike" kern="1200" cap="none" spc="0" normalizeH="0" baseline="0" noProof="0" dirty="0">
              <a:ln>
                <a:noFill/>
              </a:ln>
              <a:solidFill>
                <a:schemeClr val="tx1"/>
              </a:solidFill>
              <a:effectLst/>
              <a:uLnTx/>
              <a:uFillTx/>
              <a:latin typeface="Helvetica" pitchFamily="2" charset="0"/>
            </a:endParaRPr>
          </a:p>
        </p:txBody>
      </p:sp>
      <p:sp>
        <p:nvSpPr>
          <p:cNvPr id="6" name="TextBox 5">
            <a:extLst>
              <a:ext uri="{FF2B5EF4-FFF2-40B4-BE49-F238E27FC236}">
                <a16:creationId xmlns:a16="http://schemas.microsoft.com/office/drawing/2014/main" id="{ED5B9B93-A999-20AA-3BDB-A0AF953F6879}"/>
              </a:ext>
            </a:extLst>
          </p:cNvPr>
          <p:cNvSpPr txBox="1"/>
          <p:nvPr/>
        </p:nvSpPr>
        <p:spPr>
          <a:xfrm>
            <a:off x="989153" y="2206378"/>
            <a:ext cx="2915920" cy="1368000"/>
          </a:xfrm>
          <a:prstGeom prst="roundRect">
            <a:avLst>
              <a:gd name="adj" fmla="val 7356"/>
            </a:avLst>
          </a:prstGeom>
          <a:solidFill>
            <a:schemeClr val="accent6">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108000" rIns="108000" bIns="108000" rtlCol="0" anchor="ctr"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1" i="0" u="none" strike="noStrike" kern="1200" cap="none" spc="0" normalizeH="0" baseline="0" noProof="0" dirty="0">
                <a:ln>
                  <a:noFill/>
                </a:ln>
                <a:solidFill>
                  <a:srgbClr val="1A1C2B"/>
                </a:solidFill>
                <a:effectLst/>
                <a:uLnTx/>
                <a:uFillTx/>
                <a:latin typeface="Helvetica" pitchFamily="2" charset="0"/>
                <a:ea typeface="+mn-ea"/>
                <a:cs typeface="+mn-cs"/>
              </a:rPr>
              <a:t>Underpinned by our core foundations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a:ln>
                  <a:noFill/>
                </a:ln>
                <a:solidFill>
                  <a:srgbClr val="1A1C2B"/>
                </a:solidFill>
                <a:effectLst/>
                <a:uLnTx/>
                <a:uFillTx/>
                <a:latin typeface="Helvetica" pitchFamily="2" charset="0"/>
                <a:ea typeface="+mn-ea"/>
                <a:cs typeface="+mn-cs"/>
              </a:rPr>
              <a:t>Customer Service Quality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a:ln>
                  <a:noFill/>
                </a:ln>
                <a:solidFill>
                  <a:srgbClr val="1A1C2B"/>
                </a:solidFill>
                <a:effectLst/>
                <a:uLnTx/>
                <a:uFillTx/>
                <a:latin typeface="Helvetica" pitchFamily="2" charset="0"/>
                <a:ea typeface="+mn-ea"/>
                <a:cs typeface="+mn-cs"/>
              </a:rPr>
              <a:t>Applied Innovation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a:ln>
                  <a:noFill/>
                </a:ln>
                <a:solidFill>
                  <a:srgbClr val="1A1C2B"/>
                </a:solidFill>
                <a:effectLst/>
                <a:uLnTx/>
                <a:uFillTx/>
                <a:latin typeface="Helvetica" pitchFamily="2" charset="0"/>
                <a:ea typeface="+mn-ea"/>
                <a:cs typeface="+mn-cs"/>
              </a:rPr>
              <a:t>Technical Capabilities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a:ln>
                  <a:noFill/>
                </a:ln>
                <a:solidFill>
                  <a:srgbClr val="1A1C2B"/>
                </a:solidFill>
                <a:effectLst/>
                <a:uLnTx/>
                <a:uFillTx/>
                <a:latin typeface="Helvetica" pitchFamily="2" charset="0"/>
                <a:ea typeface="+mn-ea"/>
                <a:cs typeface="+mn-cs"/>
              </a:rPr>
              <a:t>Your Trusted Advisor</a:t>
            </a:r>
          </a:p>
        </p:txBody>
      </p:sp>
      <p:sp>
        <p:nvSpPr>
          <p:cNvPr id="7" name="TextBox 6">
            <a:extLst>
              <a:ext uri="{FF2B5EF4-FFF2-40B4-BE49-F238E27FC236}">
                <a16:creationId xmlns:a16="http://schemas.microsoft.com/office/drawing/2014/main" id="{752B57C8-7B6E-43E8-7BFB-C466F70BE771}"/>
              </a:ext>
            </a:extLst>
          </p:cNvPr>
          <p:cNvSpPr txBox="1"/>
          <p:nvPr/>
        </p:nvSpPr>
        <p:spPr>
          <a:xfrm>
            <a:off x="989153" y="3661304"/>
            <a:ext cx="2915920" cy="1368000"/>
          </a:xfrm>
          <a:prstGeom prst="roundRect">
            <a:avLst>
              <a:gd name="adj" fmla="val 7356"/>
            </a:avLst>
          </a:prstGeom>
          <a:solidFill>
            <a:schemeClr val="accent6">
              <a:alpha val="29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88000" tIns="108000" rIns="108000" bIns="108000" rtlCol="0" anchor="ctr"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1" i="0" u="none" strike="noStrike" kern="1200" cap="none" spc="0" normalizeH="0" baseline="0" noProof="0">
                <a:ln>
                  <a:noFill/>
                </a:ln>
                <a:solidFill>
                  <a:srgbClr val="1A1C2B"/>
                </a:solidFill>
                <a:effectLst/>
                <a:uLnTx/>
                <a:uFillTx/>
                <a:latin typeface="Helvetica" pitchFamily="2" charset="0"/>
                <a:ea typeface="+mn-ea"/>
                <a:cs typeface="+mn-cs"/>
              </a:rPr>
              <a:t>Launch of VPLS Network</a:t>
            </a:r>
            <a:br>
              <a:rPr kumimoji="0" lang="en-GB" sz="1100" b="0" i="0" u="none" strike="noStrike" kern="1200" cap="none" spc="0" normalizeH="0" baseline="0" noProof="0">
                <a:ln>
                  <a:noFill/>
                </a:ln>
                <a:solidFill>
                  <a:srgbClr val="1A1C2B"/>
                </a:solidFill>
                <a:effectLst/>
                <a:uLnTx/>
                <a:uFillTx/>
                <a:latin typeface="Helvetica" pitchFamily="2" charset="0"/>
                <a:ea typeface="+mn-ea"/>
                <a:cs typeface="+mn-cs"/>
              </a:rPr>
            </a:br>
            <a:r>
              <a:rPr kumimoji="0" lang="en-GB" sz="1100" b="0" i="0" u="none" strike="noStrike" kern="1200" cap="none" spc="0" normalizeH="0" baseline="0" noProof="0">
                <a:ln>
                  <a:noFill/>
                </a:ln>
                <a:solidFill>
                  <a:srgbClr val="1A1C2B"/>
                </a:solidFill>
                <a:effectLst/>
                <a:uLnTx/>
                <a:uFillTx/>
                <a:latin typeface="Helvetica" pitchFamily="2" charset="0"/>
                <a:ea typeface="+mn-ea"/>
                <a:cs typeface="+mn-cs"/>
              </a:rPr>
              <a:t>Worlds-first Virtual Private LAN (VPLS) Multiple services - True layer 2 / 3 services anywhere.</a:t>
            </a:r>
          </a:p>
        </p:txBody>
      </p:sp>
      <p:sp>
        <p:nvSpPr>
          <p:cNvPr id="8" name="TextBox 7">
            <a:extLst>
              <a:ext uri="{FF2B5EF4-FFF2-40B4-BE49-F238E27FC236}">
                <a16:creationId xmlns:a16="http://schemas.microsoft.com/office/drawing/2014/main" id="{5C216E82-DE63-9964-8C10-CF50571AE34A}"/>
              </a:ext>
            </a:extLst>
          </p:cNvPr>
          <p:cNvSpPr txBox="1"/>
          <p:nvPr/>
        </p:nvSpPr>
        <p:spPr>
          <a:xfrm>
            <a:off x="989153" y="5116230"/>
            <a:ext cx="2915920" cy="1368000"/>
          </a:xfrm>
          <a:prstGeom prst="roundRect">
            <a:avLst>
              <a:gd name="adj" fmla="val 7356"/>
            </a:avLst>
          </a:prstGeom>
          <a:solidFill>
            <a:schemeClr val="accent6">
              <a:alpha val="29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lIns="288000" tIns="108000" rIns="108000" bIns="108000" rtlCol="0" anchor="ctr"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1" i="0" u="none" strike="noStrike" kern="1200" cap="none" spc="0" normalizeH="0" baseline="0" noProof="0">
                <a:ln>
                  <a:noFill/>
                </a:ln>
                <a:solidFill>
                  <a:srgbClr val="1A1C2B"/>
                </a:solidFill>
                <a:effectLst/>
                <a:uLnTx/>
                <a:uFillTx/>
                <a:latin typeface="Helvetica" pitchFamily="2" charset="0"/>
                <a:ea typeface="+mn-ea"/>
                <a:cs typeface="+mn-cs"/>
              </a:rPr>
              <a:t>Launch of Voice Connect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1" i="0" u="none" strike="noStrike" kern="1200" cap="none" spc="0" normalizeH="0" baseline="0" noProof="0">
                <a:ln>
                  <a:noFill/>
                </a:ln>
                <a:solidFill>
                  <a:srgbClr val="1A1C2B"/>
                </a:solidFill>
                <a:effectLst/>
                <a:uLnTx/>
                <a:uFillTx/>
                <a:latin typeface="Helvetica" pitchFamily="2" charset="0"/>
                <a:ea typeface="+mn-ea"/>
                <a:cs typeface="+mn-cs"/>
              </a:rPr>
              <a:t>Launch of Service Creation Platform</a:t>
            </a:r>
            <a:br>
              <a:rPr kumimoji="0" lang="en-GB" sz="1100" b="1" i="0" u="none" strike="noStrike" kern="1200" cap="none" spc="0" normalizeH="0" baseline="0" noProof="0">
                <a:ln>
                  <a:noFill/>
                </a:ln>
                <a:solidFill>
                  <a:srgbClr val="1A1C2B"/>
                </a:solidFill>
                <a:effectLst/>
                <a:uLnTx/>
                <a:uFillTx/>
                <a:latin typeface="Helvetica" pitchFamily="2" charset="0"/>
                <a:ea typeface="+mn-ea"/>
                <a:cs typeface="+mn-cs"/>
              </a:rPr>
            </a:br>
            <a:r>
              <a:rPr kumimoji="0" lang="en-GB" sz="1100" b="0" i="0" u="none" strike="noStrike" kern="1200" cap="none" spc="0" normalizeH="0" baseline="0" noProof="0">
                <a:ln>
                  <a:noFill/>
                </a:ln>
                <a:solidFill>
                  <a:srgbClr val="1A1C2B"/>
                </a:solidFill>
                <a:effectLst/>
                <a:uLnTx/>
                <a:uFillTx/>
                <a:latin typeface="Helvetica" pitchFamily="2" charset="0"/>
                <a:ea typeface="+mn-ea"/>
                <a:cs typeface="+mn-cs"/>
              </a:rPr>
              <a:t>Allowing partners to create their own best of breed solutions across platforms.</a:t>
            </a:r>
          </a:p>
        </p:txBody>
      </p:sp>
      <p:sp>
        <p:nvSpPr>
          <p:cNvPr id="9" name="TextBox 8">
            <a:extLst>
              <a:ext uri="{FF2B5EF4-FFF2-40B4-BE49-F238E27FC236}">
                <a16:creationId xmlns:a16="http://schemas.microsoft.com/office/drawing/2014/main" id="{8CFDFD91-ACA8-6732-F711-1C0A4662CD65}"/>
              </a:ext>
            </a:extLst>
          </p:cNvPr>
          <p:cNvSpPr txBox="1"/>
          <p:nvPr/>
        </p:nvSpPr>
        <p:spPr>
          <a:xfrm>
            <a:off x="4918171" y="5305018"/>
            <a:ext cx="2915920" cy="1368000"/>
          </a:xfrm>
          <a:prstGeom prst="roundRect">
            <a:avLst>
              <a:gd name="adj" fmla="val 7356"/>
            </a:avLst>
          </a:prstGeom>
          <a:solidFill>
            <a:schemeClr val="accent6">
              <a:alpha val="29000"/>
            </a:schemeClr>
          </a:solidFill>
          <a:ln>
            <a:noFill/>
          </a:ln>
        </p:spPr>
        <p:txBody>
          <a:bodyPr wrap="square" lIns="288000" tIns="108000" rIns="108000" bIns="108000" rtlCol="0" anchor="ctr"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1" i="0" u="none" strike="noStrike" kern="1200" cap="none" spc="0" normalizeH="0" baseline="0" noProof="0">
                <a:ln>
                  <a:noFill/>
                </a:ln>
                <a:solidFill>
                  <a:srgbClr val="1A1C2B"/>
                </a:solidFill>
                <a:effectLst/>
                <a:uLnTx/>
                <a:uFillTx/>
                <a:latin typeface="Helvetica" pitchFamily="2" charset="0"/>
                <a:ea typeface="+mn-ea"/>
                <a:cs typeface="+mn-cs"/>
              </a:rPr>
              <a:t>Launch of Smart Internet</a:t>
            </a:r>
            <a:br>
              <a:rPr kumimoji="0" lang="en-GB" sz="1100" b="1" i="0" u="none" strike="noStrike" kern="1200" cap="none" spc="0" normalizeH="0" baseline="0" noProof="0">
                <a:ln>
                  <a:noFill/>
                </a:ln>
                <a:solidFill>
                  <a:srgbClr val="1A1C2B"/>
                </a:solidFill>
                <a:effectLst/>
                <a:uLnTx/>
                <a:uFillTx/>
                <a:latin typeface="Helvetica" pitchFamily="2" charset="0"/>
                <a:ea typeface="+mn-ea"/>
                <a:cs typeface="+mn-cs"/>
              </a:rPr>
            </a:br>
            <a:r>
              <a:rPr kumimoji="0" lang="en-GB" sz="1100" b="0" i="0" u="none" strike="noStrike" kern="1200" cap="none" spc="0" normalizeH="0" baseline="0" noProof="0">
                <a:ln>
                  <a:noFill/>
                </a:ln>
                <a:solidFill>
                  <a:srgbClr val="1A1C2B"/>
                </a:solidFill>
                <a:effectLst/>
                <a:uLnTx/>
                <a:uFillTx/>
                <a:latin typeface="Helvetica" pitchFamily="2" charset="0"/>
                <a:ea typeface="+mn-ea"/>
                <a:cs typeface="+mn-cs"/>
              </a:rPr>
              <a:t>Business only carrier-class internet service.</a:t>
            </a:r>
          </a:p>
        </p:txBody>
      </p:sp>
      <p:sp>
        <p:nvSpPr>
          <p:cNvPr id="10" name="TextBox 9">
            <a:extLst>
              <a:ext uri="{FF2B5EF4-FFF2-40B4-BE49-F238E27FC236}">
                <a16:creationId xmlns:a16="http://schemas.microsoft.com/office/drawing/2014/main" id="{94766882-65D5-45B6-F694-5F37CE43B19F}"/>
              </a:ext>
            </a:extLst>
          </p:cNvPr>
          <p:cNvSpPr txBox="1"/>
          <p:nvPr/>
        </p:nvSpPr>
        <p:spPr>
          <a:xfrm>
            <a:off x="8818880" y="2173986"/>
            <a:ext cx="2915920" cy="1368000"/>
          </a:xfrm>
          <a:prstGeom prst="roundRect">
            <a:avLst>
              <a:gd name="adj" fmla="val 7356"/>
            </a:avLst>
          </a:prstGeom>
          <a:solidFill>
            <a:schemeClr val="accent6">
              <a:alpha val="29000"/>
            </a:schemeClr>
          </a:solidFill>
          <a:ln>
            <a:noFill/>
          </a:ln>
        </p:spPr>
        <p:txBody>
          <a:bodyPr wrap="square" lIns="288000" tIns="108000" rIns="108000" bIns="108000" rtlCol="0" anchor="ctr"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1" i="0" u="none" strike="noStrike" kern="1200" cap="none" spc="0" normalizeH="0" baseline="0" noProof="0">
                <a:ln>
                  <a:noFill/>
                </a:ln>
                <a:solidFill>
                  <a:srgbClr val="1A1C2B"/>
                </a:solidFill>
                <a:effectLst/>
                <a:uLnTx/>
                <a:uFillTx/>
                <a:latin typeface="Helvetica" pitchFamily="2" charset="0"/>
                <a:ea typeface="+mn-ea"/>
                <a:cs typeface="+mn-cs"/>
              </a:rPr>
              <a:t>Launch of our own Private Cloud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0" i="0" u="none" strike="noStrike" kern="1200" cap="none" spc="0" normalizeH="0" baseline="0" noProof="0">
                <a:ln>
                  <a:noFill/>
                </a:ln>
                <a:solidFill>
                  <a:srgbClr val="1A1C2B"/>
                </a:solidFill>
                <a:effectLst/>
                <a:uLnTx/>
                <a:uFillTx/>
                <a:latin typeface="Helvetica" pitchFamily="2" charset="0"/>
                <a:ea typeface="+mn-ea"/>
                <a:cs typeface="+mn-cs"/>
              </a:rPr>
              <a:t>Data Centre – Seamless </a:t>
            </a:r>
            <a:br>
              <a:rPr kumimoji="0" lang="en-GB" sz="1100" b="0" i="0" u="none" strike="noStrike" kern="1200" cap="none" spc="0" normalizeH="0" baseline="0" noProof="0">
                <a:ln>
                  <a:noFill/>
                </a:ln>
                <a:solidFill>
                  <a:srgbClr val="1A1C2B"/>
                </a:solidFill>
                <a:effectLst/>
                <a:uLnTx/>
                <a:uFillTx/>
                <a:latin typeface="Helvetica" pitchFamily="2" charset="0"/>
                <a:ea typeface="+mn-ea"/>
                <a:cs typeface="+mn-cs"/>
              </a:rPr>
            </a:br>
            <a:r>
              <a:rPr kumimoji="0" lang="en-GB" sz="1100" b="0" i="0" u="none" strike="noStrike" kern="1200" cap="none" spc="0" normalizeH="0" baseline="0" noProof="0">
                <a:ln>
                  <a:noFill/>
                </a:ln>
                <a:solidFill>
                  <a:srgbClr val="1A1C2B"/>
                </a:solidFill>
                <a:effectLst/>
                <a:uLnTx/>
                <a:uFillTx/>
                <a:latin typeface="Helvetica" pitchFamily="2" charset="0"/>
                <a:ea typeface="+mn-ea"/>
                <a:cs typeface="+mn-cs"/>
              </a:rPr>
              <a:t>Interoperability of Cloud &amp; Network</a:t>
            </a:r>
          </a:p>
        </p:txBody>
      </p:sp>
      <p:sp>
        <p:nvSpPr>
          <p:cNvPr id="11" name="TextBox 10">
            <a:extLst>
              <a:ext uri="{FF2B5EF4-FFF2-40B4-BE49-F238E27FC236}">
                <a16:creationId xmlns:a16="http://schemas.microsoft.com/office/drawing/2014/main" id="{147CBFF6-5A41-716D-3466-C6C254DC853B}"/>
              </a:ext>
            </a:extLst>
          </p:cNvPr>
          <p:cNvSpPr txBox="1"/>
          <p:nvPr/>
        </p:nvSpPr>
        <p:spPr>
          <a:xfrm>
            <a:off x="8818880" y="723783"/>
            <a:ext cx="2915920" cy="1368000"/>
          </a:xfrm>
          <a:prstGeom prst="roundRect">
            <a:avLst>
              <a:gd name="adj" fmla="val 7356"/>
            </a:avLst>
          </a:prstGeom>
          <a:solidFill>
            <a:schemeClr val="accent6">
              <a:alpha val="29000"/>
            </a:schemeClr>
          </a:solidFill>
          <a:ln>
            <a:noFill/>
          </a:ln>
        </p:spPr>
        <p:txBody>
          <a:bodyPr wrap="square" lIns="288000" tIns="108000" rIns="108000" bIns="108000" rtlCol="0" anchor="ctr"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1" i="0" u="none" strike="noStrike" kern="1200" cap="none" spc="0" normalizeH="0" baseline="0" noProof="0">
                <a:ln>
                  <a:noFill/>
                </a:ln>
                <a:solidFill>
                  <a:srgbClr val="1A1C2B"/>
                </a:solidFill>
                <a:effectLst/>
                <a:uLnTx/>
                <a:uFillTx/>
                <a:latin typeface="Helvetica" pitchFamily="2" charset="0"/>
                <a:ea typeface="+mn-ea"/>
                <a:cs typeface="+mn-cs"/>
              </a:rPr>
              <a:t>Multiple ‘solutions’ to channel, as part of our ‘bundle’ approach:</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0" i="0" u="none" strike="noStrike" kern="1200" cap="none" spc="0" normalizeH="0" baseline="0" noProof="0">
                <a:ln>
                  <a:noFill/>
                </a:ln>
                <a:solidFill>
                  <a:srgbClr val="1A1C2B"/>
                </a:solidFill>
                <a:effectLst/>
                <a:uLnTx/>
                <a:uFillTx/>
                <a:latin typeface="Helvetica" pitchFamily="2" charset="0"/>
                <a:ea typeface="+mn-ea"/>
                <a:cs typeface="+mn-cs"/>
              </a:rPr>
              <a:t>Smart WAN &amp; Smart Internet Commercial Offers. DC Connect. Voice Connect Update. Disaster Recovery as a Service</a:t>
            </a:r>
          </a:p>
        </p:txBody>
      </p:sp>
      <p:sp>
        <p:nvSpPr>
          <p:cNvPr id="12" name="TextBox 11">
            <a:extLst>
              <a:ext uri="{FF2B5EF4-FFF2-40B4-BE49-F238E27FC236}">
                <a16:creationId xmlns:a16="http://schemas.microsoft.com/office/drawing/2014/main" id="{B65FB06B-5962-E182-B931-85548B02AA91}"/>
              </a:ext>
            </a:extLst>
          </p:cNvPr>
          <p:cNvSpPr txBox="1"/>
          <p:nvPr/>
        </p:nvSpPr>
        <p:spPr>
          <a:xfrm>
            <a:off x="4918171" y="944963"/>
            <a:ext cx="2915920" cy="1368000"/>
          </a:xfrm>
          <a:prstGeom prst="roundRect">
            <a:avLst>
              <a:gd name="adj" fmla="val 7356"/>
            </a:avLst>
          </a:prstGeom>
          <a:solidFill>
            <a:schemeClr val="accent6">
              <a:alpha val="29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288000" tIns="108000" rIns="108000" bIns="108000" rtlCol="0" anchor="ctr"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1" i="0" u="none" strike="noStrike" kern="1200" cap="none" spc="0" normalizeH="0" baseline="0" noProof="0">
                <a:ln>
                  <a:noFill/>
                </a:ln>
                <a:solidFill>
                  <a:srgbClr val="1A1C2B"/>
                </a:solidFill>
                <a:effectLst/>
                <a:uLnTx/>
                <a:uFillTx/>
                <a:latin typeface="Helvetica" pitchFamily="2" charset="0"/>
                <a:ea typeface="+mn-ea"/>
                <a:cs typeface="+mn-cs"/>
              </a:rPr>
              <a:t>Investments</a:t>
            </a:r>
            <a:br>
              <a:rPr kumimoji="0" lang="en-GB" sz="1100" b="0" i="0" u="none" strike="noStrike" kern="1200" cap="none" spc="0" normalizeH="0" baseline="0" noProof="0">
                <a:ln>
                  <a:noFill/>
                </a:ln>
                <a:solidFill>
                  <a:srgbClr val="1A1C2B"/>
                </a:solidFill>
                <a:effectLst/>
                <a:uLnTx/>
                <a:uFillTx/>
                <a:latin typeface="Helvetica" pitchFamily="2" charset="0"/>
                <a:ea typeface="+mn-ea"/>
                <a:cs typeface="+mn-cs"/>
              </a:rPr>
            </a:br>
            <a:r>
              <a:rPr kumimoji="0" lang="en-GB" sz="1100" b="0" i="0" u="none" strike="noStrike" kern="1200" cap="none" spc="0" normalizeH="0" baseline="0" noProof="0">
                <a:ln>
                  <a:noFill/>
                </a:ln>
                <a:solidFill>
                  <a:srgbClr val="1A1C2B"/>
                </a:solidFill>
                <a:effectLst/>
                <a:uLnTx/>
                <a:uFillTx/>
                <a:latin typeface="Helvetica" pitchFamily="2" charset="0"/>
                <a:ea typeface="+mn-ea"/>
                <a:cs typeface="+mn-cs"/>
              </a:rPr>
              <a:t>Core Network upgrades to 100GigE.</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1" i="0" u="none" strike="noStrike" kern="1200" cap="none" spc="0" normalizeH="0" baseline="0" noProof="0">
                <a:ln>
                  <a:noFill/>
                </a:ln>
                <a:solidFill>
                  <a:srgbClr val="1A1C2B"/>
                </a:solidFill>
                <a:effectLst/>
                <a:uLnTx/>
                <a:uFillTx/>
                <a:latin typeface="Helvetica" pitchFamily="2" charset="0"/>
                <a:ea typeface="+mn-ea"/>
                <a:cs typeface="+mn-cs"/>
              </a:rPr>
              <a:t>Investments</a:t>
            </a:r>
            <a:br>
              <a:rPr kumimoji="0" lang="en-GB" sz="1100" b="0" i="0" u="none" strike="noStrike" kern="1200" cap="none" spc="0" normalizeH="0" baseline="0" noProof="0">
                <a:ln>
                  <a:noFill/>
                </a:ln>
                <a:solidFill>
                  <a:srgbClr val="1A1C2B"/>
                </a:solidFill>
                <a:effectLst/>
                <a:uLnTx/>
                <a:uFillTx/>
                <a:latin typeface="Helvetica" pitchFamily="2" charset="0"/>
                <a:ea typeface="+mn-ea"/>
                <a:cs typeface="+mn-cs"/>
              </a:rPr>
            </a:br>
            <a:r>
              <a:rPr kumimoji="0" lang="en-GB" sz="1100" b="0" i="0" u="none" strike="noStrike" kern="1200" cap="none" spc="0" normalizeH="0" baseline="0" noProof="0">
                <a:ln>
                  <a:noFill/>
                </a:ln>
                <a:solidFill>
                  <a:srgbClr val="1A1C2B"/>
                </a:solidFill>
                <a:effectLst/>
                <a:uLnTx/>
                <a:uFillTx/>
                <a:latin typeface="Helvetica" pitchFamily="2" charset="0"/>
                <a:ea typeface="+mn-ea"/>
                <a:cs typeface="+mn-cs"/>
              </a:rPr>
              <a:t>Cloud, Security and Data Centre, expanding on our core Network to 100GigE.</a:t>
            </a:r>
          </a:p>
        </p:txBody>
      </p:sp>
      <p:sp>
        <p:nvSpPr>
          <p:cNvPr id="13" name="TextBox 12">
            <a:extLst>
              <a:ext uri="{FF2B5EF4-FFF2-40B4-BE49-F238E27FC236}">
                <a16:creationId xmlns:a16="http://schemas.microsoft.com/office/drawing/2014/main" id="{A791A4EB-2A6D-A3F6-3F54-30DEEE863D6F}"/>
              </a:ext>
            </a:extLst>
          </p:cNvPr>
          <p:cNvSpPr txBox="1"/>
          <p:nvPr/>
        </p:nvSpPr>
        <p:spPr>
          <a:xfrm>
            <a:off x="4918171" y="2395166"/>
            <a:ext cx="2915920" cy="1368000"/>
          </a:xfrm>
          <a:prstGeom prst="roundRect">
            <a:avLst>
              <a:gd name="adj" fmla="val 7356"/>
            </a:avLst>
          </a:prstGeom>
          <a:ln/>
        </p:spPr>
        <p:style>
          <a:lnRef idx="2">
            <a:schemeClr val="accent6">
              <a:shade val="50000"/>
            </a:schemeClr>
          </a:lnRef>
          <a:fillRef idx="1">
            <a:schemeClr val="accent6"/>
          </a:fillRef>
          <a:effectRef idx="0">
            <a:schemeClr val="accent6"/>
          </a:effectRef>
          <a:fontRef idx="minor">
            <a:schemeClr val="lt1"/>
          </a:fontRef>
        </p:style>
        <p:txBody>
          <a:bodyPr wrap="square" lIns="288000" tIns="108000" rIns="108000" bIns="108000" rtlCol="0" anchor="ctr" anchorCtr="0">
            <a:no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GB" sz="1100" b="1" i="0" u="none" strike="noStrike" kern="1200" cap="none" spc="0" normalizeH="0" baseline="0" noProof="0">
                <a:ln>
                  <a:noFill/>
                </a:ln>
                <a:solidFill>
                  <a:prstClr val="white"/>
                </a:solidFill>
                <a:effectLst/>
                <a:uLnTx/>
                <a:uFillTx/>
                <a:latin typeface="Helvetica" pitchFamily="2" charset="0"/>
                <a:ea typeface="+mn-ea"/>
                <a:cs typeface="+mn-cs"/>
              </a:rPr>
              <a:t>Company Turnover: £25m</a:t>
            </a:r>
            <a:br>
              <a:rPr kumimoji="0" lang="en-GB" sz="1100" b="1" i="0" u="none" strike="noStrike" kern="1200" cap="none" spc="0" normalizeH="0" baseline="0" noProof="0">
                <a:ln>
                  <a:noFill/>
                </a:ln>
                <a:solidFill>
                  <a:prstClr val="white"/>
                </a:solidFill>
                <a:effectLst/>
                <a:uLnTx/>
                <a:uFillTx/>
                <a:latin typeface="Helvetica" pitchFamily="2" charset="0"/>
                <a:ea typeface="+mn-ea"/>
                <a:cs typeface="+mn-cs"/>
              </a:rPr>
            </a:br>
            <a:r>
              <a:rPr kumimoji="0" lang="en-GB" sz="1100" b="1" i="0" u="none" strike="noStrike" kern="1200" cap="none" spc="0" normalizeH="0" baseline="0" noProof="0">
                <a:ln>
                  <a:noFill/>
                </a:ln>
                <a:solidFill>
                  <a:prstClr val="white"/>
                </a:solidFill>
                <a:effectLst/>
                <a:uLnTx/>
                <a:uFillTx/>
                <a:latin typeface="Helvetica" pitchFamily="2" charset="0"/>
                <a:ea typeface="+mn-ea"/>
                <a:cs typeface="+mn-cs"/>
              </a:rPr>
              <a:t>Channel Approx: £8.75m</a:t>
            </a:r>
            <a:br>
              <a:rPr kumimoji="0" lang="en-GB" sz="1100" b="1" i="0" u="none" strike="noStrike" kern="1200" cap="none" spc="0" normalizeH="0" baseline="0" noProof="0">
                <a:ln>
                  <a:noFill/>
                </a:ln>
                <a:solidFill>
                  <a:prstClr val="white"/>
                </a:solidFill>
                <a:effectLst/>
                <a:uLnTx/>
                <a:uFillTx/>
                <a:latin typeface="Helvetica" pitchFamily="2" charset="0"/>
                <a:ea typeface="+mn-ea"/>
                <a:cs typeface="+mn-cs"/>
              </a:rPr>
            </a:br>
            <a:r>
              <a:rPr kumimoji="0" lang="en-GB" sz="1100" b="1" i="0" u="none" strike="noStrike" kern="1200" cap="none" spc="0" normalizeH="0" baseline="0" noProof="0">
                <a:ln>
                  <a:noFill/>
                </a:ln>
                <a:solidFill>
                  <a:prstClr val="white"/>
                </a:solidFill>
                <a:effectLst/>
                <a:uLnTx/>
                <a:uFillTx/>
                <a:latin typeface="Helvetica" pitchFamily="2" charset="0"/>
                <a:ea typeface="+mn-ea"/>
                <a:cs typeface="+mn-cs"/>
              </a:rPr>
              <a:t>Channel Virtual Team Approx: 35</a:t>
            </a:r>
          </a:p>
        </p:txBody>
      </p:sp>
      <p:sp>
        <p:nvSpPr>
          <p:cNvPr id="14" name="TextBox 13">
            <a:extLst>
              <a:ext uri="{FF2B5EF4-FFF2-40B4-BE49-F238E27FC236}">
                <a16:creationId xmlns:a16="http://schemas.microsoft.com/office/drawing/2014/main" id="{AB65472B-1FE0-54D7-4DEE-585E5FC8152F}"/>
              </a:ext>
            </a:extLst>
          </p:cNvPr>
          <p:cNvSpPr txBox="1"/>
          <p:nvPr/>
        </p:nvSpPr>
        <p:spPr>
          <a:xfrm>
            <a:off x="4918171" y="3850092"/>
            <a:ext cx="2915920" cy="1368000"/>
          </a:xfrm>
          <a:prstGeom prst="roundRect">
            <a:avLst>
              <a:gd name="adj" fmla="val 7356"/>
            </a:avLst>
          </a:prstGeom>
          <a:solidFill>
            <a:schemeClr val="accent6">
              <a:alpha val="29000"/>
            </a:schemeClr>
          </a:solidFill>
          <a:ln>
            <a:noFill/>
          </a:ln>
        </p:spPr>
        <p:txBody>
          <a:bodyPr wrap="square" lIns="288000" tIns="108000" rIns="108000" bIns="108000" rtlCol="0" anchor="ctr"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1" i="0" u="none" strike="noStrike" kern="1200" cap="none" spc="0" normalizeH="0" baseline="0" noProof="0">
                <a:ln>
                  <a:noFill/>
                </a:ln>
                <a:solidFill>
                  <a:srgbClr val="1A1C2B"/>
                </a:solidFill>
                <a:effectLst/>
                <a:uLnTx/>
                <a:uFillTx/>
                <a:latin typeface="Helvetica" pitchFamily="2" charset="0"/>
                <a:ea typeface="+mn-ea"/>
                <a:cs typeface="+mn-cs"/>
              </a:rPr>
              <a:t>Your Cloud is only as good </a:t>
            </a:r>
            <a:br>
              <a:rPr kumimoji="0" lang="en-GB" sz="1100" b="1" i="0" u="none" strike="noStrike" kern="1200" cap="none" spc="0" normalizeH="0" baseline="0" noProof="0">
                <a:ln>
                  <a:noFill/>
                </a:ln>
                <a:solidFill>
                  <a:srgbClr val="1A1C2B"/>
                </a:solidFill>
                <a:effectLst/>
                <a:uLnTx/>
                <a:uFillTx/>
                <a:latin typeface="Helvetica" pitchFamily="2" charset="0"/>
                <a:ea typeface="+mn-ea"/>
                <a:cs typeface="+mn-cs"/>
              </a:rPr>
            </a:br>
            <a:r>
              <a:rPr kumimoji="0" lang="en-GB" sz="1100" b="1" i="0" u="none" strike="noStrike" kern="1200" cap="none" spc="0" normalizeH="0" baseline="0" noProof="0">
                <a:ln>
                  <a:noFill/>
                </a:ln>
                <a:solidFill>
                  <a:srgbClr val="1A1C2B"/>
                </a:solidFill>
                <a:effectLst/>
                <a:uLnTx/>
                <a:uFillTx/>
                <a:latin typeface="Helvetica" pitchFamily="2" charset="0"/>
                <a:ea typeface="+mn-ea"/>
                <a:cs typeface="+mn-cs"/>
              </a:rPr>
              <a:t>as your Network.</a:t>
            </a:r>
            <a:br>
              <a:rPr kumimoji="0" lang="en-GB" sz="1100" b="0" i="0" u="none" strike="noStrike" kern="1200" cap="none" spc="0" normalizeH="0" baseline="0" noProof="0">
                <a:ln>
                  <a:noFill/>
                </a:ln>
                <a:solidFill>
                  <a:srgbClr val="1A1C2B"/>
                </a:solidFill>
                <a:effectLst/>
                <a:uLnTx/>
                <a:uFillTx/>
                <a:latin typeface="Helvetica" pitchFamily="2" charset="0"/>
                <a:ea typeface="+mn-ea"/>
                <a:cs typeface="+mn-cs"/>
              </a:rPr>
            </a:br>
            <a:br>
              <a:rPr kumimoji="0" lang="en-GB" sz="1100" b="0" i="0" u="none" strike="noStrike" kern="1200" cap="none" spc="0" normalizeH="0" baseline="0" noProof="0">
                <a:ln>
                  <a:noFill/>
                </a:ln>
                <a:solidFill>
                  <a:srgbClr val="1A1C2B"/>
                </a:solidFill>
                <a:effectLst/>
                <a:uLnTx/>
                <a:uFillTx/>
                <a:latin typeface="Helvetica" pitchFamily="2" charset="0"/>
                <a:ea typeface="+mn-ea"/>
                <a:cs typeface="+mn-cs"/>
              </a:rPr>
            </a:br>
            <a:r>
              <a:rPr kumimoji="0" lang="en-GB" sz="1100" b="0" i="0" u="none" strike="noStrike" kern="1200" cap="none" spc="0" normalizeH="0" baseline="0" noProof="0">
                <a:ln>
                  <a:noFill/>
                </a:ln>
                <a:solidFill>
                  <a:srgbClr val="1A1C2B"/>
                </a:solidFill>
                <a:effectLst/>
                <a:uLnTx/>
                <a:uFillTx/>
                <a:latin typeface="Helvetica" pitchFamily="2" charset="0"/>
                <a:ea typeface="+mn-ea"/>
                <a:cs typeface="+mn-cs"/>
              </a:rPr>
              <a:t>The complementarity of Next Generation Networks and virtualisation projects.</a:t>
            </a:r>
          </a:p>
        </p:txBody>
      </p:sp>
      <p:sp>
        <p:nvSpPr>
          <p:cNvPr id="15" name="TextBox 14">
            <a:extLst>
              <a:ext uri="{FF2B5EF4-FFF2-40B4-BE49-F238E27FC236}">
                <a16:creationId xmlns:a16="http://schemas.microsoft.com/office/drawing/2014/main" id="{0514A72C-7BB8-9419-C549-8785C7A8753B}"/>
              </a:ext>
            </a:extLst>
          </p:cNvPr>
          <p:cNvSpPr txBox="1"/>
          <p:nvPr/>
        </p:nvSpPr>
        <p:spPr>
          <a:xfrm>
            <a:off x="8818880" y="3628912"/>
            <a:ext cx="2915920" cy="1368000"/>
          </a:xfrm>
          <a:prstGeom prst="roundRect">
            <a:avLst>
              <a:gd name="adj" fmla="val 7356"/>
            </a:avLst>
          </a:prstGeom>
          <a:solidFill>
            <a:schemeClr val="accent6">
              <a:alpha val="29000"/>
            </a:schemeClr>
          </a:solidFill>
          <a:ln>
            <a:noFill/>
          </a:ln>
        </p:spPr>
        <p:txBody>
          <a:bodyPr wrap="square" lIns="288000" tIns="108000" rIns="108000" bIns="108000" rtlCol="0" anchor="ctr"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1" i="0" u="none" strike="noStrike" kern="100" cap="none" spc="0" normalizeH="0" baseline="0" noProof="0">
                <a:ln>
                  <a:noFill/>
                </a:ln>
                <a:solidFill>
                  <a:srgbClr val="1A1C2B"/>
                </a:solidFill>
                <a:effectLst/>
                <a:uLnTx/>
                <a:uFillTx/>
                <a:latin typeface="Helvetica" pitchFamily="2" charset="0"/>
                <a:ea typeface="Calibri" panose="020F0502020204030204" pitchFamily="34" charset="0"/>
                <a:cs typeface="Times New Roman" panose="02020603050405020304" pitchFamily="18" charset="0"/>
              </a:rPr>
              <a:t>Launch of DaaS and SD-WAN</a:t>
            </a:r>
            <a:endParaRPr kumimoji="0" lang="en-GB" sz="1100" b="0" i="0" u="none" strike="noStrike" kern="100" cap="none" spc="0" normalizeH="0" baseline="0" noProof="0">
              <a:ln>
                <a:noFill/>
              </a:ln>
              <a:solidFill>
                <a:srgbClr val="1A1C2B"/>
              </a:solidFill>
              <a:effectLst/>
              <a:uLnTx/>
              <a:uFillTx/>
              <a:latin typeface="Helvetica"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1A1C2B"/>
                </a:solidFill>
                <a:effectLst/>
                <a:uLnTx/>
                <a:uFillTx/>
                <a:latin typeface="Helvetica" pitchFamily="2" charset="0"/>
                <a:ea typeface="Calibri" panose="020F0502020204030204" pitchFamily="34" charset="0"/>
                <a:cs typeface="Times New Roman" panose="02020603050405020304" pitchFamily="18" charset="0"/>
              </a:rPr>
              <a:t>Desktop as a Service, </a:t>
            </a:r>
            <a:br>
              <a:rPr kumimoji="0" lang="en-GB" sz="1100" b="0" i="0" u="none" strike="noStrike" kern="1200" cap="none" spc="0" normalizeH="0" baseline="0" noProof="0">
                <a:ln>
                  <a:noFill/>
                </a:ln>
                <a:solidFill>
                  <a:srgbClr val="1A1C2B"/>
                </a:solidFill>
                <a:effectLst/>
                <a:uLnTx/>
                <a:uFillTx/>
                <a:latin typeface="Helvetica" pitchFamily="2" charset="0"/>
                <a:ea typeface="Calibri" panose="020F0502020204030204" pitchFamily="34" charset="0"/>
                <a:cs typeface="Times New Roman" panose="02020603050405020304" pitchFamily="18" charset="0"/>
              </a:rPr>
            </a:br>
            <a:r>
              <a:rPr kumimoji="0" lang="en-GB" sz="1100" b="0" i="0" u="none" strike="noStrike" kern="1200" cap="none" spc="0" normalizeH="0" baseline="0" noProof="0">
                <a:ln>
                  <a:noFill/>
                </a:ln>
                <a:solidFill>
                  <a:srgbClr val="1A1C2B"/>
                </a:solidFill>
                <a:effectLst/>
                <a:uLnTx/>
                <a:uFillTx/>
                <a:latin typeface="Helvetica" pitchFamily="2" charset="0"/>
                <a:ea typeface="Calibri" panose="020F0502020204030204" pitchFamily="34" charset="0"/>
                <a:cs typeface="Times New Roman" panose="02020603050405020304" pitchFamily="18" charset="0"/>
              </a:rPr>
              <a:t>SD-Cloud / WAN flexible and scalable WAN solutions</a:t>
            </a:r>
            <a:endParaRPr kumimoji="0" lang="en-GB" sz="11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16" name="TextBox 15">
            <a:extLst>
              <a:ext uri="{FF2B5EF4-FFF2-40B4-BE49-F238E27FC236}">
                <a16:creationId xmlns:a16="http://schemas.microsoft.com/office/drawing/2014/main" id="{423D096D-E236-DA35-BF6C-984CC7243ED4}"/>
              </a:ext>
            </a:extLst>
          </p:cNvPr>
          <p:cNvSpPr txBox="1"/>
          <p:nvPr/>
        </p:nvSpPr>
        <p:spPr>
          <a:xfrm>
            <a:off x="8818880" y="5083838"/>
            <a:ext cx="2915920" cy="1368000"/>
          </a:xfrm>
          <a:prstGeom prst="roundRect">
            <a:avLst>
              <a:gd name="adj" fmla="val 7356"/>
            </a:avLst>
          </a:prstGeom>
          <a:ln/>
        </p:spPr>
        <p:style>
          <a:lnRef idx="2">
            <a:schemeClr val="accent6">
              <a:shade val="50000"/>
            </a:schemeClr>
          </a:lnRef>
          <a:fillRef idx="1">
            <a:schemeClr val="accent6"/>
          </a:fillRef>
          <a:effectRef idx="0">
            <a:schemeClr val="accent6"/>
          </a:effectRef>
          <a:fontRef idx="minor">
            <a:schemeClr val="lt1"/>
          </a:fontRef>
        </p:style>
        <p:txBody>
          <a:bodyPr wrap="square" lIns="288000" tIns="108000" rIns="108000" bIns="108000" rtlCol="0" anchor="ctr" anchorCtr="0">
            <a:no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GB" sz="1100" b="1" i="0" u="none" strike="noStrike" kern="100" cap="none" spc="0" normalizeH="0" baseline="0" noProof="0">
                <a:ln>
                  <a:noFill/>
                </a:ln>
                <a:solidFill>
                  <a:prstClr val="white"/>
                </a:solidFill>
                <a:effectLst/>
                <a:uLnTx/>
                <a:uFillTx/>
                <a:latin typeface="Helvetica" pitchFamily="2" charset="0"/>
                <a:ea typeface="Calibri" panose="020F0502020204030204" pitchFamily="34" charset="0"/>
                <a:cs typeface="Times New Roman" panose="02020603050405020304" pitchFamily="18" charset="0"/>
              </a:rPr>
              <a:t>Company Turnover: £77.3m </a:t>
            </a:r>
            <a:br>
              <a:rPr kumimoji="0" lang="en-GB" sz="1100" b="1" i="0" u="none" strike="noStrike" kern="100" cap="none" spc="0" normalizeH="0" baseline="0" noProof="0">
                <a:ln>
                  <a:noFill/>
                </a:ln>
                <a:solidFill>
                  <a:prstClr val="white"/>
                </a:solidFill>
                <a:effectLst/>
                <a:uLnTx/>
                <a:uFillTx/>
                <a:latin typeface="Helvetica" pitchFamily="2" charset="0"/>
                <a:ea typeface="Calibri" panose="020F0502020204030204" pitchFamily="34" charset="0"/>
                <a:cs typeface="Times New Roman" panose="02020603050405020304" pitchFamily="18" charset="0"/>
              </a:rPr>
            </a:br>
            <a:r>
              <a:rPr kumimoji="0" lang="en-GB" sz="1100" b="1" i="0" u="none" strike="noStrike" kern="100" cap="none" spc="0" normalizeH="0" baseline="0" noProof="0">
                <a:ln>
                  <a:noFill/>
                </a:ln>
                <a:solidFill>
                  <a:prstClr val="white"/>
                </a:solidFill>
                <a:effectLst/>
                <a:uLnTx/>
                <a:uFillTx/>
                <a:latin typeface="Helvetica" pitchFamily="2" charset="0"/>
                <a:ea typeface="Calibri" panose="020F0502020204030204" pitchFamily="34" charset="0"/>
                <a:cs typeface="Times New Roman" panose="02020603050405020304" pitchFamily="18" charset="0"/>
              </a:rPr>
              <a:t>Channel Approx. £27m </a:t>
            </a:r>
            <a:br>
              <a:rPr kumimoji="0" lang="en-GB" sz="1100" b="1" i="0" u="none" strike="noStrike" kern="100" cap="none" spc="0" normalizeH="0" baseline="0" noProof="0">
                <a:ln>
                  <a:noFill/>
                </a:ln>
                <a:solidFill>
                  <a:prstClr val="white"/>
                </a:solidFill>
                <a:effectLst/>
                <a:uLnTx/>
                <a:uFillTx/>
                <a:latin typeface="Helvetica" pitchFamily="2" charset="0"/>
                <a:ea typeface="Calibri" panose="020F0502020204030204" pitchFamily="34" charset="0"/>
                <a:cs typeface="Times New Roman" panose="02020603050405020304" pitchFamily="18" charset="0"/>
              </a:rPr>
            </a:br>
            <a:r>
              <a:rPr kumimoji="0" lang="en-GB" sz="1100" b="1" i="0" u="none" strike="noStrike" kern="1200" cap="none" spc="0" normalizeH="0" baseline="0" noProof="0">
                <a:ln>
                  <a:noFill/>
                </a:ln>
                <a:solidFill>
                  <a:prstClr val="white"/>
                </a:solidFill>
                <a:effectLst/>
                <a:uLnTx/>
                <a:uFillTx/>
                <a:latin typeface="Helvetica" pitchFamily="2" charset="0"/>
                <a:ea typeface="Calibri" panose="020F0502020204030204" pitchFamily="34" charset="0"/>
                <a:cs typeface="Times New Roman" panose="02020603050405020304" pitchFamily="18" charset="0"/>
              </a:rPr>
              <a:t>Channel Virtual Team Approx: 70</a:t>
            </a:r>
            <a:endParaRPr kumimoji="0" lang="en-GB" sz="1100" b="1"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117" name="2002">
            <a:extLst>
              <a:ext uri="{FF2B5EF4-FFF2-40B4-BE49-F238E27FC236}">
                <a16:creationId xmlns:a16="http://schemas.microsoft.com/office/drawing/2014/main" id="{792377A9-AE6B-F181-B4F3-B6D7019F125A}"/>
              </a:ext>
            </a:extLst>
          </p:cNvPr>
          <p:cNvGrpSpPr/>
          <p:nvPr/>
        </p:nvGrpSpPr>
        <p:grpSpPr>
          <a:xfrm>
            <a:off x="226211" y="1037725"/>
            <a:ext cx="959478" cy="804900"/>
            <a:chOff x="1503526" y="5830546"/>
            <a:chExt cx="959478" cy="804900"/>
          </a:xfrm>
        </p:grpSpPr>
        <p:sp>
          <p:nvSpPr>
            <p:cNvPr id="118" name="Freeform: Shape 211">
              <a:extLst>
                <a:ext uri="{FF2B5EF4-FFF2-40B4-BE49-F238E27FC236}">
                  <a16:creationId xmlns:a16="http://schemas.microsoft.com/office/drawing/2014/main" id="{BE2FB636-170B-FC07-2763-2412EAC47FCF}"/>
                </a:ext>
              </a:extLst>
            </p:cNvPr>
            <p:cNvSpPr/>
            <p:nvPr/>
          </p:nvSpPr>
          <p:spPr>
            <a:xfrm>
              <a:off x="2272187" y="6083263"/>
              <a:ext cx="190817" cy="299397"/>
            </a:xfrm>
            <a:custGeom>
              <a:avLst/>
              <a:gdLst>
                <a:gd name="connsiteX0" fmla="*/ 190817 w 190817"/>
                <a:gd name="connsiteY0" fmla="*/ 149733 h 299397"/>
                <a:gd name="connsiteX1" fmla="*/ 0 w 190817"/>
                <a:gd name="connsiteY1" fmla="*/ 299398 h 299397"/>
                <a:gd name="connsiteX2" fmla="*/ 0 w 190817"/>
                <a:gd name="connsiteY2" fmla="*/ 0 h 299397"/>
                <a:gd name="connsiteX3" fmla="*/ 190817 w 190817"/>
                <a:gd name="connsiteY3" fmla="*/ 149733 h 299397"/>
              </a:gdLst>
              <a:ahLst/>
              <a:cxnLst>
                <a:cxn ang="0">
                  <a:pos x="connsiteX0" y="connsiteY0"/>
                </a:cxn>
                <a:cxn ang="0">
                  <a:pos x="connsiteX1" y="connsiteY1"/>
                </a:cxn>
                <a:cxn ang="0">
                  <a:pos x="connsiteX2" y="connsiteY2"/>
                </a:cxn>
                <a:cxn ang="0">
                  <a:pos x="connsiteX3" y="connsiteY3"/>
                </a:cxn>
              </a:cxnLst>
              <a:rect l="l" t="t" r="r" b="b"/>
              <a:pathLst>
                <a:path w="190817" h="299397">
                  <a:moveTo>
                    <a:pt x="190817" y="149733"/>
                  </a:moveTo>
                  <a:lnTo>
                    <a:pt x="0" y="299398"/>
                  </a:lnTo>
                  <a:lnTo>
                    <a:pt x="0" y="0"/>
                  </a:lnTo>
                  <a:lnTo>
                    <a:pt x="190817" y="149733"/>
                  </a:lnTo>
                  <a:close/>
                </a:path>
              </a:pathLst>
            </a:custGeom>
            <a:solidFill>
              <a:schemeClr val="bg1"/>
            </a:solidFill>
            <a:ln w="28575" cap="rnd" cmpd="sng" algn="ctr">
              <a:noFill/>
              <a:prstDash val="solid"/>
              <a:round/>
              <a:headEnd type="none" w="med" len="med"/>
              <a:tailEnd type="none" w="med" len="med"/>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86B"/>
                </a:solidFill>
                <a:effectLst/>
                <a:uLnTx/>
                <a:uFillTx/>
                <a:latin typeface="Helvetica" pitchFamily="2" charset="0"/>
                <a:ea typeface="+mn-ea"/>
                <a:cs typeface="+mn-cs"/>
              </a:endParaRPr>
            </a:p>
          </p:txBody>
        </p:sp>
        <p:sp>
          <p:nvSpPr>
            <p:cNvPr id="119" name="Freeform: Shape 212">
              <a:extLst>
                <a:ext uri="{FF2B5EF4-FFF2-40B4-BE49-F238E27FC236}">
                  <a16:creationId xmlns:a16="http://schemas.microsoft.com/office/drawing/2014/main" id="{9CC97EAB-4F4D-8CAC-4EA4-A91C83475C7B}"/>
                </a:ext>
              </a:extLst>
            </p:cNvPr>
            <p:cNvSpPr/>
            <p:nvPr/>
          </p:nvSpPr>
          <p:spPr>
            <a:xfrm>
              <a:off x="1503526" y="5830546"/>
              <a:ext cx="804900" cy="804900"/>
            </a:xfrm>
            <a:custGeom>
              <a:avLst/>
              <a:gdLst>
                <a:gd name="connsiteX0" fmla="*/ 804900 w 804900"/>
                <a:gd name="connsiteY0" fmla="*/ 402450 h 804900"/>
                <a:gd name="connsiteX1" fmla="*/ 402450 w 804900"/>
                <a:gd name="connsiteY1" fmla="*/ 804901 h 804900"/>
                <a:gd name="connsiteX2" fmla="*/ 0 w 804900"/>
                <a:gd name="connsiteY2" fmla="*/ 402450 h 804900"/>
                <a:gd name="connsiteX3" fmla="*/ 402450 w 804900"/>
                <a:gd name="connsiteY3" fmla="*/ 0 h 804900"/>
                <a:gd name="connsiteX4" fmla="*/ 804900 w 804900"/>
                <a:gd name="connsiteY4" fmla="*/ 402450 h 8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900" h="804900">
                  <a:moveTo>
                    <a:pt x="804900" y="402450"/>
                  </a:moveTo>
                  <a:cubicBezTo>
                    <a:pt x="804900" y="624717"/>
                    <a:pt x="624717" y="804901"/>
                    <a:pt x="402450" y="804901"/>
                  </a:cubicBezTo>
                  <a:cubicBezTo>
                    <a:pt x="180183" y="804901"/>
                    <a:pt x="0" y="624717"/>
                    <a:pt x="0" y="402450"/>
                  </a:cubicBezTo>
                  <a:cubicBezTo>
                    <a:pt x="0" y="180183"/>
                    <a:pt x="180183" y="0"/>
                    <a:pt x="402450" y="0"/>
                  </a:cubicBezTo>
                  <a:cubicBezTo>
                    <a:pt x="624717" y="0"/>
                    <a:pt x="804900" y="180183"/>
                    <a:pt x="804900" y="402450"/>
                  </a:cubicBezTo>
                  <a:close/>
                </a:path>
              </a:pathLst>
            </a:custGeom>
            <a:solidFill>
              <a:schemeClr val="bg2"/>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120" name="Group 119">
              <a:extLst>
                <a:ext uri="{FF2B5EF4-FFF2-40B4-BE49-F238E27FC236}">
                  <a16:creationId xmlns:a16="http://schemas.microsoft.com/office/drawing/2014/main" id="{5240EE49-F2CE-EBF7-A746-D2A796D93F7E}"/>
                </a:ext>
              </a:extLst>
            </p:cNvPr>
            <p:cNvGrpSpPr/>
            <p:nvPr/>
          </p:nvGrpSpPr>
          <p:grpSpPr>
            <a:xfrm>
              <a:off x="1582037" y="5942606"/>
              <a:ext cx="639919" cy="580778"/>
              <a:chOff x="1582037" y="5942606"/>
              <a:chExt cx="639919" cy="580778"/>
            </a:xfrm>
            <a:effectLst/>
          </p:grpSpPr>
          <p:sp>
            <p:nvSpPr>
              <p:cNvPr id="121" name="Freeform: Shape 213">
                <a:extLst>
                  <a:ext uri="{FF2B5EF4-FFF2-40B4-BE49-F238E27FC236}">
                    <a16:creationId xmlns:a16="http://schemas.microsoft.com/office/drawing/2014/main" id="{498B1DCE-A5DB-6A8E-56D2-DCF86FE232C7}"/>
                  </a:ext>
                </a:extLst>
              </p:cNvPr>
              <p:cNvSpPr/>
              <p:nvPr/>
            </p:nvSpPr>
            <p:spPr>
              <a:xfrm>
                <a:off x="1615586" y="5942606"/>
                <a:ext cx="580778" cy="580778"/>
              </a:xfrm>
              <a:custGeom>
                <a:avLst/>
                <a:gdLst>
                  <a:gd name="connsiteX0" fmla="*/ 580779 w 580778"/>
                  <a:gd name="connsiteY0" fmla="*/ 290389 h 580778"/>
                  <a:gd name="connsiteX1" fmla="*/ 290389 w 580778"/>
                  <a:gd name="connsiteY1" fmla="*/ 580779 h 580778"/>
                  <a:gd name="connsiteX2" fmla="*/ 0 w 580778"/>
                  <a:gd name="connsiteY2" fmla="*/ 290389 h 580778"/>
                  <a:gd name="connsiteX3" fmla="*/ 290389 w 580778"/>
                  <a:gd name="connsiteY3" fmla="*/ 0 h 580778"/>
                  <a:gd name="connsiteX4" fmla="*/ 580779 w 580778"/>
                  <a:gd name="connsiteY4" fmla="*/ 290389 h 58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78" h="580778">
                    <a:moveTo>
                      <a:pt x="580779" y="290389"/>
                    </a:moveTo>
                    <a:cubicBezTo>
                      <a:pt x="580779" y="450767"/>
                      <a:pt x="450767" y="580779"/>
                      <a:pt x="290389" y="580779"/>
                    </a:cubicBezTo>
                    <a:cubicBezTo>
                      <a:pt x="130012" y="580779"/>
                      <a:pt x="0" y="450767"/>
                      <a:pt x="0" y="290389"/>
                    </a:cubicBezTo>
                    <a:cubicBezTo>
                      <a:pt x="0" y="130012"/>
                      <a:pt x="130012" y="0"/>
                      <a:pt x="290389" y="0"/>
                    </a:cubicBezTo>
                    <a:cubicBezTo>
                      <a:pt x="450767" y="0"/>
                      <a:pt x="580779" y="130012"/>
                      <a:pt x="580779" y="290389"/>
                    </a:cubicBezTo>
                    <a:close/>
                  </a:path>
                </a:pathLst>
              </a:custGeom>
              <a:solidFill>
                <a:schemeClr val="bg1"/>
              </a:solidFill>
              <a:ln w="6823" cap="flat">
                <a:noFill/>
                <a:prstDash val="solid"/>
                <a:miter/>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pitchFamily="2" charset="0"/>
                  <a:ea typeface="+mn-ea"/>
                  <a:cs typeface="+mn-cs"/>
                </a:endParaRPr>
              </a:p>
            </p:txBody>
          </p:sp>
          <p:sp>
            <p:nvSpPr>
              <p:cNvPr id="122" name="TextBox 121">
                <a:extLst>
                  <a:ext uri="{FF2B5EF4-FFF2-40B4-BE49-F238E27FC236}">
                    <a16:creationId xmlns:a16="http://schemas.microsoft.com/office/drawing/2014/main" id="{A510EF2F-5F4E-D60B-BC88-3AD53AE275C6}"/>
                  </a:ext>
                </a:extLst>
              </p:cNvPr>
              <p:cNvSpPr txBox="1"/>
              <p:nvPr/>
            </p:nvSpPr>
            <p:spPr>
              <a:xfrm>
                <a:off x="1582037" y="6056310"/>
                <a:ext cx="63991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81A2F"/>
                    </a:solidFill>
                    <a:effectLst/>
                    <a:uLnTx/>
                    <a:uFillTx/>
                    <a:latin typeface="Helvetica" pitchFamily="2" charset="0"/>
                    <a:ea typeface="+mn-ea"/>
                    <a:cs typeface="+mn-cs"/>
                    <a:sym typeface="Helvetica"/>
                    <a:rtl val="0"/>
                  </a:rPr>
                  <a:t>2006</a:t>
                </a:r>
              </a:p>
            </p:txBody>
          </p:sp>
        </p:grpSp>
      </p:grpSp>
      <p:grpSp>
        <p:nvGrpSpPr>
          <p:cNvPr id="123" name="2002">
            <a:extLst>
              <a:ext uri="{FF2B5EF4-FFF2-40B4-BE49-F238E27FC236}">
                <a16:creationId xmlns:a16="http://schemas.microsoft.com/office/drawing/2014/main" id="{DAF0524D-3A55-B776-96CC-8CAC7581C748}"/>
              </a:ext>
            </a:extLst>
          </p:cNvPr>
          <p:cNvGrpSpPr/>
          <p:nvPr/>
        </p:nvGrpSpPr>
        <p:grpSpPr>
          <a:xfrm>
            <a:off x="226211" y="2487928"/>
            <a:ext cx="959478" cy="804900"/>
            <a:chOff x="1503526" y="5830546"/>
            <a:chExt cx="959478" cy="804900"/>
          </a:xfrm>
        </p:grpSpPr>
        <p:sp>
          <p:nvSpPr>
            <p:cNvPr id="124" name="Freeform: Shape 211">
              <a:extLst>
                <a:ext uri="{FF2B5EF4-FFF2-40B4-BE49-F238E27FC236}">
                  <a16:creationId xmlns:a16="http://schemas.microsoft.com/office/drawing/2014/main" id="{905EFA4E-79E1-CBC9-27D6-EC182558EB47}"/>
                </a:ext>
              </a:extLst>
            </p:cNvPr>
            <p:cNvSpPr/>
            <p:nvPr/>
          </p:nvSpPr>
          <p:spPr>
            <a:xfrm>
              <a:off x="2272187" y="6083263"/>
              <a:ext cx="190817" cy="299397"/>
            </a:xfrm>
            <a:custGeom>
              <a:avLst/>
              <a:gdLst>
                <a:gd name="connsiteX0" fmla="*/ 190817 w 190817"/>
                <a:gd name="connsiteY0" fmla="*/ 149733 h 299397"/>
                <a:gd name="connsiteX1" fmla="*/ 0 w 190817"/>
                <a:gd name="connsiteY1" fmla="*/ 299398 h 299397"/>
                <a:gd name="connsiteX2" fmla="*/ 0 w 190817"/>
                <a:gd name="connsiteY2" fmla="*/ 0 h 299397"/>
                <a:gd name="connsiteX3" fmla="*/ 190817 w 190817"/>
                <a:gd name="connsiteY3" fmla="*/ 149733 h 299397"/>
              </a:gdLst>
              <a:ahLst/>
              <a:cxnLst>
                <a:cxn ang="0">
                  <a:pos x="connsiteX0" y="connsiteY0"/>
                </a:cxn>
                <a:cxn ang="0">
                  <a:pos x="connsiteX1" y="connsiteY1"/>
                </a:cxn>
                <a:cxn ang="0">
                  <a:pos x="connsiteX2" y="connsiteY2"/>
                </a:cxn>
                <a:cxn ang="0">
                  <a:pos x="connsiteX3" y="connsiteY3"/>
                </a:cxn>
              </a:cxnLst>
              <a:rect l="l" t="t" r="r" b="b"/>
              <a:pathLst>
                <a:path w="190817" h="299397">
                  <a:moveTo>
                    <a:pt x="190817" y="149733"/>
                  </a:moveTo>
                  <a:lnTo>
                    <a:pt x="0" y="299398"/>
                  </a:lnTo>
                  <a:lnTo>
                    <a:pt x="0" y="0"/>
                  </a:lnTo>
                  <a:lnTo>
                    <a:pt x="190817" y="149733"/>
                  </a:lnTo>
                  <a:close/>
                </a:path>
              </a:pathLst>
            </a:custGeom>
            <a:solidFill>
              <a:schemeClr val="accent6"/>
            </a:solidFill>
            <a:ln w="28575" cap="rnd" cmpd="sng" algn="ctr">
              <a:noFill/>
              <a:prstDash val="solid"/>
              <a:round/>
              <a:headEnd type="none" w="med" len="med"/>
              <a:tailEnd type="none" w="med" len="med"/>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86B"/>
                </a:solidFill>
                <a:effectLst/>
                <a:uLnTx/>
                <a:uFillTx/>
                <a:latin typeface="Helvetica" pitchFamily="2" charset="0"/>
                <a:ea typeface="+mn-ea"/>
                <a:cs typeface="+mn-cs"/>
              </a:endParaRPr>
            </a:p>
          </p:txBody>
        </p:sp>
        <p:sp>
          <p:nvSpPr>
            <p:cNvPr id="125" name="Freeform: Shape 212">
              <a:extLst>
                <a:ext uri="{FF2B5EF4-FFF2-40B4-BE49-F238E27FC236}">
                  <a16:creationId xmlns:a16="http://schemas.microsoft.com/office/drawing/2014/main" id="{0D0791A4-2F54-060D-1583-44CF491D2958}"/>
                </a:ext>
              </a:extLst>
            </p:cNvPr>
            <p:cNvSpPr/>
            <p:nvPr/>
          </p:nvSpPr>
          <p:spPr>
            <a:xfrm>
              <a:off x="1503526" y="5830546"/>
              <a:ext cx="804900" cy="804900"/>
            </a:xfrm>
            <a:custGeom>
              <a:avLst/>
              <a:gdLst>
                <a:gd name="connsiteX0" fmla="*/ 804900 w 804900"/>
                <a:gd name="connsiteY0" fmla="*/ 402450 h 804900"/>
                <a:gd name="connsiteX1" fmla="*/ 402450 w 804900"/>
                <a:gd name="connsiteY1" fmla="*/ 804901 h 804900"/>
                <a:gd name="connsiteX2" fmla="*/ 0 w 804900"/>
                <a:gd name="connsiteY2" fmla="*/ 402450 h 804900"/>
                <a:gd name="connsiteX3" fmla="*/ 402450 w 804900"/>
                <a:gd name="connsiteY3" fmla="*/ 0 h 804900"/>
                <a:gd name="connsiteX4" fmla="*/ 804900 w 804900"/>
                <a:gd name="connsiteY4" fmla="*/ 402450 h 8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900" h="804900">
                  <a:moveTo>
                    <a:pt x="804900" y="402450"/>
                  </a:moveTo>
                  <a:cubicBezTo>
                    <a:pt x="804900" y="624717"/>
                    <a:pt x="624717" y="804901"/>
                    <a:pt x="402450" y="804901"/>
                  </a:cubicBezTo>
                  <a:cubicBezTo>
                    <a:pt x="180183" y="804901"/>
                    <a:pt x="0" y="624717"/>
                    <a:pt x="0" y="402450"/>
                  </a:cubicBezTo>
                  <a:cubicBezTo>
                    <a:pt x="0" y="180183"/>
                    <a:pt x="180183" y="0"/>
                    <a:pt x="402450" y="0"/>
                  </a:cubicBezTo>
                  <a:cubicBezTo>
                    <a:pt x="624717" y="0"/>
                    <a:pt x="804900" y="180183"/>
                    <a:pt x="804900" y="402450"/>
                  </a:cubicBezTo>
                  <a:close/>
                </a:path>
              </a:pathLst>
            </a:custGeom>
            <a:solidFill>
              <a:schemeClr val="accent6"/>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126" name="Group 125">
              <a:extLst>
                <a:ext uri="{FF2B5EF4-FFF2-40B4-BE49-F238E27FC236}">
                  <a16:creationId xmlns:a16="http://schemas.microsoft.com/office/drawing/2014/main" id="{369400B3-117F-A33E-764A-0D53067B329F}"/>
                </a:ext>
              </a:extLst>
            </p:cNvPr>
            <p:cNvGrpSpPr/>
            <p:nvPr/>
          </p:nvGrpSpPr>
          <p:grpSpPr>
            <a:xfrm>
              <a:off x="1582037" y="5942606"/>
              <a:ext cx="639919" cy="580778"/>
              <a:chOff x="1582037" y="5942606"/>
              <a:chExt cx="639919" cy="580778"/>
            </a:xfrm>
            <a:effectLst/>
          </p:grpSpPr>
          <p:sp>
            <p:nvSpPr>
              <p:cNvPr id="127" name="Freeform: Shape 213">
                <a:extLst>
                  <a:ext uri="{FF2B5EF4-FFF2-40B4-BE49-F238E27FC236}">
                    <a16:creationId xmlns:a16="http://schemas.microsoft.com/office/drawing/2014/main" id="{A09F7A4F-1300-0605-CFA6-7AEC3B4209A0}"/>
                  </a:ext>
                </a:extLst>
              </p:cNvPr>
              <p:cNvSpPr/>
              <p:nvPr/>
            </p:nvSpPr>
            <p:spPr>
              <a:xfrm>
                <a:off x="1615586" y="5942606"/>
                <a:ext cx="580778" cy="580778"/>
              </a:xfrm>
              <a:custGeom>
                <a:avLst/>
                <a:gdLst>
                  <a:gd name="connsiteX0" fmla="*/ 580779 w 580778"/>
                  <a:gd name="connsiteY0" fmla="*/ 290389 h 580778"/>
                  <a:gd name="connsiteX1" fmla="*/ 290389 w 580778"/>
                  <a:gd name="connsiteY1" fmla="*/ 580779 h 580778"/>
                  <a:gd name="connsiteX2" fmla="*/ 0 w 580778"/>
                  <a:gd name="connsiteY2" fmla="*/ 290389 h 580778"/>
                  <a:gd name="connsiteX3" fmla="*/ 290389 w 580778"/>
                  <a:gd name="connsiteY3" fmla="*/ 0 h 580778"/>
                  <a:gd name="connsiteX4" fmla="*/ 580779 w 580778"/>
                  <a:gd name="connsiteY4" fmla="*/ 290389 h 58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78" h="580778">
                    <a:moveTo>
                      <a:pt x="580779" y="290389"/>
                    </a:moveTo>
                    <a:cubicBezTo>
                      <a:pt x="580779" y="450767"/>
                      <a:pt x="450767" y="580779"/>
                      <a:pt x="290389" y="580779"/>
                    </a:cubicBezTo>
                    <a:cubicBezTo>
                      <a:pt x="130012" y="580779"/>
                      <a:pt x="0" y="450767"/>
                      <a:pt x="0" y="290389"/>
                    </a:cubicBezTo>
                    <a:cubicBezTo>
                      <a:pt x="0" y="130012"/>
                      <a:pt x="130012" y="0"/>
                      <a:pt x="290389" y="0"/>
                    </a:cubicBezTo>
                    <a:cubicBezTo>
                      <a:pt x="450767" y="0"/>
                      <a:pt x="580779" y="130012"/>
                      <a:pt x="580779" y="290389"/>
                    </a:cubicBezTo>
                    <a:close/>
                  </a:path>
                </a:pathLst>
              </a:custGeom>
              <a:solidFill>
                <a:schemeClr val="bg1"/>
              </a:solidFill>
              <a:ln w="6823" cap="flat">
                <a:noFill/>
                <a:prstDash val="solid"/>
                <a:miter/>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pitchFamily="2" charset="0"/>
                  <a:ea typeface="+mn-ea"/>
                  <a:cs typeface="+mn-cs"/>
                </a:endParaRPr>
              </a:p>
            </p:txBody>
          </p:sp>
          <p:sp>
            <p:nvSpPr>
              <p:cNvPr id="128" name="TextBox 127">
                <a:extLst>
                  <a:ext uri="{FF2B5EF4-FFF2-40B4-BE49-F238E27FC236}">
                    <a16:creationId xmlns:a16="http://schemas.microsoft.com/office/drawing/2014/main" id="{4434119F-0D21-0D62-C1B9-AA1F1C2D0CE7}"/>
                  </a:ext>
                </a:extLst>
              </p:cNvPr>
              <p:cNvSpPr txBox="1"/>
              <p:nvPr/>
            </p:nvSpPr>
            <p:spPr>
              <a:xfrm>
                <a:off x="1582037" y="6056310"/>
                <a:ext cx="63991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81A2F"/>
                    </a:solidFill>
                    <a:effectLst/>
                    <a:uLnTx/>
                    <a:uFillTx/>
                    <a:latin typeface="Helvetica" pitchFamily="2" charset="0"/>
                    <a:ea typeface="+mn-ea"/>
                    <a:cs typeface="+mn-cs"/>
                    <a:sym typeface="Helvetica"/>
                    <a:rtl val="0"/>
                  </a:rPr>
                  <a:t>2006</a:t>
                </a:r>
              </a:p>
            </p:txBody>
          </p:sp>
        </p:grpSp>
      </p:grpSp>
      <p:grpSp>
        <p:nvGrpSpPr>
          <p:cNvPr id="129" name="2002">
            <a:extLst>
              <a:ext uri="{FF2B5EF4-FFF2-40B4-BE49-F238E27FC236}">
                <a16:creationId xmlns:a16="http://schemas.microsoft.com/office/drawing/2014/main" id="{87AC5F9C-ED0A-98B8-2B6C-22DBF7D9A414}"/>
              </a:ext>
            </a:extLst>
          </p:cNvPr>
          <p:cNvGrpSpPr/>
          <p:nvPr/>
        </p:nvGrpSpPr>
        <p:grpSpPr>
          <a:xfrm>
            <a:off x="226211" y="3942819"/>
            <a:ext cx="959478" cy="804900"/>
            <a:chOff x="1503526" y="5830546"/>
            <a:chExt cx="959478" cy="804900"/>
          </a:xfrm>
        </p:grpSpPr>
        <p:sp>
          <p:nvSpPr>
            <p:cNvPr id="130" name="Freeform: Shape 211">
              <a:extLst>
                <a:ext uri="{FF2B5EF4-FFF2-40B4-BE49-F238E27FC236}">
                  <a16:creationId xmlns:a16="http://schemas.microsoft.com/office/drawing/2014/main" id="{F63131F2-3749-E7E3-663F-2B62B9990771}"/>
                </a:ext>
              </a:extLst>
            </p:cNvPr>
            <p:cNvSpPr/>
            <p:nvPr/>
          </p:nvSpPr>
          <p:spPr>
            <a:xfrm>
              <a:off x="2272187" y="6083263"/>
              <a:ext cx="190817" cy="299397"/>
            </a:xfrm>
            <a:custGeom>
              <a:avLst/>
              <a:gdLst>
                <a:gd name="connsiteX0" fmla="*/ 190817 w 190817"/>
                <a:gd name="connsiteY0" fmla="*/ 149733 h 299397"/>
                <a:gd name="connsiteX1" fmla="*/ 0 w 190817"/>
                <a:gd name="connsiteY1" fmla="*/ 299398 h 299397"/>
                <a:gd name="connsiteX2" fmla="*/ 0 w 190817"/>
                <a:gd name="connsiteY2" fmla="*/ 0 h 299397"/>
                <a:gd name="connsiteX3" fmla="*/ 190817 w 190817"/>
                <a:gd name="connsiteY3" fmla="*/ 149733 h 299397"/>
              </a:gdLst>
              <a:ahLst/>
              <a:cxnLst>
                <a:cxn ang="0">
                  <a:pos x="connsiteX0" y="connsiteY0"/>
                </a:cxn>
                <a:cxn ang="0">
                  <a:pos x="connsiteX1" y="connsiteY1"/>
                </a:cxn>
                <a:cxn ang="0">
                  <a:pos x="connsiteX2" y="connsiteY2"/>
                </a:cxn>
                <a:cxn ang="0">
                  <a:pos x="connsiteX3" y="connsiteY3"/>
                </a:cxn>
              </a:cxnLst>
              <a:rect l="l" t="t" r="r" b="b"/>
              <a:pathLst>
                <a:path w="190817" h="299397">
                  <a:moveTo>
                    <a:pt x="190817" y="149733"/>
                  </a:moveTo>
                  <a:lnTo>
                    <a:pt x="0" y="299398"/>
                  </a:lnTo>
                  <a:lnTo>
                    <a:pt x="0" y="0"/>
                  </a:lnTo>
                  <a:lnTo>
                    <a:pt x="190817" y="149733"/>
                  </a:lnTo>
                  <a:close/>
                </a:path>
              </a:pathLst>
            </a:custGeom>
            <a:solidFill>
              <a:schemeClr val="accent6"/>
            </a:solidFill>
            <a:ln w="28575" cap="rnd" cmpd="sng" algn="ctr">
              <a:noFill/>
              <a:prstDash val="solid"/>
              <a:round/>
              <a:headEnd type="none" w="med" len="med"/>
              <a:tailEnd type="none" w="med" len="med"/>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86B"/>
                </a:solidFill>
                <a:effectLst/>
                <a:uLnTx/>
                <a:uFillTx/>
                <a:latin typeface="Helvetica" pitchFamily="2" charset="0"/>
                <a:ea typeface="+mn-ea"/>
                <a:cs typeface="+mn-cs"/>
              </a:endParaRPr>
            </a:p>
          </p:txBody>
        </p:sp>
        <p:sp>
          <p:nvSpPr>
            <p:cNvPr id="131" name="Freeform: Shape 212">
              <a:extLst>
                <a:ext uri="{FF2B5EF4-FFF2-40B4-BE49-F238E27FC236}">
                  <a16:creationId xmlns:a16="http://schemas.microsoft.com/office/drawing/2014/main" id="{B175207E-054F-1010-9499-B0BB2DE13B25}"/>
                </a:ext>
              </a:extLst>
            </p:cNvPr>
            <p:cNvSpPr/>
            <p:nvPr/>
          </p:nvSpPr>
          <p:spPr>
            <a:xfrm>
              <a:off x="1503526" y="5830546"/>
              <a:ext cx="804900" cy="804900"/>
            </a:xfrm>
            <a:custGeom>
              <a:avLst/>
              <a:gdLst>
                <a:gd name="connsiteX0" fmla="*/ 804900 w 804900"/>
                <a:gd name="connsiteY0" fmla="*/ 402450 h 804900"/>
                <a:gd name="connsiteX1" fmla="*/ 402450 w 804900"/>
                <a:gd name="connsiteY1" fmla="*/ 804901 h 804900"/>
                <a:gd name="connsiteX2" fmla="*/ 0 w 804900"/>
                <a:gd name="connsiteY2" fmla="*/ 402450 h 804900"/>
                <a:gd name="connsiteX3" fmla="*/ 402450 w 804900"/>
                <a:gd name="connsiteY3" fmla="*/ 0 h 804900"/>
                <a:gd name="connsiteX4" fmla="*/ 804900 w 804900"/>
                <a:gd name="connsiteY4" fmla="*/ 402450 h 8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900" h="804900">
                  <a:moveTo>
                    <a:pt x="804900" y="402450"/>
                  </a:moveTo>
                  <a:cubicBezTo>
                    <a:pt x="804900" y="624717"/>
                    <a:pt x="624717" y="804901"/>
                    <a:pt x="402450" y="804901"/>
                  </a:cubicBezTo>
                  <a:cubicBezTo>
                    <a:pt x="180183" y="804901"/>
                    <a:pt x="0" y="624717"/>
                    <a:pt x="0" y="402450"/>
                  </a:cubicBezTo>
                  <a:cubicBezTo>
                    <a:pt x="0" y="180183"/>
                    <a:pt x="180183" y="0"/>
                    <a:pt x="402450" y="0"/>
                  </a:cubicBezTo>
                  <a:cubicBezTo>
                    <a:pt x="624717" y="0"/>
                    <a:pt x="804900" y="180183"/>
                    <a:pt x="804900" y="402450"/>
                  </a:cubicBezTo>
                  <a:close/>
                </a:path>
              </a:pathLst>
            </a:custGeom>
            <a:solidFill>
              <a:schemeClr val="accent6"/>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132" name="Group 131">
              <a:extLst>
                <a:ext uri="{FF2B5EF4-FFF2-40B4-BE49-F238E27FC236}">
                  <a16:creationId xmlns:a16="http://schemas.microsoft.com/office/drawing/2014/main" id="{D5BB017B-318B-EBC9-0DB5-B5C95F87D8C1}"/>
                </a:ext>
              </a:extLst>
            </p:cNvPr>
            <p:cNvGrpSpPr/>
            <p:nvPr/>
          </p:nvGrpSpPr>
          <p:grpSpPr>
            <a:xfrm>
              <a:off x="1582037" y="5942606"/>
              <a:ext cx="639919" cy="580778"/>
              <a:chOff x="1582037" y="5942606"/>
              <a:chExt cx="639919" cy="580778"/>
            </a:xfrm>
            <a:effectLst/>
          </p:grpSpPr>
          <p:sp>
            <p:nvSpPr>
              <p:cNvPr id="133" name="Freeform: Shape 213">
                <a:extLst>
                  <a:ext uri="{FF2B5EF4-FFF2-40B4-BE49-F238E27FC236}">
                    <a16:creationId xmlns:a16="http://schemas.microsoft.com/office/drawing/2014/main" id="{577B1090-5D87-86E9-6CD2-CB49BEE86BF3}"/>
                  </a:ext>
                </a:extLst>
              </p:cNvPr>
              <p:cNvSpPr/>
              <p:nvPr/>
            </p:nvSpPr>
            <p:spPr>
              <a:xfrm>
                <a:off x="1615586" y="5942606"/>
                <a:ext cx="580778" cy="580778"/>
              </a:xfrm>
              <a:custGeom>
                <a:avLst/>
                <a:gdLst>
                  <a:gd name="connsiteX0" fmla="*/ 580779 w 580778"/>
                  <a:gd name="connsiteY0" fmla="*/ 290389 h 580778"/>
                  <a:gd name="connsiteX1" fmla="*/ 290389 w 580778"/>
                  <a:gd name="connsiteY1" fmla="*/ 580779 h 580778"/>
                  <a:gd name="connsiteX2" fmla="*/ 0 w 580778"/>
                  <a:gd name="connsiteY2" fmla="*/ 290389 h 580778"/>
                  <a:gd name="connsiteX3" fmla="*/ 290389 w 580778"/>
                  <a:gd name="connsiteY3" fmla="*/ 0 h 580778"/>
                  <a:gd name="connsiteX4" fmla="*/ 580779 w 580778"/>
                  <a:gd name="connsiteY4" fmla="*/ 290389 h 58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78" h="580778">
                    <a:moveTo>
                      <a:pt x="580779" y="290389"/>
                    </a:moveTo>
                    <a:cubicBezTo>
                      <a:pt x="580779" y="450767"/>
                      <a:pt x="450767" y="580779"/>
                      <a:pt x="290389" y="580779"/>
                    </a:cubicBezTo>
                    <a:cubicBezTo>
                      <a:pt x="130012" y="580779"/>
                      <a:pt x="0" y="450767"/>
                      <a:pt x="0" y="290389"/>
                    </a:cubicBezTo>
                    <a:cubicBezTo>
                      <a:pt x="0" y="130012"/>
                      <a:pt x="130012" y="0"/>
                      <a:pt x="290389" y="0"/>
                    </a:cubicBezTo>
                    <a:cubicBezTo>
                      <a:pt x="450767" y="0"/>
                      <a:pt x="580779" y="130012"/>
                      <a:pt x="580779" y="290389"/>
                    </a:cubicBezTo>
                    <a:close/>
                  </a:path>
                </a:pathLst>
              </a:custGeom>
              <a:solidFill>
                <a:schemeClr val="bg1"/>
              </a:solidFill>
              <a:ln w="6823" cap="flat">
                <a:noFill/>
                <a:prstDash val="solid"/>
                <a:miter/>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pitchFamily="2" charset="0"/>
                  <a:ea typeface="+mn-ea"/>
                  <a:cs typeface="+mn-cs"/>
                </a:endParaRPr>
              </a:p>
            </p:txBody>
          </p:sp>
          <p:sp>
            <p:nvSpPr>
              <p:cNvPr id="134" name="TextBox 133">
                <a:extLst>
                  <a:ext uri="{FF2B5EF4-FFF2-40B4-BE49-F238E27FC236}">
                    <a16:creationId xmlns:a16="http://schemas.microsoft.com/office/drawing/2014/main" id="{E3173736-50D5-F889-D230-C9C00DDD5B60}"/>
                  </a:ext>
                </a:extLst>
              </p:cNvPr>
              <p:cNvSpPr txBox="1"/>
              <p:nvPr/>
            </p:nvSpPr>
            <p:spPr>
              <a:xfrm>
                <a:off x="1582037" y="6056310"/>
                <a:ext cx="63991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81A2F"/>
                    </a:solidFill>
                    <a:effectLst/>
                    <a:uLnTx/>
                    <a:uFillTx/>
                    <a:latin typeface="Helvetica" pitchFamily="2" charset="0"/>
                    <a:ea typeface="+mn-ea"/>
                    <a:cs typeface="+mn-cs"/>
                    <a:sym typeface="Helvetica"/>
                    <a:rtl val="0"/>
                  </a:rPr>
                  <a:t>2006</a:t>
                </a:r>
              </a:p>
            </p:txBody>
          </p:sp>
        </p:grpSp>
      </p:grpSp>
      <p:grpSp>
        <p:nvGrpSpPr>
          <p:cNvPr id="135" name="2002">
            <a:extLst>
              <a:ext uri="{FF2B5EF4-FFF2-40B4-BE49-F238E27FC236}">
                <a16:creationId xmlns:a16="http://schemas.microsoft.com/office/drawing/2014/main" id="{8A497449-464A-C291-F01E-ED3D99CAB7C4}"/>
              </a:ext>
            </a:extLst>
          </p:cNvPr>
          <p:cNvGrpSpPr/>
          <p:nvPr/>
        </p:nvGrpSpPr>
        <p:grpSpPr>
          <a:xfrm>
            <a:off x="226211" y="5390371"/>
            <a:ext cx="959478" cy="804900"/>
            <a:chOff x="1503526" y="5830546"/>
            <a:chExt cx="959478" cy="804900"/>
          </a:xfrm>
        </p:grpSpPr>
        <p:sp>
          <p:nvSpPr>
            <p:cNvPr id="136" name="Freeform: Shape 211">
              <a:extLst>
                <a:ext uri="{FF2B5EF4-FFF2-40B4-BE49-F238E27FC236}">
                  <a16:creationId xmlns:a16="http://schemas.microsoft.com/office/drawing/2014/main" id="{55A814AA-88E0-0B50-619E-174C15896E7D}"/>
                </a:ext>
              </a:extLst>
            </p:cNvPr>
            <p:cNvSpPr/>
            <p:nvPr/>
          </p:nvSpPr>
          <p:spPr>
            <a:xfrm>
              <a:off x="2272187" y="6083263"/>
              <a:ext cx="190817" cy="299397"/>
            </a:xfrm>
            <a:custGeom>
              <a:avLst/>
              <a:gdLst>
                <a:gd name="connsiteX0" fmla="*/ 190817 w 190817"/>
                <a:gd name="connsiteY0" fmla="*/ 149733 h 299397"/>
                <a:gd name="connsiteX1" fmla="*/ 0 w 190817"/>
                <a:gd name="connsiteY1" fmla="*/ 299398 h 299397"/>
                <a:gd name="connsiteX2" fmla="*/ 0 w 190817"/>
                <a:gd name="connsiteY2" fmla="*/ 0 h 299397"/>
                <a:gd name="connsiteX3" fmla="*/ 190817 w 190817"/>
                <a:gd name="connsiteY3" fmla="*/ 149733 h 299397"/>
              </a:gdLst>
              <a:ahLst/>
              <a:cxnLst>
                <a:cxn ang="0">
                  <a:pos x="connsiteX0" y="connsiteY0"/>
                </a:cxn>
                <a:cxn ang="0">
                  <a:pos x="connsiteX1" y="connsiteY1"/>
                </a:cxn>
                <a:cxn ang="0">
                  <a:pos x="connsiteX2" y="connsiteY2"/>
                </a:cxn>
                <a:cxn ang="0">
                  <a:pos x="connsiteX3" y="connsiteY3"/>
                </a:cxn>
              </a:cxnLst>
              <a:rect l="l" t="t" r="r" b="b"/>
              <a:pathLst>
                <a:path w="190817" h="299397">
                  <a:moveTo>
                    <a:pt x="190817" y="149733"/>
                  </a:moveTo>
                  <a:lnTo>
                    <a:pt x="0" y="299398"/>
                  </a:lnTo>
                  <a:lnTo>
                    <a:pt x="0" y="0"/>
                  </a:lnTo>
                  <a:lnTo>
                    <a:pt x="190817" y="149733"/>
                  </a:lnTo>
                  <a:close/>
                </a:path>
              </a:pathLst>
            </a:custGeom>
            <a:solidFill>
              <a:schemeClr val="accent6"/>
            </a:solidFill>
            <a:ln w="28575" cap="rnd" cmpd="sng" algn="ctr">
              <a:noFill/>
              <a:prstDash val="solid"/>
              <a:round/>
              <a:headEnd type="none" w="med" len="med"/>
              <a:tailEnd type="none" w="med" len="med"/>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86B"/>
                </a:solidFill>
                <a:effectLst/>
                <a:uLnTx/>
                <a:uFillTx/>
                <a:latin typeface="Helvetica" pitchFamily="2" charset="0"/>
                <a:ea typeface="+mn-ea"/>
                <a:cs typeface="+mn-cs"/>
              </a:endParaRPr>
            </a:p>
          </p:txBody>
        </p:sp>
        <p:sp>
          <p:nvSpPr>
            <p:cNvPr id="137" name="Freeform: Shape 212">
              <a:extLst>
                <a:ext uri="{FF2B5EF4-FFF2-40B4-BE49-F238E27FC236}">
                  <a16:creationId xmlns:a16="http://schemas.microsoft.com/office/drawing/2014/main" id="{8A6B9AC1-D55C-66EB-A425-2E07531DA68C}"/>
                </a:ext>
              </a:extLst>
            </p:cNvPr>
            <p:cNvSpPr/>
            <p:nvPr/>
          </p:nvSpPr>
          <p:spPr>
            <a:xfrm>
              <a:off x="1503526" y="5830546"/>
              <a:ext cx="804900" cy="804900"/>
            </a:xfrm>
            <a:custGeom>
              <a:avLst/>
              <a:gdLst>
                <a:gd name="connsiteX0" fmla="*/ 804900 w 804900"/>
                <a:gd name="connsiteY0" fmla="*/ 402450 h 804900"/>
                <a:gd name="connsiteX1" fmla="*/ 402450 w 804900"/>
                <a:gd name="connsiteY1" fmla="*/ 804901 h 804900"/>
                <a:gd name="connsiteX2" fmla="*/ 0 w 804900"/>
                <a:gd name="connsiteY2" fmla="*/ 402450 h 804900"/>
                <a:gd name="connsiteX3" fmla="*/ 402450 w 804900"/>
                <a:gd name="connsiteY3" fmla="*/ 0 h 804900"/>
                <a:gd name="connsiteX4" fmla="*/ 804900 w 804900"/>
                <a:gd name="connsiteY4" fmla="*/ 402450 h 8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900" h="804900">
                  <a:moveTo>
                    <a:pt x="804900" y="402450"/>
                  </a:moveTo>
                  <a:cubicBezTo>
                    <a:pt x="804900" y="624717"/>
                    <a:pt x="624717" y="804901"/>
                    <a:pt x="402450" y="804901"/>
                  </a:cubicBezTo>
                  <a:cubicBezTo>
                    <a:pt x="180183" y="804901"/>
                    <a:pt x="0" y="624717"/>
                    <a:pt x="0" y="402450"/>
                  </a:cubicBezTo>
                  <a:cubicBezTo>
                    <a:pt x="0" y="180183"/>
                    <a:pt x="180183" y="0"/>
                    <a:pt x="402450" y="0"/>
                  </a:cubicBezTo>
                  <a:cubicBezTo>
                    <a:pt x="624717" y="0"/>
                    <a:pt x="804900" y="180183"/>
                    <a:pt x="804900" y="402450"/>
                  </a:cubicBezTo>
                  <a:close/>
                </a:path>
              </a:pathLst>
            </a:custGeom>
            <a:solidFill>
              <a:schemeClr val="accent6"/>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138" name="Group 137">
              <a:extLst>
                <a:ext uri="{FF2B5EF4-FFF2-40B4-BE49-F238E27FC236}">
                  <a16:creationId xmlns:a16="http://schemas.microsoft.com/office/drawing/2014/main" id="{63B027D5-F5E5-FBF2-1257-999EE65C18BE}"/>
                </a:ext>
              </a:extLst>
            </p:cNvPr>
            <p:cNvGrpSpPr/>
            <p:nvPr/>
          </p:nvGrpSpPr>
          <p:grpSpPr>
            <a:xfrm>
              <a:off x="1582037" y="5942606"/>
              <a:ext cx="639919" cy="580778"/>
              <a:chOff x="1582037" y="5942606"/>
              <a:chExt cx="639919" cy="580778"/>
            </a:xfrm>
            <a:effectLst/>
          </p:grpSpPr>
          <p:sp>
            <p:nvSpPr>
              <p:cNvPr id="139" name="Freeform: Shape 213">
                <a:extLst>
                  <a:ext uri="{FF2B5EF4-FFF2-40B4-BE49-F238E27FC236}">
                    <a16:creationId xmlns:a16="http://schemas.microsoft.com/office/drawing/2014/main" id="{2A56EAF5-E639-D6B2-573B-5DFC6D3E5D4A}"/>
                  </a:ext>
                </a:extLst>
              </p:cNvPr>
              <p:cNvSpPr/>
              <p:nvPr/>
            </p:nvSpPr>
            <p:spPr>
              <a:xfrm>
                <a:off x="1615586" y="5942606"/>
                <a:ext cx="580778" cy="580778"/>
              </a:xfrm>
              <a:custGeom>
                <a:avLst/>
                <a:gdLst>
                  <a:gd name="connsiteX0" fmla="*/ 580779 w 580778"/>
                  <a:gd name="connsiteY0" fmla="*/ 290389 h 580778"/>
                  <a:gd name="connsiteX1" fmla="*/ 290389 w 580778"/>
                  <a:gd name="connsiteY1" fmla="*/ 580779 h 580778"/>
                  <a:gd name="connsiteX2" fmla="*/ 0 w 580778"/>
                  <a:gd name="connsiteY2" fmla="*/ 290389 h 580778"/>
                  <a:gd name="connsiteX3" fmla="*/ 290389 w 580778"/>
                  <a:gd name="connsiteY3" fmla="*/ 0 h 580778"/>
                  <a:gd name="connsiteX4" fmla="*/ 580779 w 580778"/>
                  <a:gd name="connsiteY4" fmla="*/ 290389 h 58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78" h="580778">
                    <a:moveTo>
                      <a:pt x="580779" y="290389"/>
                    </a:moveTo>
                    <a:cubicBezTo>
                      <a:pt x="580779" y="450767"/>
                      <a:pt x="450767" y="580779"/>
                      <a:pt x="290389" y="580779"/>
                    </a:cubicBezTo>
                    <a:cubicBezTo>
                      <a:pt x="130012" y="580779"/>
                      <a:pt x="0" y="450767"/>
                      <a:pt x="0" y="290389"/>
                    </a:cubicBezTo>
                    <a:cubicBezTo>
                      <a:pt x="0" y="130012"/>
                      <a:pt x="130012" y="0"/>
                      <a:pt x="290389" y="0"/>
                    </a:cubicBezTo>
                    <a:cubicBezTo>
                      <a:pt x="450767" y="0"/>
                      <a:pt x="580779" y="130012"/>
                      <a:pt x="580779" y="290389"/>
                    </a:cubicBezTo>
                    <a:close/>
                  </a:path>
                </a:pathLst>
              </a:custGeom>
              <a:solidFill>
                <a:schemeClr val="bg1"/>
              </a:solidFill>
              <a:ln w="6823" cap="flat">
                <a:noFill/>
                <a:prstDash val="solid"/>
                <a:miter/>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pitchFamily="2" charset="0"/>
                  <a:ea typeface="+mn-ea"/>
                  <a:cs typeface="+mn-cs"/>
                </a:endParaRPr>
              </a:p>
            </p:txBody>
          </p:sp>
          <p:sp>
            <p:nvSpPr>
              <p:cNvPr id="140" name="TextBox 139">
                <a:extLst>
                  <a:ext uri="{FF2B5EF4-FFF2-40B4-BE49-F238E27FC236}">
                    <a16:creationId xmlns:a16="http://schemas.microsoft.com/office/drawing/2014/main" id="{66480C87-00FA-533D-C276-CE80010CD60E}"/>
                  </a:ext>
                </a:extLst>
              </p:cNvPr>
              <p:cNvSpPr txBox="1"/>
              <p:nvPr/>
            </p:nvSpPr>
            <p:spPr>
              <a:xfrm>
                <a:off x="1582037" y="6056310"/>
                <a:ext cx="63991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81A2F"/>
                    </a:solidFill>
                    <a:effectLst/>
                    <a:uLnTx/>
                    <a:uFillTx/>
                    <a:latin typeface="Helvetica" pitchFamily="2" charset="0"/>
                    <a:ea typeface="+mn-ea"/>
                    <a:cs typeface="+mn-cs"/>
                    <a:sym typeface="Helvetica"/>
                    <a:rtl val="0"/>
                  </a:rPr>
                  <a:t>2007</a:t>
                </a:r>
              </a:p>
            </p:txBody>
          </p:sp>
        </p:grpSp>
      </p:grpSp>
      <p:grpSp>
        <p:nvGrpSpPr>
          <p:cNvPr id="141" name="2002">
            <a:extLst>
              <a:ext uri="{FF2B5EF4-FFF2-40B4-BE49-F238E27FC236}">
                <a16:creationId xmlns:a16="http://schemas.microsoft.com/office/drawing/2014/main" id="{1D9E06CD-94EF-ABB7-EC37-3BAA26E87971}"/>
              </a:ext>
            </a:extLst>
          </p:cNvPr>
          <p:cNvGrpSpPr/>
          <p:nvPr/>
        </p:nvGrpSpPr>
        <p:grpSpPr>
          <a:xfrm>
            <a:off x="4159582" y="1226513"/>
            <a:ext cx="959478" cy="804900"/>
            <a:chOff x="1503526" y="5830546"/>
            <a:chExt cx="959478" cy="804900"/>
          </a:xfrm>
        </p:grpSpPr>
        <p:sp>
          <p:nvSpPr>
            <p:cNvPr id="142" name="Freeform: Shape 211">
              <a:extLst>
                <a:ext uri="{FF2B5EF4-FFF2-40B4-BE49-F238E27FC236}">
                  <a16:creationId xmlns:a16="http://schemas.microsoft.com/office/drawing/2014/main" id="{DDA9E5B2-BD01-550C-BC45-208626E009AA}"/>
                </a:ext>
              </a:extLst>
            </p:cNvPr>
            <p:cNvSpPr/>
            <p:nvPr/>
          </p:nvSpPr>
          <p:spPr>
            <a:xfrm>
              <a:off x="2272187" y="6083263"/>
              <a:ext cx="190817" cy="299397"/>
            </a:xfrm>
            <a:custGeom>
              <a:avLst/>
              <a:gdLst>
                <a:gd name="connsiteX0" fmla="*/ 190817 w 190817"/>
                <a:gd name="connsiteY0" fmla="*/ 149733 h 299397"/>
                <a:gd name="connsiteX1" fmla="*/ 0 w 190817"/>
                <a:gd name="connsiteY1" fmla="*/ 299398 h 299397"/>
                <a:gd name="connsiteX2" fmla="*/ 0 w 190817"/>
                <a:gd name="connsiteY2" fmla="*/ 0 h 299397"/>
                <a:gd name="connsiteX3" fmla="*/ 190817 w 190817"/>
                <a:gd name="connsiteY3" fmla="*/ 149733 h 299397"/>
              </a:gdLst>
              <a:ahLst/>
              <a:cxnLst>
                <a:cxn ang="0">
                  <a:pos x="connsiteX0" y="connsiteY0"/>
                </a:cxn>
                <a:cxn ang="0">
                  <a:pos x="connsiteX1" y="connsiteY1"/>
                </a:cxn>
                <a:cxn ang="0">
                  <a:pos x="connsiteX2" y="connsiteY2"/>
                </a:cxn>
                <a:cxn ang="0">
                  <a:pos x="connsiteX3" y="connsiteY3"/>
                </a:cxn>
              </a:cxnLst>
              <a:rect l="l" t="t" r="r" b="b"/>
              <a:pathLst>
                <a:path w="190817" h="299397">
                  <a:moveTo>
                    <a:pt x="190817" y="149733"/>
                  </a:moveTo>
                  <a:lnTo>
                    <a:pt x="0" y="299398"/>
                  </a:lnTo>
                  <a:lnTo>
                    <a:pt x="0" y="0"/>
                  </a:lnTo>
                  <a:lnTo>
                    <a:pt x="190817" y="149733"/>
                  </a:lnTo>
                  <a:close/>
                </a:path>
              </a:pathLst>
            </a:custGeom>
            <a:solidFill>
              <a:schemeClr val="accent6"/>
            </a:solidFill>
            <a:ln w="28575" cap="rnd" cmpd="sng" algn="ctr">
              <a:noFill/>
              <a:prstDash val="solid"/>
              <a:round/>
              <a:headEnd type="none" w="med" len="med"/>
              <a:tailEnd type="none" w="med" len="med"/>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86B"/>
                </a:solidFill>
                <a:effectLst/>
                <a:uLnTx/>
                <a:uFillTx/>
                <a:latin typeface="Helvetica" pitchFamily="2" charset="0"/>
                <a:ea typeface="+mn-ea"/>
                <a:cs typeface="+mn-cs"/>
              </a:endParaRPr>
            </a:p>
          </p:txBody>
        </p:sp>
        <p:sp>
          <p:nvSpPr>
            <p:cNvPr id="143" name="Freeform: Shape 212">
              <a:extLst>
                <a:ext uri="{FF2B5EF4-FFF2-40B4-BE49-F238E27FC236}">
                  <a16:creationId xmlns:a16="http://schemas.microsoft.com/office/drawing/2014/main" id="{C7857831-6B1D-35FB-E0AA-EA31B4482051}"/>
                </a:ext>
              </a:extLst>
            </p:cNvPr>
            <p:cNvSpPr/>
            <p:nvPr/>
          </p:nvSpPr>
          <p:spPr>
            <a:xfrm>
              <a:off x="1503526" y="5830546"/>
              <a:ext cx="804900" cy="804900"/>
            </a:xfrm>
            <a:custGeom>
              <a:avLst/>
              <a:gdLst>
                <a:gd name="connsiteX0" fmla="*/ 804900 w 804900"/>
                <a:gd name="connsiteY0" fmla="*/ 402450 h 804900"/>
                <a:gd name="connsiteX1" fmla="*/ 402450 w 804900"/>
                <a:gd name="connsiteY1" fmla="*/ 804901 h 804900"/>
                <a:gd name="connsiteX2" fmla="*/ 0 w 804900"/>
                <a:gd name="connsiteY2" fmla="*/ 402450 h 804900"/>
                <a:gd name="connsiteX3" fmla="*/ 402450 w 804900"/>
                <a:gd name="connsiteY3" fmla="*/ 0 h 804900"/>
                <a:gd name="connsiteX4" fmla="*/ 804900 w 804900"/>
                <a:gd name="connsiteY4" fmla="*/ 402450 h 8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900" h="804900">
                  <a:moveTo>
                    <a:pt x="804900" y="402450"/>
                  </a:moveTo>
                  <a:cubicBezTo>
                    <a:pt x="804900" y="624717"/>
                    <a:pt x="624717" y="804901"/>
                    <a:pt x="402450" y="804901"/>
                  </a:cubicBezTo>
                  <a:cubicBezTo>
                    <a:pt x="180183" y="804901"/>
                    <a:pt x="0" y="624717"/>
                    <a:pt x="0" y="402450"/>
                  </a:cubicBezTo>
                  <a:cubicBezTo>
                    <a:pt x="0" y="180183"/>
                    <a:pt x="180183" y="0"/>
                    <a:pt x="402450" y="0"/>
                  </a:cubicBezTo>
                  <a:cubicBezTo>
                    <a:pt x="624717" y="0"/>
                    <a:pt x="804900" y="180183"/>
                    <a:pt x="804900" y="402450"/>
                  </a:cubicBezTo>
                  <a:close/>
                </a:path>
              </a:pathLst>
            </a:custGeom>
            <a:solidFill>
              <a:schemeClr val="accent6"/>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144" name="Group 143">
              <a:extLst>
                <a:ext uri="{FF2B5EF4-FFF2-40B4-BE49-F238E27FC236}">
                  <a16:creationId xmlns:a16="http://schemas.microsoft.com/office/drawing/2014/main" id="{C6AB01A7-D83C-9600-2B66-6FD877129CD5}"/>
                </a:ext>
              </a:extLst>
            </p:cNvPr>
            <p:cNvGrpSpPr/>
            <p:nvPr/>
          </p:nvGrpSpPr>
          <p:grpSpPr>
            <a:xfrm>
              <a:off x="1582037" y="5942606"/>
              <a:ext cx="639919" cy="580778"/>
              <a:chOff x="1582037" y="5942606"/>
              <a:chExt cx="639919" cy="580778"/>
            </a:xfrm>
            <a:effectLst/>
          </p:grpSpPr>
          <p:sp>
            <p:nvSpPr>
              <p:cNvPr id="145" name="Freeform: Shape 213">
                <a:extLst>
                  <a:ext uri="{FF2B5EF4-FFF2-40B4-BE49-F238E27FC236}">
                    <a16:creationId xmlns:a16="http://schemas.microsoft.com/office/drawing/2014/main" id="{B53D62B3-C3DD-C007-0DB3-1F3C85DD85D9}"/>
                  </a:ext>
                </a:extLst>
              </p:cNvPr>
              <p:cNvSpPr/>
              <p:nvPr/>
            </p:nvSpPr>
            <p:spPr>
              <a:xfrm>
                <a:off x="1615586" y="5942606"/>
                <a:ext cx="580778" cy="580778"/>
              </a:xfrm>
              <a:custGeom>
                <a:avLst/>
                <a:gdLst>
                  <a:gd name="connsiteX0" fmla="*/ 580779 w 580778"/>
                  <a:gd name="connsiteY0" fmla="*/ 290389 h 580778"/>
                  <a:gd name="connsiteX1" fmla="*/ 290389 w 580778"/>
                  <a:gd name="connsiteY1" fmla="*/ 580779 h 580778"/>
                  <a:gd name="connsiteX2" fmla="*/ 0 w 580778"/>
                  <a:gd name="connsiteY2" fmla="*/ 290389 h 580778"/>
                  <a:gd name="connsiteX3" fmla="*/ 290389 w 580778"/>
                  <a:gd name="connsiteY3" fmla="*/ 0 h 580778"/>
                  <a:gd name="connsiteX4" fmla="*/ 580779 w 580778"/>
                  <a:gd name="connsiteY4" fmla="*/ 290389 h 58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78" h="580778">
                    <a:moveTo>
                      <a:pt x="580779" y="290389"/>
                    </a:moveTo>
                    <a:cubicBezTo>
                      <a:pt x="580779" y="450767"/>
                      <a:pt x="450767" y="580779"/>
                      <a:pt x="290389" y="580779"/>
                    </a:cubicBezTo>
                    <a:cubicBezTo>
                      <a:pt x="130012" y="580779"/>
                      <a:pt x="0" y="450767"/>
                      <a:pt x="0" y="290389"/>
                    </a:cubicBezTo>
                    <a:cubicBezTo>
                      <a:pt x="0" y="130012"/>
                      <a:pt x="130012" y="0"/>
                      <a:pt x="290389" y="0"/>
                    </a:cubicBezTo>
                    <a:cubicBezTo>
                      <a:pt x="450767" y="0"/>
                      <a:pt x="580779" y="130012"/>
                      <a:pt x="580779" y="290389"/>
                    </a:cubicBezTo>
                    <a:close/>
                  </a:path>
                </a:pathLst>
              </a:custGeom>
              <a:solidFill>
                <a:schemeClr val="bg1"/>
              </a:solidFill>
              <a:ln w="6823" cap="flat">
                <a:noFill/>
                <a:prstDash val="solid"/>
                <a:miter/>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pitchFamily="2" charset="0"/>
                  <a:ea typeface="+mn-ea"/>
                  <a:cs typeface="+mn-cs"/>
                </a:endParaRPr>
              </a:p>
            </p:txBody>
          </p:sp>
          <p:sp>
            <p:nvSpPr>
              <p:cNvPr id="146" name="TextBox 145">
                <a:extLst>
                  <a:ext uri="{FF2B5EF4-FFF2-40B4-BE49-F238E27FC236}">
                    <a16:creationId xmlns:a16="http://schemas.microsoft.com/office/drawing/2014/main" id="{11C96402-D58C-8472-1F80-57D55D45651E}"/>
                  </a:ext>
                </a:extLst>
              </p:cNvPr>
              <p:cNvSpPr txBox="1"/>
              <p:nvPr/>
            </p:nvSpPr>
            <p:spPr>
              <a:xfrm>
                <a:off x="1582037" y="6056310"/>
                <a:ext cx="63991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81A2F"/>
                    </a:solidFill>
                    <a:effectLst/>
                    <a:uLnTx/>
                    <a:uFillTx/>
                    <a:latin typeface="Helvetica" pitchFamily="2" charset="0"/>
                    <a:ea typeface="+mn-ea"/>
                    <a:cs typeface="+mn-cs"/>
                    <a:sym typeface="Helvetica"/>
                    <a:rtl val="0"/>
                  </a:rPr>
                  <a:t>2012</a:t>
                </a:r>
              </a:p>
            </p:txBody>
          </p:sp>
        </p:grpSp>
      </p:grpSp>
      <p:grpSp>
        <p:nvGrpSpPr>
          <p:cNvPr id="147" name="2002">
            <a:extLst>
              <a:ext uri="{FF2B5EF4-FFF2-40B4-BE49-F238E27FC236}">
                <a16:creationId xmlns:a16="http://schemas.microsoft.com/office/drawing/2014/main" id="{6CD9427E-5E2F-2A0B-4DF7-EEDE98D80034}"/>
              </a:ext>
            </a:extLst>
          </p:cNvPr>
          <p:cNvGrpSpPr/>
          <p:nvPr/>
        </p:nvGrpSpPr>
        <p:grpSpPr>
          <a:xfrm>
            <a:off x="4159582" y="2676716"/>
            <a:ext cx="959478" cy="804900"/>
            <a:chOff x="1503526" y="5830546"/>
            <a:chExt cx="959478" cy="804900"/>
          </a:xfrm>
        </p:grpSpPr>
        <p:sp>
          <p:nvSpPr>
            <p:cNvPr id="148" name="Freeform: Shape 211">
              <a:extLst>
                <a:ext uri="{FF2B5EF4-FFF2-40B4-BE49-F238E27FC236}">
                  <a16:creationId xmlns:a16="http://schemas.microsoft.com/office/drawing/2014/main" id="{DAF3D381-3957-2427-F723-0E42C6A30AE3}"/>
                </a:ext>
              </a:extLst>
            </p:cNvPr>
            <p:cNvSpPr/>
            <p:nvPr/>
          </p:nvSpPr>
          <p:spPr>
            <a:xfrm>
              <a:off x="2272187" y="6083263"/>
              <a:ext cx="190817" cy="299397"/>
            </a:xfrm>
            <a:custGeom>
              <a:avLst/>
              <a:gdLst>
                <a:gd name="connsiteX0" fmla="*/ 190817 w 190817"/>
                <a:gd name="connsiteY0" fmla="*/ 149733 h 299397"/>
                <a:gd name="connsiteX1" fmla="*/ 0 w 190817"/>
                <a:gd name="connsiteY1" fmla="*/ 299398 h 299397"/>
                <a:gd name="connsiteX2" fmla="*/ 0 w 190817"/>
                <a:gd name="connsiteY2" fmla="*/ 0 h 299397"/>
                <a:gd name="connsiteX3" fmla="*/ 190817 w 190817"/>
                <a:gd name="connsiteY3" fmla="*/ 149733 h 299397"/>
              </a:gdLst>
              <a:ahLst/>
              <a:cxnLst>
                <a:cxn ang="0">
                  <a:pos x="connsiteX0" y="connsiteY0"/>
                </a:cxn>
                <a:cxn ang="0">
                  <a:pos x="connsiteX1" y="connsiteY1"/>
                </a:cxn>
                <a:cxn ang="0">
                  <a:pos x="connsiteX2" y="connsiteY2"/>
                </a:cxn>
                <a:cxn ang="0">
                  <a:pos x="connsiteX3" y="connsiteY3"/>
                </a:cxn>
              </a:cxnLst>
              <a:rect l="l" t="t" r="r" b="b"/>
              <a:pathLst>
                <a:path w="190817" h="299397">
                  <a:moveTo>
                    <a:pt x="190817" y="149733"/>
                  </a:moveTo>
                  <a:lnTo>
                    <a:pt x="0" y="299398"/>
                  </a:lnTo>
                  <a:lnTo>
                    <a:pt x="0" y="0"/>
                  </a:lnTo>
                  <a:lnTo>
                    <a:pt x="190817" y="149733"/>
                  </a:lnTo>
                  <a:close/>
                </a:path>
              </a:pathLst>
            </a:custGeom>
            <a:solidFill>
              <a:schemeClr val="accent6"/>
            </a:solidFill>
            <a:ln w="28575" cap="rnd" cmpd="sng" algn="ctr">
              <a:noFill/>
              <a:prstDash val="solid"/>
              <a:round/>
              <a:headEnd type="none" w="med" len="med"/>
              <a:tailEnd type="none" w="med" len="med"/>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86B"/>
                </a:solidFill>
                <a:effectLst/>
                <a:uLnTx/>
                <a:uFillTx/>
                <a:latin typeface="Helvetica" pitchFamily="2" charset="0"/>
                <a:ea typeface="+mn-ea"/>
                <a:cs typeface="+mn-cs"/>
              </a:endParaRPr>
            </a:p>
          </p:txBody>
        </p:sp>
        <p:sp>
          <p:nvSpPr>
            <p:cNvPr id="149" name="Freeform: Shape 212">
              <a:extLst>
                <a:ext uri="{FF2B5EF4-FFF2-40B4-BE49-F238E27FC236}">
                  <a16:creationId xmlns:a16="http://schemas.microsoft.com/office/drawing/2014/main" id="{A384046B-2CE2-3AF7-9380-E58E94FEE864}"/>
                </a:ext>
              </a:extLst>
            </p:cNvPr>
            <p:cNvSpPr/>
            <p:nvPr/>
          </p:nvSpPr>
          <p:spPr>
            <a:xfrm>
              <a:off x="1503526" y="5830546"/>
              <a:ext cx="804900" cy="804900"/>
            </a:xfrm>
            <a:custGeom>
              <a:avLst/>
              <a:gdLst>
                <a:gd name="connsiteX0" fmla="*/ 804900 w 804900"/>
                <a:gd name="connsiteY0" fmla="*/ 402450 h 804900"/>
                <a:gd name="connsiteX1" fmla="*/ 402450 w 804900"/>
                <a:gd name="connsiteY1" fmla="*/ 804901 h 804900"/>
                <a:gd name="connsiteX2" fmla="*/ 0 w 804900"/>
                <a:gd name="connsiteY2" fmla="*/ 402450 h 804900"/>
                <a:gd name="connsiteX3" fmla="*/ 402450 w 804900"/>
                <a:gd name="connsiteY3" fmla="*/ 0 h 804900"/>
                <a:gd name="connsiteX4" fmla="*/ 804900 w 804900"/>
                <a:gd name="connsiteY4" fmla="*/ 402450 h 8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900" h="804900">
                  <a:moveTo>
                    <a:pt x="804900" y="402450"/>
                  </a:moveTo>
                  <a:cubicBezTo>
                    <a:pt x="804900" y="624717"/>
                    <a:pt x="624717" y="804901"/>
                    <a:pt x="402450" y="804901"/>
                  </a:cubicBezTo>
                  <a:cubicBezTo>
                    <a:pt x="180183" y="804901"/>
                    <a:pt x="0" y="624717"/>
                    <a:pt x="0" y="402450"/>
                  </a:cubicBezTo>
                  <a:cubicBezTo>
                    <a:pt x="0" y="180183"/>
                    <a:pt x="180183" y="0"/>
                    <a:pt x="402450" y="0"/>
                  </a:cubicBezTo>
                  <a:cubicBezTo>
                    <a:pt x="624717" y="0"/>
                    <a:pt x="804900" y="180183"/>
                    <a:pt x="804900" y="402450"/>
                  </a:cubicBezTo>
                  <a:close/>
                </a:path>
              </a:pathLst>
            </a:custGeom>
            <a:solidFill>
              <a:schemeClr val="accent6"/>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150" name="Group 149">
              <a:extLst>
                <a:ext uri="{FF2B5EF4-FFF2-40B4-BE49-F238E27FC236}">
                  <a16:creationId xmlns:a16="http://schemas.microsoft.com/office/drawing/2014/main" id="{DC6E33FF-766E-56C1-D9FE-1EFE9D94E2C9}"/>
                </a:ext>
              </a:extLst>
            </p:cNvPr>
            <p:cNvGrpSpPr/>
            <p:nvPr/>
          </p:nvGrpSpPr>
          <p:grpSpPr>
            <a:xfrm>
              <a:off x="1582037" y="5942606"/>
              <a:ext cx="639919" cy="580778"/>
              <a:chOff x="1582037" y="5942606"/>
              <a:chExt cx="639919" cy="580778"/>
            </a:xfrm>
            <a:effectLst/>
          </p:grpSpPr>
          <p:sp>
            <p:nvSpPr>
              <p:cNvPr id="151" name="Freeform: Shape 213">
                <a:extLst>
                  <a:ext uri="{FF2B5EF4-FFF2-40B4-BE49-F238E27FC236}">
                    <a16:creationId xmlns:a16="http://schemas.microsoft.com/office/drawing/2014/main" id="{9EA81DCD-3EC8-1890-95E0-247761396D06}"/>
                  </a:ext>
                </a:extLst>
              </p:cNvPr>
              <p:cNvSpPr/>
              <p:nvPr/>
            </p:nvSpPr>
            <p:spPr>
              <a:xfrm>
                <a:off x="1615586" y="5942606"/>
                <a:ext cx="580778" cy="580778"/>
              </a:xfrm>
              <a:custGeom>
                <a:avLst/>
                <a:gdLst>
                  <a:gd name="connsiteX0" fmla="*/ 580779 w 580778"/>
                  <a:gd name="connsiteY0" fmla="*/ 290389 h 580778"/>
                  <a:gd name="connsiteX1" fmla="*/ 290389 w 580778"/>
                  <a:gd name="connsiteY1" fmla="*/ 580779 h 580778"/>
                  <a:gd name="connsiteX2" fmla="*/ 0 w 580778"/>
                  <a:gd name="connsiteY2" fmla="*/ 290389 h 580778"/>
                  <a:gd name="connsiteX3" fmla="*/ 290389 w 580778"/>
                  <a:gd name="connsiteY3" fmla="*/ 0 h 580778"/>
                  <a:gd name="connsiteX4" fmla="*/ 580779 w 580778"/>
                  <a:gd name="connsiteY4" fmla="*/ 290389 h 58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78" h="580778">
                    <a:moveTo>
                      <a:pt x="580779" y="290389"/>
                    </a:moveTo>
                    <a:cubicBezTo>
                      <a:pt x="580779" y="450767"/>
                      <a:pt x="450767" y="580779"/>
                      <a:pt x="290389" y="580779"/>
                    </a:cubicBezTo>
                    <a:cubicBezTo>
                      <a:pt x="130012" y="580779"/>
                      <a:pt x="0" y="450767"/>
                      <a:pt x="0" y="290389"/>
                    </a:cubicBezTo>
                    <a:cubicBezTo>
                      <a:pt x="0" y="130012"/>
                      <a:pt x="130012" y="0"/>
                      <a:pt x="290389" y="0"/>
                    </a:cubicBezTo>
                    <a:cubicBezTo>
                      <a:pt x="450767" y="0"/>
                      <a:pt x="580779" y="130012"/>
                      <a:pt x="580779" y="290389"/>
                    </a:cubicBezTo>
                    <a:close/>
                  </a:path>
                </a:pathLst>
              </a:custGeom>
              <a:solidFill>
                <a:schemeClr val="bg1"/>
              </a:solidFill>
              <a:ln w="6823" cap="flat">
                <a:noFill/>
                <a:prstDash val="solid"/>
                <a:miter/>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pitchFamily="2" charset="0"/>
                  <a:ea typeface="+mn-ea"/>
                  <a:cs typeface="+mn-cs"/>
                </a:endParaRPr>
              </a:p>
            </p:txBody>
          </p:sp>
          <p:sp>
            <p:nvSpPr>
              <p:cNvPr id="152" name="TextBox 151">
                <a:extLst>
                  <a:ext uri="{FF2B5EF4-FFF2-40B4-BE49-F238E27FC236}">
                    <a16:creationId xmlns:a16="http://schemas.microsoft.com/office/drawing/2014/main" id="{34D375C6-10E8-A4D1-E981-72F79402F6B7}"/>
                  </a:ext>
                </a:extLst>
              </p:cNvPr>
              <p:cNvSpPr txBox="1"/>
              <p:nvPr/>
            </p:nvSpPr>
            <p:spPr>
              <a:xfrm>
                <a:off x="1582037" y="6056310"/>
                <a:ext cx="63991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81A2F"/>
                    </a:solidFill>
                    <a:effectLst/>
                    <a:uLnTx/>
                    <a:uFillTx/>
                    <a:latin typeface="Helvetica" pitchFamily="2" charset="0"/>
                    <a:ea typeface="+mn-ea"/>
                    <a:cs typeface="+mn-cs"/>
                    <a:sym typeface="Helvetica"/>
                    <a:rtl val="0"/>
                  </a:rPr>
                  <a:t>2010</a:t>
                </a:r>
              </a:p>
            </p:txBody>
          </p:sp>
        </p:grpSp>
      </p:grpSp>
      <p:grpSp>
        <p:nvGrpSpPr>
          <p:cNvPr id="153" name="2002">
            <a:extLst>
              <a:ext uri="{FF2B5EF4-FFF2-40B4-BE49-F238E27FC236}">
                <a16:creationId xmlns:a16="http://schemas.microsoft.com/office/drawing/2014/main" id="{B926F871-83B0-FEF4-A366-84CAF7708E77}"/>
              </a:ext>
            </a:extLst>
          </p:cNvPr>
          <p:cNvGrpSpPr/>
          <p:nvPr/>
        </p:nvGrpSpPr>
        <p:grpSpPr>
          <a:xfrm>
            <a:off x="4159582" y="4131607"/>
            <a:ext cx="959478" cy="804900"/>
            <a:chOff x="1503526" y="5830546"/>
            <a:chExt cx="959478" cy="804900"/>
          </a:xfrm>
        </p:grpSpPr>
        <p:sp>
          <p:nvSpPr>
            <p:cNvPr id="154" name="Freeform: Shape 211">
              <a:extLst>
                <a:ext uri="{FF2B5EF4-FFF2-40B4-BE49-F238E27FC236}">
                  <a16:creationId xmlns:a16="http://schemas.microsoft.com/office/drawing/2014/main" id="{CDAB84C5-0A0F-2477-BE57-9C6CEADFC771}"/>
                </a:ext>
              </a:extLst>
            </p:cNvPr>
            <p:cNvSpPr/>
            <p:nvPr/>
          </p:nvSpPr>
          <p:spPr>
            <a:xfrm>
              <a:off x="2272187" y="6083263"/>
              <a:ext cx="190817" cy="299397"/>
            </a:xfrm>
            <a:custGeom>
              <a:avLst/>
              <a:gdLst>
                <a:gd name="connsiteX0" fmla="*/ 190817 w 190817"/>
                <a:gd name="connsiteY0" fmla="*/ 149733 h 299397"/>
                <a:gd name="connsiteX1" fmla="*/ 0 w 190817"/>
                <a:gd name="connsiteY1" fmla="*/ 299398 h 299397"/>
                <a:gd name="connsiteX2" fmla="*/ 0 w 190817"/>
                <a:gd name="connsiteY2" fmla="*/ 0 h 299397"/>
                <a:gd name="connsiteX3" fmla="*/ 190817 w 190817"/>
                <a:gd name="connsiteY3" fmla="*/ 149733 h 299397"/>
              </a:gdLst>
              <a:ahLst/>
              <a:cxnLst>
                <a:cxn ang="0">
                  <a:pos x="connsiteX0" y="connsiteY0"/>
                </a:cxn>
                <a:cxn ang="0">
                  <a:pos x="connsiteX1" y="connsiteY1"/>
                </a:cxn>
                <a:cxn ang="0">
                  <a:pos x="connsiteX2" y="connsiteY2"/>
                </a:cxn>
                <a:cxn ang="0">
                  <a:pos x="connsiteX3" y="connsiteY3"/>
                </a:cxn>
              </a:cxnLst>
              <a:rect l="l" t="t" r="r" b="b"/>
              <a:pathLst>
                <a:path w="190817" h="299397">
                  <a:moveTo>
                    <a:pt x="190817" y="149733"/>
                  </a:moveTo>
                  <a:lnTo>
                    <a:pt x="0" y="299398"/>
                  </a:lnTo>
                  <a:lnTo>
                    <a:pt x="0" y="0"/>
                  </a:lnTo>
                  <a:lnTo>
                    <a:pt x="190817" y="149733"/>
                  </a:lnTo>
                  <a:close/>
                </a:path>
              </a:pathLst>
            </a:custGeom>
            <a:solidFill>
              <a:schemeClr val="accent6"/>
            </a:solidFill>
            <a:ln w="28575" cap="rnd" cmpd="sng" algn="ctr">
              <a:noFill/>
              <a:prstDash val="solid"/>
              <a:round/>
              <a:headEnd type="none" w="med" len="med"/>
              <a:tailEnd type="none" w="med" len="med"/>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86B"/>
                </a:solidFill>
                <a:effectLst/>
                <a:uLnTx/>
                <a:uFillTx/>
                <a:latin typeface="Helvetica" pitchFamily="2" charset="0"/>
                <a:ea typeface="+mn-ea"/>
                <a:cs typeface="+mn-cs"/>
              </a:endParaRPr>
            </a:p>
          </p:txBody>
        </p:sp>
        <p:sp>
          <p:nvSpPr>
            <p:cNvPr id="155" name="Freeform: Shape 212">
              <a:extLst>
                <a:ext uri="{FF2B5EF4-FFF2-40B4-BE49-F238E27FC236}">
                  <a16:creationId xmlns:a16="http://schemas.microsoft.com/office/drawing/2014/main" id="{79DE7BFF-CCF4-95AA-BB6E-B15E6B275EBF}"/>
                </a:ext>
              </a:extLst>
            </p:cNvPr>
            <p:cNvSpPr/>
            <p:nvPr/>
          </p:nvSpPr>
          <p:spPr>
            <a:xfrm>
              <a:off x="1503526" y="5830546"/>
              <a:ext cx="804900" cy="804900"/>
            </a:xfrm>
            <a:custGeom>
              <a:avLst/>
              <a:gdLst>
                <a:gd name="connsiteX0" fmla="*/ 804900 w 804900"/>
                <a:gd name="connsiteY0" fmla="*/ 402450 h 804900"/>
                <a:gd name="connsiteX1" fmla="*/ 402450 w 804900"/>
                <a:gd name="connsiteY1" fmla="*/ 804901 h 804900"/>
                <a:gd name="connsiteX2" fmla="*/ 0 w 804900"/>
                <a:gd name="connsiteY2" fmla="*/ 402450 h 804900"/>
                <a:gd name="connsiteX3" fmla="*/ 402450 w 804900"/>
                <a:gd name="connsiteY3" fmla="*/ 0 h 804900"/>
                <a:gd name="connsiteX4" fmla="*/ 804900 w 804900"/>
                <a:gd name="connsiteY4" fmla="*/ 402450 h 8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900" h="804900">
                  <a:moveTo>
                    <a:pt x="804900" y="402450"/>
                  </a:moveTo>
                  <a:cubicBezTo>
                    <a:pt x="804900" y="624717"/>
                    <a:pt x="624717" y="804901"/>
                    <a:pt x="402450" y="804901"/>
                  </a:cubicBezTo>
                  <a:cubicBezTo>
                    <a:pt x="180183" y="804901"/>
                    <a:pt x="0" y="624717"/>
                    <a:pt x="0" y="402450"/>
                  </a:cubicBezTo>
                  <a:cubicBezTo>
                    <a:pt x="0" y="180183"/>
                    <a:pt x="180183" y="0"/>
                    <a:pt x="402450" y="0"/>
                  </a:cubicBezTo>
                  <a:cubicBezTo>
                    <a:pt x="624717" y="0"/>
                    <a:pt x="804900" y="180183"/>
                    <a:pt x="804900" y="402450"/>
                  </a:cubicBezTo>
                  <a:close/>
                </a:path>
              </a:pathLst>
            </a:custGeom>
            <a:solidFill>
              <a:schemeClr val="accent6"/>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156" name="Group 155">
              <a:extLst>
                <a:ext uri="{FF2B5EF4-FFF2-40B4-BE49-F238E27FC236}">
                  <a16:creationId xmlns:a16="http://schemas.microsoft.com/office/drawing/2014/main" id="{5ECBAE90-9857-2354-6C7B-2736A535B0CF}"/>
                </a:ext>
              </a:extLst>
            </p:cNvPr>
            <p:cNvGrpSpPr/>
            <p:nvPr/>
          </p:nvGrpSpPr>
          <p:grpSpPr>
            <a:xfrm>
              <a:off x="1582037" y="5942606"/>
              <a:ext cx="639919" cy="580778"/>
              <a:chOff x="1582037" y="5942606"/>
              <a:chExt cx="639919" cy="580778"/>
            </a:xfrm>
            <a:effectLst/>
          </p:grpSpPr>
          <p:sp>
            <p:nvSpPr>
              <p:cNvPr id="157" name="Freeform: Shape 213">
                <a:extLst>
                  <a:ext uri="{FF2B5EF4-FFF2-40B4-BE49-F238E27FC236}">
                    <a16:creationId xmlns:a16="http://schemas.microsoft.com/office/drawing/2014/main" id="{2B5A149D-B1B6-D94E-57B1-F2A93CB1DE3A}"/>
                  </a:ext>
                </a:extLst>
              </p:cNvPr>
              <p:cNvSpPr/>
              <p:nvPr/>
            </p:nvSpPr>
            <p:spPr>
              <a:xfrm>
                <a:off x="1615586" y="5942606"/>
                <a:ext cx="580778" cy="580778"/>
              </a:xfrm>
              <a:custGeom>
                <a:avLst/>
                <a:gdLst>
                  <a:gd name="connsiteX0" fmla="*/ 580779 w 580778"/>
                  <a:gd name="connsiteY0" fmla="*/ 290389 h 580778"/>
                  <a:gd name="connsiteX1" fmla="*/ 290389 w 580778"/>
                  <a:gd name="connsiteY1" fmla="*/ 580779 h 580778"/>
                  <a:gd name="connsiteX2" fmla="*/ 0 w 580778"/>
                  <a:gd name="connsiteY2" fmla="*/ 290389 h 580778"/>
                  <a:gd name="connsiteX3" fmla="*/ 290389 w 580778"/>
                  <a:gd name="connsiteY3" fmla="*/ 0 h 580778"/>
                  <a:gd name="connsiteX4" fmla="*/ 580779 w 580778"/>
                  <a:gd name="connsiteY4" fmla="*/ 290389 h 58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78" h="580778">
                    <a:moveTo>
                      <a:pt x="580779" y="290389"/>
                    </a:moveTo>
                    <a:cubicBezTo>
                      <a:pt x="580779" y="450767"/>
                      <a:pt x="450767" y="580779"/>
                      <a:pt x="290389" y="580779"/>
                    </a:cubicBezTo>
                    <a:cubicBezTo>
                      <a:pt x="130012" y="580779"/>
                      <a:pt x="0" y="450767"/>
                      <a:pt x="0" y="290389"/>
                    </a:cubicBezTo>
                    <a:cubicBezTo>
                      <a:pt x="0" y="130012"/>
                      <a:pt x="130012" y="0"/>
                      <a:pt x="290389" y="0"/>
                    </a:cubicBezTo>
                    <a:cubicBezTo>
                      <a:pt x="450767" y="0"/>
                      <a:pt x="580779" y="130012"/>
                      <a:pt x="580779" y="290389"/>
                    </a:cubicBezTo>
                    <a:close/>
                  </a:path>
                </a:pathLst>
              </a:custGeom>
              <a:solidFill>
                <a:schemeClr val="bg1"/>
              </a:solidFill>
              <a:ln w="6823" cap="flat">
                <a:noFill/>
                <a:prstDash val="solid"/>
                <a:miter/>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pitchFamily="2" charset="0"/>
                  <a:ea typeface="+mn-ea"/>
                  <a:cs typeface="+mn-cs"/>
                </a:endParaRPr>
              </a:p>
            </p:txBody>
          </p:sp>
          <p:sp>
            <p:nvSpPr>
              <p:cNvPr id="158" name="TextBox 157">
                <a:extLst>
                  <a:ext uri="{FF2B5EF4-FFF2-40B4-BE49-F238E27FC236}">
                    <a16:creationId xmlns:a16="http://schemas.microsoft.com/office/drawing/2014/main" id="{044C6746-8411-406D-624E-E26B4CC279C6}"/>
                  </a:ext>
                </a:extLst>
              </p:cNvPr>
              <p:cNvSpPr txBox="1"/>
              <p:nvPr/>
            </p:nvSpPr>
            <p:spPr>
              <a:xfrm>
                <a:off x="1582037" y="6056310"/>
                <a:ext cx="63991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81A2F"/>
                    </a:solidFill>
                    <a:effectLst/>
                    <a:uLnTx/>
                    <a:uFillTx/>
                    <a:latin typeface="Helvetica" pitchFamily="2" charset="0"/>
                    <a:ea typeface="+mn-ea"/>
                    <a:cs typeface="+mn-cs"/>
                    <a:sym typeface="Helvetica"/>
                    <a:rtl val="0"/>
                  </a:rPr>
                  <a:t>2008</a:t>
                </a:r>
              </a:p>
            </p:txBody>
          </p:sp>
        </p:grpSp>
      </p:grpSp>
      <p:grpSp>
        <p:nvGrpSpPr>
          <p:cNvPr id="159" name="2002">
            <a:extLst>
              <a:ext uri="{FF2B5EF4-FFF2-40B4-BE49-F238E27FC236}">
                <a16:creationId xmlns:a16="http://schemas.microsoft.com/office/drawing/2014/main" id="{F3F6B686-2CF1-E1D8-3DBD-56D87568ADAF}"/>
              </a:ext>
            </a:extLst>
          </p:cNvPr>
          <p:cNvGrpSpPr/>
          <p:nvPr/>
        </p:nvGrpSpPr>
        <p:grpSpPr>
          <a:xfrm>
            <a:off x="4159582" y="5579159"/>
            <a:ext cx="959478" cy="804900"/>
            <a:chOff x="1503526" y="5830546"/>
            <a:chExt cx="959478" cy="804900"/>
          </a:xfrm>
        </p:grpSpPr>
        <p:sp>
          <p:nvSpPr>
            <p:cNvPr id="160" name="Freeform: Shape 211">
              <a:extLst>
                <a:ext uri="{FF2B5EF4-FFF2-40B4-BE49-F238E27FC236}">
                  <a16:creationId xmlns:a16="http://schemas.microsoft.com/office/drawing/2014/main" id="{88C1E84E-3F44-723A-0174-D76BD2828A02}"/>
                </a:ext>
              </a:extLst>
            </p:cNvPr>
            <p:cNvSpPr/>
            <p:nvPr/>
          </p:nvSpPr>
          <p:spPr>
            <a:xfrm>
              <a:off x="2272187" y="6083263"/>
              <a:ext cx="190817" cy="299397"/>
            </a:xfrm>
            <a:custGeom>
              <a:avLst/>
              <a:gdLst>
                <a:gd name="connsiteX0" fmla="*/ 190817 w 190817"/>
                <a:gd name="connsiteY0" fmla="*/ 149733 h 299397"/>
                <a:gd name="connsiteX1" fmla="*/ 0 w 190817"/>
                <a:gd name="connsiteY1" fmla="*/ 299398 h 299397"/>
                <a:gd name="connsiteX2" fmla="*/ 0 w 190817"/>
                <a:gd name="connsiteY2" fmla="*/ 0 h 299397"/>
                <a:gd name="connsiteX3" fmla="*/ 190817 w 190817"/>
                <a:gd name="connsiteY3" fmla="*/ 149733 h 299397"/>
              </a:gdLst>
              <a:ahLst/>
              <a:cxnLst>
                <a:cxn ang="0">
                  <a:pos x="connsiteX0" y="connsiteY0"/>
                </a:cxn>
                <a:cxn ang="0">
                  <a:pos x="connsiteX1" y="connsiteY1"/>
                </a:cxn>
                <a:cxn ang="0">
                  <a:pos x="connsiteX2" y="connsiteY2"/>
                </a:cxn>
                <a:cxn ang="0">
                  <a:pos x="connsiteX3" y="connsiteY3"/>
                </a:cxn>
              </a:cxnLst>
              <a:rect l="l" t="t" r="r" b="b"/>
              <a:pathLst>
                <a:path w="190817" h="299397">
                  <a:moveTo>
                    <a:pt x="190817" y="149733"/>
                  </a:moveTo>
                  <a:lnTo>
                    <a:pt x="0" y="299398"/>
                  </a:lnTo>
                  <a:lnTo>
                    <a:pt x="0" y="0"/>
                  </a:lnTo>
                  <a:lnTo>
                    <a:pt x="190817" y="149733"/>
                  </a:lnTo>
                  <a:close/>
                </a:path>
              </a:pathLst>
            </a:custGeom>
            <a:solidFill>
              <a:schemeClr val="accent6"/>
            </a:solidFill>
            <a:ln w="28575" cap="rnd" cmpd="sng" algn="ctr">
              <a:noFill/>
              <a:prstDash val="solid"/>
              <a:round/>
              <a:headEnd type="none" w="med" len="med"/>
              <a:tailEnd type="none" w="med" len="med"/>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86B"/>
                </a:solidFill>
                <a:effectLst/>
                <a:uLnTx/>
                <a:uFillTx/>
                <a:latin typeface="Helvetica" pitchFamily="2" charset="0"/>
                <a:ea typeface="+mn-ea"/>
                <a:cs typeface="+mn-cs"/>
              </a:endParaRPr>
            </a:p>
          </p:txBody>
        </p:sp>
        <p:sp>
          <p:nvSpPr>
            <p:cNvPr id="161" name="Freeform: Shape 212">
              <a:extLst>
                <a:ext uri="{FF2B5EF4-FFF2-40B4-BE49-F238E27FC236}">
                  <a16:creationId xmlns:a16="http://schemas.microsoft.com/office/drawing/2014/main" id="{B42C3C5D-5F95-74AD-39D6-368124A2431F}"/>
                </a:ext>
              </a:extLst>
            </p:cNvPr>
            <p:cNvSpPr/>
            <p:nvPr/>
          </p:nvSpPr>
          <p:spPr>
            <a:xfrm>
              <a:off x="1503526" y="5830546"/>
              <a:ext cx="804900" cy="804900"/>
            </a:xfrm>
            <a:custGeom>
              <a:avLst/>
              <a:gdLst>
                <a:gd name="connsiteX0" fmla="*/ 804900 w 804900"/>
                <a:gd name="connsiteY0" fmla="*/ 402450 h 804900"/>
                <a:gd name="connsiteX1" fmla="*/ 402450 w 804900"/>
                <a:gd name="connsiteY1" fmla="*/ 804901 h 804900"/>
                <a:gd name="connsiteX2" fmla="*/ 0 w 804900"/>
                <a:gd name="connsiteY2" fmla="*/ 402450 h 804900"/>
                <a:gd name="connsiteX3" fmla="*/ 402450 w 804900"/>
                <a:gd name="connsiteY3" fmla="*/ 0 h 804900"/>
                <a:gd name="connsiteX4" fmla="*/ 804900 w 804900"/>
                <a:gd name="connsiteY4" fmla="*/ 402450 h 8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900" h="804900">
                  <a:moveTo>
                    <a:pt x="804900" y="402450"/>
                  </a:moveTo>
                  <a:cubicBezTo>
                    <a:pt x="804900" y="624717"/>
                    <a:pt x="624717" y="804901"/>
                    <a:pt x="402450" y="804901"/>
                  </a:cubicBezTo>
                  <a:cubicBezTo>
                    <a:pt x="180183" y="804901"/>
                    <a:pt x="0" y="624717"/>
                    <a:pt x="0" y="402450"/>
                  </a:cubicBezTo>
                  <a:cubicBezTo>
                    <a:pt x="0" y="180183"/>
                    <a:pt x="180183" y="0"/>
                    <a:pt x="402450" y="0"/>
                  </a:cubicBezTo>
                  <a:cubicBezTo>
                    <a:pt x="624717" y="0"/>
                    <a:pt x="804900" y="180183"/>
                    <a:pt x="804900" y="402450"/>
                  </a:cubicBezTo>
                  <a:close/>
                </a:path>
              </a:pathLst>
            </a:custGeom>
            <a:solidFill>
              <a:schemeClr val="accent6"/>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162" name="Group 161">
              <a:extLst>
                <a:ext uri="{FF2B5EF4-FFF2-40B4-BE49-F238E27FC236}">
                  <a16:creationId xmlns:a16="http://schemas.microsoft.com/office/drawing/2014/main" id="{6B95D4C8-0428-F80F-6D69-93584C995800}"/>
                </a:ext>
              </a:extLst>
            </p:cNvPr>
            <p:cNvGrpSpPr/>
            <p:nvPr/>
          </p:nvGrpSpPr>
          <p:grpSpPr>
            <a:xfrm>
              <a:off x="1582037" y="5942606"/>
              <a:ext cx="639919" cy="580778"/>
              <a:chOff x="1582037" y="5942606"/>
              <a:chExt cx="639919" cy="580778"/>
            </a:xfrm>
            <a:effectLst/>
          </p:grpSpPr>
          <p:sp>
            <p:nvSpPr>
              <p:cNvPr id="163" name="Freeform: Shape 213">
                <a:extLst>
                  <a:ext uri="{FF2B5EF4-FFF2-40B4-BE49-F238E27FC236}">
                    <a16:creationId xmlns:a16="http://schemas.microsoft.com/office/drawing/2014/main" id="{ACCD97FA-9A5F-FEA3-C295-C3752AC2169E}"/>
                  </a:ext>
                </a:extLst>
              </p:cNvPr>
              <p:cNvSpPr/>
              <p:nvPr/>
            </p:nvSpPr>
            <p:spPr>
              <a:xfrm>
                <a:off x="1615586" y="5942606"/>
                <a:ext cx="580778" cy="580778"/>
              </a:xfrm>
              <a:custGeom>
                <a:avLst/>
                <a:gdLst>
                  <a:gd name="connsiteX0" fmla="*/ 580779 w 580778"/>
                  <a:gd name="connsiteY0" fmla="*/ 290389 h 580778"/>
                  <a:gd name="connsiteX1" fmla="*/ 290389 w 580778"/>
                  <a:gd name="connsiteY1" fmla="*/ 580779 h 580778"/>
                  <a:gd name="connsiteX2" fmla="*/ 0 w 580778"/>
                  <a:gd name="connsiteY2" fmla="*/ 290389 h 580778"/>
                  <a:gd name="connsiteX3" fmla="*/ 290389 w 580778"/>
                  <a:gd name="connsiteY3" fmla="*/ 0 h 580778"/>
                  <a:gd name="connsiteX4" fmla="*/ 580779 w 580778"/>
                  <a:gd name="connsiteY4" fmla="*/ 290389 h 58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78" h="580778">
                    <a:moveTo>
                      <a:pt x="580779" y="290389"/>
                    </a:moveTo>
                    <a:cubicBezTo>
                      <a:pt x="580779" y="450767"/>
                      <a:pt x="450767" y="580779"/>
                      <a:pt x="290389" y="580779"/>
                    </a:cubicBezTo>
                    <a:cubicBezTo>
                      <a:pt x="130012" y="580779"/>
                      <a:pt x="0" y="450767"/>
                      <a:pt x="0" y="290389"/>
                    </a:cubicBezTo>
                    <a:cubicBezTo>
                      <a:pt x="0" y="130012"/>
                      <a:pt x="130012" y="0"/>
                      <a:pt x="290389" y="0"/>
                    </a:cubicBezTo>
                    <a:cubicBezTo>
                      <a:pt x="450767" y="0"/>
                      <a:pt x="580779" y="130012"/>
                      <a:pt x="580779" y="290389"/>
                    </a:cubicBezTo>
                    <a:close/>
                  </a:path>
                </a:pathLst>
              </a:custGeom>
              <a:solidFill>
                <a:schemeClr val="bg1"/>
              </a:solidFill>
              <a:ln w="6823" cap="flat">
                <a:noFill/>
                <a:prstDash val="solid"/>
                <a:miter/>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pitchFamily="2" charset="0"/>
                  <a:ea typeface="+mn-ea"/>
                  <a:cs typeface="+mn-cs"/>
                </a:endParaRPr>
              </a:p>
            </p:txBody>
          </p:sp>
          <p:sp>
            <p:nvSpPr>
              <p:cNvPr id="164" name="TextBox 163">
                <a:extLst>
                  <a:ext uri="{FF2B5EF4-FFF2-40B4-BE49-F238E27FC236}">
                    <a16:creationId xmlns:a16="http://schemas.microsoft.com/office/drawing/2014/main" id="{06FAF4E2-6458-CF04-9E9E-89732BE01E9E}"/>
                  </a:ext>
                </a:extLst>
              </p:cNvPr>
              <p:cNvSpPr txBox="1"/>
              <p:nvPr/>
            </p:nvSpPr>
            <p:spPr>
              <a:xfrm>
                <a:off x="1582037" y="6056310"/>
                <a:ext cx="63991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81A2F"/>
                    </a:solidFill>
                    <a:effectLst/>
                    <a:uLnTx/>
                    <a:uFillTx/>
                    <a:latin typeface="Helvetica" pitchFamily="2" charset="0"/>
                    <a:ea typeface="+mn-ea"/>
                    <a:cs typeface="+mn-cs"/>
                    <a:sym typeface="Helvetica"/>
                    <a:rtl val="0"/>
                  </a:rPr>
                  <a:t>2008</a:t>
                </a:r>
              </a:p>
            </p:txBody>
          </p:sp>
        </p:grpSp>
      </p:grpSp>
      <p:grpSp>
        <p:nvGrpSpPr>
          <p:cNvPr id="165" name="2002">
            <a:extLst>
              <a:ext uri="{FF2B5EF4-FFF2-40B4-BE49-F238E27FC236}">
                <a16:creationId xmlns:a16="http://schemas.microsoft.com/office/drawing/2014/main" id="{336D01EE-DBBB-E549-64D2-C0CDDA1ED7A9}"/>
              </a:ext>
            </a:extLst>
          </p:cNvPr>
          <p:cNvGrpSpPr/>
          <p:nvPr/>
        </p:nvGrpSpPr>
        <p:grpSpPr>
          <a:xfrm>
            <a:off x="8048503" y="1005333"/>
            <a:ext cx="959478" cy="804900"/>
            <a:chOff x="1503526" y="5830546"/>
            <a:chExt cx="959478" cy="804900"/>
          </a:xfrm>
        </p:grpSpPr>
        <p:sp>
          <p:nvSpPr>
            <p:cNvPr id="166" name="Freeform: Shape 211">
              <a:extLst>
                <a:ext uri="{FF2B5EF4-FFF2-40B4-BE49-F238E27FC236}">
                  <a16:creationId xmlns:a16="http://schemas.microsoft.com/office/drawing/2014/main" id="{471B0E37-63CD-A4D7-1C8B-BDF0E42C8C83}"/>
                </a:ext>
              </a:extLst>
            </p:cNvPr>
            <p:cNvSpPr/>
            <p:nvPr/>
          </p:nvSpPr>
          <p:spPr>
            <a:xfrm>
              <a:off x="2272187" y="6083263"/>
              <a:ext cx="190817" cy="299397"/>
            </a:xfrm>
            <a:custGeom>
              <a:avLst/>
              <a:gdLst>
                <a:gd name="connsiteX0" fmla="*/ 190817 w 190817"/>
                <a:gd name="connsiteY0" fmla="*/ 149733 h 299397"/>
                <a:gd name="connsiteX1" fmla="*/ 0 w 190817"/>
                <a:gd name="connsiteY1" fmla="*/ 299398 h 299397"/>
                <a:gd name="connsiteX2" fmla="*/ 0 w 190817"/>
                <a:gd name="connsiteY2" fmla="*/ 0 h 299397"/>
                <a:gd name="connsiteX3" fmla="*/ 190817 w 190817"/>
                <a:gd name="connsiteY3" fmla="*/ 149733 h 299397"/>
              </a:gdLst>
              <a:ahLst/>
              <a:cxnLst>
                <a:cxn ang="0">
                  <a:pos x="connsiteX0" y="connsiteY0"/>
                </a:cxn>
                <a:cxn ang="0">
                  <a:pos x="connsiteX1" y="connsiteY1"/>
                </a:cxn>
                <a:cxn ang="0">
                  <a:pos x="connsiteX2" y="connsiteY2"/>
                </a:cxn>
                <a:cxn ang="0">
                  <a:pos x="connsiteX3" y="connsiteY3"/>
                </a:cxn>
              </a:cxnLst>
              <a:rect l="l" t="t" r="r" b="b"/>
              <a:pathLst>
                <a:path w="190817" h="299397">
                  <a:moveTo>
                    <a:pt x="190817" y="149733"/>
                  </a:moveTo>
                  <a:lnTo>
                    <a:pt x="0" y="299398"/>
                  </a:lnTo>
                  <a:lnTo>
                    <a:pt x="0" y="0"/>
                  </a:lnTo>
                  <a:lnTo>
                    <a:pt x="190817" y="149733"/>
                  </a:lnTo>
                  <a:close/>
                </a:path>
              </a:pathLst>
            </a:custGeom>
            <a:solidFill>
              <a:schemeClr val="accent6"/>
            </a:solidFill>
            <a:ln w="28575" cap="rnd" cmpd="sng" algn="ctr">
              <a:noFill/>
              <a:prstDash val="solid"/>
              <a:round/>
              <a:headEnd type="none" w="med" len="med"/>
              <a:tailEnd type="none" w="med" len="med"/>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86B"/>
                </a:solidFill>
                <a:effectLst/>
                <a:uLnTx/>
                <a:uFillTx/>
                <a:latin typeface="Helvetica" pitchFamily="2" charset="0"/>
                <a:ea typeface="+mn-ea"/>
                <a:cs typeface="+mn-cs"/>
              </a:endParaRPr>
            </a:p>
          </p:txBody>
        </p:sp>
        <p:sp>
          <p:nvSpPr>
            <p:cNvPr id="167" name="Freeform: Shape 212">
              <a:extLst>
                <a:ext uri="{FF2B5EF4-FFF2-40B4-BE49-F238E27FC236}">
                  <a16:creationId xmlns:a16="http://schemas.microsoft.com/office/drawing/2014/main" id="{63748425-F3CD-9B9E-8043-181BA42A99BB}"/>
                </a:ext>
              </a:extLst>
            </p:cNvPr>
            <p:cNvSpPr/>
            <p:nvPr/>
          </p:nvSpPr>
          <p:spPr>
            <a:xfrm>
              <a:off x="1503526" y="5830546"/>
              <a:ext cx="804900" cy="804900"/>
            </a:xfrm>
            <a:custGeom>
              <a:avLst/>
              <a:gdLst>
                <a:gd name="connsiteX0" fmla="*/ 804900 w 804900"/>
                <a:gd name="connsiteY0" fmla="*/ 402450 h 804900"/>
                <a:gd name="connsiteX1" fmla="*/ 402450 w 804900"/>
                <a:gd name="connsiteY1" fmla="*/ 804901 h 804900"/>
                <a:gd name="connsiteX2" fmla="*/ 0 w 804900"/>
                <a:gd name="connsiteY2" fmla="*/ 402450 h 804900"/>
                <a:gd name="connsiteX3" fmla="*/ 402450 w 804900"/>
                <a:gd name="connsiteY3" fmla="*/ 0 h 804900"/>
                <a:gd name="connsiteX4" fmla="*/ 804900 w 804900"/>
                <a:gd name="connsiteY4" fmla="*/ 402450 h 8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900" h="804900">
                  <a:moveTo>
                    <a:pt x="804900" y="402450"/>
                  </a:moveTo>
                  <a:cubicBezTo>
                    <a:pt x="804900" y="624717"/>
                    <a:pt x="624717" y="804901"/>
                    <a:pt x="402450" y="804901"/>
                  </a:cubicBezTo>
                  <a:cubicBezTo>
                    <a:pt x="180183" y="804901"/>
                    <a:pt x="0" y="624717"/>
                    <a:pt x="0" y="402450"/>
                  </a:cubicBezTo>
                  <a:cubicBezTo>
                    <a:pt x="0" y="180183"/>
                    <a:pt x="180183" y="0"/>
                    <a:pt x="402450" y="0"/>
                  </a:cubicBezTo>
                  <a:cubicBezTo>
                    <a:pt x="624717" y="0"/>
                    <a:pt x="804900" y="180183"/>
                    <a:pt x="804900" y="402450"/>
                  </a:cubicBezTo>
                  <a:close/>
                </a:path>
              </a:pathLst>
            </a:custGeom>
            <a:solidFill>
              <a:schemeClr val="accent6"/>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168" name="Group 167">
              <a:extLst>
                <a:ext uri="{FF2B5EF4-FFF2-40B4-BE49-F238E27FC236}">
                  <a16:creationId xmlns:a16="http://schemas.microsoft.com/office/drawing/2014/main" id="{DF1EABE9-FFCD-2C49-2EB6-0CDDA82863FE}"/>
                </a:ext>
              </a:extLst>
            </p:cNvPr>
            <p:cNvGrpSpPr/>
            <p:nvPr/>
          </p:nvGrpSpPr>
          <p:grpSpPr>
            <a:xfrm>
              <a:off x="1582037" y="5942606"/>
              <a:ext cx="639919" cy="580778"/>
              <a:chOff x="1582037" y="5942606"/>
              <a:chExt cx="639919" cy="580778"/>
            </a:xfrm>
            <a:effectLst/>
          </p:grpSpPr>
          <p:sp>
            <p:nvSpPr>
              <p:cNvPr id="169" name="Freeform: Shape 213">
                <a:extLst>
                  <a:ext uri="{FF2B5EF4-FFF2-40B4-BE49-F238E27FC236}">
                    <a16:creationId xmlns:a16="http://schemas.microsoft.com/office/drawing/2014/main" id="{20DDFF0A-75EB-6748-6C91-ED64FB901961}"/>
                  </a:ext>
                </a:extLst>
              </p:cNvPr>
              <p:cNvSpPr/>
              <p:nvPr/>
            </p:nvSpPr>
            <p:spPr>
              <a:xfrm>
                <a:off x="1615586" y="5942606"/>
                <a:ext cx="580778" cy="580778"/>
              </a:xfrm>
              <a:custGeom>
                <a:avLst/>
                <a:gdLst>
                  <a:gd name="connsiteX0" fmla="*/ 580779 w 580778"/>
                  <a:gd name="connsiteY0" fmla="*/ 290389 h 580778"/>
                  <a:gd name="connsiteX1" fmla="*/ 290389 w 580778"/>
                  <a:gd name="connsiteY1" fmla="*/ 580779 h 580778"/>
                  <a:gd name="connsiteX2" fmla="*/ 0 w 580778"/>
                  <a:gd name="connsiteY2" fmla="*/ 290389 h 580778"/>
                  <a:gd name="connsiteX3" fmla="*/ 290389 w 580778"/>
                  <a:gd name="connsiteY3" fmla="*/ 0 h 580778"/>
                  <a:gd name="connsiteX4" fmla="*/ 580779 w 580778"/>
                  <a:gd name="connsiteY4" fmla="*/ 290389 h 58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78" h="580778">
                    <a:moveTo>
                      <a:pt x="580779" y="290389"/>
                    </a:moveTo>
                    <a:cubicBezTo>
                      <a:pt x="580779" y="450767"/>
                      <a:pt x="450767" y="580779"/>
                      <a:pt x="290389" y="580779"/>
                    </a:cubicBezTo>
                    <a:cubicBezTo>
                      <a:pt x="130012" y="580779"/>
                      <a:pt x="0" y="450767"/>
                      <a:pt x="0" y="290389"/>
                    </a:cubicBezTo>
                    <a:cubicBezTo>
                      <a:pt x="0" y="130012"/>
                      <a:pt x="130012" y="0"/>
                      <a:pt x="290389" y="0"/>
                    </a:cubicBezTo>
                    <a:cubicBezTo>
                      <a:pt x="450767" y="0"/>
                      <a:pt x="580779" y="130012"/>
                      <a:pt x="580779" y="290389"/>
                    </a:cubicBezTo>
                    <a:close/>
                  </a:path>
                </a:pathLst>
              </a:custGeom>
              <a:solidFill>
                <a:schemeClr val="bg1"/>
              </a:solidFill>
              <a:ln w="6823" cap="flat">
                <a:noFill/>
                <a:prstDash val="solid"/>
                <a:miter/>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pitchFamily="2" charset="0"/>
                  <a:ea typeface="+mn-ea"/>
                  <a:cs typeface="+mn-cs"/>
                </a:endParaRPr>
              </a:p>
            </p:txBody>
          </p:sp>
          <p:sp>
            <p:nvSpPr>
              <p:cNvPr id="170" name="TextBox 169">
                <a:extLst>
                  <a:ext uri="{FF2B5EF4-FFF2-40B4-BE49-F238E27FC236}">
                    <a16:creationId xmlns:a16="http://schemas.microsoft.com/office/drawing/2014/main" id="{A5482347-7503-7BC9-E3F0-44EBC09F5C18}"/>
                  </a:ext>
                </a:extLst>
              </p:cNvPr>
              <p:cNvSpPr txBox="1"/>
              <p:nvPr/>
            </p:nvSpPr>
            <p:spPr>
              <a:xfrm>
                <a:off x="1582037" y="6056310"/>
                <a:ext cx="63991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81A2F"/>
                    </a:solidFill>
                    <a:effectLst/>
                    <a:uLnTx/>
                    <a:uFillTx/>
                    <a:latin typeface="Helvetica" pitchFamily="2" charset="0"/>
                    <a:ea typeface="+mn-ea"/>
                    <a:cs typeface="+mn-cs"/>
                    <a:sym typeface="Helvetica"/>
                    <a:rtl val="0"/>
                  </a:rPr>
                  <a:t>2012</a:t>
                </a:r>
              </a:p>
            </p:txBody>
          </p:sp>
        </p:grpSp>
      </p:grpSp>
      <p:grpSp>
        <p:nvGrpSpPr>
          <p:cNvPr id="171" name="2002">
            <a:extLst>
              <a:ext uri="{FF2B5EF4-FFF2-40B4-BE49-F238E27FC236}">
                <a16:creationId xmlns:a16="http://schemas.microsoft.com/office/drawing/2014/main" id="{5FF43E73-2621-87B7-D57F-55F7989E7805}"/>
              </a:ext>
            </a:extLst>
          </p:cNvPr>
          <p:cNvGrpSpPr/>
          <p:nvPr/>
        </p:nvGrpSpPr>
        <p:grpSpPr>
          <a:xfrm>
            <a:off x="8048503" y="2455536"/>
            <a:ext cx="959478" cy="804900"/>
            <a:chOff x="1503526" y="5830546"/>
            <a:chExt cx="959478" cy="804900"/>
          </a:xfrm>
        </p:grpSpPr>
        <p:sp>
          <p:nvSpPr>
            <p:cNvPr id="172" name="Freeform: Shape 211">
              <a:extLst>
                <a:ext uri="{FF2B5EF4-FFF2-40B4-BE49-F238E27FC236}">
                  <a16:creationId xmlns:a16="http://schemas.microsoft.com/office/drawing/2014/main" id="{211E0CAA-B6C1-4366-ABC6-1D99DC71C1A6}"/>
                </a:ext>
              </a:extLst>
            </p:cNvPr>
            <p:cNvSpPr/>
            <p:nvPr/>
          </p:nvSpPr>
          <p:spPr>
            <a:xfrm>
              <a:off x="2272187" y="6083263"/>
              <a:ext cx="190817" cy="299397"/>
            </a:xfrm>
            <a:custGeom>
              <a:avLst/>
              <a:gdLst>
                <a:gd name="connsiteX0" fmla="*/ 190817 w 190817"/>
                <a:gd name="connsiteY0" fmla="*/ 149733 h 299397"/>
                <a:gd name="connsiteX1" fmla="*/ 0 w 190817"/>
                <a:gd name="connsiteY1" fmla="*/ 299398 h 299397"/>
                <a:gd name="connsiteX2" fmla="*/ 0 w 190817"/>
                <a:gd name="connsiteY2" fmla="*/ 0 h 299397"/>
                <a:gd name="connsiteX3" fmla="*/ 190817 w 190817"/>
                <a:gd name="connsiteY3" fmla="*/ 149733 h 299397"/>
              </a:gdLst>
              <a:ahLst/>
              <a:cxnLst>
                <a:cxn ang="0">
                  <a:pos x="connsiteX0" y="connsiteY0"/>
                </a:cxn>
                <a:cxn ang="0">
                  <a:pos x="connsiteX1" y="connsiteY1"/>
                </a:cxn>
                <a:cxn ang="0">
                  <a:pos x="connsiteX2" y="connsiteY2"/>
                </a:cxn>
                <a:cxn ang="0">
                  <a:pos x="connsiteX3" y="connsiteY3"/>
                </a:cxn>
              </a:cxnLst>
              <a:rect l="l" t="t" r="r" b="b"/>
              <a:pathLst>
                <a:path w="190817" h="299397">
                  <a:moveTo>
                    <a:pt x="190817" y="149733"/>
                  </a:moveTo>
                  <a:lnTo>
                    <a:pt x="0" y="299398"/>
                  </a:lnTo>
                  <a:lnTo>
                    <a:pt x="0" y="0"/>
                  </a:lnTo>
                  <a:lnTo>
                    <a:pt x="190817" y="149733"/>
                  </a:lnTo>
                  <a:close/>
                </a:path>
              </a:pathLst>
            </a:custGeom>
            <a:solidFill>
              <a:schemeClr val="accent6"/>
            </a:solidFill>
            <a:ln w="28575" cap="rnd" cmpd="sng" algn="ctr">
              <a:noFill/>
              <a:prstDash val="solid"/>
              <a:round/>
              <a:headEnd type="none" w="med" len="med"/>
              <a:tailEnd type="none" w="med" len="med"/>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86B"/>
                </a:solidFill>
                <a:effectLst/>
                <a:uLnTx/>
                <a:uFillTx/>
                <a:latin typeface="Helvetica" pitchFamily="2" charset="0"/>
                <a:ea typeface="+mn-ea"/>
                <a:cs typeface="+mn-cs"/>
              </a:endParaRPr>
            </a:p>
          </p:txBody>
        </p:sp>
        <p:sp>
          <p:nvSpPr>
            <p:cNvPr id="173" name="Freeform: Shape 212">
              <a:extLst>
                <a:ext uri="{FF2B5EF4-FFF2-40B4-BE49-F238E27FC236}">
                  <a16:creationId xmlns:a16="http://schemas.microsoft.com/office/drawing/2014/main" id="{37C252B0-DF43-0095-55D4-CB00EF42A61F}"/>
                </a:ext>
              </a:extLst>
            </p:cNvPr>
            <p:cNvSpPr/>
            <p:nvPr/>
          </p:nvSpPr>
          <p:spPr>
            <a:xfrm>
              <a:off x="1503526" y="5830546"/>
              <a:ext cx="804900" cy="804900"/>
            </a:xfrm>
            <a:custGeom>
              <a:avLst/>
              <a:gdLst>
                <a:gd name="connsiteX0" fmla="*/ 804900 w 804900"/>
                <a:gd name="connsiteY0" fmla="*/ 402450 h 804900"/>
                <a:gd name="connsiteX1" fmla="*/ 402450 w 804900"/>
                <a:gd name="connsiteY1" fmla="*/ 804901 h 804900"/>
                <a:gd name="connsiteX2" fmla="*/ 0 w 804900"/>
                <a:gd name="connsiteY2" fmla="*/ 402450 h 804900"/>
                <a:gd name="connsiteX3" fmla="*/ 402450 w 804900"/>
                <a:gd name="connsiteY3" fmla="*/ 0 h 804900"/>
                <a:gd name="connsiteX4" fmla="*/ 804900 w 804900"/>
                <a:gd name="connsiteY4" fmla="*/ 402450 h 8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900" h="804900">
                  <a:moveTo>
                    <a:pt x="804900" y="402450"/>
                  </a:moveTo>
                  <a:cubicBezTo>
                    <a:pt x="804900" y="624717"/>
                    <a:pt x="624717" y="804901"/>
                    <a:pt x="402450" y="804901"/>
                  </a:cubicBezTo>
                  <a:cubicBezTo>
                    <a:pt x="180183" y="804901"/>
                    <a:pt x="0" y="624717"/>
                    <a:pt x="0" y="402450"/>
                  </a:cubicBezTo>
                  <a:cubicBezTo>
                    <a:pt x="0" y="180183"/>
                    <a:pt x="180183" y="0"/>
                    <a:pt x="402450" y="0"/>
                  </a:cubicBezTo>
                  <a:cubicBezTo>
                    <a:pt x="624717" y="0"/>
                    <a:pt x="804900" y="180183"/>
                    <a:pt x="804900" y="402450"/>
                  </a:cubicBezTo>
                  <a:close/>
                </a:path>
              </a:pathLst>
            </a:custGeom>
            <a:solidFill>
              <a:schemeClr val="accent6"/>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174" name="Group 173">
              <a:extLst>
                <a:ext uri="{FF2B5EF4-FFF2-40B4-BE49-F238E27FC236}">
                  <a16:creationId xmlns:a16="http://schemas.microsoft.com/office/drawing/2014/main" id="{C100ED19-CE8D-C6B1-8612-B870CD889F67}"/>
                </a:ext>
              </a:extLst>
            </p:cNvPr>
            <p:cNvGrpSpPr/>
            <p:nvPr/>
          </p:nvGrpSpPr>
          <p:grpSpPr>
            <a:xfrm>
              <a:off x="1582037" y="5942606"/>
              <a:ext cx="639919" cy="580778"/>
              <a:chOff x="1582037" y="5942606"/>
              <a:chExt cx="639919" cy="580778"/>
            </a:xfrm>
            <a:effectLst/>
          </p:grpSpPr>
          <p:sp>
            <p:nvSpPr>
              <p:cNvPr id="175" name="Freeform: Shape 213">
                <a:extLst>
                  <a:ext uri="{FF2B5EF4-FFF2-40B4-BE49-F238E27FC236}">
                    <a16:creationId xmlns:a16="http://schemas.microsoft.com/office/drawing/2014/main" id="{A4042B34-BABB-23CE-802F-617FD059DF45}"/>
                  </a:ext>
                </a:extLst>
              </p:cNvPr>
              <p:cNvSpPr/>
              <p:nvPr/>
            </p:nvSpPr>
            <p:spPr>
              <a:xfrm>
                <a:off x="1615586" y="5942606"/>
                <a:ext cx="580778" cy="580778"/>
              </a:xfrm>
              <a:custGeom>
                <a:avLst/>
                <a:gdLst>
                  <a:gd name="connsiteX0" fmla="*/ 580779 w 580778"/>
                  <a:gd name="connsiteY0" fmla="*/ 290389 h 580778"/>
                  <a:gd name="connsiteX1" fmla="*/ 290389 w 580778"/>
                  <a:gd name="connsiteY1" fmla="*/ 580779 h 580778"/>
                  <a:gd name="connsiteX2" fmla="*/ 0 w 580778"/>
                  <a:gd name="connsiteY2" fmla="*/ 290389 h 580778"/>
                  <a:gd name="connsiteX3" fmla="*/ 290389 w 580778"/>
                  <a:gd name="connsiteY3" fmla="*/ 0 h 580778"/>
                  <a:gd name="connsiteX4" fmla="*/ 580779 w 580778"/>
                  <a:gd name="connsiteY4" fmla="*/ 290389 h 58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78" h="580778">
                    <a:moveTo>
                      <a:pt x="580779" y="290389"/>
                    </a:moveTo>
                    <a:cubicBezTo>
                      <a:pt x="580779" y="450767"/>
                      <a:pt x="450767" y="580779"/>
                      <a:pt x="290389" y="580779"/>
                    </a:cubicBezTo>
                    <a:cubicBezTo>
                      <a:pt x="130012" y="580779"/>
                      <a:pt x="0" y="450767"/>
                      <a:pt x="0" y="290389"/>
                    </a:cubicBezTo>
                    <a:cubicBezTo>
                      <a:pt x="0" y="130012"/>
                      <a:pt x="130012" y="0"/>
                      <a:pt x="290389" y="0"/>
                    </a:cubicBezTo>
                    <a:cubicBezTo>
                      <a:pt x="450767" y="0"/>
                      <a:pt x="580779" y="130012"/>
                      <a:pt x="580779" y="290389"/>
                    </a:cubicBezTo>
                    <a:close/>
                  </a:path>
                </a:pathLst>
              </a:custGeom>
              <a:solidFill>
                <a:schemeClr val="bg1"/>
              </a:solidFill>
              <a:ln w="6823" cap="flat">
                <a:noFill/>
                <a:prstDash val="solid"/>
                <a:miter/>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pitchFamily="2" charset="0"/>
                  <a:ea typeface="+mn-ea"/>
                  <a:cs typeface="+mn-cs"/>
                </a:endParaRPr>
              </a:p>
            </p:txBody>
          </p:sp>
          <p:sp>
            <p:nvSpPr>
              <p:cNvPr id="176" name="TextBox 175">
                <a:extLst>
                  <a:ext uri="{FF2B5EF4-FFF2-40B4-BE49-F238E27FC236}">
                    <a16:creationId xmlns:a16="http://schemas.microsoft.com/office/drawing/2014/main" id="{E80E7456-6A49-1D94-41DA-F372E9D76A05}"/>
                  </a:ext>
                </a:extLst>
              </p:cNvPr>
              <p:cNvSpPr txBox="1"/>
              <p:nvPr/>
            </p:nvSpPr>
            <p:spPr>
              <a:xfrm>
                <a:off x="1582037" y="6056310"/>
                <a:ext cx="63991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81A2F"/>
                    </a:solidFill>
                    <a:effectLst/>
                    <a:uLnTx/>
                    <a:uFillTx/>
                    <a:latin typeface="Helvetica" pitchFamily="2" charset="0"/>
                    <a:ea typeface="+mn-ea"/>
                    <a:cs typeface="+mn-cs"/>
                    <a:sym typeface="Helvetica"/>
                    <a:rtl val="0"/>
                  </a:rPr>
                  <a:t>2013</a:t>
                </a:r>
              </a:p>
            </p:txBody>
          </p:sp>
        </p:grpSp>
      </p:grpSp>
      <p:grpSp>
        <p:nvGrpSpPr>
          <p:cNvPr id="177" name="2002">
            <a:extLst>
              <a:ext uri="{FF2B5EF4-FFF2-40B4-BE49-F238E27FC236}">
                <a16:creationId xmlns:a16="http://schemas.microsoft.com/office/drawing/2014/main" id="{71B071A9-A4F3-A63D-BDC1-34284E78ECC9}"/>
              </a:ext>
            </a:extLst>
          </p:cNvPr>
          <p:cNvGrpSpPr/>
          <p:nvPr/>
        </p:nvGrpSpPr>
        <p:grpSpPr>
          <a:xfrm>
            <a:off x="8048503" y="3910427"/>
            <a:ext cx="959478" cy="804900"/>
            <a:chOff x="1503526" y="5830546"/>
            <a:chExt cx="959478" cy="804900"/>
          </a:xfrm>
        </p:grpSpPr>
        <p:sp>
          <p:nvSpPr>
            <p:cNvPr id="178" name="Freeform: Shape 211">
              <a:extLst>
                <a:ext uri="{FF2B5EF4-FFF2-40B4-BE49-F238E27FC236}">
                  <a16:creationId xmlns:a16="http://schemas.microsoft.com/office/drawing/2014/main" id="{A53810A8-9E85-450A-D661-8E1F9CB1DAC8}"/>
                </a:ext>
              </a:extLst>
            </p:cNvPr>
            <p:cNvSpPr/>
            <p:nvPr/>
          </p:nvSpPr>
          <p:spPr>
            <a:xfrm>
              <a:off x="2272187" y="6083263"/>
              <a:ext cx="190817" cy="299397"/>
            </a:xfrm>
            <a:custGeom>
              <a:avLst/>
              <a:gdLst>
                <a:gd name="connsiteX0" fmla="*/ 190817 w 190817"/>
                <a:gd name="connsiteY0" fmla="*/ 149733 h 299397"/>
                <a:gd name="connsiteX1" fmla="*/ 0 w 190817"/>
                <a:gd name="connsiteY1" fmla="*/ 299398 h 299397"/>
                <a:gd name="connsiteX2" fmla="*/ 0 w 190817"/>
                <a:gd name="connsiteY2" fmla="*/ 0 h 299397"/>
                <a:gd name="connsiteX3" fmla="*/ 190817 w 190817"/>
                <a:gd name="connsiteY3" fmla="*/ 149733 h 299397"/>
              </a:gdLst>
              <a:ahLst/>
              <a:cxnLst>
                <a:cxn ang="0">
                  <a:pos x="connsiteX0" y="connsiteY0"/>
                </a:cxn>
                <a:cxn ang="0">
                  <a:pos x="connsiteX1" y="connsiteY1"/>
                </a:cxn>
                <a:cxn ang="0">
                  <a:pos x="connsiteX2" y="connsiteY2"/>
                </a:cxn>
                <a:cxn ang="0">
                  <a:pos x="connsiteX3" y="connsiteY3"/>
                </a:cxn>
              </a:cxnLst>
              <a:rect l="l" t="t" r="r" b="b"/>
              <a:pathLst>
                <a:path w="190817" h="299397">
                  <a:moveTo>
                    <a:pt x="190817" y="149733"/>
                  </a:moveTo>
                  <a:lnTo>
                    <a:pt x="0" y="299398"/>
                  </a:lnTo>
                  <a:lnTo>
                    <a:pt x="0" y="0"/>
                  </a:lnTo>
                  <a:lnTo>
                    <a:pt x="190817" y="149733"/>
                  </a:lnTo>
                  <a:close/>
                </a:path>
              </a:pathLst>
            </a:custGeom>
            <a:solidFill>
              <a:schemeClr val="accent6"/>
            </a:solidFill>
            <a:ln w="28575" cap="rnd" cmpd="sng" algn="ctr">
              <a:noFill/>
              <a:prstDash val="solid"/>
              <a:round/>
              <a:headEnd type="none" w="med" len="med"/>
              <a:tailEnd type="none" w="med" len="med"/>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86B"/>
                </a:solidFill>
                <a:effectLst/>
                <a:uLnTx/>
                <a:uFillTx/>
                <a:latin typeface="Helvetica" pitchFamily="2" charset="0"/>
                <a:ea typeface="+mn-ea"/>
                <a:cs typeface="+mn-cs"/>
              </a:endParaRPr>
            </a:p>
          </p:txBody>
        </p:sp>
        <p:sp>
          <p:nvSpPr>
            <p:cNvPr id="179" name="Freeform: Shape 212">
              <a:extLst>
                <a:ext uri="{FF2B5EF4-FFF2-40B4-BE49-F238E27FC236}">
                  <a16:creationId xmlns:a16="http://schemas.microsoft.com/office/drawing/2014/main" id="{1850DCE9-4B4E-5FE1-0141-B85E779C7B42}"/>
                </a:ext>
              </a:extLst>
            </p:cNvPr>
            <p:cNvSpPr/>
            <p:nvPr/>
          </p:nvSpPr>
          <p:spPr>
            <a:xfrm>
              <a:off x="1503526" y="5830546"/>
              <a:ext cx="804900" cy="804900"/>
            </a:xfrm>
            <a:custGeom>
              <a:avLst/>
              <a:gdLst>
                <a:gd name="connsiteX0" fmla="*/ 804900 w 804900"/>
                <a:gd name="connsiteY0" fmla="*/ 402450 h 804900"/>
                <a:gd name="connsiteX1" fmla="*/ 402450 w 804900"/>
                <a:gd name="connsiteY1" fmla="*/ 804901 h 804900"/>
                <a:gd name="connsiteX2" fmla="*/ 0 w 804900"/>
                <a:gd name="connsiteY2" fmla="*/ 402450 h 804900"/>
                <a:gd name="connsiteX3" fmla="*/ 402450 w 804900"/>
                <a:gd name="connsiteY3" fmla="*/ 0 h 804900"/>
                <a:gd name="connsiteX4" fmla="*/ 804900 w 804900"/>
                <a:gd name="connsiteY4" fmla="*/ 402450 h 8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900" h="804900">
                  <a:moveTo>
                    <a:pt x="804900" y="402450"/>
                  </a:moveTo>
                  <a:cubicBezTo>
                    <a:pt x="804900" y="624717"/>
                    <a:pt x="624717" y="804901"/>
                    <a:pt x="402450" y="804901"/>
                  </a:cubicBezTo>
                  <a:cubicBezTo>
                    <a:pt x="180183" y="804901"/>
                    <a:pt x="0" y="624717"/>
                    <a:pt x="0" y="402450"/>
                  </a:cubicBezTo>
                  <a:cubicBezTo>
                    <a:pt x="0" y="180183"/>
                    <a:pt x="180183" y="0"/>
                    <a:pt x="402450" y="0"/>
                  </a:cubicBezTo>
                  <a:cubicBezTo>
                    <a:pt x="624717" y="0"/>
                    <a:pt x="804900" y="180183"/>
                    <a:pt x="804900" y="402450"/>
                  </a:cubicBezTo>
                  <a:close/>
                </a:path>
              </a:pathLst>
            </a:custGeom>
            <a:solidFill>
              <a:schemeClr val="accent6"/>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180" name="Group 179">
              <a:extLst>
                <a:ext uri="{FF2B5EF4-FFF2-40B4-BE49-F238E27FC236}">
                  <a16:creationId xmlns:a16="http://schemas.microsoft.com/office/drawing/2014/main" id="{E9975894-87B1-C892-99CC-1C9F2A808C4A}"/>
                </a:ext>
              </a:extLst>
            </p:cNvPr>
            <p:cNvGrpSpPr/>
            <p:nvPr/>
          </p:nvGrpSpPr>
          <p:grpSpPr>
            <a:xfrm>
              <a:off x="1582037" y="5942606"/>
              <a:ext cx="639919" cy="580778"/>
              <a:chOff x="1582037" y="5942606"/>
              <a:chExt cx="639919" cy="580778"/>
            </a:xfrm>
            <a:effectLst/>
          </p:grpSpPr>
          <p:sp>
            <p:nvSpPr>
              <p:cNvPr id="181" name="Freeform: Shape 213">
                <a:extLst>
                  <a:ext uri="{FF2B5EF4-FFF2-40B4-BE49-F238E27FC236}">
                    <a16:creationId xmlns:a16="http://schemas.microsoft.com/office/drawing/2014/main" id="{D72A0998-AE6F-A0E7-56B7-1B2A3F7EAC2F}"/>
                  </a:ext>
                </a:extLst>
              </p:cNvPr>
              <p:cNvSpPr/>
              <p:nvPr/>
            </p:nvSpPr>
            <p:spPr>
              <a:xfrm>
                <a:off x="1615586" y="5942606"/>
                <a:ext cx="580778" cy="580778"/>
              </a:xfrm>
              <a:custGeom>
                <a:avLst/>
                <a:gdLst>
                  <a:gd name="connsiteX0" fmla="*/ 580779 w 580778"/>
                  <a:gd name="connsiteY0" fmla="*/ 290389 h 580778"/>
                  <a:gd name="connsiteX1" fmla="*/ 290389 w 580778"/>
                  <a:gd name="connsiteY1" fmla="*/ 580779 h 580778"/>
                  <a:gd name="connsiteX2" fmla="*/ 0 w 580778"/>
                  <a:gd name="connsiteY2" fmla="*/ 290389 h 580778"/>
                  <a:gd name="connsiteX3" fmla="*/ 290389 w 580778"/>
                  <a:gd name="connsiteY3" fmla="*/ 0 h 580778"/>
                  <a:gd name="connsiteX4" fmla="*/ 580779 w 580778"/>
                  <a:gd name="connsiteY4" fmla="*/ 290389 h 58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78" h="580778">
                    <a:moveTo>
                      <a:pt x="580779" y="290389"/>
                    </a:moveTo>
                    <a:cubicBezTo>
                      <a:pt x="580779" y="450767"/>
                      <a:pt x="450767" y="580779"/>
                      <a:pt x="290389" y="580779"/>
                    </a:cubicBezTo>
                    <a:cubicBezTo>
                      <a:pt x="130012" y="580779"/>
                      <a:pt x="0" y="450767"/>
                      <a:pt x="0" y="290389"/>
                    </a:cubicBezTo>
                    <a:cubicBezTo>
                      <a:pt x="0" y="130012"/>
                      <a:pt x="130012" y="0"/>
                      <a:pt x="290389" y="0"/>
                    </a:cubicBezTo>
                    <a:cubicBezTo>
                      <a:pt x="450767" y="0"/>
                      <a:pt x="580779" y="130012"/>
                      <a:pt x="580779" y="290389"/>
                    </a:cubicBezTo>
                    <a:close/>
                  </a:path>
                </a:pathLst>
              </a:custGeom>
              <a:solidFill>
                <a:schemeClr val="bg1"/>
              </a:solidFill>
              <a:ln w="6823" cap="flat">
                <a:noFill/>
                <a:prstDash val="solid"/>
                <a:miter/>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pitchFamily="2" charset="0"/>
                  <a:ea typeface="+mn-ea"/>
                  <a:cs typeface="+mn-cs"/>
                </a:endParaRPr>
              </a:p>
            </p:txBody>
          </p:sp>
          <p:sp>
            <p:nvSpPr>
              <p:cNvPr id="182" name="TextBox 181">
                <a:extLst>
                  <a:ext uri="{FF2B5EF4-FFF2-40B4-BE49-F238E27FC236}">
                    <a16:creationId xmlns:a16="http://schemas.microsoft.com/office/drawing/2014/main" id="{D0DAE05C-FFFB-3A39-3342-3681AE8BE465}"/>
                  </a:ext>
                </a:extLst>
              </p:cNvPr>
              <p:cNvSpPr txBox="1"/>
              <p:nvPr/>
            </p:nvSpPr>
            <p:spPr>
              <a:xfrm>
                <a:off x="1582037" y="6056310"/>
                <a:ext cx="63991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81A2F"/>
                    </a:solidFill>
                    <a:effectLst/>
                    <a:uLnTx/>
                    <a:uFillTx/>
                    <a:latin typeface="Helvetica" pitchFamily="2" charset="0"/>
                    <a:ea typeface="+mn-ea"/>
                    <a:cs typeface="+mn-cs"/>
                    <a:sym typeface="Helvetica"/>
                    <a:rtl val="0"/>
                  </a:rPr>
                  <a:t>2014</a:t>
                </a:r>
              </a:p>
            </p:txBody>
          </p:sp>
        </p:grpSp>
      </p:grpSp>
      <p:grpSp>
        <p:nvGrpSpPr>
          <p:cNvPr id="183" name="2002">
            <a:extLst>
              <a:ext uri="{FF2B5EF4-FFF2-40B4-BE49-F238E27FC236}">
                <a16:creationId xmlns:a16="http://schemas.microsoft.com/office/drawing/2014/main" id="{4BE4C8C1-093B-0AB9-44AB-C75E8B7239A7}"/>
              </a:ext>
            </a:extLst>
          </p:cNvPr>
          <p:cNvGrpSpPr/>
          <p:nvPr/>
        </p:nvGrpSpPr>
        <p:grpSpPr>
          <a:xfrm>
            <a:off x="8048503" y="5357979"/>
            <a:ext cx="959478" cy="804900"/>
            <a:chOff x="1503526" y="5830546"/>
            <a:chExt cx="959478" cy="804900"/>
          </a:xfrm>
        </p:grpSpPr>
        <p:sp>
          <p:nvSpPr>
            <p:cNvPr id="184" name="Freeform: Shape 211">
              <a:extLst>
                <a:ext uri="{FF2B5EF4-FFF2-40B4-BE49-F238E27FC236}">
                  <a16:creationId xmlns:a16="http://schemas.microsoft.com/office/drawing/2014/main" id="{C7C223DF-58FD-4838-9C16-3070AB7A81AB}"/>
                </a:ext>
              </a:extLst>
            </p:cNvPr>
            <p:cNvSpPr/>
            <p:nvPr/>
          </p:nvSpPr>
          <p:spPr>
            <a:xfrm>
              <a:off x="2272187" y="6083263"/>
              <a:ext cx="190817" cy="299397"/>
            </a:xfrm>
            <a:custGeom>
              <a:avLst/>
              <a:gdLst>
                <a:gd name="connsiteX0" fmla="*/ 190817 w 190817"/>
                <a:gd name="connsiteY0" fmla="*/ 149733 h 299397"/>
                <a:gd name="connsiteX1" fmla="*/ 0 w 190817"/>
                <a:gd name="connsiteY1" fmla="*/ 299398 h 299397"/>
                <a:gd name="connsiteX2" fmla="*/ 0 w 190817"/>
                <a:gd name="connsiteY2" fmla="*/ 0 h 299397"/>
                <a:gd name="connsiteX3" fmla="*/ 190817 w 190817"/>
                <a:gd name="connsiteY3" fmla="*/ 149733 h 299397"/>
              </a:gdLst>
              <a:ahLst/>
              <a:cxnLst>
                <a:cxn ang="0">
                  <a:pos x="connsiteX0" y="connsiteY0"/>
                </a:cxn>
                <a:cxn ang="0">
                  <a:pos x="connsiteX1" y="connsiteY1"/>
                </a:cxn>
                <a:cxn ang="0">
                  <a:pos x="connsiteX2" y="connsiteY2"/>
                </a:cxn>
                <a:cxn ang="0">
                  <a:pos x="connsiteX3" y="connsiteY3"/>
                </a:cxn>
              </a:cxnLst>
              <a:rect l="l" t="t" r="r" b="b"/>
              <a:pathLst>
                <a:path w="190817" h="299397">
                  <a:moveTo>
                    <a:pt x="190817" y="149733"/>
                  </a:moveTo>
                  <a:lnTo>
                    <a:pt x="0" y="299398"/>
                  </a:lnTo>
                  <a:lnTo>
                    <a:pt x="0" y="0"/>
                  </a:lnTo>
                  <a:lnTo>
                    <a:pt x="190817" y="149733"/>
                  </a:lnTo>
                  <a:close/>
                </a:path>
              </a:pathLst>
            </a:custGeom>
            <a:solidFill>
              <a:schemeClr val="accent6"/>
            </a:solidFill>
            <a:ln w="28575" cap="rnd" cmpd="sng" algn="ctr">
              <a:noFill/>
              <a:prstDash val="solid"/>
              <a:round/>
              <a:headEnd type="none" w="med" len="med"/>
              <a:tailEnd type="none" w="med" len="med"/>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86B"/>
                </a:solidFill>
                <a:effectLst/>
                <a:uLnTx/>
                <a:uFillTx/>
                <a:latin typeface="Helvetica" pitchFamily="2" charset="0"/>
                <a:ea typeface="+mn-ea"/>
                <a:cs typeface="+mn-cs"/>
              </a:endParaRPr>
            </a:p>
          </p:txBody>
        </p:sp>
        <p:sp>
          <p:nvSpPr>
            <p:cNvPr id="185" name="Freeform: Shape 212">
              <a:extLst>
                <a:ext uri="{FF2B5EF4-FFF2-40B4-BE49-F238E27FC236}">
                  <a16:creationId xmlns:a16="http://schemas.microsoft.com/office/drawing/2014/main" id="{62CBDD6E-7D01-20DC-1F0C-7D112D44C754}"/>
                </a:ext>
              </a:extLst>
            </p:cNvPr>
            <p:cNvSpPr/>
            <p:nvPr/>
          </p:nvSpPr>
          <p:spPr>
            <a:xfrm>
              <a:off x="1503526" y="5830546"/>
              <a:ext cx="804900" cy="804900"/>
            </a:xfrm>
            <a:custGeom>
              <a:avLst/>
              <a:gdLst>
                <a:gd name="connsiteX0" fmla="*/ 804900 w 804900"/>
                <a:gd name="connsiteY0" fmla="*/ 402450 h 804900"/>
                <a:gd name="connsiteX1" fmla="*/ 402450 w 804900"/>
                <a:gd name="connsiteY1" fmla="*/ 804901 h 804900"/>
                <a:gd name="connsiteX2" fmla="*/ 0 w 804900"/>
                <a:gd name="connsiteY2" fmla="*/ 402450 h 804900"/>
                <a:gd name="connsiteX3" fmla="*/ 402450 w 804900"/>
                <a:gd name="connsiteY3" fmla="*/ 0 h 804900"/>
                <a:gd name="connsiteX4" fmla="*/ 804900 w 804900"/>
                <a:gd name="connsiteY4" fmla="*/ 402450 h 8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900" h="804900">
                  <a:moveTo>
                    <a:pt x="804900" y="402450"/>
                  </a:moveTo>
                  <a:cubicBezTo>
                    <a:pt x="804900" y="624717"/>
                    <a:pt x="624717" y="804901"/>
                    <a:pt x="402450" y="804901"/>
                  </a:cubicBezTo>
                  <a:cubicBezTo>
                    <a:pt x="180183" y="804901"/>
                    <a:pt x="0" y="624717"/>
                    <a:pt x="0" y="402450"/>
                  </a:cubicBezTo>
                  <a:cubicBezTo>
                    <a:pt x="0" y="180183"/>
                    <a:pt x="180183" y="0"/>
                    <a:pt x="402450" y="0"/>
                  </a:cubicBezTo>
                  <a:cubicBezTo>
                    <a:pt x="624717" y="0"/>
                    <a:pt x="804900" y="180183"/>
                    <a:pt x="804900" y="402450"/>
                  </a:cubicBezTo>
                  <a:close/>
                </a:path>
              </a:pathLst>
            </a:custGeom>
            <a:solidFill>
              <a:schemeClr val="accent6"/>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186" name="Group 185">
              <a:extLst>
                <a:ext uri="{FF2B5EF4-FFF2-40B4-BE49-F238E27FC236}">
                  <a16:creationId xmlns:a16="http://schemas.microsoft.com/office/drawing/2014/main" id="{BDC2B6C1-BD06-28B3-C612-B987F9F44A5A}"/>
                </a:ext>
              </a:extLst>
            </p:cNvPr>
            <p:cNvGrpSpPr/>
            <p:nvPr/>
          </p:nvGrpSpPr>
          <p:grpSpPr>
            <a:xfrm>
              <a:off x="1582037" y="5942606"/>
              <a:ext cx="639919" cy="580778"/>
              <a:chOff x="1582037" y="5942606"/>
              <a:chExt cx="639919" cy="580778"/>
            </a:xfrm>
            <a:effectLst/>
          </p:grpSpPr>
          <p:sp>
            <p:nvSpPr>
              <p:cNvPr id="187" name="Freeform: Shape 213">
                <a:extLst>
                  <a:ext uri="{FF2B5EF4-FFF2-40B4-BE49-F238E27FC236}">
                    <a16:creationId xmlns:a16="http://schemas.microsoft.com/office/drawing/2014/main" id="{CDA89F0C-45EE-1FA4-D69D-ECC1FD580AC5}"/>
                  </a:ext>
                </a:extLst>
              </p:cNvPr>
              <p:cNvSpPr/>
              <p:nvPr/>
            </p:nvSpPr>
            <p:spPr>
              <a:xfrm>
                <a:off x="1615586" y="5942606"/>
                <a:ext cx="580778" cy="580778"/>
              </a:xfrm>
              <a:custGeom>
                <a:avLst/>
                <a:gdLst>
                  <a:gd name="connsiteX0" fmla="*/ 580779 w 580778"/>
                  <a:gd name="connsiteY0" fmla="*/ 290389 h 580778"/>
                  <a:gd name="connsiteX1" fmla="*/ 290389 w 580778"/>
                  <a:gd name="connsiteY1" fmla="*/ 580779 h 580778"/>
                  <a:gd name="connsiteX2" fmla="*/ 0 w 580778"/>
                  <a:gd name="connsiteY2" fmla="*/ 290389 h 580778"/>
                  <a:gd name="connsiteX3" fmla="*/ 290389 w 580778"/>
                  <a:gd name="connsiteY3" fmla="*/ 0 h 580778"/>
                  <a:gd name="connsiteX4" fmla="*/ 580779 w 580778"/>
                  <a:gd name="connsiteY4" fmla="*/ 290389 h 58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78" h="580778">
                    <a:moveTo>
                      <a:pt x="580779" y="290389"/>
                    </a:moveTo>
                    <a:cubicBezTo>
                      <a:pt x="580779" y="450767"/>
                      <a:pt x="450767" y="580779"/>
                      <a:pt x="290389" y="580779"/>
                    </a:cubicBezTo>
                    <a:cubicBezTo>
                      <a:pt x="130012" y="580779"/>
                      <a:pt x="0" y="450767"/>
                      <a:pt x="0" y="290389"/>
                    </a:cubicBezTo>
                    <a:cubicBezTo>
                      <a:pt x="0" y="130012"/>
                      <a:pt x="130012" y="0"/>
                      <a:pt x="290389" y="0"/>
                    </a:cubicBezTo>
                    <a:cubicBezTo>
                      <a:pt x="450767" y="0"/>
                      <a:pt x="580779" y="130012"/>
                      <a:pt x="580779" y="290389"/>
                    </a:cubicBezTo>
                    <a:close/>
                  </a:path>
                </a:pathLst>
              </a:custGeom>
              <a:solidFill>
                <a:schemeClr val="bg1"/>
              </a:solidFill>
              <a:ln w="6823" cap="flat">
                <a:noFill/>
                <a:prstDash val="solid"/>
                <a:miter/>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pitchFamily="2" charset="0"/>
                  <a:ea typeface="+mn-ea"/>
                  <a:cs typeface="+mn-cs"/>
                </a:endParaRPr>
              </a:p>
            </p:txBody>
          </p:sp>
          <p:sp>
            <p:nvSpPr>
              <p:cNvPr id="188" name="TextBox 187">
                <a:extLst>
                  <a:ext uri="{FF2B5EF4-FFF2-40B4-BE49-F238E27FC236}">
                    <a16:creationId xmlns:a16="http://schemas.microsoft.com/office/drawing/2014/main" id="{3CBF034B-849B-5CE6-8C5A-5CB56CB4D09A}"/>
                  </a:ext>
                </a:extLst>
              </p:cNvPr>
              <p:cNvSpPr txBox="1"/>
              <p:nvPr/>
            </p:nvSpPr>
            <p:spPr>
              <a:xfrm>
                <a:off x="1582037" y="6056310"/>
                <a:ext cx="63991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81A2F"/>
                    </a:solidFill>
                    <a:effectLst/>
                    <a:uLnTx/>
                    <a:uFillTx/>
                    <a:latin typeface="Helvetica" pitchFamily="2" charset="0"/>
                    <a:ea typeface="+mn-ea"/>
                    <a:cs typeface="+mn-cs"/>
                    <a:sym typeface="Helvetica"/>
                    <a:rtl val="0"/>
                  </a:rPr>
                  <a:t>2015</a:t>
                </a:r>
              </a:p>
            </p:txBody>
          </p:sp>
        </p:grpSp>
      </p:grpSp>
      <p:grpSp>
        <p:nvGrpSpPr>
          <p:cNvPr id="199" name="Group 198">
            <a:extLst>
              <a:ext uri="{FF2B5EF4-FFF2-40B4-BE49-F238E27FC236}">
                <a16:creationId xmlns:a16="http://schemas.microsoft.com/office/drawing/2014/main" id="{7961756F-77B9-A1D0-02E8-CD63B9DB2FCC}"/>
              </a:ext>
            </a:extLst>
          </p:cNvPr>
          <p:cNvGrpSpPr/>
          <p:nvPr/>
        </p:nvGrpSpPr>
        <p:grpSpPr>
          <a:xfrm>
            <a:off x="8048503" y="723783"/>
            <a:ext cx="3686297" cy="4273129"/>
            <a:chOff x="8048503" y="723783"/>
            <a:chExt cx="3686297" cy="4273129"/>
          </a:xfrm>
        </p:grpSpPr>
        <p:sp>
          <p:nvSpPr>
            <p:cNvPr id="202" name="TextBox 201">
              <a:extLst>
                <a:ext uri="{FF2B5EF4-FFF2-40B4-BE49-F238E27FC236}">
                  <a16:creationId xmlns:a16="http://schemas.microsoft.com/office/drawing/2014/main" id="{A7AA30A6-0578-84A1-9CEF-A8BEEEEA257B}"/>
                </a:ext>
              </a:extLst>
            </p:cNvPr>
            <p:cNvSpPr txBox="1"/>
            <p:nvPr/>
          </p:nvSpPr>
          <p:spPr>
            <a:xfrm>
              <a:off x="8818880" y="723783"/>
              <a:ext cx="2915920" cy="1368000"/>
            </a:xfrm>
            <a:prstGeom prst="roundRect">
              <a:avLst>
                <a:gd name="adj" fmla="val 7356"/>
              </a:avLst>
            </a:prstGeom>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108000" rIns="108000" bIns="108000" rtlCol="0" anchor="ctr"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1" i="0" u="none" strike="noStrike" kern="1200" cap="none" spc="0" normalizeH="0" baseline="0" noProof="0">
                  <a:ln>
                    <a:noFill/>
                  </a:ln>
                  <a:solidFill>
                    <a:srgbClr val="1A1C2B"/>
                  </a:solidFill>
                  <a:effectLst/>
                  <a:uLnTx/>
                  <a:uFillTx/>
                  <a:latin typeface="Helvetica" pitchFamily="2" charset="0"/>
                  <a:ea typeface="+mn-ea"/>
                  <a:cs typeface="+mn-cs"/>
                </a:rPr>
                <a:t>Multiple ‘solutions’ to channel, as part of our ‘bundle’ approach:</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0" i="0" u="none" strike="noStrike" kern="1200" cap="none" spc="0" normalizeH="0" baseline="0" noProof="0">
                  <a:ln>
                    <a:noFill/>
                  </a:ln>
                  <a:solidFill>
                    <a:srgbClr val="1A1C2B"/>
                  </a:solidFill>
                  <a:effectLst/>
                  <a:uLnTx/>
                  <a:uFillTx/>
                  <a:latin typeface="Helvetica" pitchFamily="2" charset="0"/>
                  <a:ea typeface="+mn-ea"/>
                  <a:cs typeface="+mn-cs"/>
                </a:rPr>
                <a:t>Smart WAN &amp; Smart Internet Commercial Offers. DC Connect. Voice Connect Update. Disaster Recovery as a Service</a:t>
              </a:r>
            </a:p>
          </p:txBody>
        </p:sp>
        <p:sp>
          <p:nvSpPr>
            <p:cNvPr id="203" name="TextBox 202">
              <a:extLst>
                <a:ext uri="{FF2B5EF4-FFF2-40B4-BE49-F238E27FC236}">
                  <a16:creationId xmlns:a16="http://schemas.microsoft.com/office/drawing/2014/main" id="{85A9CDFA-BC97-6D20-3C58-DA5987A10FF1}"/>
                </a:ext>
              </a:extLst>
            </p:cNvPr>
            <p:cNvSpPr txBox="1"/>
            <p:nvPr/>
          </p:nvSpPr>
          <p:spPr>
            <a:xfrm>
              <a:off x="8818880" y="3628912"/>
              <a:ext cx="2915920" cy="1368000"/>
            </a:xfrm>
            <a:prstGeom prst="roundRect">
              <a:avLst>
                <a:gd name="adj" fmla="val 7356"/>
              </a:avLst>
            </a:prstGeom>
            <a:solidFill>
              <a:srgbClr val="A4A5AB"/>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108000" rIns="108000" bIns="108000" rtlCol="0" anchor="ctr"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1" i="0" u="none" strike="noStrike" kern="100" cap="none" spc="0" normalizeH="0" baseline="0" noProof="0">
                  <a:ln>
                    <a:noFill/>
                  </a:ln>
                  <a:solidFill>
                    <a:srgbClr val="1A1C2B"/>
                  </a:solidFill>
                  <a:effectLst/>
                  <a:uLnTx/>
                  <a:uFillTx/>
                  <a:latin typeface="Helvetica" pitchFamily="2" charset="0"/>
                  <a:ea typeface="Calibri" panose="020F0502020204030204" pitchFamily="34" charset="0"/>
                  <a:cs typeface="Times New Roman" panose="02020603050405020304" pitchFamily="18" charset="0"/>
                </a:rPr>
                <a:t>Launch of DaaS and SD-WAN</a:t>
              </a:r>
              <a:endParaRPr kumimoji="0" lang="en-GB" sz="1100" b="0" i="0" u="none" strike="noStrike" kern="100" cap="none" spc="0" normalizeH="0" baseline="0" noProof="0">
                <a:ln>
                  <a:noFill/>
                </a:ln>
                <a:solidFill>
                  <a:srgbClr val="1A1C2B"/>
                </a:solidFill>
                <a:effectLst/>
                <a:uLnTx/>
                <a:uFillTx/>
                <a:latin typeface="Helvetica"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1A1C2B"/>
                  </a:solidFill>
                  <a:effectLst/>
                  <a:uLnTx/>
                  <a:uFillTx/>
                  <a:latin typeface="Helvetica" pitchFamily="2" charset="0"/>
                  <a:ea typeface="Calibri" panose="020F0502020204030204" pitchFamily="34" charset="0"/>
                  <a:cs typeface="Times New Roman" panose="02020603050405020304" pitchFamily="18" charset="0"/>
                </a:rPr>
                <a:t>Desktop as a Service, </a:t>
              </a:r>
              <a:br>
                <a:rPr kumimoji="0" lang="en-GB" sz="1100" b="0" i="0" u="none" strike="noStrike" kern="1200" cap="none" spc="0" normalizeH="0" baseline="0" noProof="0">
                  <a:ln>
                    <a:noFill/>
                  </a:ln>
                  <a:solidFill>
                    <a:srgbClr val="1A1C2B"/>
                  </a:solidFill>
                  <a:effectLst/>
                  <a:uLnTx/>
                  <a:uFillTx/>
                  <a:latin typeface="Helvetica" pitchFamily="2" charset="0"/>
                  <a:ea typeface="Calibri" panose="020F0502020204030204" pitchFamily="34" charset="0"/>
                  <a:cs typeface="Times New Roman" panose="02020603050405020304" pitchFamily="18" charset="0"/>
                </a:rPr>
              </a:br>
              <a:r>
                <a:rPr kumimoji="0" lang="en-GB" sz="1100" b="0" i="0" u="none" strike="noStrike" kern="1200" cap="none" spc="0" normalizeH="0" baseline="0" noProof="0">
                  <a:ln>
                    <a:noFill/>
                  </a:ln>
                  <a:solidFill>
                    <a:srgbClr val="1A1C2B"/>
                  </a:solidFill>
                  <a:effectLst/>
                  <a:uLnTx/>
                  <a:uFillTx/>
                  <a:latin typeface="Helvetica" pitchFamily="2" charset="0"/>
                  <a:ea typeface="Calibri" panose="020F0502020204030204" pitchFamily="34" charset="0"/>
                  <a:cs typeface="Times New Roman" panose="02020603050405020304" pitchFamily="18" charset="0"/>
                </a:rPr>
                <a:t>SD-Cloud / WAN flexible and scalable WAN solutions</a:t>
              </a:r>
              <a:endParaRPr kumimoji="0" lang="en-GB" sz="1100" b="0" i="0" u="none" strike="noStrike" kern="1200" cap="none" spc="0" normalizeH="0" baseline="0" noProof="0">
                <a:ln>
                  <a:noFill/>
                </a:ln>
                <a:solidFill>
                  <a:srgbClr val="1A1C2B"/>
                </a:solidFill>
                <a:effectLst/>
                <a:uLnTx/>
                <a:uFillTx/>
                <a:latin typeface="Helvetica" pitchFamily="2" charset="0"/>
                <a:ea typeface="+mn-ea"/>
                <a:cs typeface="+mn-cs"/>
              </a:endParaRPr>
            </a:p>
          </p:txBody>
        </p:sp>
        <p:grpSp>
          <p:nvGrpSpPr>
            <p:cNvPr id="204" name="2002">
              <a:extLst>
                <a:ext uri="{FF2B5EF4-FFF2-40B4-BE49-F238E27FC236}">
                  <a16:creationId xmlns:a16="http://schemas.microsoft.com/office/drawing/2014/main" id="{B40E517F-F2F5-AC25-5619-375EC2DAB302}"/>
                </a:ext>
              </a:extLst>
            </p:cNvPr>
            <p:cNvGrpSpPr/>
            <p:nvPr/>
          </p:nvGrpSpPr>
          <p:grpSpPr>
            <a:xfrm>
              <a:off x="8048503" y="1005333"/>
              <a:ext cx="959478" cy="804900"/>
              <a:chOff x="1503526" y="5830546"/>
              <a:chExt cx="959478" cy="804900"/>
            </a:xfrm>
          </p:grpSpPr>
          <p:sp>
            <p:nvSpPr>
              <p:cNvPr id="211" name="Freeform: Shape 211">
                <a:extLst>
                  <a:ext uri="{FF2B5EF4-FFF2-40B4-BE49-F238E27FC236}">
                    <a16:creationId xmlns:a16="http://schemas.microsoft.com/office/drawing/2014/main" id="{32AD73CD-2A37-61A7-95AE-AD4DE847024E}"/>
                  </a:ext>
                </a:extLst>
              </p:cNvPr>
              <p:cNvSpPr/>
              <p:nvPr/>
            </p:nvSpPr>
            <p:spPr>
              <a:xfrm>
                <a:off x="2272187" y="6083263"/>
                <a:ext cx="190817" cy="299397"/>
              </a:xfrm>
              <a:custGeom>
                <a:avLst/>
                <a:gdLst>
                  <a:gd name="connsiteX0" fmla="*/ 190817 w 190817"/>
                  <a:gd name="connsiteY0" fmla="*/ 149733 h 299397"/>
                  <a:gd name="connsiteX1" fmla="*/ 0 w 190817"/>
                  <a:gd name="connsiteY1" fmla="*/ 299398 h 299397"/>
                  <a:gd name="connsiteX2" fmla="*/ 0 w 190817"/>
                  <a:gd name="connsiteY2" fmla="*/ 0 h 299397"/>
                  <a:gd name="connsiteX3" fmla="*/ 190817 w 190817"/>
                  <a:gd name="connsiteY3" fmla="*/ 149733 h 299397"/>
                </a:gdLst>
                <a:ahLst/>
                <a:cxnLst>
                  <a:cxn ang="0">
                    <a:pos x="connsiteX0" y="connsiteY0"/>
                  </a:cxn>
                  <a:cxn ang="0">
                    <a:pos x="connsiteX1" y="connsiteY1"/>
                  </a:cxn>
                  <a:cxn ang="0">
                    <a:pos x="connsiteX2" y="connsiteY2"/>
                  </a:cxn>
                  <a:cxn ang="0">
                    <a:pos x="connsiteX3" y="connsiteY3"/>
                  </a:cxn>
                </a:cxnLst>
                <a:rect l="l" t="t" r="r" b="b"/>
                <a:pathLst>
                  <a:path w="190817" h="299397">
                    <a:moveTo>
                      <a:pt x="190817" y="149733"/>
                    </a:moveTo>
                    <a:lnTo>
                      <a:pt x="0" y="299398"/>
                    </a:lnTo>
                    <a:lnTo>
                      <a:pt x="0" y="0"/>
                    </a:lnTo>
                    <a:lnTo>
                      <a:pt x="190817" y="149733"/>
                    </a:lnTo>
                    <a:close/>
                  </a:path>
                </a:pathLst>
              </a:custGeom>
              <a:solidFill>
                <a:schemeClr val="bg1"/>
              </a:solidFill>
              <a:ln w="28575" cap="rnd" cmpd="sng" algn="ctr">
                <a:noFill/>
                <a:prstDash val="solid"/>
                <a:round/>
                <a:headEnd type="none" w="med" len="med"/>
                <a:tailEnd type="none" w="med" len="med"/>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86B"/>
                  </a:solidFill>
                  <a:effectLst/>
                  <a:uLnTx/>
                  <a:uFillTx/>
                  <a:latin typeface="Helvetica" pitchFamily="2" charset="0"/>
                  <a:ea typeface="+mn-ea"/>
                  <a:cs typeface="+mn-cs"/>
                </a:endParaRPr>
              </a:p>
            </p:txBody>
          </p:sp>
          <p:sp>
            <p:nvSpPr>
              <p:cNvPr id="212" name="Freeform: Shape 212">
                <a:extLst>
                  <a:ext uri="{FF2B5EF4-FFF2-40B4-BE49-F238E27FC236}">
                    <a16:creationId xmlns:a16="http://schemas.microsoft.com/office/drawing/2014/main" id="{114E11A3-A91C-C702-4B5D-3E262C283CE7}"/>
                  </a:ext>
                </a:extLst>
              </p:cNvPr>
              <p:cNvSpPr/>
              <p:nvPr/>
            </p:nvSpPr>
            <p:spPr>
              <a:xfrm>
                <a:off x="1503526" y="5830546"/>
                <a:ext cx="804900" cy="804900"/>
              </a:xfrm>
              <a:custGeom>
                <a:avLst/>
                <a:gdLst>
                  <a:gd name="connsiteX0" fmla="*/ 804900 w 804900"/>
                  <a:gd name="connsiteY0" fmla="*/ 402450 h 804900"/>
                  <a:gd name="connsiteX1" fmla="*/ 402450 w 804900"/>
                  <a:gd name="connsiteY1" fmla="*/ 804901 h 804900"/>
                  <a:gd name="connsiteX2" fmla="*/ 0 w 804900"/>
                  <a:gd name="connsiteY2" fmla="*/ 402450 h 804900"/>
                  <a:gd name="connsiteX3" fmla="*/ 402450 w 804900"/>
                  <a:gd name="connsiteY3" fmla="*/ 0 h 804900"/>
                  <a:gd name="connsiteX4" fmla="*/ 804900 w 804900"/>
                  <a:gd name="connsiteY4" fmla="*/ 402450 h 8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900" h="804900">
                    <a:moveTo>
                      <a:pt x="804900" y="402450"/>
                    </a:moveTo>
                    <a:cubicBezTo>
                      <a:pt x="804900" y="624717"/>
                      <a:pt x="624717" y="804901"/>
                      <a:pt x="402450" y="804901"/>
                    </a:cubicBezTo>
                    <a:cubicBezTo>
                      <a:pt x="180183" y="804901"/>
                      <a:pt x="0" y="624717"/>
                      <a:pt x="0" y="402450"/>
                    </a:cubicBezTo>
                    <a:cubicBezTo>
                      <a:pt x="0" y="180183"/>
                      <a:pt x="180183" y="0"/>
                      <a:pt x="402450" y="0"/>
                    </a:cubicBezTo>
                    <a:cubicBezTo>
                      <a:pt x="624717" y="0"/>
                      <a:pt x="804900" y="180183"/>
                      <a:pt x="804900" y="402450"/>
                    </a:cubicBezTo>
                    <a:close/>
                  </a:path>
                </a:pathLst>
              </a:custGeom>
              <a:solidFill>
                <a:schemeClr val="bg2"/>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213" name="Group 212">
                <a:extLst>
                  <a:ext uri="{FF2B5EF4-FFF2-40B4-BE49-F238E27FC236}">
                    <a16:creationId xmlns:a16="http://schemas.microsoft.com/office/drawing/2014/main" id="{AB40508F-F830-9E30-E333-84E54ED4F217}"/>
                  </a:ext>
                </a:extLst>
              </p:cNvPr>
              <p:cNvGrpSpPr/>
              <p:nvPr/>
            </p:nvGrpSpPr>
            <p:grpSpPr>
              <a:xfrm>
                <a:off x="1582037" y="5942606"/>
                <a:ext cx="639919" cy="580778"/>
                <a:chOff x="1582037" y="5942606"/>
                <a:chExt cx="639919" cy="580778"/>
              </a:xfrm>
              <a:effectLst/>
            </p:grpSpPr>
            <p:sp>
              <p:nvSpPr>
                <p:cNvPr id="214" name="Freeform: Shape 213">
                  <a:extLst>
                    <a:ext uri="{FF2B5EF4-FFF2-40B4-BE49-F238E27FC236}">
                      <a16:creationId xmlns:a16="http://schemas.microsoft.com/office/drawing/2014/main" id="{F1FAAE0C-3353-8C8C-0712-FB9285D78E8D}"/>
                    </a:ext>
                  </a:extLst>
                </p:cNvPr>
                <p:cNvSpPr/>
                <p:nvPr/>
              </p:nvSpPr>
              <p:spPr>
                <a:xfrm>
                  <a:off x="1615586" y="5942606"/>
                  <a:ext cx="580778" cy="580778"/>
                </a:xfrm>
                <a:custGeom>
                  <a:avLst/>
                  <a:gdLst>
                    <a:gd name="connsiteX0" fmla="*/ 580779 w 580778"/>
                    <a:gd name="connsiteY0" fmla="*/ 290389 h 580778"/>
                    <a:gd name="connsiteX1" fmla="*/ 290389 w 580778"/>
                    <a:gd name="connsiteY1" fmla="*/ 580779 h 580778"/>
                    <a:gd name="connsiteX2" fmla="*/ 0 w 580778"/>
                    <a:gd name="connsiteY2" fmla="*/ 290389 h 580778"/>
                    <a:gd name="connsiteX3" fmla="*/ 290389 w 580778"/>
                    <a:gd name="connsiteY3" fmla="*/ 0 h 580778"/>
                    <a:gd name="connsiteX4" fmla="*/ 580779 w 580778"/>
                    <a:gd name="connsiteY4" fmla="*/ 290389 h 58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78" h="580778">
                      <a:moveTo>
                        <a:pt x="580779" y="290389"/>
                      </a:moveTo>
                      <a:cubicBezTo>
                        <a:pt x="580779" y="450767"/>
                        <a:pt x="450767" y="580779"/>
                        <a:pt x="290389" y="580779"/>
                      </a:cubicBezTo>
                      <a:cubicBezTo>
                        <a:pt x="130012" y="580779"/>
                        <a:pt x="0" y="450767"/>
                        <a:pt x="0" y="290389"/>
                      </a:cubicBezTo>
                      <a:cubicBezTo>
                        <a:pt x="0" y="130012"/>
                        <a:pt x="130012" y="0"/>
                        <a:pt x="290389" y="0"/>
                      </a:cubicBezTo>
                      <a:cubicBezTo>
                        <a:pt x="450767" y="0"/>
                        <a:pt x="580779" y="130012"/>
                        <a:pt x="580779" y="290389"/>
                      </a:cubicBezTo>
                      <a:close/>
                    </a:path>
                  </a:pathLst>
                </a:custGeom>
                <a:solidFill>
                  <a:schemeClr val="bg1"/>
                </a:solidFill>
                <a:ln w="6823" cap="flat">
                  <a:noFill/>
                  <a:prstDash val="solid"/>
                  <a:miter/>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pitchFamily="2" charset="0"/>
                    <a:ea typeface="+mn-ea"/>
                    <a:cs typeface="+mn-cs"/>
                  </a:endParaRPr>
                </a:p>
              </p:txBody>
            </p:sp>
            <p:sp>
              <p:nvSpPr>
                <p:cNvPr id="215" name="TextBox 214">
                  <a:extLst>
                    <a:ext uri="{FF2B5EF4-FFF2-40B4-BE49-F238E27FC236}">
                      <a16:creationId xmlns:a16="http://schemas.microsoft.com/office/drawing/2014/main" id="{C97719DD-3465-8FAC-9DDF-E6C16D2D22B2}"/>
                    </a:ext>
                  </a:extLst>
                </p:cNvPr>
                <p:cNvSpPr txBox="1"/>
                <p:nvPr/>
              </p:nvSpPr>
              <p:spPr>
                <a:xfrm>
                  <a:off x="1582037" y="6056310"/>
                  <a:ext cx="63991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81A2F"/>
                      </a:solidFill>
                      <a:effectLst/>
                      <a:uLnTx/>
                      <a:uFillTx/>
                      <a:latin typeface="Helvetica" pitchFamily="2" charset="0"/>
                      <a:ea typeface="+mn-ea"/>
                      <a:cs typeface="+mn-cs"/>
                      <a:sym typeface="Helvetica"/>
                      <a:rtl val="0"/>
                    </a:rPr>
                    <a:t>2012</a:t>
                  </a:r>
                </a:p>
              </p:txBody>
            </p:sp>
          </p:grpSp>
        </p:grpSp>
        <p:grpSp>
          <p:nvGrpSpPr>
            <p:cNvPr id="205" name="2002">
              <a:extLst>
                <a:ext uri="{FF2B5EF4-FFF2-40B4-BE49-F238E27FC236}">
                  <a16:creationId xmlns:a16="http://schemas.microsoft.com/office/drawing/2014/main" id="{A8BD1C68-AF47-70E1-E526-C9E8C470A2EC}"/>
                </a:ext>
              </a:extLst>
            </p:cNvPr>
            <p:cNvGrpSpPr/>
            <p:nvPr/>
          </p:nvGrpSpPr>
          <p:grpSpPr>
            <a:xfrm>
              <a:off x="8048503" y="3910427"/>
              <a:ext cx="959478" cy="804900"/>
              <a:chOff x="1503526" y="5830546"/>
              <a:chExt cx="959478" cy="804900"/>
            </a:xfrm>
          </p:grpSpPr>
          <p:sp>
            <p:nvSpPr>
              <p:cNvPr id="206" name="Freeform: Shape 211">
                <a:extLst>
                  <a:ext uri="{FF2B5EF4-FFF2-40B4-BE49-F238E27FC236}">
                    <a16:creationId xmlns:a16="http://schemas.microsoft.com/office/drawing/2014/main" id="{73891E61-A56D-D4B2-7E1E-72DAFC4D25DB}"/>
                  </a:ext>
                </a:extLst>
              </p:cNvPr>
              <p:cNvSpPr/>
              <p:nvPr/>
            </p:nvSpPr>
            <p:spPr>
              <a:xfrm>
                <a:off x="2272187" y="6083263"/>
                <a:ext cx="190817" cy="299397"/>
              </a:xfrm>
              <a:custGeom>
                <a:avLst/>
                <a:gdLst>
                  <a:gd name="connsiteX0" fmla="*/ 190817 w 190817"/>
                  <a:gd name="connsiteY0" fmla="*/ 149733 h 299397"/>
                  <a:gd name="connsiteX1" fmla="*/ 0 w 190817"/>
                  <a:gd name="connsiteY1" fmla="*/ 299398 h 299397"/>
                  <a:gd name="connsiteX2" fmla="*/ 0 w 190817"/>
                  <a:gd name="connsiteY2" fmla="*/ 0 h 299397"/>
                  <a:gd name="connsiteX3" fmla="*/ 190817 w 190817"/>
                  <a:gd name="connsiteY3" fmla="*/ 149733 h 299397"/>
                </a:gdLst>
                <a:ahLst/>
                <a:cxnLst>
                  <a:cxn ang="0">
                    <a:pos x="connsiteX0" y="connsiteY0"/>
                  </a:cxn>
                  <a:cxn ang="0">
                    <a:pos x="connsiteX1" y="connsiteY1"/>
                  </a:cxn>
                  <a:cxn ang="0">
                    <a:pos x="connsiteX2" y="connsiteY2"/>
                  </a:cxn>
                  <a:cxn ang="0">
                    <a:pos x="connsiteX3" y="connsiteY3"/>
                  </a:cxn>
                </a:cxnLst>
                <a:rect l="l" t="t" r="r" b="b"/>
                <a:pathLst>
                  <a:path w="190817" h="299397">
                    <a:moveTo>
                      <a:pt x="190817" y="149733"/>
                    </a:moveTo>
                    <a:lnTo>
                      <a:pt x="0" y="299398"/>
                    </a:lnTo>
                    <a:lnTo>
                      <a:pt x="0" y="0"/>
                    </a:lnTo>
                    <a:lnTo>
                      <a:pt x="190817" y="149733"/>
                    </a:lnTo>
                    <a:close/>
                  </a:path>
                </a:pathLst>
              </a:custGeom>
              <a:solidFill>
                <a:schemeClr val="bg1"/>
              </a:solidFill>
              <a:ln w="28575" cap="rnd" cmpd="sng" algn="ctr">
                <a:noFill/>
                <a:prstDash val="solid"/>
                <a:round/>
                <a:headEnd type="none" w="med" len="med"/>
                <a:tailEnd type="none" w="med" len="med"/>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86B"/>
                  </a:solidFill>
                  <a:effectLst/>
                  <a:uLnTx/>
                  <a:uFillTx/>
                  <a:latin typeface="Helvetica" pitchFamily="2" charset="0"/>
                  <a:ea typeface="+mn-ea"/>
                  <a:cs typeface="+mn-cs"/>
                </a:endParaRPr>
              </a:p>
            </p:txBody>
          </p:sp>
          <p:sp>
            <p:nvSpPr>
              <p:cNvPr id="207" name="Freeform: Shape 212">
                <a:extLst>
                  <a:ext uri="{FF2B5EF4-FFF2-40B4-BE49-F238E27FC236}">
                    <a16:creationId xmlns:a16="http://schemas.microsoft.com/office/drawing/2014/main" id="{306C02DC-8867-32FA-5BB6-89DBDABDAE04}"/>
                  </a:ext>
                </a:extLst>
              </p:cNvPr>
              <p:cNvSpPr/>
              <p:nvPr/>
            </p:nvSpPr>
            <p:spPr>
              <a:xfrm>
                <a:off x="1503526" y="5830546"/>
                <a:ext cx="804900" cy="804900"/>
              </a:xfrm>
              <a:custGeom>
                <a:avLst/>
                <a:gdLst>
                  <a:gd name="connsiteX0" fmla="*/ 804900 w 804900"/>
                  <a:gd name="connsiteY0" fmla="*/ 402450 h 804900"/>
                  <a:gd name="connsiteX1" fmla="*/ 402450 w 804900"/>
                  <a:gd name="connsiteY1" fmla="*/ 804901 h 804900"/>
                  <a:gd name="connsiteX2" fmla="*/ 0 w 804900"/>
                  <a:gd name="connsiteY2" fmla="*/ 402450 h 804900"/>
                  <a:gd name="connsiteX3" fmla="*/ 402450 w 804900"/>
                  <a:gd name="connsiteY3" fmla="*/ 0 h 804900"/>
                  <a:gd name="connsiteX4" fmla="*/ 804900 w 804900"/>
                  <a:gd name="connsiteY4" fmla="*/ 402450 h 8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900" h="804900">
                    <a:moveTo>
                      <a:pt x="804900" y="402450"/>
                    </a:moveTo>
                    <a:cubicBezTo>
                      <a:pt x="804900" y="624717"/>
                      <a:pt x="624717" y="804901"/>
                      <a:pt x="402450" y="804901"/>
                    </a:cubicBezTo>
                    <a:cubicBezTo>
                      <a:pt x="180183" y="804901"/>
                      <a:pt x="0" y="624717"/>
                      <a:pt x="0" y="402450"/>
                    </a:cubicBezTo>
                    <a:cubicBezTo>
                      <a:pt x="0" y="180183"/>
                      <a:pt x="180183" y="0"/>
                      <a:pt x="402450" y="0"/>
                    </a:cubicBezTo>
                    <a:cubicBezTo>
                      <a:pt x="624717" y="0"/>
                      <a:pt x="804900" y="180183"/>
                      <a:pt x="804900" y="402450"/>
                    </a:cubicBezTo>
                    <a:close/>
                  </a:path>
                </a:pathLst>
              </a:custGeom>
              <a:solidFill>
                <a:srgbClr val="05CD22"/>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208" name="Group 207">
                <a:extLst>
                  <a:ext uri="{FF2B5EF4-FFF2-40B4-BE49-F238E27FC236}">
                    <a16:creationId xmlns:a16="http://schemas.microsoft.com/office/drawing/2014/main" id="{3CE82CFD-DDF0-9BBF-33FC-D99EE9150F62}"/>
                  </a:ext>
                </a:extLst>
              </p:cNvPr>
              <p:cNvGrpSpPr/>
              <p:nvPr/>
            </p:nvGrpSpPr>
            <p:grpSpPr>
              <a:xfrm>
                <a:off x="1582037" y="5942606"/>
                <a:ext cx="639919" cy="580778"/>
                <a:chOff x="1582037" y="5942606"/>
                <a:chExt cx="639919" cy="580778"/>
              </a:xfrm>
              <a:effectLst/>
            </p:grpSpPr>
            <p:sp>
              <p:nvSpPr>
                <p:cNvPr id="209" name="Freeform: Shape 213">
                  <a:extLst>
                    <a:ext uri="{FF2B5EF4-FFF2-40B4-BE49-F238E27FC236}">
                      <a16:creationId xmlns:a16="http://schemas.microsoft.com/office/drawing/2014/main" id="{0BEAE8C4-353F-0B24-D397-B79C2ADC35C1}"/>
                    </a:ext>
                  </a:extLst>
                </p:cNvPr>
                <p:cNvSpPr/>
                <p:nvPr/>
              </p:nvSpPr>
              <p:spPr>
                <a:xfrm>
                  <a:off x="1615586" y="5942606"/>
                  <a:ext cx="580778" cy="580778"/>
                </a:xfrm>
                <a:custGeom>
                  <a:avLst/>
                  <a:gdLst>
                    <a:gd name="connsiteX0" fmla="*/ 580779 w 580778"/>
                    <a:gd name="connsiteY0" fmla="*/ 290389 h 580778"/>
                    <a:gd name="connsiteX1" fmla="*/ 290389 w 580778"/>
                    <a:gd name="connsiteY1" fmla="*/ 580779 h 580778"/>
                    <a:gd name="connsiteX2" fmla="*/ 0 w 580778"/>
                    <a:gd name="connsiteY2" fmla="*/ 290389 h 580778"/>
                    <a:gd name="connsiteX3" fmla="*/ 290389 w 580778"/>
                    <a:gd name="connsiteY3" fmla="*/ 0 h 580778"/>
                    <a:gd name="connsiteX4" fmla="*/ 580779 w 580778"/>
                    <a:gd name="connsiteY4" fmla="*/ 290389 h 58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78" h="580778">
                      <a:moveTo>
                        <a:pt x="580779" y="290389"/>
                      </a:moveTo>
                      <a:cubicBezTo>
                        <a:pt x="580779" y="450767"/>
                        <a:pt x="450767" y="580779"/>
                        <a:pt x="290389" y="580779"/>
                      </a:cubicBezTo>
                      <a:cubicBezTo>
                        <a:pt x="130012" y="580779"/>
                        <a:pt x="0" y="450767"/>
                        <a:pt x="0" y="290389"/>
                      </a:cubicBezTo>
                      <a:cubicBezTo>
                        <a:pt x="0" y="130012"/>
                        <a:pt x="130012" y="0"/>
                        <a:pt x="290389" y="0"/>
                      </a:cubicBezTo>
                      <a:cubicBezTo>
                        <a:pt x="450767" y="0"/>
                        <a:pt x="580779" y="130012"/>
                        <a:pt x="580779" y="290389"/>
                      </a:cubicBezTo>
                      <a:close/>
                    </a:path>
                  </a:pathLst>
                </a:custGeom>
                <a:solidFill>
                  <a:schemeClr val="bg1"/>
                </a:solidFill>
                <a:ln w="6823" cap="flat">
                  <a:noFill/>
                  <a:prstDash val="solid"/>
                  <a:miter/>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pitchFamily="2" charset="0"/>
                    <a:ea typeface="+mn-ea"/>
                    <a:cs typeface="+mn-cs"/>
                  </a:endParaRPr>
                </a:p>
              </p:txBody>
            </p:sp>
            <p:sp>
              <p:nvSpPr>
                <p:cNvPr id="210" name="TextBox 209">
                  <a:extLst>
                    <a:ext uri="{FF2B5EF4-FFF2-40B4-BE49-F238E27FC236}">
                      <a16:creationId xmlns:a16="http://schemas.microsoft.com/office/drawing/2014/main" id="{E7488E08-AFF3-17D4-EA0F-485DBDE7714E}"/>
                    </a:ext>
                  </a:extLst>
                </p:cNvPr>
                <p:cNvSpPr txBox="1"/>
                <p:nvPr/>
              </p:nvSpPr>
              <p:spPr>
                <a:xfrm>
                  <a:off x="1582037" y="6056310"/>
                  <a:ext cx="63991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81A2F"/>
                      </a:solidFill>
                      <a:effectLst/>
                      <a:uLnTx/>
                      <a:uFillTx/>
                      <a:latin typeface="Helvetica" pitchFamily="2" charset="0"/>
                      <a:ea typeface="+mn-ea"/>
                      <a:cs typeface="+mn-cs"/>
                      <a:sym typeface="Helvetica"/>
                      <a:rtl val="0"/>
                    </a:rPr>
                    <a:t>2014</a:t>
                  </a:r>
                </a:p>
              </p:txBody>
            </p:sp>
          </p:grpSp>
        </p:grpSp>
      </p:grpSp>
    </p:spTree>
    <p:extLst>
      <p:ext uri="{BB962C8B-B14F-4D97-AF65-F5344CB8AC3E}">
        <p14:creationId xmlns:p14="http://schemas.microsoft.com/office/powerpoint/2010/main" val="277922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cTn>
                              </p:par>
                              <p:par>
                                <p:cTn id="10" presetID="10" presetClass="entr" presetSubtype="0" fill="hold" nodeType="withEffect">
                                  <p:stCondLst>
                                    <p:cond delay="250"/>
                                  </p:stCondLst>
                                  <p:childTnLst>
                                    <p:set>
                                      <p:cBhvr>
                                        <p:cTn id="11" dur="1" fill="hold">
                                          <p:stCondLst>
                                            <p:cond delay="0"/>
                                          </p:stCondLst>
                                        </p:cTn>
                                        <p:tgtEl>
                                          <p:spTgt spid="198"/>
                                        </p:tgtEl>
                                        <p:attrNameLst>
                                          <p:attrName>style.visibility</p:attrName>
                                        </p:attrNameLst>
                                      </p:cBhvr>
                                      <p:to>
                                        <p:strVal val="visible"/>
                                      </p:to>
                                    </p:set>
                                    <p:animEffect transition="in" filter="fade">
                                      <p:cBhvr>
                                        <p:cTn id="12" dur="3000"/>
                                        <p:tgtEl>
                                          <p:spTgt spid="198"/>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53" presetClass="entr" presetSubtype="16" fill="hold" nodeType="withEffect">
                                  <p:stCondLst>
                                    <p:cond delay="500"/>
                                  </p:stCondLst>
                                  <p:childTnLst>
                                    <p:set>
                                      <p:cBhvr>
                                        <p:cTn id="17" dur="1" fill="hold">
                                          <p:stCondLst>
                                            <p:cond delay="0"/>
                                          </p:stCondLst>
                                        </p:cTn>
                                        <p:tgtEl>
                                          <p:spTgt spid="123"/>
                                        </p:tgtEl>
                                        <p:attrNameLst>
                                          <p:attrName>style.visibility</p:attrName>
                                        </p:attrNameLst>
                                      </p:cBhvr>
                                      <p:to>
                                        <p:strVal val="visible"/>
                                      </p:to>
                                    </p:set>
                                    <p:anim calcmode="lin" valueType="num">
                                      <p:cBhvr>
                                        <p:cTn id="18" dur="500" fill="hold"/>
                                        <p:tgtEl>
                                          <p:spTgt spid="123"/>
                                        </p:tgtEl>
                                        <p:attrNameLst>
                                          <p:attrName>ppt_w</p:attrName>
                                        </p:attrNameLst>
                                      </p:cBhvr>
                                      <p:tavLst>
                                        <p:tav tm="0">
                                          <p:val>
                                            <p:fltVal val="0"/>
                                          </p:val>
                                        </p:tav>
                                        <p:tav tm="100000">
                                          <p:val>
                                            <p:strVal val="#ppt_w"/>
                                          </p:val>
                                        </p:tav>
                                      </p:tavLst>
                                    </p:anim>
                                    <p:anim calcmode="lin" valueType="num">
                                      <p:cBhvr>
                                        <p:cTn id="19" dur="500" fill="hold"/>
                                        <p:tgtEl>
                                          <p:spTgt spid="123"/>
                                        </p:tgtEl>
                                        <p:attrNameLst>
                                          <p:attrName>ppt_h</p:attrName>
                                        </p:attrNameLst>
                                      </p:cBhvr>
                                      <p:tavLst>
                                        <p:tav tm="0">
                                          <p:val>
                                            <p:fltVal val="0"/>
                                          </p:val>
                                        </p:tav>
                                        <p:tav tm="100000">
                                          <p:val>
                                            <p:strVal val="#ppt_h"/>
                                          </p:val>
                                        </p:tav>
                                      </p:tavLst>
                                    </p:anim>
                                    <p:animEffect transition="in" filter="fade">
                                      <p:cBhvr>
                                        <p:cTn id="20" dur="500"/>
                                        <p:tgtEl>
                                          <p:spTgt spid="123"/>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53" presetClass="entr" presetSubtype="16" fill="hold" nodeType="withEffect">
                                  <p:stCondLst>
                                    <p:cond delay="750"/>
                                  </p:stCondLst>
                                  <p:childTnLst>
                                    <p:set>
                                      <p:cBhvr>
                                        <p:cTn id="25" dur="1" fill="hold">
                                          <p:stCondLst>
                                            <p:cond delay="0"/>
                                          </p:stCondLst>
                                        </p:cTn>
                                        <p:tgtEl>
                                          <p:spTgt spid="129"/>
                                        </p:tgtEl>
                                        <p:attrNameLst>
                                          <p:attrName>style.visibility</p:attrName>
                                        </p:attrNameLst>
                                      </p:cBhvr>
                                      <p:to>
                                        <p:strVal val="visible"/>
                                      </p:to>
                                    </p:set>
                                    <p:anim calcmode="lin" valueType="num">
                                      <p:cBhvr>
                                        <p:cTn id="26" dur="500" fill="hold"/>
                                        <p:tgtEl>
                                          <p:spTgt spid="129"/>
                                        </p:tgtEl>
                                        <p:attrNameLst>
                                          <p:attrName>ppt_w</p:attrName>
                                        </p:attrNameLst>
                                      </p:cBhvr>
                                      <p:tavLst>
                                        <p:tav tm="0">
                                          <p:val>
                                            <p:fltVal val="0"/>
                                          </p:val>
                                        </p:tav>
                                        <p:tav tm="100000">
                                          <p:val>
                                            <p:strVal val="#ppt_w"/>
                                          </p:val>
                                        </p:tav>
                                      </p:tavLst>
                                    </p:anim>
                                    <p:anim calcmode="lin" valueType="num">
                                      <p:cBhvr>
                                        <p:cTn id="27" dur="500" fill="hold"/>
                                        <p:tgtEl>
                                          <p:spTgt spid="129"/>
                                        </p:tgtEl>
                                        <p:attrNameLst>
                                          <p:attrName>ppt_h</p:attrName>
                                        </p:attrNameLst>
                                      </p:cBhvr>
                                      <p:tavLst>
                                        <p:tav tm="0">
                                          <p:val>
                                            <p:fltVal val="0"/>
                                          </p:val>
                                        </p:tav>
                                        <p:tav tm="100000">
                                          <p:val>
                                            <p:strVal val="#ppt_h"/>
                                          </p:val>
                                        </p:tav>
                                      </p:tavLst>
                                    </p:anim>
                                    <p:animEffect transition="in" filter="fade">
                                      <p:cBhvr>
                                        <p:cTn id="28" dur="500"/>
                                        <p:tgtEl>
                                          <p:spTgt spid="129"/>
                                        </p:tgtEl>
                                      </p:cBhvr>
                                    </p:animEffect>
                                  </p:childTnLst>
                                </p:cTn>
                              </p:par>
                              <p:par>
                                <p:cTn id="29" presetID="10" presetClass="entr" presetSubtype="0" fill="hold" grpId="0" nodeType="withEffect">
                                  <p:stCondLst>
                                    <p:cond delay="75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53" presetClass="entr" presetSubtype="16" fill="hold" nodeType="withEffect">
                                  <p:stCondLst>
                                    <p:cond delay="1000"/>
                                  </p:stCondLst>
                                  <p:childTnLst>
                                    <p:set>
                                      <p:cBhvr>
                                        <p:cTn id="33" dur="1" fill="hold">
                                          <p:stCondLst>
                                            <p:cond delay="0"/>
                                          </p:stCondLst>
                                        </p:cTn>
                                        <p:tgtEl>
                                          <p:spTgt spid="135"/>
                                        </p:tgtEl>
                                        <p:attrNameLst>
                                          <p:attrName>style.visibility</p:attrName>
                                        </p:attrNameLst>
                                      </p:cBhvr>
                                      <p:to>
                                        <p:strVal val="visible"/>
                                      </p:to>
                                    </p:set>
                                    <p:anim calcmode="lin" valueType="num">
                                      <p:cBhvr>
                                        <p:cTn id="34" dur="500" fill="hold"/>
                                        <p:tgtEl>
                                          <p:spTgt spid="135"/>
                                        </p:tgtEl>
                                        <p:attrNameLst>
                                          <p:attrName>ppt_w</p:attrName>
                                        </p:attrNameLst>
                                      </p:cBhvr>
                                      <p:tavLst>
                                        <p:tav tm="0">
                                          <p:val>
                                            <p:fltVal val="0"/>
                                          </p:val>
                                        </p:tav>
                                        <p:tav tm="100000">
                                          <p:val>
                                            <p:strVal val="#ppt_w"/>
                                          </p:val>
                                        </p:tav>
                                      </p:tavLst>
                                    </p:anim>
                                    <p:anim calcmode="lin" valueType="num">
                                      <p:cBhvr>
                                        <p:cTn id="35" dur="500" fill="hold"/>
                                        <p:tgtEl>
                                          <p:spTgt spid="135"/>
                                        </p:tgtEl>
                                        <p:attrNameLst>
                                          <p:attrName>ppt_h</p:attrName>
                                        </p:attrNameLst>
                                      </p:cBhvr>
                                      <p:tavLst>
                                        <p:tav tm="0">
                                          <p:val>
                                            <p:fltVal val="0"/>
                                          </p:val>
                                        </p:tav>
                                        <p:tav tm="100000">
                                          <p:val>
                                            <p:strVal val="#ppt_h"/>
                                          </p:val>
                                        </p:tav>
                                      </p:tavLst>
                                    </p:anim>
                                    <p:animEffect transition="in" filter="fade">
                                      <p:cBhvr>
                                        <p:cTn id="36" dur="500"/>
                                        <p:tgtEl>
                                          <p:spTgt spid="135"/>
                                        </p:tgtEl>
                                      </p:cBhvr>
                                    </p:animEffect>
                                  </p:childTnLst>
                                </p:cTn>
                              </p:par>
                              <p:par>
                                <p:cTn id="37" presetID="10" presetClass="entr" presetSubtype="0" fill="hold" grpId="0" nodeType="withEffect">
                                  <p:stCondLst>
                                    <p:cond delay="100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53" presetClass="entr" presetSubtype="16" fill="hold" nodeType="withEffect">
                                  <p:stCondLst>
                                    <p:cond delay="1250"/>
                                  </p:stCondLst>
                                  <p:childTnLst>
                                    <p:set>
                                      <p:cBhvr>
                                        <p:cTn id="41" dur="1" fill="hold">
                                          <p:stCondLst>
                                            <p:cond delay="0"/>
                                          </p:stCondLst>
                                        </p:cTn>
                                        <p:tgtEl>
                                          <p:spTgt spid="159"/>
                                        </p:tgtEl>
                                        <p:attrNameLst>
                                          <p:attrName>style.visibility</p:attrName>
                                        </p:attrNameLst>
                                      </p:cBhvr>
                                      <p:to>
                                        <p:strVal val="visible"/>
                                      </p:to>
                                    </p:set>
                                    <p:anim calcmode="lin" valueType="num">
                                      <p:cBhvr>
                                        <p:cTn id="42" dur="500" fill="hold"/>
                                        <p:tgtEl>
                                          <p:spTgt spid="159"/>
                                        </p:tgtEl>
                                        <p:attrNameLst>
                                          <p:attrName>ppt_w</p:attrName>
                                        </p:attrNameLst>
                                      </p:cBhvr>
                                      <p:tavLst>
                                        <p:tav tm="0">
                                          <p:val>
                                            <p:fltVal val="0"/>
                                          </p:val>
                                        </p:tav>
                                        <p:tav tm="100000">
                                          <p:val>
                                            <p:strVal val="#ppt_w"/>
                                          </p:val>
                                        </p:tav>
                                      </p:tavLst>
                                    </p:anim>
                                    <p:anim calcmode="lin" valueType="num">
                                      <p:cBhvr>
                                        <p:cTn id="43" dur="500" fill="hold"/>
                                        <p:tgtEl>
                                          <p:spTgt spid="159"/>
                                        </p:tgtEl>
                                        <p:attrNameLst>
                                          <p:attrName>ppt_h</p:attrName>
                                        </p:attrNameLst>
                                      </p:cBhvr>
                                      <p:tavLst>
                                        <p:tav tm="0">
                                          <p:val>
                                            <p:fltVal val="0"/>
                                          </p:val>
                                        </p:tav>
                                        <p:tav tm="100000">
                                          <p:val>
                                            <p:strVal val="#ppt_h"/>
                                          </p:val>
                                        </p:tav>
                                      </p:tavLst>
                                    </p:anim>
                                    <p:animEffect transition="in" filter="fade">
                                      <p:cBhvr>
                                        <p:cTn id="44" dur="500"/>
                                        <p:tgtEl>
                                          <p:spTgt spid="159"/>
                                        </p:tgtEl>
                                      </p:cBhvr>
                                    </p:animEffect>
                                  </p:childTnLst>
                                </p:cTn>
                              </p:par>
                              <p:par>
                                <p:cTn id="45" presetID="10" presetClass="entr" presetSubtype="0" fill="hold" grpId="0" nodeType="withEffect">
                                  <p:stCondLst>
                                    <p:cond delay="125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53" presetClass="entr" presetSubtype="16" fill="hold" nodeType="withEffect">
                                  <p:stCondLst>
                                    <p:cond delay="1500"/>
                                  </p:stCondLst>
                                  <p:childTnLst>
                                    <p:set>
                                      <p:cBhvr>
                                        <p:cTn id="49" dur="1" fill="hold">
                                          <p:stCondLst>
                                            <p:cond delay="0"/>
                                          </p:stCondLst>
                                        </p:cTn>
                                        <p:tgtEl>
                                          <p:spTgt spid="153"/>
                                        </p:tgtEl>
                                        <p:attrNameLst>
                                          <p:attrName>style.visibility</p:attrName>
                                        </p:attrNameLst>
                                      </p:cBhvr>
                                      <p:to>
                                        <p:strVal val="visible"/>
                                      </p:to>
                                    </p:set>
                                    <p:anim calcmode="lin" valueType="num">
                                      <p:cBhvr>
                                        <p:cTn id="50" dur="500" fill="hold"/>
                                        <p:tgtEl>
                                          <p:spTgt spid="153"/>
                                        </p:tgtEl>
                                        <p:attrNameLst>
                                          <p:attrName>ppt_w</p:attrName>
                                        </p:attrNameLst>
                                      </p:cBhvr>
                                      <p:tavLst>
                                        <p:tav tm="0">
                                          <p:val>
                                            <p:fltVal val="0"/>
                                          </p:val>
                                        </p:tav>
                                        <p:tav tm="100000">
                                          <p:val>
                                            <p:strVal val="#ppt_w"/>
                                          </p:val>
                                        </p:tav>
                                      </p:tavLst>
                                    </p:anim>
                                    <p:anim calcmode="lin" valueType="num">
                                      <p:cBhvr>
                                        <p:cTn id="51" dur="500" fill="hold"/>
                                        <p:tgtEl>
                                          <p:spTgt spid="153"/>
                                        </p:tgtEl>
                                        <p:attrNameLst>
                                          <p:attrName>ppt_h</p:attrName>
                                        </p:attrNameLst>
                                      </p:cBhvr>
                                      <p:tavLst>
                                        <p:tav tm="0">
                                          <p:val>
                                            <p:fltVal val="0"/>
                                          </p:val>
                                        </p:tav>
                                        <p:tav tm="100000">
                                          <p:val>
                                            <p:strVal val="#ppt_h"/>
                                          </p:val>
                                        </p:tav>
                                      </p:tavLst>
                                    </p:anim>
                                    <p:animEffect transition="in" filter="fade">
                                      <p:cBhvr>
                                        <p:cTn id="52" dur="500"/>
                                        <p:tgtEl>
                                          <p:spTgt spid="153"/>
                                        </p:tgtEl>
                                      </p:cBhvr>
                                    </p:animEffect>
                                  </p:childTnLst>
                                </p:cTn>
                              </p:par>
                              <p:par>
                                <p:cTn id="53" presetID="10" presetClass="entr" presetSubtype="0" fill="hold" grpId="0" nodeType="withEffect">
                                  <p:stCondLst>
                                    <p:cond delay="150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53" presetClass="entr" presetSubtype="16" fill="hold" nodeType="withEffect">
                                  <p:stCondLst>
                                    <p:cond delay="1750"/>
                                  </p:stCondLst>
                                  <p:childTnLst>
                                    <p:set>
                                      <p:cBhvr>
                                        <p:cTn id="57" dur="1" fill="hold">
                                          <p:stCondLst>
                                            <p:cond delay="0"/>
                                          </p:stCondLst>
                                        </p:cTn>
                                        <p:tgtEl>
                                          <p:spTgt spid="147"/>
                                        </p:tgtEl>
                                        <p:attrNameLst>
                                          <p:attrName>style.visibility</p:attrName>
                                        </p:attrNameLst>
                                      </p:cBhvr>
                                      <p:to>
                                        <p:strVal val="visible"/>
                                      </p:to>
                                    </p:set>
                                    <p:anim calcmode="lin" valueType="num">
                                      <p:cBhvr>
                                        <p:cTn id="58" dur="500" fill="hold"/>
                                        <p:tgtEl>
                                          <p:spTgt spid="147"/>
                                        </p:tgtEl>
                                        <p:attrNameLst>
                                          <p:attrName>ppt_w</p:attrName>
                                        </p:attrNameLst>
                                      </p:cBhvr>
                                      <p:tavLst>
                                        <p:tav tm="0">
                                          <p:val>
                                            <p:fltVal val="0"/>
                                          </p:val>
                                        </p:tav>
                                        <p:tav tm="100000">
                                          <p:val>
                                            <p:strVal val="#ppt_w"/>
                                          </p:val>
                                        </p:tav>
                                      </p:tavLst>
                                    </p:anim>
                                    <p:anim calcmode="lin" valueType="num">
                                      <p:cBhvr>
                                        <p:cTn id="59" dur="500" fill="hold"/>
                                        <p:tgtEl>
                                          <p:spTgt spid="147"/>
                                        </p:tgtEl>
                                        <p:attrNameLst>
                                          <p:attrName>ppt_h</p:attrName>
                                        </p:attrNameLst>
                                      </p:cBhvr>
                                      <p:tavLst>
                                        <p:tav tm="0">
                                          <p:val>
                                            <p:fltVal val="0"/>
                                          </p:val>
                                        </p:tav>
                                        <p:tav tm="100000">
                                          <p:val>
                                            <p:strVal val="#ppt_h"/>
                                          </p:val>
                                        </p:tav>
                                      </p:tavLst>
                                    </p:anim>
                                    <p:animEffect transition="in" filter="fade">
                                      <p:cBhvr>
                                        <p:cTn id="60" dur="500"/>
                                        <p:tgtEl>
                                          <p:spTgt spid="147"/>
                                        </p:tgtEl>
                                      </p:cBhvr>
                                    </p:animEffect>
                                  </p:childTnLst>
                                </p:cTn>
                              </p:par>
                              <p:par>
                                <p:cTn id="61" presetID="10" presetClass="entr" presetSubtype="0" fill="hold" grpId="0" nodeType="withEffect">
                                  <p:stCondLst>
                                    <p:cond delay="175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par>
                                <p:cTn id="64" presetID="53" presetClass="entr" presetSubtype="16" fill="hold" nodeType="withEffect">
                                  <p:stCondLst>
                                    <p:cond delay="2000"/>
                                  </p:stCondLst>
                                  <p:childTnLst>
                                    <p:set>
                                      <p:cBhvr>
                                        <p:cTn id="65" dur="1" fill="hold">
                                          <p:stCondLst>
                                            <p:cond delay="0"/>
                                          </p:stCondLst>
                                        </p:cTn>
                                        <p:tgtEl>
                                          <p:spTgt spid="141"/>
                                        </p:tgtEl>
                                        <p:attrNameLst>
                                          <p:attrName>style.visibility</p:attrName>
                                        </p:attrNameLst>
                                      </p:cBhvr>
                                      <p:to>
                                        <p:strVal val="visible"/>
                                      </p:to>
                                    </p:set>
                                    <p:anim calcmode="lin" valueType="num">
                                      <p:cBhvr>
                                        <p:cTn id="66" dur="500" fill="hold"/>
                                        <p:tgtEl>
                                          <p:spTgt spid="141"/>
                                        </p:tgtEl>
                                        <p:attrNameLst>
                                          <p:attrName>ppt_w</p:attrName>
                                        </p:attrNameLst>
                                      </p:cBhvr>
                                      <p:tavLst>
                                        <p:tav tm="0">
                                          <p:val>
                                            <p:fltVal val="0"/>
                                          </p:val>
                                        </p:tav>
                                        <p:tav tm="100000">
                                          <p:val>
                                            <p:strVal val="#ppt_w"/>
                                          </p:val>
                                        </p:tav>
                                      </p:tavLst>
                                    </p:anim>
                                    <p:anim calcmode="lin" valueType="num">
                                      <p:cBhvr>
                                        <p:cTn id="67" dur="500" fill="hold"/>
                                        <p:tgtEl>
                                          <p:spTgt spid="141"/>
                                        </p:tgtEl>
                                        <p:attrNameLst>
                                          <p:attrName>ppt_h</p:attrName>
                                        </p:attrNameLst>
                                      </p:cBhvr>
                                      <p:tavLst>
                                        <p:tav tm="0">
                                          <p:val>
                                            <p:fltVal val="0"/>
                                          </p:val>
                                        </p:tav>
                                        <p:tav tm="100000">
                                          <p:val>
                                            <p:strVal val="#ppt_h"/>
                                          </p:val>
                                        </p:tav>
                                      </p:tavLst>
                                    </p:anim>
                                    <p:animEffect transition="in" filter="fade">
                                      <p:cBhvr>
                                        <p:cTn id="68" dur="500"/>
                                        <p:tgtEl>
                                          <p:spTgt spid="141"/>
                                        </p:tgtEl>
                                      </p:cBhvr>
                                    </p:animEffect>
                                  </p:childTnLst>
                                </p:cTn>
                              </p:par>
                              <p:par>
                                <p:cTn id="69" presetID="10" presetClass="entr" presetSubtype="0" fill="hold" grpId="0" nodeType="withEffect">
                                  <p:stCondLst>
                                    <p:cond delay="200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500"/>
                                        <p:tgtEl>
                                          <p:spTgt spid="12"/>
                                        </p:tgtEl>
                                      </p:cBhvr>
                                    </p:animEffect>
                                  </p:childTnLst>
                                </p:cTn>
                              </p:par>
                              <p:par>
                                <p:cTn id="72" presetID="53" presetClass="entr" presetSubtype="16" fill="hold" nodeType="withEffect">
                                  <p:stCondLst>
                                    <p:cond delay="2250"/>
                                  </p:stCondLst>
                                  <p:childTnLst>
                                    <p:set>
                                      <p:cBhvr>
                                        <p:cTn id="73" dur="1" fill="hold">
                                          <p:stCondLst>
                                            <p:cond delay="0"/>
                                          </p:stCondLst>
                                        </p:cTn>
                                        <p:tgtEl>
                                          <p:spTgt spid="165"/>
                                        </p:tgtEl>
                                        <p:attrNameLst>
                                          <p:attrName>style.visibility</p:attrName>
                                        </p:attrNameLst>
                                      </p:cBhvr>
                                      <p:to>
                                        <p:strVal val="visible"/>
                                      </p:to>
                                    </p:set>
                                    <p:anim calcmode="lin" valueType="num">
                                      <p:cBhvr>
                                        <p:cTn id="74" dur="500" fill="hold"/>
                                        <p:tgtEl>
                                          <p:spTgt spid="165"/>
                                        </p:tgtEl>
                                        <p:attrNameLst>
                                          <p:attrName>ppt_w</p:attrName>
                                        </p:attrNameLst>
                                      </p:cBhvr>
                                      <p:tavLst>
                                        <p:tav tm="0">
                                          <p:val>
                                            <p:fltVal val="0"/>
                                          </p:val>
                                        </p:tav>
                                        <p:tav tm="100000">
                                          <p:val>
                                            <p:strVal val="#ppt_w"/>
                                          </p:val>
                                        </p:tav>
                                      </p:tavLst>
                                    </p:anim>
                                    <p:anim calcmode="lin" valueType="num">
                                      <p:cBhvr>
                                        <p:cTn id="75" dur="500" fill="hold"/>
                                        <p:tgtEl>
                                          <p:spTgt spid="165"/>
                                        </p:tgtEl>
                                        <p:attrNameLst>
                                          <p:attrName>ppt_h</p:attrName>
                                        </p:attrNameLst>
                                      </p:cBhvr>
                                      <p:tavLst>
                                        <p:tav tm="0">
                                          <p:val>
                                            <p:fltVal val="0"/>
                                          </p:val>
                                        </p:tav>
                                        <p:tav tm="100000">
                                          <p:val>
                                            <p:strVal val="#ppt_h"/>
                                          </p:val>
                                        </p:tav>
                                      </p:tavLst>
                                    </p:anim>
                                    <p:animEffect transition="in" filter="fade">
                                      <p:cBhvr>
                                        <p:cTn id="76" dur="500"/>
                                        <p:tgtEl>
                                          <p:spTgt spid="165"/>
                                        </p:tgtEl>
                                      </p:cBhvr>
                                    </p:animEffect>
                                  </p:childTnLst>
                                </p:cTn>
                              </p:par>
                              <p:par>
                                <p:cTn id="77" presetID="10" presetClass="entr" presetSubtype="0" fill="hold" grpId="0" nodeType="withEffect">
                                  <p:stCondLst>
                                    <p:cond delay="2250"/>
                                  </p:stCondLst>
                                  <p:childTnLst>
                                    <p:set>
                                      <p:cBhvr>
                                        <p:cTn id="78" dur="1" fill="hold">
                                          <p:stCondLst>
                                            <p:cond delay="0"/>
                                          </p:stCondLst>
                                        </p:cTn>
                                        <p:tgtEl>
                                          <p:spTgt spid="11"/>
                                        </p:tgtEl>
                                        <p:attrNameLst>
                                          <p:attrName>style.visibility</p:attrName>
                                        </p:attrNameLst>
                                      </p:cBhvr>
                                      <p:to>
                                        <p:strVal val="visible"/>
                                      </p:to>
                                    </p:set>
                                    <p:animEffect transition="in" filter="fade">
                                      <p:cBhvr>
                                        <p:cTn id="79" dur="500"/>
                                        <p:tgtEl>
                                          <p:spTgt spid="11"/>
                                        </p:tgtEl>
                                      </p:cBhvr>
                                    </p:animEffect>
                                  </p:childTnLst>
                                </p:cTn>
                              </p:par>
                              <p:par>
                                <p:cTn id="80" presetID="53" presetClass="entr" presetSubtype="16" fill="hold" nodeType="withEffect">
                                  <p:stCondLst>
                                    <p:cond delay="2500"/>
                                  </p:stCondLst>
                                  <p:childTnLst>
                                    <p:set>
                                      <p:cBhvr>
                                        <p:cTn id="81" dur="1" fill="hold">
                                          <p:stCondLst>
                                            <p:cond delay="0"/>
                                          </p:stCondLst>
                                        </p:cTn>
                                        <p:tgtEl>
                                          <p:spTgt spid="171"/>
                                        </p:tgtEl>
                                        <p:attrNameLst>
                                          <p:attrName>style.visibility</p:attrName>
                                        </p:attrNameLst>
                                      </p:cBhvr>
                                      <p:to>
                                        <p:strVal val="visible"/>
                                      </p:to>
                                    </p:set>
                                    <p:anim calcmode="lin" valueType="num">
                                      <p:cBhvr>
                                        <p:cTn id="82" dur="500" fill="hold"/>
                                        <p:tgtEl>
                                          <p:spTgt spid="171"/>
                                        </p:tgtEl>
                                        <p:attrNameLst>
                                          <p:attrName>ppt_w</p:attrName>
                                        </p:attrNameLst>
                                      </p:cBhvr>
                                      <p:tavLst>
                                        <p:tav tm="0">
                                          <p:val>
                                            <p:fltVal val="0"/>
                                          </p:val>
                                        </p:tav>
                                        <p:tav tm="100000">
                                          <p:val>
                                            <p:strVal val="#ppt_w"/>
                                          </p:val>
                                        </p:tav>
                                      </p:tavLst>
                                    </p:anim>
                                    <p:anim calcmode="lin" valueType="num">
                                      <p:cBhvr>
                                        <p:cTn id="83" dur="500" fill="hold"/>
                                        <p:tgtEl>
                                          <p:spTgt spid="171"/>
                                        </p:tgtEl>
                                        <p:attrNameLst>
                                          <p:attrName>ppt_h</p:attrName>
                                        </p:attrNameLst>
                                      </p:cBhvr>
                                      <p:tavLst>
                                        <p:tav tm="0">
                                          <p:val>
                                            <p:fltVal val="0"/>
                                          </p:val>
                                        </p:tav>
                                        <p:tav tm="100000">
                                          <p:val>
                                            <p:strVal val="#ppt_h"/>
                                          </p:val>
                                        </p:tav>
                                      </p:tavLst>
                                    </p:anim>
                                    <p:animEffect transition="in" filter="fade">
                                      <p:cBhvr>
                                        <p:cTn id="84" dur="500"/>
                                        <p:tgtEl>
                                          <p:spTgt spid="171"/>
                                        </p:tgtEl>
                                      </p:cBhvr>
                                    </p:animEffect>
                                  </p:childTnLst>
                                </p:cTn>
                              </p:par>
                              <p:par>
                                <p:cTn id="85" presetID="10" presetClass="entr" presetSubtype="0" fill="hold" grpId="0" nodeType="withEffect">
                                  <p:stCondLst>
                                    <p:cond delay="250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500"/>
                                        <p:tgtEl>
                                          <p:spTgt spid="10"/>
                                        </p:tgtEl>
                                      </p:cBhvr>
                                    </p:animEffect>
                                  </p:childTnLst>
                                </p:cTn>
                              </p:par>
                              <p:par>
                                <p:cTn id="88" presetID="53" presetClass="entr" presetSubtype="16" fill="hold" nodeType="withEffect">
                                  <p:stCondLst>
                                    <p:cond delay="2750"/>
                                  </p:stCondLst>
                                  <p:childTnLst>
                                    <p:set>
                                      <p:cBhvr>
                                        <p:cTn id="89" dur="1" fill="hold">
                                          <p:stCondLst>
                                            <p:cond delay="0"/>
                                          </p:stCondLst>
                                        </p:cTn>
                                        <p:tgtEl>
                                          <p:spTgt spid="177"/>
                                        </p:tgtEl>
                                        <p:attrNameLst>
                                          <p:attrName>style.visibility</p:attrName>
                                        </p:attrNameLst>
                                      </p:cBhvr>
                                      <p:to>
                                        <p:strVal val="visible"/>
                                      </p:to>
                                    </p:set>
                                    <p:anim calcmode="lin" valueType="num">
                                      <p:cBhvr>
                                        <p:cTn id="90" dur="500" fill="hold"/>
                                        <p:tgtEl>
                                          <p:spTgt spid="177"/>
                                        </p:tgtEl>
                                        <p:attrNameLst>
                                          <p:attrName>ppt_w</p:attrName>
                                        </p:attrNameLst>
                                      </p:cBhvr>
                                      <p:tavLst>
                                        <p:tav tm="0">
                                          <p:val>
                                            <p:fltVal val="0"/>
                                          </p:val>
                                        </p:tav>
                                        <p:tav tm="100000">
                                          <p:val>
                                            <p:strVal val="#ppt_w"/>
                                          </p:val>
                                        </p:tav>
                                      </p:tavLst>
                                    </p:anim>
                                    <p:anim calcmode="lin" valueType="num">
                                      <p:cBhvr>
                                        <p:cTn id="91" dur="500" fill="hold"/>
                                        <p:tgtEl>
                                          <p:spTgt spid="177"/>
                                        </p:tgtEl>
                                        <p:attrNameLst>
                                          <p:attrName>ppt_h</p:attrName>
                                        </p:attrNameLst>
                                      </p:cBhvr>
                                      <p:tavLst>
                                        <p:tav tm="0">
                                          <p:val>
                                            <p:fltVal val="0"/>
                                          </p:val>
                                        </p:tav>
                                        <p:tav tm="100000">
                                          <p:val>
                                            <p:strVal val="#ppt_h"/>
                                          </p:val>
                                        </p:tav>
                                      </p:tavLst>
                                    </p:anim>
                                    <p:animEffect transition="in" filter="fade">
                                      <p:cBhvr>
                                        <p:cTn id="92" dur="500"/>
                                        <p:tgtEl>
                                          <p:spTgt spid="177"/>
                                        </p:tgtEl>
                                      </p:cBhvr>
                                    </p:animEffect>
                                  </p:childTnLst>
                                </p:cTn>
                              </p:par>
                              <p:par>
                                <p:cTn id="93" presetID="10" presetClass="entr" presetSubtype="0" fill="hold" grpId="0" nodeType="withEffect">
                                  <p:stCondLst>
                                    <p:cond delay="2750"/>
                                  </p:stCondLst>
                                  <p:childTnLst>
                                    <p:set>
                                      <p:cBhvr>
                                        <p:cTn id="94" dur="1" fill="hold">
                                          <p:stCondLst>
                                            <p:cond delay="0"/>
                                          </p:stCondLst>
                                        </p:cTn>
                                        <p:tgtEl>
                                          <p:spTgt spid="15"/>
                                        </p:tgtEl>
                                        <p:attrNameLst>
                                          <p:attrName>style.visibility</p:attrName>
                                        </p:attrNameLst>
                                      </p:cBhvr>
                                      <p:to>
                                        <p:strVal val="visible"/>
                                      </p:to>
                                    </p:set>
                                    <p:animEffect transition="in" filter="fade">
                                      <p:cBhvr>
                                        <p:cTn id="95" dur="500"/>
                                        <p:tgtEl>
                                          <p:spTgt spid="15"/>
                                        </p:tgtEl>
                                      </p:cBhvr>
                                    </p:animEffect>
                                  </p:childTnLst>
                                </p:cTn>
                              </p:par>
                              <p:par>
                                <p:cTn id="96" presetID="53" presetClass="entr" presetSubtype="16" fill="hold" nodeType="withEffect">
                                  <p:stCondLst>
                                    <p:cond delay="3000"/>
                                  </p:stCondLst>
                                  <p:childTnLst>
                                    <p:set>
                                      <p:cBhvr>
                                        <p:cTn id="97" dur="1" fill="hold">
                                          <p:stCondLst>
                                            <p:cond delay="0"/>
                                          </p:stCondLst>
                                        </p:cTn>
                                        <p:tgtEl>
                                          <p:spTgt spid="183"/>
                                        </p:tgtEl>
                                        <p:attrNameLst>
                                          <p:attrName>style.visibility</p:attrName>
                                        </p:attrNameLst>
                                      </p:cBhvr>
                                      <p:to>
                                        <p:strVal val="visible"/>
                                      </p:to>
                                    </p:set>
                                    <p:anim calcmode="lin" valueType="num">
                                      <p:cBhvr>
                                        <p:cTn id="98" dur="500" fill="hold"/>
                                        <p:tgtEl>
                                          <p:spTgt spid="183"/>
                                        </p:tgtEl>
                                        <p:attrNameLst>
                                          <p:attrName>ppt_w</p:attrName>
                                        </p:attrNameLst>
                                      </p:cBhvr>
                                      <p:tavLst>
                                        <p:tav tm="0">
                                          <p:val>
                                            <p:fltVal val="0"/>
                                          </p:val>
                                        </p:tav>
                                        <p:tav tm="100000">
                                          <p:val>
                                            <p:strVal val="#ppt_w"/>
                                          </p:val>
                                        </p:tav>
                                      </p:tavLst>
                                    </p:anim>
                                    <p:anim calcmode="lin" valueType="num">
                                      <p:cBhvr>
                                        <p:cTn id="99" dur="500" fill="hold"/>
                                        <p:tgtEl>
                                          <p:spTgt spid="183"/>
                                        </p:tgtEl>
                                        <p:attrNameLst>
                                          <p:attrName>ppt_h</p:attrName>
                                        </p:attrNameLst>
                                      </p:cBhvr>
                                      <p:tavLst>
                                        <p:tav tm="0">
                                          <p:val>
                                            <p:fltVal val="0"/>
                                          </p:val>
                                        </p:tav>
                                        <p:tav tm="100000">
                                          <p:val>
                                            <p:strVal val="#ppt_h"/>
                                          </p:val>
                                        </p:tav>
                                      </p:tavLst>
                                    </p:anim>
                                    <p:animEffect transition="in" filter="fade">
                                      <p:cBhvr>
                                        <p:cTn id="100" dur="500"/>
                                        <p:tgtEl>
                                          <p:spTgt spid="183"/>
                                        </p:tgtEl>
                                      </p:cBhvr>
                                    </p:animEffect>
                                  </p:childTnLst>
                                </p:cTn>
                              </p:par>
                              <p:par>
                                <p:cTn id="101" presetID="10" presetClass="entr" presetSubtype="0" fill="hold" grpId="0" nodeType="withEffect">
                                  <p:stCondLst>
                                    <p:cond delay="3000"/>
                                  </p:stCondLst>
                                  <p:childTnLst>
                                    <p:set>
                                      <p:cBhvr>
                                        <p:cTn id="102" dur="1" fill="hold">
                                          <p:stCondLst>
                                            <p:cond delay="0"/>
                                          </p:stCondLst>
                                        </p:cTn>
                                        <p:tgtEl>
                                          <p:spTgt spid="16"/>
                                        </p:tgtEl>
                                        <p:attrNameLst>
                                          <p:attrName>style.visibility</p:attrName>
                                        </p:attrNameLst>
                                      </p:cBhvr>
                                      <p:to>
                                        <p:strVal val="visible"/>
                                      </p:to>
                                    </p:set>
                                    <p:animEffect transition="in" filter="fade">
                                      <p:cBhvr>
                                        <p:cTn id="103" dur="500"/>
                                        <p:tgtEl>
                                          <p:spTgt spid="16"/>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199"/>
                                        </p:tgtEl>
                                        <p:attrNameLst>
                                          <p:attrName>style.visibility</p:attrName>
                                        </p:attrNameLst>
                                      </p:cBhvr>
                                      <p:to>
                                        <p:strVal val="visible"/>
                                      </p:to>
                                    </p:set>
                                    <p:animEffect transition="in" filter="fade">
                                      <p:cBhvr>
                                        <p:cTn id="108" dur="5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A43A9499-D282-8E22-DA5B-4D555ECC2D65}"/>
              </a:ext>
            </a:extLst>
          </p:cNvPr>
          <p:cNvGrpSpPr/>
          <p:nvPr/>
        </p:nvGrpSpPr>
        <p:grpSpPr>
          <a:xfrm>
            <a:off x="633185" y="766113"/>
            <a:ext cx="7819176" cy="5906905"/>
            <a:chOff x="633185" y="766113"/>
            <a:chExt cx="7819176" cy="5906905"/>
          </a:xfrm>
        </p:grpSpPr>
        <p:sp>
          <p:nvSpPr>
            <p:cNvPr id="34" name="Rectangle: Rounded Corners 190">
              <a:extLst>
                <a:ext uri="{FF2B5EF4-FFF2-40B4-BE49-F238E27FC236}">
                  <a16:creationId xmlns:a16="http://schemas.microsoft.com/office/drawing/2014/main" id="{76642A7F-2AAC-CBE5-EFFF-C59A68A5B847}"/>
                </a:ext>
              </a:extLst>
            </p:cNvPr>
            <p:cNvSpPr/>
            <p:nvPr/>
          </p:nvSpPr>
          <p:spPr>
            <a:xfrm>
              <a:off x="633185" y="903312"/>
              <a:ext cx="3966565" cy="5769706"/>
            </a:xfrm>
            <a:custGeom>
              <a:avLst/>
              <a:gdLst>
                <a:gd name="connsiteX0" fmla="*/ 0 w 3964214"/>
                <a:gd name="connsiteY0" fmla="*/ 145090 h 5115571"/>
                <a:gd name="connsiteX1" fmla="*/ 145090 w 3964214"/>
                <a:gd name="connsiteY1" fmla="*/ 0 h 5115571"/>
                <a:gd name="connsiteX2" fmla="*/ 3819124 w 3964214"/>
                <a:gd name="connsiteY2" fmla="*/ 0 h 5115571"/>
                <a:gd name="connsiteX3" fmla="*/ 3964214 w 3964214"/>
                <a:gd name="connsiteY3" fmla="*/ 145090 h 5115571"/>
                <a:gd name="connsiteX4" fmla="*/ 3964214 w 3964214"/>
                <a:gd name="connsiteY4" fmla="*/ 4970481 h 5115571"/>
                <a:gd name="connsiteX5" fmla="*/ 3819124 w 3964214"/>
                <a:gd name="connsiteY5" fmla="*/ 5115571 h 5115571"/>
                <a:gd name="connsiteX6" fmla="*/ 145090 w 3964214"/>
                <a:gd name="connsiteY6" fmla="*/ 5115571 h 5115571"/>
                <a:gd name="connsiteX7" fmla="*/ 0 w 3964214"/>
                <a:gd name="connsiteY7" fmla="*/ 4970481 h 5115571"/>
                <a:gd name="connsiteX8" fmla="*/ 0 w 3964214"/>
                <a:gd name="connsiteY8" fmla="*/ 145090 h 5115571"/>
                <a:gd name="connsiteX0" fmla="*/ 145090 w 3964214"/>
                <a:gd name="connsiteY0" fmla="*/ 0 h 5115571"/>
                <a:gd name="connsiteX1" fmla="*/ 3819124 w 3964214"/>
                <a:gd name="connsiteY1" fmla="*/ 0 h 5115571"/>
                <a:gd name="connsiteX2" fmla="*/ 3964214 w 3964214"/>
                <a:gd name="connsiteY2" fmla="*/ 145090 h 5115571"/>
                <a:gd name="connsiteX3" fmla="*/ 3964214 w 3964214"/>
                <a:gd name="connsiteY3" fmla="*/ 4970481 h 5115571"/>
                <a:gd name="connsiteX4" fmla="*/ 3819124 w 3964214"/>
                <a:gd name="connsiteY4" fmla="*/ 5115571 h 5115571"/>
                <a:gd name="connsiteX5" fmla="*/ 145090 w 3964214"/>
                <a:gd name="connsiteY5" fmla="*/ 5115571 h 5115571"/>
                <a:gd name="connsiteX6" fmla="*/ 0 w 3964214"/>
                <a:gd name="connsiteY6" fmla="*/ 4970481 h 5115571"/>
                <a:gd name="connsiteX7" fmla="*/ 0 w 3964214"/>
                <a:gd name="connsiteY7" fmla="*/ 145090 h 5115571"/>
                <a:gd name="connsiteX8" fmla="*/ 236530 w 3964214"/>
                <a:gd name="connsiteY8" fmla="*/ 91440 h 5115571"/>
                <a:gd name="connsiteX0" fmla="*/ 145090 w 3964214"/>
                <a:gd name="connsiteY0" fmla="*/ 0 h 5115571"/>
                <a:gd name="connsiteX1" fmla="*/ 3819124 w 3964214"/>
                <a:gd name="connsiteY1" fmla="*/ 0 h 5115571"/>
                <a:gd name="connsiteX2" fmla="*/ 3964214 w 3964214"/>
                <a:gd name="connsiteY2" fmla="*/ 145090 h 5115571"/>
                <a:gd name="connsiteX3" fmla="*/ 3964214 w 3964214"/>
                <a:gd name="connsiteY3" fmla="*/ 4970481 h 5115571"/>
                <a:gd name="connsiteX4" fmla="*/ 3819124 w 3964214"/>
                <a:gd name="connsiteY4" fmla="*/ 5115571 h 5115571"/>
                <a:gd name="connsiteX5" fmla="*/ 145090 w 3964214"/>
                <a:gd name="connsiteY5" fmla="*/ 5115571 h 5115571"/>
                <a:gd name="connsiteX6" fmla="*/ 0 w 3964214"/>
                <a:gd name="connsiteY6" fmla="*/ 4970481 h 5115571"/>
                <a:gd name="connsiteX7" fmla="*/ 0 w 3964214"/>
                <a:gd name="connsiteY7" fmla="*/ 145090 h 5115571"/>
                <a:gd name="connsiteX0" fmla="*/ 3819124 w 3964214"/>
                <a:gd name="connsiteY0" fmla="*/ 0 h 5115571"/>
                <a:gd name="connsiteX1" fmla="*/ 3964214 w 3964214"/>
                <a:gd name="connsiteY1" fmla="*/ 145090 h 5115571"/>
                <a:gd name="connsiteX2" fmla="*/ 3964214 w 3964214"/>
                <a:gd name="connsiteY2" fmla="*/ 4970481 h 5115571"/>
                <a:gd name="connsiteX3" fmla="*/ 3819124 w 3964214"/>
                <a:gd name="connsiteY3" fmla="*/ 5115571 h 5115571"/>
                <a:gd name="connsiteX4" fmla="*/ 145090 w 3964214"/>
                <a:gd name="connsiteY4" fmla="*/ 5115571 h 5115571"/>
                <a:gd name="connsiteX5" fmla="*/ 0 w 3964214"/>
                <a:gd name="connsiteY5" fmla="*/ 4970481 h 5115571"/>
                <a:gd name="connsiteX6" fmla="*/ 0 w 3964214"/>
                <a:gd name="connsiteY6" fmla="*/ 145090 h 5115571"/>
                <a:gd name="connsiteX0" fmla="*/ 3964214 w 3964214"/>
                <a:gd name="connsiteY0" fmla="*/ 0 h 4970481"/>
                <a:gd name="connsiteX1" fmla="*/ 3964214 w 3964214"/>
                <a:gd name="connsiteY1" fmla="*/ 4825391 h 4970481"/>
                <a:gd name="connsiteX2" fmla="*/ 3819124 w 3964214"/>
                <a:gd name="connsiteY2" fmla="*/ 4970481 h 4970481"/>
                <a:gd name="connsiteX3" fmla="*/ 145090 w 3964214"/>
                <a:gd name="connsiteY3" fmla="*/ 4970481 h 4970481"/>
                <a:gd name="connsiteX4" fmla="*/ 0 w 3964214"/>
                <a:gd name="connsiteY4" fmla="*/ 4825391 h 4970481"/>
                <a:gd name="connsiteX5" fmla="*/ 0 w 3964214"/>
                <a:gd name="connsiteY5" fmla="*/ 0 h 4970481"/>
                <a:gd name="connsiteX0" fmla="*/ 3964214 w 3964214"/>
                <a:gd name="connsiteY0" fmla="*/ 0 h 5641041"/>
                <a:gd name="connsiteX1" fmla="*/ 3964214 w 3964214"/>
                <a:gd name="connsiteY1" fmla="*/ 5495951 h 5641041"/>
                <a:gd name="connsiteX2" fmla="*/ 3819124 w 3964214"/>
                <a:gd name="connsiteY2" fmla="*/ 5641041 h 5641041"/>
                <a:gd name="connsiteX3" fmla="*/ 145090 w 3964214"/>
                <a:gd name="connsiteY3" fmla="*/ 5641041 h 5641041"/>
                <a:gd name="connsiteX4" fmla="*/ 0 w 3964214"/>
                <a:gd name="connsiteY4" fmla="*/ 5495951 h 5641041"/>
                <a:gd name="connsiteX5" fmla="*/ 0 w 3964214"/>
                <a:gd name="connsiteY5" fmla="*/ 670560 h 564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214" h="5641041">
                  <a:moveTo>
                    <a:pt x="3964214" y="0"/>
                  </a:moveTo>
                  <a:lnTo>
                    <a:pt x="3964214" y="5495951"/>
                  </a:lnTo>
                  <a:cubicBezTo>
                    <a:pt x="3964214" y="5576082"/>
                    <a:pt x="3899255" y="5641041"/>
                    <a:pt x="3819124" y="5641041"/>
                  </a:cubicBezTo>
                  <a:lnTo>
                    <a:pt x="145090" y="5641041"/>
                  </a:lnTo>
                  <a:cubicBezTo>
                    <a:pt x="64959" y="5641041"/>
                    <a:pt x="0" y="5576082"/>
                    <a:pt x="0" y="5495951"/>
                  </a:cubicBezTo>
                  <a:lnTo>
                    <a:pt x="0" y="670560"/>
                  </a:lnTo>
                </a:path>
              </a:pathLst>
            </a:custGeom>
            <a:noFill/>
            <a:ln w="76200">
              <a:gradFill>
                <a:gsLst>
                  <a:gs pos="0">
                    <a:schemeClr val="accent6"/>
                  </a:gs>
                  <a:gs pos="100000">
                    <a:schemeClr val="accent5"/>
                  </a:gs>
                </a:gsLst>
                <a:lin ang="5400000" scaled="1"/>
              </a:gra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5" name="Rectangle: Rounded Corners 192">
              <a:extLst>
                <a:ext uri="{FF2B5EF4-FFF2-40B4-BE49-F238E27FC236}">
                  <a16:creationId xmlns:a16="http://schemas.microsoft.com/office/drawing/2014/main" id="{2B9DF506-A41F-7491-C8F5-C19943E6B545}"/>
                </a:ext>
              </a:extLst>
            </p:cNvPr>
            <p:cNvSpPr/>
            <p:nvPr/>
          </p:nvSpPr>
          <p:spPr>
            <a:xfrm>
              <a:off x="4599751" y="766113"/>
              <a:ext cx="3852610" cy="5047766"/>
            </a:xfrm>
            <a:custGeom>
              <a:avLst/>
              <a:gdLst>
                <a:gd name="connsiteX0" fmla="*/ 0 w 3843466"/>
                <a:gd name="connsiteY0" fmla="*/ 140671 h 6758157"/>
                <a:gd name="connsiteX1" fmla="*/ 140671 w 3843466"/>
                <a:gd name="connsiteY1" fmla="*/ 0 h 6758157"/>
                <a:gd name="connsiteX2" fmla="*/ 3702795 w 3843466"/>
                <a:gd name="connsiteY2" fmla="*/ 0 h 6758157"/>
                <a:gd name="connsiteX3" fmla="*/ 3843466 w 3843466"/>
                <a:gd name="connsiteY3" fmla="*/ 140671 h 6758157"/>
                <a:gd name="connsiteX4" fmla="*/ 3843466 w 3843466"/>
                <a:gd name="connsiteY4" fmla="*/ 6617486 h 6758157"/>
                <a:gd name="connsiteX5" fmla="*/ 3702795 w 3843466"/>
                <a:gd name="connsiteY5" fmla="*/ 6758157 h 6758157"/>
                <a:gd name="connsiteX6" fmla="*/ 140671 w 3843466"/>
                <a:gd name="connsiteY6" fmla="*/ 6758157 h 6758157"/>
                <a:gd name="connsiteX7" fmla="*/ 0 w 3843466"/>
                <a:gd name="connsiteY7" fmla="*/ 6617486 h 6758157"/>
                <a:gd name="connsiteX8" fmla="*/ 0 w 3843466"/>
                <a:gd name="connsiteY8" fmla="*/ 140671 h 6758157"/>
                <a:gd name="connsiteX0" fmla="*/ 0 w 3843466"/>
                <a:gd name="connsiteY0" fmla="*/ 140671 h 6758157"/>
                <a:gd name="connsiteX1" fmla="*/ 140671 w 3843466"/>
                <a:gd name="connsiteY1" fmla="*/ 0 h 6758157"/>
                <a:gd name="connsiteX2" fmla="*/ 3702795 w 3843466"/>
                <a:gd name="connsiteY2" fmla="*/ 0 h 6758157"/>
                <a:gd name="connsiteX3" fmla="*/ 3843466 w 3843466"/>
                <a:gd name="connsiteY3" fmla="*/ 140671 h 6758157"/>
                <a:gd name="connsiteX4" fmla="*/ 3843466 w 3843466"/>
                <a:gd name="connsiteY4" fmla="*/ 6617486 h 6758157"/>
                <a:gd name="connsiteX5" fmla="*/ 3702795 w 3843466"/>
                <a:gd name="connsiteY5" fmla="*/ 6758157 h 6758157"/>
                <a:gd name="connsiteX6" fmla="*/ 0 w 3843466"/>
                <a:gd name="connsiteY6" fmla="*/ 6617486 h 6758157"/>
                <a:gd name="connsiteX7" fmla="*/ 0 w 3843466"/>
                <a:gd name="connsiteY7" fmla="*/ 140671 h 6758157"/>
                <a:gd name="connsiteX0" fmla="*/ 0 w 3843466"/>
                <a:gd name="connsiteY0" fmla="*/ 6617486 h 6758157"/>
                <a:gd name="connsiteX1" fmla="*/ 0 w 3843466"/>
                <a:gd name="connsiteY1" fmla="*/ 140671 h 6758157"/>
                <a:gd name="connsiteX2" fmla="*/ 140671 w 3843466"/>
                <a:gd name="connsiteY2" fmla="*/ 0 h 6758157"/>
                <a:gd name="connsiteX3" fmla="*/ 3702795 w 3843466"/>
                <a:gd name="connsiteY3" fmla="*/ 0 h 6758157"/>
                <a:gd name="connsiteX4" fmla="*/ 3843466 w 3843466"/>
                <a:gd name="connsiteY4" fmla="*/ 140671 h 6758157"/>
                <a:gd name="connsiteX5" fmla="*/ 3843466 w 3843466"/>
                <a:gd name="connsiteY5" fmla="*/ 6617486 h 6758157"/>
                <a:gd name="connsiteX6" fmla="*/ 3702795 w 3843466"/>
                <a:gd name="connsiteY6" fmla="*/ 6758157 h 6758157"/>
                <a:gd name="connsiteX7" fmla="*/ 91440 w 3843466"/>
                <a:gd name="connsiteY7" fmla="*/ 6708926 h 6758157"/>
                <a:gd name="connsiteX0" fmla="*/ 0 w 3843466"/>
                <a:gd name="connsiteY0" fmla="*/ 6617486 h 7124339"/>
                <a:gd name="connsiteX1" fmla="*/ 0 w 3843466"/>
                <a:gd name="connsiteY1" fmla="*/ 140671 h 7124339"/>
                <a:gd name="connsiteX2" fmla="*/ 140671 w 3843466"/>
                <a:gd name="connsiteY2" fmla="*/ 0 h 7124339"/>
                <a:gd name="connsiteX3" fmla="*/ 3702795 w 3843466"/>
                <a:gd name="connsiteY3" fmla="*/ 0 h 7124339"/>
                <a:gd name="connsiteX4" fmla="*/ 3843466 w 3843466"/>
                <a:gd name="connsiteY4" fmla="*/ 140671 h 7124339"/>
                <a:gd name="connsiteX5" fmla="*/ 3843466 w 3843466"/>
                <a:gd name="connsiteY5" fmla="*/ 6617486 h 7124339"/>
                <a:gd name="connsiteX6" fmla="*/ 91440 w 3843466"/>
                <a:gd name="connsiteY6" fmla="*/ 6708926 h 7124339"/>
                <a:gd name="connsiteX0" fmla="*/ 0 w 3843466"/>
                <a:gd name="connsiteY0" fmla="*/ 6617486 h 6617486"/>
                <a:gd name="connsiteX1" fmla="*/ 0 w 3843466"/>
                <a:gd name="connsiteY1" fmla="*/ 140671 h 6617486"/>
                <a:gd name="connsiteX2" fmla="*/ 140671 w 3843466"/>
                <a:gd name="connsiteY2" fmla="*/ 0 h 6617486"/>
                <a:gd name="connsiteX3" fmla="*/ 3702795 w 3843466"/>
                <a:gd name="connsiteY3" fmla="*/ 0 h 6617486"/>
                <a:gd name="connsiteX4" fmla="*/ 3843466 w 3843466"/>
                <a:gd name="connsiteY4" fmla="*/ 140671 h 6617486"/>
                <a:gd name="connsiteX5" fmla="*/ 3843466 w 3843466"/>
                <a:gd name="connsiteY5" fmla="*/ 6617486 h 6617486"/>
                <a:gd name="connsiteX0" fmla="*/ 0 w 3843466"/>
                <a:gd name="connsiteY0" fmla="*/ 140671 h 6617486"/>
                <a:gd name="connsiteX1" fmla="*/ 140671 w 3843466"/>
                <a:gd name="connsiteY1" fmla="*/ 0 h 6617486"/>
                <a:gd name="connsiteX2" fmla="*/ 3702795 w 3843466"/>
                <a:gd name="connsiteY2" fmla="*/ 0 h 6617486"/>
                <a:gd name="connsiteX3" fmla="*/ 3843466 w 3843466"/>
                <a:gd name="connsiteY3" fmla="*/ 140671 h 6617486"/>
                <a:gd name="connsiteX4" fmla="*/ 3843466 w 3843466"/>
                <a:gd name="connsiteY4" fmla="*/ 6617486 h 6617486"/>
                <a:gd name="connsiteX0" fmla="*/ 0 w 3852610"/>
                <a:gd name="connsiteY0" fmla="*/ 140671 h 5047766"/>
                <a:gd name="connsiteX1" fmla="*/ 140671 w 3852610"/>
                <a:gd name="connsiteY1" fmla="*/ 0 h 5047766"/>
                <a:gd name="connsiteX2" fmla="*/ 3702795 w 3852610"/>
                <a:gd name="connsiteY2" fmla="*/ 0 h 5047766"/>
                <a:gd name="connsiteX3" fmla="*/ 3843466 w 3852610"/>
                <a:gd name="connsiteY3" fmla="*/ 140671 h 5047766"/>
                <a:gd name="connsiteX4" fmla="*/ 3852610 w 3852610"/>
                <a:gd name="connsiteY4" fmla="*/ 5047766 h 504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2610" h="5047766">
                  <a:moveTo>
                    <a:pt x="0" y="140671"/>
                  </a:moveTo>
                  <a:cubicBezTo>
                    <a:pt x="0" y="62981"/>
                    <a:pt x="62981" y="0"/>
                    <a:pt x="140671" y="0"/>
                  </a:cubicBezTo>
                  <a:lnTo>
                    <a:pt x="3702795" y="0"/>
                  </a:lnTo>
                  <a:cubicBezTo>
                    <a:pt x="3780485" y="0"/>
                    <a:pt x="3843466" y="62981"/>
                    <a:pt x="3843466" y="140671"/>
                  </a:cubicBezTo>
                  <a:lnTo>
                    <a:pt x="3852610" y="5047766"/>
                  </a:lnTo>
                </a:path>
              </a:pathLst>
            </a:custGeom>
            <a:noFill/>
            <a:ln w="76200">
              <a:gradFill>
                <a:gsLst>
                  <a:gs pos="0">
                    <a:schemeClr val="accent6"/>
                  </a:gs>
                  <a:gs pos="100000">
                    <a:schemeClr val="accent5"/>
                  </a:gs>
                </a:gsLst>
                <a:lin ang="5400000" scaled="1"/>
              </a:gra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sp>
        <p:nvSpPr>
          <p:cNvPr id="2" name="Title 1">
            <a:extLst>
              <a:ext uri="{FF2B5EF4-FFF2-40B4-BE49-F238E27FC236}">
                <a16:creationId xmlns:a16="http://schemas.microsoft.com/office/drawing/2014/main" id="{61225A24-41D4-CF8A-057A-2F483E97317E}"/>
              </a:ext>
            </a:extLst>
          </p:cNvPr>
          <p:cNvSpPr>
            <a:spLocks noGrp="1"/>
          </p:cNvSpPr>
          <p:nvPr>
            <p:ph type="title"/>
          </p:nvPr>
        </p:nvSpPr>
        <p:spPr/>
        <p:txBody>
          <a:bodyPr/>
          <a:lstStyle/>
          <a:p>
            <a:r>
              <a:rPr lang="en-GB"/>
              <a:t>EXPO.e </a:t>
            </a:r>
            <a:r>
              <a:rPr lang="en-GB" b="1"/>
              <a:t>Heritage continued</a:t>
            </a:r>
          </a:p>
        </p:txBody>
      </p:sp>
      <p:sp>
        <p:nvSpPr>
          <p:cNvPr id="5" name="TextBox 4">
            <a:extLst>
              <a:ext uri="{FF2B5EF4-FFF2-40B4-BE49-F238E27FC236}">
                <a16:creationId xmlns:a16="http://schemas.microsoft.com/office/drawing/2014/main" id="{D2E9C699-4AC7-83DE-61FA-2C6DEC0AF33B}"/>
              </a:ext>
            </a:extLst>
          </p:cNvPr>
          <p:cNvSpPr txBox="1"/>
          <p:nvPr/>
        </p:nvSpPr>
        <p:spPr>
          <a:xfrm>
            <a:off x="989153" y="726727"/>
            <a:ext cx="2915920" cy="1368000"/>
          </a:xfrm>
          <a:prstGeom prst="roundRect">
            <a:avLst>
              <a:gd name="adj" fmla="val 7356"/>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288000" tIns="108000" rIns="108000" bIns="108000" rtlCol="0" anchor="ctr" anchorCtr="0">
            <a:noAutofit/>
          </a:bodyPr>
          <a:lstStyle>
            <a:defPPr>
              <a:defRPr lang="en-US"/>
            </a:defPPr>
            <a:lvl1pPr>
              <a:lnSpc>
                <a:spcPct val="107000"/>
              </a:lnSpc>
              <a:spcAft>
                <a:spcPts val="800"/>
              </a:spcAft>
              <a:defRPr sz="1100" kern="100">
                <a:effectLst/>
                <a:latin typeface="helvetca"/>
                <a:ea typeface="Calibri" panose="020F0502020204030204" pitchFamily="34" charset="0"/>
                <a:cs typeface="Times New Roman" panose="02020603050405020304" pitchFamily="18" charset="0"/>
              </a:defRPr>
            </a:lvl1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1" i="0" u="none" strike="noStrike" kern="100" cap="none" spc="0" normalizeH="0" baseline="0" noProof="0" dirty="0">
                <a:ln>
                  <a:noFill/>
                </a:ln>
                <a:solidFill>
                  <a:srgbClr val="1A1C2B"/>
                </a:solidFill>
                <a:effectLst/>
                <a:uLnTx/>
                <a:uFillTx/>
                <a:latin typeface="Helvetica" pitchFamily="2" charset="0"/>
                <a:cs typeface="Times New Roman" panose="02020603050405020304" pitchFamily="18" charset="0"/>
              </a:rPr>
              <a:t>Launch of UCC Solution for Channel</a:t>
            </a:r>
            <a:br>
              <a:rPr kumimoji="0" lang="en-GB" sz="1100" b="0" i="0" u="none" strike="noStrike" kern="100" cap="none" spc="0" normalizeH="0" baseline="0" noProof="0" dirty="0">
                <a:ln>
                  <a:noFill/>
                </a:ln>
                <a:solidFill>
                  <a:srgbClr val="1A1C2B"/>
                </a:solidFill>
                <a:effectLst/>
                <a:uLnTx/>
                <a:uFillTx/>
                <a:latin typeface="Helvetica" pitchFamily="2" charset="0"/>
                <a:cs typeface="Times New Roman" panose="02020603050405020304" pitchFamily="18" charset="0"/>
              </a:rPr>
            </a:br>
            <a:br>
              <a:rPr kumimoji="0" lang="en-GB" sz="1100" b="0" i="0" u="none" strike="noStrike" kern="100" cap="none" spc="0" normalizeH="0" baseline="0" noProof="0" dirty="0">
                <a:ln>
                  <a:noFill/>
                </a:ln>
                <a:solidFill>
                  <a:srgbClr val="1A1C2B"/>
                </a:solidFill>
                <a:effectLst/>
                <a:uLnTx/>
                <a:uFillTx/>
                <a:latin typeface="Helvetica" pitchFamily="2" charset="0"/>
                <a:cs typeface="Times New Roman" panose="02020603050405020304" pitchFamily="18" charset="0"/>
              </a:rPr>
            </a:br>
            <a:r>
              <a:rPr kumimoji="0" lang="en-GB" sz="1100" b="0" i="0" u="none" strike="noStrike" kern="100" cap="none" spc="0" normalizeH="0" baseline="0" noProof="0" dirty="0">
                <a:ln>
                  <a:noFill/>
                </a:ln>
                <a:solidFill>
                  <a:srgbClr val="1A1C2B"/>
                </a:solidFill>
                <a:effectLst/>
                <a:uLnTx/>
                <a:uFillTx/>
                <a:latin typeface="Helvetica" pitchFamily="2" charset="0"/>
                <a:cs typeface="Times New Roman" panose="02020603050405020304" pitchFamily="18" charset="0"/>
              </a:rPr>
              <a:t>With the HCP (Hosted Communication Platform) APP </a:t>
            </a:r>
            <a:br>
              <a:rPr kumimoji="0" lang="en-GB" sz="1100" b="0" i="0" u="none" strike="noStrike" kern="100" cap="none" spc="0" normalizeH="0" baseline="0" noProof="0" dirty="0">
                <a:ln>
                  <a:noFill/>
                </a:ln>
                <a:solidFill>
                  <a:srgbClr val="1A1C2B"/>
                </a:solidFill>
                <a:effectLst/>
                <a:uLnTx/>
                <a:uFillTx/>
                <a:latin typeface="Helvetica" pitchFamily="2" charset="0"/>
                <a:cs typeface="Times New Roman" panose="02020603050405020304" pitchFamily="18" charset="0"/>
              </a:rPr>
            </a:br>
            <a:r>
              <a:rPr kumimoji="0" lang="en-GB" sz="1100" b="0" i="0" u="none" strike="noStrike" kern="100" cap="none" spc="0" normalizeH="0" baseline="0" noProof="0" dirty="0">
                <a:ln>
                  <a:noFill/>
                </a:ln>
                <a:solidFill>
                  <a:srgbClr val="1A1C2B"/>
                </a:solidFill>
                <a:effectLst/>
                <a:uLnTx/>
                <a:uFillTx/>
                <a:latin typeface="Helvetica" pitchFamily="2" charset="0"/>
                <a:cs typeface="Times New Roman" panose="02020603050405020304" pitchFamily="18" charset="0"/>
              </a:rPr>
              <a:t>(the channel version of UC-One) </a:t>
            </a:r>
          </a:p>
        </p:txBody>
      </p:sp>
      <p:sp>
        <p:nvSpPr>
          <p:cNvPr id="6" name="TextBox 5">
            <a:extLst>
              <a:ext uri="{FF2B5EF4-FFF2-40B4-BE49-F238E27FC236}">
                <a16:creationId xmlns:a16="http://schemas.microsoft.com/office/drawing/2014/main" id="{ED5B9B93-A999-20AA-3BDB-A0AF953F6879}"/>
              </a:ext>
            </a:extLst>
          </p:cNvPr>
          <p:cNvSpPr txBox="1"/>
          <p:nvPr/>
        </p:nvSpPr>
        <p:spPr>
          <a:xfrm>
            <a:off x="989153" y="2176930"/>
            <a:ext cx="2915920" cy="1368000"/>
          </a:xfrm>
          <a:prstGeom prst="roundRect">
            <a:avLst>
              <a:gd name="adj" fmla="val 7356"/>
            </a:avLst>
          </a:prstGeom>
          <a:solidFill>
            <a:schemeClr val="accent6">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108000" rIns="108000" bIns="108000" rtlCol="0" anchor="ctr"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100" b="1"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7" name="TextBox 6">
            <a:extLst>
              <a:ext uri="{FF2B5EF4-FFF2-40B4-BE49-F238E27FC236}">
                <a16:creationId xmlns:a16="http://schemas.microsoft.com/office/drawing/2014/main" id="{752B57C8-7B6E-43E8-7BFB-C466F70BE771}"/>
              </a:ext>
            </a:extLst>
          </p:cNvPr>
          <p:cNvSpPr txBox="1"/>
          <p:nvPr/>
        </p:nvSpPr>
        <p:spPr>
          <a:xfrm>
            <a:off x="989153" y="3631856"/>
            <a:ext cx="2915920" cy="1368000"/>
          </a:xfrm>
          <a:prstGeom prst="roundRect">
            <a:avLst>
              <a:gd name="adj" fmla="val 7356"/>
            </a:avLst>
          </a:prstGeom>
          <a:solidFill>
            <a:schemeClr val="accent6">
              <a:alpha val="29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88000" tIns="108000" rIns="108000" bIns="108000" rtlCol="0" anchor="ctr"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1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8" name="TextBox 7">
            <a:extLst>
              <a:ext uri="{FF2B5EF4-FFF2-40B4-BE49-F238E27FC236}">
                <a16:creationId xmlns:a16="http://schemas.microsoft.com/office/drawing/2014/main" id="{5C216E82-DE63-9964-8C10-CF50571AE34A}"/>
              </a:ext>
            </a:extLst>
          </p:cNvPr>
          <p:cNvSpPr txBox="1"/>
          <p:nvPr/>
        </p:nvSpPr>
        <p:spPr>
          <a:xfrm>
            <a:off x="989153" y="5086782"/>
            <a:ext cx="2915920" cy="1368000"/>
          </a:xfrm>
          <a:prstGeom prst="roundRect">
            <a:avLst>
              <a:gd name="adj" fmla="val 7356"/>
            </a:avLst>
          </a:prstGeom>
          <a:solidFill>
            <a:schemeClr val="accent6">
              <a:alpha val="29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lIns="288000" tIns="108000" rIns="108000" bIns="108000" rtlCol="0" anchor="ctr"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1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9" name="TextBox 8">
            <a:extLst>
              <a:ext uri="{FF2B5EF4-FFF2-40B4-BE49-F238E27FC236}">
                <a16:creationId xmlns:a16="http://schemas.microsoft.com/office/drawing/2014/main" id="{8CFDFD91-ACA8-6732-F711-1C0A4662CD65}"/>
              </a:ext>
            </a:extLst>
          </p:cNvPr>
          <p:cNvSpPr txBox="1"/>
          <p:nvPr/>
        </p:nvSpPr>
        <p:spPr>
          <a:xfrm>
            <a:off x="4918171" y="5305018"/>
            <a:ext cx="2915920" cy="1368000"/>
          </a:xfrm>
          <a:prstGeom prst="roundRect">
            <a:avLst>
              <a:gd name="adj" fmla="val 7356"/>
            </a:avLst>
          </a:prstGeom>
          <a:solidFill>
            <a:schemeClr val="accent6">
              <a:alpha val="29000"/>
            </a:schemeClr>
          </a:solidFill>
          <a:ln>
            <a:noFill/>
          </a:ln>
        </p:spPr>
        <p:txBody>
          <a:bodyPr wrap="square" lIns="288000" tIns="108000" rIns="108000" bIns="108000" rtlCol="0" anchor="ctr"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100" b="0" i="0" u="none" strike="noStrike" kern="1200" cap="none" spc="0" normalizeH="0" baseline="0" noProof="0" dirty="0">
              <a:ln>
                <a:noFill/>
              </a:ln>
              <a:solidFill>
                <a:srgbClr val="1A1C2B"/>
              </a:solidFill>
              <a:effectLst/>
              <a:uLnTx/>
              <a:uFillTx/>
              <a:latin typeface="Helvetica" pitchFamily="2" charset="0"/>
              <a:ea typeface="+mn-ea"/>
              <a:cs typeface="+mn-cs"/>
            </a:endParaRPr>
          </a:p>
        </p:txBody>
      </p:sp>
      <p:sp>
        <p:nvSpPr>
          <p:cNvPr id="10" name="TextBox 9">
            <a:extLst>
              <a:ext uri="{FF2B5EF4-FFF2-40B4-BE49-F238E27FC236}">
                <a16:creationId xmlns:a16="http://schemas.microsoft.com/office/drawing/2014/main" id="{94766882-65D5-45B6-F694-5F37CE43B19F}"/>
              </a:ext>
            </a:extLst>
          </p:cNvPr>
          <p:cNvSpPr txBox="1"/>
          <p:nvPr/>
        </p:nvSpPr>
        <p:spPr>
          <a:xfrm>
            <a:off x="8818880" y="2176930"/>
            <a:ext cx="2915920" cy="1368000"/>
          </a:xfrm>
          <a:prstGeom prst="roundRect">
            <a:avLst>
              <a:gd name="adj" fmla="val 7356"/>
            </a:avLst>
          </a:prstGeom>
          <a:solidFill>
            <a:schemeClr val="accent6">
              <a:alpha val="29000"/>
            </a:schemeClr>
          </a:solidFill>
          <a:ln>
            <a:noFill/>
          </a:ln>
        </p:spPr>
        <p:txBody>
          <a:bodyPr wrap="square" lIns="288000" tIns="108000" rIns="108000" bIns="108000" rtlCol="0" anchor="ctr" anchorCtr="0">
            <a:noAutofit/>
          </a:bodyPr>
          <a:lstStyle/>
          <a:p>
            <a:pPr lvl="0">
              <a:lnSpc>
                <a:spcPct val="107000"/>
              </a:lnSpc>
              <a:spcAft>
                <a:spcPts val="800"/>
              </a:spcAft>
              <a:defRPr/>
            </a:pPr>
            <a:r>
              <a:rPr lang="en-GB" sz="1100" b="1" kern="100" dirty="0">
                <a:solidFill>
                  <a:srgbClr val="1A1C2B"/>
                </a:solidFill>
                <a:latin typeface="Helvetica" pitchFamily="2" charset="0"/>
                <a:ea typeface="Calibri" panose="020F0502020204030204" pitchFamily="34" charset="0"/>
                <a:cs typeface="Times New Roman" panose="02020603050405020304" pitchFamily="18" charset="0"/>
              </a:rPr>
              <a:t>50+ DV team with 00’s of Security Cleared people</a:t>
            </a:r>
          </a:p>
          <a:p>
            <a:pPr lvl="0">
              <a:lnSpc>
                <a:spcPct val="107000"/>
              </a:lnSpc>
              <a:spcAft>
                <a:spcPts val="800"/>
              </a:spcAft>
              <a:defRPr/>
            </a:pPr>
            <a:r>
              <a:rPr lang="en-GB" sz="1100" kern="100" dirty="0">
                <a:solidFill>
                  <a:srgbClr val="1A1C2B"/>
                </a:solidFill>
                <a:latin typeface="Helvetica" pitchFamily="2" charset="0"/>
                <a:ea typeface="Calibri" panose="020F0502020204030204" pitchFamily="34" charset="0"/>
                <a:cs typeface="Times New Roman" panose="02020603050405020304" pitchFamily="18" charset="0"/>
              </a:rPr>
              <a:t>*Further core Investments into our Cyber Infrastructure</a:t>
            </a:r>
          </a:p>
        </p:txBody>
      </p:sp>
      <p:sp>
        <p:nvSpPr>
          <p:cNvPr id="11" name="TextBox 10">
            <a:extLst>
              <a:ext uri="{FF2B5EF4-FFF2-40B4-BE49-F238E27FC236}">
                <a16:creationId xmlns:a16="http://schemas.microsoft.com/office/drawing/2014/main" id="{147CBFF6-5A41-716D-3466-C6C254DC853B}"/>
              </a:ext>
            </a:extLst>
          </p:cNvPr>
          <p:cNvSpPr txBox="1"/>
          <p:nvPr/>
        </p:nvSpPr>
        <p:spPr>
          <a:xfrm>
            <a:off x="8818880" y="726727"/>
            <a:ext cx="2915920" cy="1368000"/>
          </a:xfrm>
          <a:prstGeom prst="roundRect">
            <a:avLst>
              <a:gd name="adj" fmla="val 7356"/>
            </a:avLst>
          </a:prstGeom>
          <a:solidFill>
            <a:schemeClr val="bg2"/>
          </a:solidFill>
          <a:ln>
            <a:noFill/>
          </a:ln>
        </p:spPr>
        <p:txBody>
          <a:bodyPr wrap="square" lIns="288000" tIns="108000" rIns="108000" bIns="108000" rtlCol="0" anchor="ctr" anchorCtr="0">
            <a:noAutofit/>
          </a:bodyPr>
          <a:lstStyle/>
          <a:p>
            <a:pPr lvl="0">
              <a:lnSpc>
                <a:spcPct val="107000"/>
              </a:lnSpc>
              <a:spcAft>
                <a:spcPts val="800"/>
              </a:spcAft>
              <a:defRPr/>
            </a:pPr>
            <a:r>
              <a:rPr lang="en-GB" sz="1100" b="1" kern="100" dirty="0">
                <a:solidFill>
                  <a:srgbClr val="1A1C2B"/>
                </a:solidFill>
                <a:latin typeface="Helvetica" pitchFamily="2" charset="0"/>
                <a:ea typeface="Calibri" panose="020F0502020204030204" pitchFamily="34" charset="0"/>
                <a:cs typeface="Times New Roman" panose="02020603050405020304" pitchFamily="18" charset="0"/>
              </a:rPr>
              <a:t>Record Channel Year </a:t>
            </a:r>
          </a:p>
          <a:p>
            <a:pPr marL="171450" lvl="0" indent="-171450">
              <a:lnSpc>
                <a:spcPct val="107000"/>
              </a:lnSpc>
              <a:buFont typeface="Arial" panose="020B0604020202020204" pitchFamily="34" charset="0"/>
              <a:buChar char="•"/>
              <a:defRPr/>
            </a:pPr>
            <a:r>
              <a:rPr lang="en-GB" sz="1100" kern="100" dirty="0">
                <a:solidFill>
                  <a:srgbClr val="1A1C2B"/>
                </a:solidFill>
                <a:latin typeface="Helvetica" pitchFamily="2" charset="0"/>
                <a:ea typeface="Calibri" panose="020F0502020204030204" pitchFamily="34" charset="0"/>
                <a:cs typeface="Times New Roman" panose="02020603050405020304" pitchFamily="18" charset="0"/>
              </a:rPr>
              <a:t>Framework as a Service</a:t>
            </a:r>
          </a:p>
          <a:p>
            <a:pPr marL="171450" lvl="0" indent="-171450">
              <a:lnSpc>
                <a:spcPct val="107000"/>
              </a:lnSpc>
              <a:buFont typeface="Arial" panose="020B0604020202020204" pitchFamily="34" charset="0"/>
              <a:buChar char="•"/>
              <a:defRPr/>
            </a:pPr>
            <a:r>
              <a:rPr lang="en-GB" sz="1100" kern="100" dirty="0">
                <a:solidFill>
                  <a:srgbClr val="1A1C2B"/>
                </a:solidFill>
                <a:latin typeface="Helvetica" pitchFamily="2" charset="0"/>
                <a:ea typeface="Calibri" panose="020F0502020204030204" pitchFamily="34" charset="0"/>
                <a:cs typeface="Times New Roman" panose="02020603050405020304" pitchFamily="18" charset="0"/>
              </a:rPr>
              <a:t>Highest money-maker deal ever sold  </a:t>
            </a:r>
          </a:p>
          <a:p>
            <a:pPr marL="171450" lvl="0" indent="-171450">
              <a:lnSpc>
                <a:spcPct val="107000"/>
              </a:lnSpc>
              <a:spcAft>
                <a:spcPts val="800"/>
              </a:spcAft>
              <a:buFont typeface="Arial" panose="020B0604020202020204" pitchFamily="34" charset="0"/>
              <a:buChar char="•"/>
              <a:defRPr/>
            </a:pPr>
            <a:r>
              <a:rPr lang="en-GB" sz="1100" dirty="0">
                <a:solidFill>
                  <a:srgbClr val="1A1C2B"/>
                </a:solidFill>
                <a:latin typeface="Helvetica" pitchFamily="2" charset="0"/>
                <a:ea typeface="Calibri" panose="020F0502020204030204" pitchFamily="34" charset="0"/>
                <a:cs typeface="Times New Roman" panose="02020603050405020304" pitchFamily="18" charset="0"/>
              </a:rPr>
              <a:t>Multiple large partner solutions </a:t>
            </a:r>
            <a:endParaRPr lang="en-GB" sz="1100" kern="100" dirty="0">
              <a:solidFill>
                <a:srgbClr val="1A1C2B"/>
              </a:solidFill>
              <a:latin typeface="Helvetica" pitchFamily="2"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B65FB06B-5962-E182-B931-85548B02AA91}"/>
              </a:ext>
            </a:extLst>
          </p:cNvPr>
          <p:cNvSpPr txBox="1"/>
          <p:nvPr/>
        </p:nvSpPr>
        <p:spPr>
          <a:xfrm>
            <a:off x="4918171" y="944963"/>
            <a:ext cx="2915920" cy="1368000"/>
          </a:xfrm>
          <a:prstGeom prst="roundRect">
            <a:avLst>
              <a:gd name="adj" fmla="val 7356"/>
            </a:avLst>
          </a:prstGeom>
          <a:solidFill>
            <a:schemeClr val="accent6">
              <a:alpha val="29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288000" tIns="108000" rIns="108000" bIns="108000" rtlCol="0" anchor="ctr" anchorCtr="0">
            <a:noAutofit/>
          </a:bodyPr>
          <a:lstStyle/>
          <a:p>
            <a:pPr lvl="0">
              <a:lnSpc>
                <a:spcPct val="107000"/>
              </a:lnSpc>
              <a:spcAft>
                <a:spcPts val="800"/>
              </a:spcAft>
              <a:defRPr/>
            </a:pPr>
            <a:r>
              <a:rPr lang="en-GB" sz="1100" b="1" kern="100" dirty="0">
                <a:solidFill>
                  <a:srgbClr val="1A1C2B"/>
                </a:solidFill>
                <a:latin typeface="Helvetica" pitchFamily="2" charset="0"/>
                <a:ea typeface="Calibri" panose="020F0502020204030204" pitchFamily="34" charset="0"/>
                <a:cs typeface="Times New Roman" panose="02020603050405020304" pitchFamily="18" charset="0"/>
              </a:rPr>
              <a:t>Acquisition of Xpertex </a:t>
            </a:r>
          </a:p>
          <a:p>
            <a:pPr lvl="0">
              <a:defRPr/>
            </a:pPr>
            <a:r>
              <a:rPr lang="en-GB" sz="1100" dirty="0">
                <a:solidFill>
                  <a:srgbClr val="1A1C2B"/>
                </a:solidFill>
                <a:latin typeface="Helvetica" pitchFamily="2" charset="0"/>
                <a:ea typeface="Calibri" panose="020F0502020204030204" pitchFamily="34" charset="0"/>
                <a:cs typeface="Times New Roman" panose="02020603050405020304" pitchFamily="18" charset="0"/>
              </a:rPr>
              <a:t>Track record in delivering </a:t>
            </a:r>
            <a:br>
              <a:rPr lang="en-GB" sz="1100" dirty="0">
                <a:solidFill>
                  <a:srgbClr val="1A1C2B"/>
                </a:solidFill>
                <a:latin typeface="Helvetica" pitchFamily="2" charset="0"/>
                <a:ea typeface="Calibri" panose="020F0502020204030204" pitchFamily="34" charset="0"/>
                <a:cs typeface="Times New Roman" panose="02020603050405020304" pitchFamily="18" charset="0"/>
              </a:rPr>
            </a:br>
            <a:r>
              <a:rPr lang="en-GB" sz="1100" dirty="0">
                <a:solidFill>
                  <a:srgbClr val="1A1C2B"/>
                </a:solidFill>
                <a:latin typeface="Helvetica" pitchFamily="2" charset="0"/>
                <a:ea typeface="Calibri" panose="020F0502020204030204" pitchFamily="34" charset="0"/>
                <a:cs typeface="Times New Roman" panose="02020603050405020304" pitchFamily="18" charset="0"/>
              </a:rPr>
              <a:t>‘Information Assured’ solutions into Intelligence, Public Sector, CNI, and Corporate markets. </a:t>
            </a:r>
            <a:endParaRPr lang="en-GB" sz="1100" dirty="0">
              <a:solidFill>
                <a:srgbClr val="1A1C2B"/>
              </a:solidFill>
              <a:latin typeface="Helvetica" pitchFamily="2" charset="0"/>
            </a:endParaRPr>
          </a:p>
        </p:txBody>
      </p:sp>
      <p:sp>
        <p:nvSpPr>
          <p:cNvPr id="13" name="TextBox 12">
            <a:extLst>
              <a:ext uri="{FF2B5EF4-FFF2-40B4-BE49-F238E27FC236}">
                <a16:creationId xmlns:a16="http://schemas.microsoft.com/office/drawing/2014/main" id="{A791A4EB-2A6D-A3F6-3F54-30DEEE863D6F}"/>
              </a:ext>
            </a:extLst>
          </p:cNvPr>
          <p:cNvSpPr txBox="1"/>
          <p:nvPr/>
        </p:nvSpPr>
        <p:spPr>
          <a:xfrm>
            <a:off x="4916354" y="5308800"/>
            <a:ext cx="2915920" cy="1368000"/>
          </a:xfrm>
          <a:prstGeom prst="roundRect">
            <a:avLst>
              <a:gd name="adj" fmla="val 7356"/>
            </a:avLst>
          </a:prstGeom>
          <a:ln/>
        </p:spPr>
        <p:style>
          <a:lnRef idx="2">
            <a:schemeClr val="accent6">
              <a:shade val="50000"/>
            </a:schemeClr>
          </a:lnRef>
          <a:fillRef idx="1">
            <a:schemeClr val="accent6"/>
          </a:fillRef>
          <a:effectRef idx="0">
            <a:schemeClr val="accent6"/>
          </a:effectRef>
          <a:fontRef idx="minor">
            <a:schemeClr val="lt1"/>
          </a:fontRef>
        </p:style>
        <p:txBody>
          <a:bodyPr wrap="square" lIns="288000" tIns="108000" rIns="108000" bIns="108000" rtlCol="0" anchor="ctr" anchorCtr="0">
            <a:noAutofit/>
          </a:bodyPr>
          <a:lstStyle>
            <a:defPPr>
              <a:defRPr lang="en-US"/>
            </a:defPPr>
            <a:lvl1pPr>
              <a:lnSpc>
                <a:spcPct val="107000"/>
              </a:lnSpc>
              <a:spcAft>
                <a:spcPts val="800"/>
              </a:spcAft>
              <a:defRPr sz="1100" kern="100">
                <a:effectLst/>
                <a:latin typeface="helvetca"/>
                <a:ea typeface="Calibri" panose="020F0502020204030204" pitchFamily="34" charset="0"/>
                <a:cs typeface="Times New Roman" panose="02020603050405020304" pitchFamily="18" charset="0"/>
              </a:defRPr>
            </a:lvl1p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GB" sz="1100" b="1" i="0" u="none" strike="noStrike" kern="100" cap="none" spc="0" normalizeH="0" baseline="0" noProof="0" dirty="0">
                <a:ln>
                  <a:noFill/>
                </a:ln>
                <a:solidFill>
                  <a:prstClr val="white"/>
                </a:solidFill>
                <a:effectLst/>
                <a:uLnTx/>
                <a:uFillTx/>
                <a:latin typeface="Helvetica" pitchFamily="2" charset="0"/>
                <a:cs typeface="Times New Roman" panose="02020603050405020304" pitchFamily="18" charset="0"/>
              </a:rPr>
              <a:t>Company Turnover £172m </a:t>
            </a:r>
            <a:br>
              <a:rPr kumimoji="0" lang="en-GB" sz="1100" b="1" i="0" u="none" strike="noStrike" kern="100" cap="none" spc="0" normalizeH="0" baseline="0" noProof="0" dirty="0">
                <a:ln>
                  <a:noFill/>
                </a:ln>
                <a:solidFill>
                  <a:prstClr val="white"/>
                </a:solidFill>
                <a:effectLst/>
                <a:uLnTx/>
                <a:uFillTx/>
                <a:latin typeface="Helvetica" pitchFamily="2" charset="0"/>
                <a:cs typeface="Times New Roman" panose="02020603050405020304" pitchFamily="18" charset="0"/>
              </a:rPr>
            </a:br>
            <a:r>
              <a:rPr kumimoji="0" lang="en-GB" sz="1100" b="1" i="0" u="none" strike="noStrike" kern="100" cap="none" spc="0" normalizeH="0" baseline="0" noProof="0" dirty="0">
                <a:ln>
                  <a:noFill/>
                </a:ln>
                <a:solidFill>
                  <a:prstClr val="white"/>
                </a:solidFill>
                <a:effectLst/>
                <a:uLnTx/>
                <a:uFillTx/>
                <a:latin typeface="Helvetica" pitchFamily="2" charset="0"/>
                <a:cs typeface="Times New Roman" panose="02020603050405020304" pitchFamily="18" charset="0"/>
              </a:rPr>
              <a:t>Channel Approx. £45m </a:t>
            </a:r>
            <a:br>
              <a:rPr kumimoji="0" lang="en-GB" sz="1100" b="1" i="0" u="none" strike="noStrike" kern="100" cap="none" spc="0" normalizeH="0" baseline="0" noProof="0" dirty="0">
                <a:ln>
                  <a:noFill/>
                </a:ln>
                <a:solidFill>
                  <a:prstClr val="white"/>
                </a:solidFill>
                <a:effectLst/>
                <a:uLnTx/>
                <a:uFillTx/>
                <a:latin typeface="Helvetica" pitchFamily="2" charset="0"/>
                <a:cs typeface="Times New Roman" panose="02020603050405020304" pitchFamily="18" charset="0"/>
              </a:rPr>
            </a:br>
            <a:r>
              <a:rPr kumimoji="0" lang="en-GB" sz="1100" b="1" i="0" u="none" strike="noStrike" kern="100" cap="none" spc="0" normalizeH="0" baseline="0" noProof="0" dirty="0">
                <a:ln>
                  <a:noFill/>
                </a:ln>
                <a:solidFill>
                  <a:prstClr val="white"/>
                </a:solidFill>
                <a:effectLst/>
                <a:uLnTx/>
                <a:uFillTx/>
                <a:latin typeface="Helvetica" pitchFamily="2" charset="0"/>
                <a:cs typeface="Times New Roman" panose="02020603050405020304" pitchFamily="18" charset="0"/>
              </a:rPr>
              <a:t>Channel Virtual Team  Approx: 100+</a:t>
            </a:r>
          </a:p>
        </p:txBody>
      </p:sp>
      <p:sp>
        <p:nvSpPr>
          <p:cNvPr id="14" name="TextBox 13">
            <a:extLst>
              <a:ext uri="{FF2B5EF4-FFF2-40B4-BE49-F238E27FC236}">
                <a16:creationId xmlns:a16="http://schemas.microsoft.com/office/drawing/2014/main" id="{AB65472B-1FE0-54D7-4DEE-585E5FC8152F}"/>
              </a:ext>
            </a:extLst>
          </p:cNvPr>
          <p:cNvSpPr txBox="1"/>
          <p:nvPr/>
        </p:nvSpPr>
        <p:spPr>
          <a:xfrm>
            <a:off x="4918171" y="3850092"/>
            <a:ext cx="2915920" cy="1368000"/>
          </a:xfrm>
          <a:prstGeom prst="roundRect">
            <a:avLst>
              <a:gd name="adj" fmla="val 7356"/>
            </a:avLst>
          </a:prstGeom>
          <a:solidFill>
            <a:schemeClr val="bg2"/>
          </a:solidFill>
          <a:ln>
            <a:noFill/>
          </a:ln>
        </p:spPr>
        <p:txBody>
          <a:bodyPr wrap="square" lIns="288000" tIns="108000" rIns="108000" bIns="108000" rtlCol="0" anchor="ctr"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100" b="1" i="0" u="none" strike="noStrike" kern="100" cap="none" spc="0" normalizeH="0" baseline="0" noProof="0" dirty="0">
              <a:ln>
                <a:noFill/>
              </a:ln>
              <a:solidFill>
                <a:srgbClr val="1A1C2B"/>
              </a:solidFill>
              <a:effectLst/>
              <a:uLnTx/>
              <a:uFillTx/>
              <a:latin typeface="Helvetica"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1" i="0" u="none" strike="noStrike" kern="100" cap="none" spc="0" normalizeH="0" baseline="0" noProof="0" dirty="0">
                <a:ln>
                  <a:noFill/>
                </a:ln>
                <a:solidFill>
                  <a:srgbClr val="1A1C2B"/>
                </a:solidFill>
                <a:effectLst/>
                <a:uLnTx/>
                <a:uFillTx/>
                <a:latin typeface="Helvetica" pitchFamily="2" charset="0"/>
                <a:ea typeface="Calibri" panose="020F0502020204030204" pitchFamily="34" charset="0"/>
                <a:cs typeface="Times New Roman" panose="02020603050405020304" pitchFamily="18" charset="0"/>
              </a:rPr>
              <a:t>Launch of Cloud Management Platform  - </a:t>
            </a:r>
            <a:r>
              <a:rPr kumimoji="0" lang="en-GB" sz="1100" b="0" i="0" u="none" strike="noStrike" kern="1200" cap="none" spc="0" normalizeH="0" baseline="0" noProof="0" dirty="0">
                <a:ln>
                  <a:noFill/>
                </a:ln>
                <a:solidFill>
                  <a:srgbClr val="1A1C2B"/>
                </a:solidFill>
                <a:effectLst/>
                <a:uLnTx/>
                <a:uFillTx/>
                <a:latin typeface="Helvetica" pitchFamily="2" charset="0"/>
                <a:ea typeface="Calibri" panose="020F0502020204030204" pitchFamily="34" charset="0"/>
                <a:cs typeface="Times New Roman" panose="02020603050405020304" pitchFamily="18" charset="0"/>
              </a:rPr>
              <a:t>Public and Private Cloud platform.</a:t>
            </a:r>
          </a:p>
          <a:p>
            <a:pPr lvl="0">
              <a:lnSpc>
                <a:spcPct val="107000"/>
              </a:lnSpc>
              <a:spcAft>
                <a:spcPts val="800"/>
              </a:spcAft>
              <a:defRPr/>
            </a:pPr>
            <a:r>
              <a:rPr lang="en-GB" sz="1100" b="1" kern="100" dirty="0">
                <a:solidFill>
                  <a:srgbClr val="1A1C2B"/>
                </a:solidFill>
                <a:latin typeface="Helvetica" pitchFamily="2" charset="0"/>
                <a:ea typeface="Calibri" panose="020F0502020204030204" pitchFamily="34" charset="0"/>
                <a:cs typeface="Times New Roman" panose="02020603050405020304" pitchFamily="18" charset="0"/>
              </a:rPr>
              <a:t>Enablement Team Established </a:t>
            </a:r>
          </a:p>
          <a:p>
            <a:pPr lvl="0">
              <a:defRPr/>
            </a:pPr>
            <a:r>
              <a:rPr lang="en-GB" sz="1100" dirty="0">
                <a:solidFill>
                  <a:srgbClr val="1A1C2B"/>
                </a:solidFill>
                <a:latin typeface="Helvetica" pitchFamily="2" charset="0"/>
                <a:ea typeface="Calibri" panose="020F0502020204030204" pitchFamily="34" charset="0"/>
                <a:cs typeface="Times New Roman" panose="02020603050405020304" pitchFamily="18" charset="0"/>
              </a:rPr>
              <a:t>Launch of SASE Solutions. </a:t>
            </a:r>
            <a:endParaRPr lang="en-GB" sz="1100" dirty="0">
              <a:solidFill>
                <a:srgbClr val="1A1C2B"/>
              </a:solidFill>
              <a:latin typeface="Helvetica"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0" i="0" u="none" strike="noStrike" kern="1200" cap="none" spc="0" normalizeH="0" baseline="0" noProof="0" dirty="0">
                <a:ln>
                  <a:noFill/>
                </a:ln>
                <a:solidFill>
                  <a:srgbClr val="1A1C2B"/>
                </a:solidFill>
                <a:effectLst/>
                <a:uLnTx/>
                <a:uFillTx/>
                <a:latin typeface="Helvetica" pitchFamily="2" charset="0"/>
                <a:ea typeface="Calibri" panose="020F0502020204030204" pitchFamily="34" charset="0"/>
                <a:cs typeface="Times New Roman" panose="02020603050405020304" pitchFamily="18" charset="0"/>
              </a:rPr>
              <a:t> </a:t>
            </a:r>
            <a:endParaRPr kumimoji="0" lang="en-GB" sz="1100" b="0" i="0" u="none" strike="noStrike" kern="100" cap="none" spc="0" normalizeH="0" baseline="0" noProof="0" dirty="0">
              <a:ln>
                <a:noFill/>
              </a:ln>
              <a:solidFill>
                <a:srgbClr val="1A1C2B"/>
              </a:solidFill>
              <a:effectLst/>
              <a:uLnTx/>
              <a:uFillTx/>
              <a:latin typeface="Helvetica" pitchFamily="2"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0514A72C-7BB8-9419-C549-8785C7A8753B}"/>
              </a:ext>
            </a:extLst>
          </p:cNvPr>
          <p:cNvSpPr txBox="1"/>
          <p:nvPr/>
        </p:nvSpPr>
        <p:spPr>
          <a:xfrm>
            <a:off x="8818880" y="3631856"/>
            <a:ext cx="2915920" cy="1368000"/>
          </a:xfrm>
          <a:prstGeom prst="roundRect">
            <a:avLst>
              <a:gd name="adj" fmla="val 7356"/>
            </a:avLst>
          </a:prstGeom>
          <a:solidFill>
            <a:schemeClr val="accent6">
              <a:alpha val="29000"/>
            </a:schemeClr>
          </a:solidFill>
          <a:ln>
            <a:noFill/>
          </a:ln>
        </p:spPr>
        <p:txBody>
          <a:bodyPr wrap="square" lIns="288000" tIns="108000" rIns="108000" bIns="108000" rtlCol="0" anchor="ctr" anchorCtr="0">
            <a:noAutofit/>
          </a:bodyPr>
          <a:lstStyle/>
          <a:p>
            <a:pPr lvl="0">
              <a:lnSpc>
                <a:spcPct val="107000"/>
              </a:lnSpc>
              <a:spcAft>
                <a:spcPts val="800"/>
              </a:spcAft>
              <a:defRPr/>
            </a:pPr>
            <a:r>
              <a:rPr lang="en-GB" sz="1100" b="1" kern="100" dirty="0">
                <a:solidFill>
                  <a:srgbClr val="1A1C2B"/>
                </a:solidFill>
                <a:latin typeface="Helvetica" pitchFamily="2" charset="0"/>
                <a:ea typeface="Calibri" panose="020F0502020204030204" pitchFamily="34" charset="0"/>
                <a:cs typeface="Times New Roman" panose="02020603050405020304" pitchFamily="18" charset="0"/>
              </a:rPr>
              <a:t>Ransomware remediation</a:t>
            </a:r>
          </a:p>
          <a:p>
            <a:pPr lvl="0">
              <a:lnSpc>
                <a:spcPct val="107000"/>
              </a:lnSpc>
              <a:spcAft>
                <a:spcPts val="800"/>
              </a:spcAft>
              <a:defRPr/>
            </a:pPr>
            <a:r>
              <a:rPr lang="en-GB" sz="1100" kern="100" dirty="0">
                <a:solidFill>
                  <a:srgbClr val="1A1C2B"/>
                </a:solidFill>
                <a:latin typeface="Helvetica" pitchFamily="2" charset="0"/>
                <a:ea typeface="Calibri" panose="020F0502020204030204" pitchFamily="34" charset="0"/>
                <a:cs typeface="Times New Roman" panose="02020603050405020304" pitchFamily="18" charset="0"/>
              </a:rPr>
              <a:t>Next-generation disaster recovery and business continuity, allowing critical infrastructure to be restored in weeks rather than months</a:t>
            </a:r>
            <a:endParaRPr kumimoji="0" lang="en-GB" sz="1100" i="0" u="none" strike="noStrike" kern="100" cap="none" spc="0" normalizeH="0" baseline="0" noProof="0" dirty="0">
              <a:ln>
                <a:noFill/>
              </a:ln>
              <a:solidFill>
                <a:srgbClr val="1A1C2B"/>
              </a:solidFill>
              <a:effectLst/>
              <a:uLnTx/>
              <a:uFillTx/>
              <a:latin typeface="Helvetica" pitchFamily="2"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423D096D-E236-DA35-BF6C-984CC7243ED4}"/>
              </a:ext>
            </a:extLst>
          </p:cNvPr>
          <p:cNvSpPr txBox="1"/>
          <p:nvPr/>
        </p:nvSpPr>
        <p:spPr>
          <a:xfrm>
            <a:off x="8818880" y="5086782"/>
            <a:ext cx="2915920" cy="1368000"/>
          </a:xfrm>
          <a:prstGeom prst="roundRect">
            <a:avLst>
              <a:gd name="adj" fmla="val 7356"/>
            </a:avLst>
          </a:prstGeom>
          <a:solidFill>
            <a:schemeClr val="accent6">
              <a:alpha val="29000"/>
            </a:schemeClr>
          </a:solidFill>
          <a:ln>
            <a:noFill/>
          </a:ln>
        </p:spPr>
        <p:txBody>
          <a:bodyPr wrap="square" lIns="288000" tIns="108000" rIns="108000" bIns="108000" rtlCol="0" anchor="ctr" anchorCtr="0">
            <a:noAutofit/>
          </a:bodyPr>
          <a:lstStyle>
            <a:defPPr>
              <a:defRPr lang="en-US"/>
            </a:defPPr>
            <a:lvl1pPr>
              <a:lnSpc>
                <a:spcPct val="107000"/>
              </a:lnSpc>
              <a:spcAft>
                <a:spcPts val="800"/>
              </a:spcAft>
              <a:defRPr sz="1100" kern="100">
                <a:solidFill>
                  <a:schemeClr val="tx1"/>
                </a:solidFill>
                <a:effectLst/>
                <a:latin typeface="helvetca"/>
                <a:ea typeface="Calibri" panose="020F0502020204030204" pitchFamily="34" charset="0"/>
                <a:cs typeface="Times New Roman" panose="02020603050405020304" pitchFamily="18"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defRPr/>
            </a:pPr>
            <a:r>
              <a:rPr lang="en-GB" b="1" dirty="0">
                <a:solidFill>
                  <a:srgbClr val="1A1C2B"/>
                </a:solidFill>
                <a:latin typeface="Helvetica" pitchFamily="2" charset="0"/>
              </a:rPr>
              <a:t>CNI toolbox - cyber / compliance for critical national infrastructure</a:t>
            </a:r>
          </a:p>
          <a:p>
            <a:pPr lvl="0">
              <a:defRPr/>
            </a:pPr>
            <a:r>
              <a:rPr lang="en-GB" dirty="0">
                <a:solidFill>
                  <a:srgbClr val="1A1C2B"/>
                </a:solidFill>
                <a:latin typeface="Helvetica" pitchFamily="2" charset="0"/>
              </a:rPr>
              <a:t>Cyber security and compliance for critical national infrastructure, optimising the availability of mission-critical services across the UK.</a:t>
            </a:r>
          </a:p>
        </p:txBody>
      </p:sp>
      <p:grpSp>
        <p:nvGrpSpPr>
          <p:cNvPr id="117" name="2002">
            <a:extLst>
              <a:ext uri="{FF2B5EF4-FFF2-40B4-BE49-F238E27FC236}">
                <a16:creationId xmlns:a16="http://schemas.microsoft.com/office/drawing/2014/main" id="{792377A9-AE6B-F181-B4F3-B6D7019F125A}"/>
              </a:ext>
            </a:extLst>
          </p:cNvPr>
          <p:cNvGrpSpPr/>
          <p:nvPr/>
        </p:nvGrpSpPr>
        <p:grpSpPr>
          <a:xfrm>
            <a:off x="226211" y="1008277"/>
            <a:ext cx="959478" cy="804900"/>
            <a:chOff x="1503526" y="5830546"/>
            <a:chExt cx="959478" cy="804900"/>
          </a:xfrm>
        </p:grpSpPr>
        <p:sp>
          <p:nvSpPr>
            <p:cNvPr id="118" name="Freeform: Shape 211">
              <a:extLst>
                <a:ext uri="{FF2B5EF4-FFF2-40B4-BE49-F238E27FC236}">
                  <a16:creationId xmlns:a16="http://schemas.microsoft.com/office/drawing/2014/main" id="{BE2FB636-170B-FC07-2763-2412EAC47FCF}"/>
                </a:ext>
              </a:extLst>
            </p:cNvPr>
            <p:cNvSpPr/>
            <p:nvPr/>
          </p:nvSpPr>
          <p:spPr>
            <a:xfrm>
              <a:off x="2272187" y="6083263"/>
              <a:ext cx="190817" cy="299397"/>
            </a:xfrm>
            <a:custGeom>
              <a:avLst/>
              <a:gdLst>
                <a:gd name="connsiteX0" fmla="*/ 190817 w 190817"/>
                <a:gd name="connsiteY0" fmla="*/ 149733 h 299397"/>
                <a:gd name="connsiteX1" fmla="*/ 0 w 190817"/>
                <a:gd name="connsiteY1" fmla="*/ 299398 h 299397"/>
                <a:gd name="connsiteX2" fmla="*/ 0 w 190817"/>
                <a:gd name="connsiteY2" fmla="*/ 0 h 299397"/>
                <a:gd name="connsiteX3" fmla="*/ 190817 w 190817"/>
                <a:gd name="connsiteY3" fmla="*/ 149733 h 299397"/>
              </a:gdLst>
              <a:ahLst/>
              <a:cxnLst>
                <a:cxn ang="0">
                  <a:pos x="connsiteX0" y="connsiteY0"/>
                </a:cxn>
                <a:cxn ang="0">
                  <a:pos x="connsiteX1" y="connsiteY1"/>
                </a:cxn>
                <a:cxn ang="0">
                  <a:pos x="connsiteX2" y="connsiteY2"/>
                </a:cxn>
                <a:cxn ang="0">
                  <a:pos x="connsiteX3" y="connsiteY3"/>
                </a:cxn>
              </a:cxnLst>
              <a:rect l="l" t="t" r="r" b="b"/>
              <a:pathLst>
                <a:path w="190817" h="299397">
                  <a:moveTo>
                    <a:pt x="190817" y="149733"/>
                  </a:moveTo>
                  <a:lnTo>
                    <a:pt x="0" y="299398"/>
                  </a:lnTo>
                  <a:lnTo>
                    <a:pt x="0" y="0"/>
                  </a:lnTo>
                  <a:lnTo>
                    <a:pt x="190817" y="149733"/>
                  </a:lnTo>
                  <a:close/>
                </a:path>
              </a:pathLst>
            </a:custGeom>
            <a:solidFill>
              <a:schemeClr val="bg1"/>
            </a:solidFill>
            <a:ln w="28575" cap="rnd" cmpd="sng" algn="ctr">
              <a:noFill/>
              <a:prstDash val="solid"/>
              <a:round/>
              <a:headEnd type="none" w="med" len="med"/>
              <a:tailEnd type="none" w="med" len="med"/>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86B"/>
                </a:solidFill>
                <a:effectLst/>
                <a:uLnTx/>
                <a:uFillTx/>
                <a:latin typeface="Helvetica" pitchFamily="2" charset="0"/>
                <a:ea typeface="+mn-ea"/>
                <a:cs typeface="+mn-cs"/>
              </a:endParaRPr>
            </a:p>
          </p:txBody>
        </p:sp>
        <p:sp>
          <p:nvSpPr>
            <p:cNvPr id="119" name="Freeform: Shape 212">
              <a:extLst>
                <a:ext uri="{FF2B5EF4-FFF2-40B4-BE49-F238E27FC236}">
                  <a16:creationId xmlns:a16="http://schemas.microsoft.com/office/drawing/2014/main" id="{9CC97EAB-4F4D-8CAC-4EA4-A91C83475C7B}"/>
                </a:ext>
              </a:extLst>
            </p:cNvPr>
            <p:cNvSpPr/>
            <p:nvPr/>
          </p:nvSpPr>
          <p:spPr>
            <a:xfrm>
              <a:off x="1503526" y="5830546"/>
              <a:ext cx="804900" cy="804900"/>
            </a:xfrm>
            <a:custGeom>
              <a:avLst/>
              <a:gdLst>
                <a:gd name="connsiteX0" fmla="*/ 804900 w 804900"/>
                <a:gd name="connsiteY0" fmla="*/ 402450 h 804900"/>
                <a:gd name="connsiteX1" fmla="*/ 402450 w 804900"/>
                <a:gd name="connsiteY1" fmla="*/ 804901 h 804900"/>
                <a:gd name="connsiteX2" fmla="*/ 0 w 804900"/>
                <a:gd name="connsiteY2" fmla="*/ 402450 h 804900"/>
                <a:gd name="connsiteX3" fmla="*/ 402450 w 804900"/>
                <a:gd name="connsiteY3" fmla="*/ 0 h 804900"/>
                <a:gd name="connsiteX4" fmla="*/ 804900 w 804900"/>
                <a:gd name="connsiteY4" fmla="*/ 402450 h 8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900" h="804900">
                  <a:moveTo>
                    <a:pt x="804900" y="402450"/>
                  </a:moveTo>
                  <a:cubicBezTo>
                    <a:pt x="804900" y="624717"/>
                    <a:pt x="624717" y="804901"/>
                    <a:pt x="402450" y="804901"/>
                  </a:cubicBezTo>
                  <a:cubicBezTo>
                    <a:pt x="180183" y="804901"/>
                    <a:pt x="0" y="624717"/>
                    <a:pt x="0" y="402450"/>
                  </a:cubicBezTo>
                  <a:cubicBezTo>
                    <a:pt x="0" y="180183"/>
                    <a:pt x="180183" y="0"/>
                    <a:pt x="402450" y="0"/>
                  </a:cubicBezTo>
                  <a:cubicBezTo>
                    <a:pt x="624717" y="0"/>
                    <a:pt x="804900" y="180183"/>
                    <a:pt x="804900" y="402450"/>
                  </a:cubicBezTo>
                  <a:close/>
                </a:path>
              </a:pathLst>
            </a:custGeom>
            <a:solidFill>
              <a:schemeClr val="accent6"/>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120" name="Group 119">
              <a:extLst>
                <a:ext uri="{FF2B5EF4-FFF2-40B4-BE49-F238E27FC236}">
                  <a16:creationId xmlns:a16="http://schemas.microsoft.com/office/drawing/2014/main" id="{5240EE49-F2CE-EBF7-A746-D2A796D93F7E}"/>
                </a:ext>
              </a:extLst>
            </p:cNvPr>
            <p:cNvGrpSpPr/>
            <p:nvPr/>
          </p:nvGrpSpPr>
          <p:grpSpPr>
            <a:xfrm>
              <a:off x="1582037" y="5942606"/>
              <a:ext cx="639919" cy="580778"/>
              <a:chOff x="1582037" y="5942606"/>
              <a:chExt cx="639919" cy="580778"/>
            </a:xfrm>
            <a:effectLst/>
          </p:grpSpPr>
          <p:sp>
            <p:nvSpPr>
              <p:cNvPr id="121" name="Freeform: Shape 213">
                <a:extLst>
                  <a:ext uri="{FF2B5EF4-FFF2-40B4-BE49-F238E27FC236}">
                    <a16:creationId xmlns:a16="http://schemas.microsoft.com/office/drawing/2014/main" id="{498B1DCE-A5DB-6A8E-56D2-DCF86FE232C7}"/>
                  </a:ext>
                </a:extLst>
              </p:cNvPr>
              <p:cNvSpPr/>
              <p:nvPr/>
            </p:nvSpPr>
            <p:spPr>
              <a:xfrm>
                <a:off x="1615586" y="5942606"/>
                <a:ext cx="580778" cy="580778"/>
              </a:xfrm>
              <a:custGeom>
                <a:avLst/>
                <a:gdLst>
                  <a:gd name="connsiteX0" fmla="*/ 580779 w 580778"/>
                  <a:gd name="connsiteY0" fmla="*/ 290389 h 580778"/>
                  <a:gd name="connsiteX1" fmla="*/ 290389 w 580778"/>
                  <a:gd name="connsiteY1" fmla="*/ 580779 h 580778"/>
                  <a:gd name="connsiteX2" fmla="*/ 0 w 580778"/>
                  <a:gd name="connsiteY2" fmla="*/ 290389 h 580778"/>
                  <a:gd name="connsiteX3" fmla="*/ 290389 w 580778"/>
                  <a:gd name="connsiteY3" fmla="*/ 0 h 580778"/>
                  <a:gd name="connsiteX4" fmla="*/ 580779 w 580778"/>
                  <a:gd name="connsiteY4" fmla="*/ 290389 h 58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78" h="580778">
                    <a:moveTo>
                      <a:pt x="580779" y="290389"/>
                    </a:moveTo>
                    <a:cubicBezTo>
                      <a:pt x="580779" y="450767"/>
                      <a:pt x="450767" y="580779"/>
                      <a:pt x="290389" y="580779"/>
                    </a:cubicBezTo>
                    <a:cubicBezTo>
                      <a:pt x="130012" y="580779"/>
                      <a:pt x="0" y="450767"/>
                      <a:pt x="0" y="290389"/>
                    </a:cubicBezTo>
                    <a:cubicBezTo>
                      <a:pt x="0" y="130012"/>
                      <a:pt x="130012" y="0"/>
                      <a:pt x="290389" y="0"/>
                    </a:cubicBezTo>
                    <a:cubicBezTo>
                      <a:pt x="450767" y="0"/>
                      <a:pt x="580779" y="130012"/>
                      <a:pt x="580779" y="290389"/>
                    </a:cubicBezTo>
                    <a:close/>
                  </a:path>
                </a:pathLst>
              </a:custGeom>
              <a:solidFill>
                <a:schemeClr val="bg1"/>
              </a:solidFill>
              <a:ln w="6823" cap="flat">
                <a:noFill/>
                <a:prstDash val="solid"/>
                <a:miter/>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pitchFamily="2" charset="0"/>
                  <a:ea typeface="+mn-ea"/>
                  <a:cs typeface="+mn-cs"/>
                </a:endParaRPr>
              </a:p>
            </p:txBody>
          </p:sp>
          <p:sp>
            <p:nvSpPr>
              <p:cNvPr id="122" name="TextBox 121">
                <a:extLst>
                  <a:ext uri="{FF2B5EF4-FFF2-40B4-BE49-F238E27FC236}">
                    <a16:creationId xmlns:a16="http://schemas.microsoft.com/office/drawing/2014/main" id="{A510EF2F-5F4E-D60B-BC88-3AD53AE275C6}"/>
                  </a:ext>
                </a:extLst>
              </p:cNvPr>
              <p:cNvSpPr txBox="1"/>
              <p:nvPr/>
            </p:nvSpPr>
            <p:spPr>
              <a:xfrm>
                <a:off x="1582037" y="6056310"/>
                <a:ext cx="63991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81A2F"/>
                    </a:solidFill>
                    <a:effectLst/>
                    <a:uLnTx/>
                    <a:uFillTx/>
                    <a:latin typeface="Helvetica" pitchFamily="2" charset="0"/>
                    <a:ea typeface="+mn-ea"/>
                    <a:cs typeface="+mn-cs"/>
                    <a:sym typeface="Helvetica"/>
                    <a:rtl val="0"/>
                  </a:rPr>
                  <a:t>2015</a:t>
                </a:r>
              </a:p>
            </p:txBody>
          </p:sp>
        </p:grpSp>
      </p:grpSp>
      <p:grpSp>
        <p:nvGrpSpPr>
          <p:cNvPr id="141" name="2002">
            <a:extLst>
              <a:ext uri="{FF2B5EF4-FFF2-40B4-BE49-F238E27FC236}">
                <a16:creationId xmlns:a16="http://schemas.microsoft.com/office/drawing/2014/main" id="{1D9E06CD-94EF-ABB7-EC37-3BAA26E87971}"/>
              </a:ext>
            </a:extLst>
          </p:cNvPr>
          <p:cNvGrpSpPr/>
          <p:nvPr/>
        </p:nvGrpSpPr>
        <p:grpSpPr>
          <a:xfrm>
            <a:off x="4159582" y="1226513"/>
            <a:ext cx="959478" cy="804900"/>
            <a:chOff x="1503526" y="5830546"/>
            <a:chExt cx="959478" cy="804900"/>
          </a:xfrm>
        </p:grpSpPr>
        <p:sp>
          <p:nvSpPr>
            <p:cNvPr id="142" name="Freeform: Shape 211">
              <a:extLst>
                <a:ext uri="{FF2B5EF4-FFF2-40B4-BE49-F238E27FC236}">
                  <a16:creationId xmlns:a16="http://schemas.microsoft.com/office/drawing/2014/main" id="{DDA9E5B2-BD01-550C-BC45-208626E009AA}"/>
                </a:ext>
              </a:extLst>
            </p:cNvPr>
            <p:cNvSpPr/>
            <p:nvPr/>
          </p:nvSpPr>
          <p:spPr>
            <a:xfrm>
              <a:off x="2272187" y="6083263"/>
              <a:ext cx="190817" cy="299397"/>
            </a:xfrm>
            <a:custGeom>
              <a:avLst/>
              <a:gdLst>
                <a:gd name="connsiteX0" fmla="*/ 190817 w 190817"/>
                <a:gd name="connsiteY0" fmla="*/ 149733 h 299397"/>
                <a:gd name="connsiteX1" fmla="*/ 0 w 190817"/>
                <a:gd name="connsiteY1" fmla="*/ 299398 h 299397"/>
                <a:gd name="connsiteX2" fmla="*/ 0 w 190817"/>
                <a:gd name="connsiteY2" fmla="*/ 0 h 299397"/>
                <a:gd name="connsiteX3" fmla="*/ 190817 w 190817"/>
                <a:gd name="connsiteY3" fmla="*/ 149733 h 299397"/>
              </a:gdLst>
              <a:ahLst/>
              <a:cxnLst>
                <a:cxn ang="0">
                  <a:pos x="connsiteX0" y="connsiteY0"/>
                </a:cxn>
                <a:cxn ang="0">
                  <a:pos x="connsiteX1" y="connsiteY1"/>
                </a:cxn>
                <a:cxn ang="0">
                  <a:pos x="connsiteX2" y="connsiteY2"/>
                </a:cxn>
                <a:cxn ang="0">
                  <a:pos x="connsiteX3" y="connsiteY3"/>
                </a:cxn>
              </a:cxnLst>
              <a:rect l="l" t="t" r="r" b="b"/>
              <a:pathLst>
                <a:path w="190817" h="299397">
                  <a:moveTo>
                    <a:pt x="190817" y="149733"/>
                  </a:moveTo>
                  <a:lnTo>
                    <a:pt x="0" y="299398"/>
                  </a:lnTo>
                  <a:lnTo>
                    <a:pt x="0" y="0"/>
                  </a:lnTo>
                  <a:lnTo>
                    <a:pt x="190817" y="149733"/>
                  </a:lnTo>
                  <a:close/>
                </a:path>
              </a:pathLst>
            </a:custGeom>
            <a:solidFill>
              <a:schemeClr val="accent6"/>
            </a:solidFill>
            <a:ln w="28575" cap="rnd" cmpd="sng" algn="ctr">
              <a:noFill/>
              <a:prstDash val="solid"/>
              <a:round/>
              <a:headEnd type="none" w="med" len="med"/>
              <a:tailEnd type="none" w="med" len="med"/>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86B"/>
                </a:solidFill>
                <a:effectLst/>
                <a:uLnTx/>
                <a:uFillTx/>
                <a:latin typeface="Helvetica" pitchFamily="2" charset="0"/>
                <a:ea typeface="+mn-ea"/>
                <a:cs typeface="+mn-cs"/>
              </a:endParaRPr>
            </a:p>
          </p:txBody>
        </p:sp>
        <p:sp>
          <p:nvSpPr>
            <p:cNvPr id="143" name="Freeform: Shape 212">
              <a:extLst>
                <a:ext uri="{FF2B5EF4-FFF2-40B4-BE49-F238E27FC236}">
                  <a16:creationId xmlns:a16="http://schemas.microsoft.com/office/drawing/2014/main" id="{C7857831-6B1D-35FB-E0AA-EA31B4482051}"/>
                </a:ext>
              </a:extLst>
            </p:cNvPr>
            <p:cNvSpPr/>
            <p:nvPr/>
          </p:nvSpPr>
          <p:spPr>
            <a:xfrm>
              <a:off x="1503526" y="5830546"/>
              <a:ext cx="804900" cy="804900"/>
            </a:xfrm>
            <a:custGeom>
              <a:avLst/>
              <a:gdLst>
                <a:gd name="connsiteX0" fmla="*/ 804900 w 804900"/>
                <a:gd name="connsiteY0" fmla="*/ 402450 h 804900"/>
                <a:gd name="connsiteX1" fmla="*/ 402450 w 804900"/>
                <a:gd name="connsiteY1" fmla="*/ 804901 h 804900"/>
                <a:gd name="connsiteX2" fmla="*/ 0 w 804900"/>
                <a:gd name="connsiteY2" fmla="*/ 402450 h 804900"/>
                <a:gd name="connsiteX3" fmla="*/ 402450 w 804900"/>
                <a:gd name="connsiteY3" fmla="*/ 0 h 804900"/>
                <a:gd name="connsiteX4" fmla="*/ 804900 w 804900"/>
                <a:gd name="connsiteY4" fmla="*/ 402450 h 8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900" h="804900">
                  <a:moveTo>
                    <a:pt x="804900" y="402450"/>
                  </a:moveTo>
                  <a:cubicBezTo>
                    <a:pt x="804900" y="624717"/>
                    <a:pt x="624717" y="804901"/>
                    <a:pt x="402450" y="804901"/>
                  </a:cubicBezTo>
                  <a:cubicBezTo>
                    <a:pt x="180183" y="804901"/>
                    <a:pt x="0" y="624717"/>
                    <a:pt x="0" y="402450"/>
                  </a:cubicBezTo>
                  <a:cubicBezTo>
                    <a:pt x="0" y="180183"/>
                    <a:pt x="180183" y="0"/>
                    <a:pt x="402450" y="0"/>
                  </a:cubicBezTo>
                  <a:cubicBezTo>
                    <a:pt x="624717" y="0"/>
                    <a:pt x="804900" y="180183"/>
                    <a:pt x="804900" y="402450"/>
                  </a:cubicBezTo>
                  <a:close/>
                </a:path>
              </a:pathLst>
            </a:custGeom>
            <a:solidFill>
              <a:schemeClr val="accent6"/>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144" name="Group 143">
              <a:extLst>
                <a:ext uri="{FF2B5EF4-FFF2-40B4-BE49-F238E27FC236}">
                  <a16:creationId xmlns:a16="http://schemas.microsoft.com/office/drawing/2014/main" id="{C6AB01A7-D83C-9600-2B66-6FD877129CD5}"/>
                </a:ext>
              </a:extLst>
            </p:cNvPr>
            <p:cNvGrpSpPr/>
            <p:nvPr/>
          </p:nvGrpSpPr>
          <p:grpSpPr>
            <a:xfrm>
              <a:off x="1582037" y="5942606"/>
              <a:ext cx="639919" cy="580778"/>
              <a:chOff x="1582037" y="5942606"/>
              <a:chExt cx="639919" cy="580778"/>
            </a:xfrm>
            <a:effectLst/>
          </p:grpSpPr>
          <p:sp>
            <p:nvSpPr>
              <p:cNvPr id="145" name="Freeform: Shape 213">
                <a:extLst>
                  <a:ext uri="{FF2B5EF4-FFF2-40B4-BE49-F238E27FC236}">
                    <a16:creationId xmlns:a16="http://schemas.microsoft.com/office/drawing/2014/main" id="{B53D62B3-C3DD-C007-0DB3-1F3C85DD85D9}"/>
                  </a:ext>
                </a:extLst>
              </p:cNvPr>
              <p:cNvSpPr/>
              <p:nvPr/>
            </p:nvSpPr>
            <p:spPr>
              <a:xfrm>
                <a:off x="1615586" y="5942606"/>
                <a:ext cx="580778" cy="580778"/>
              </a:xfrm>
              <a:custGeom>
                <a:avLst/>
                <a:gdLst>
                  <a:gd name="connsiteX0" fmla="*/ 580779 w 580778"/>
                  <a:gd name="connsiteY0" fmla="*/ 290389 h 580778"/>
                  <a:gd name="connsiteX1" fmla="*/ 290389 w 580778"/>
                  <a:gd name="connsiteY1" fmla="*/ 580779 h 580778"/>
                  <a:gd name="connsiteX2" fmla="*/ 0 w 580778"/>
                  <a:gd name="connsiteY2" fmla="*/ 290389 h 580778"/>
                  <a:gd name="connsiteX3" fmla="*/ 290389 w 580778"/>
                  <a:gd name="connsiteY3" fmla="*/ 0 h 580778"/>
                  <a:gd name="connsiteX4" fmla="*/ 580779 w 580778"/>
                  <a:gd name="connsiteY4" fmla="*/ 290389 h 58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78" h="580778">
                    <a:moveTo>
                      <a:pt x="580779" y="290389"/>
                    </a:moveTo>
                    <a:cubicBezTo>
                      <a:pt x="580779" y="450767"/>
                      <a:pt x="450767" y="580779"/>
                      <a:pt x="290389" y="580779"/>
                    </a:cubicBezTo>
                    <a:cubicBezTo>
                      <a:pt x="130012" y="580779"/>
                      <a:pt x="0" y="450767"/>
                      <a:pt x="0" y="290389"/>
                    </a:cubicBezTo>
                    <a:cubicBezTo>
                      <a:pt x="0" y="130012"/>
                      <a:pt x="130012" y="0"/>
                      <a:pt x="290389" y="0"/>
                    </a:cubicBezTo>
                    <a:cubicBezTo>
                      <a:pt x="450767" y="0"/>
                      <a:pt x="580779" y="130012"/>
                      <a:pt x="580779" y="290389"/>
                    </a:cubicBezTo>
                    <a:close/>
                  </a:path>
                </a:pathLst>
              </a:custGeom>
              <a:solidFill>
                <a:schemeClr val="bg1"/>
              </a:solidFill>
              <a:ln w="6823" cap="flat">
                <a:noFill/>
                <a:prstDash val="solid"/>
                <a:miter/>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pitchFamily="2" charset="0"/>
                  <a:ea typeface="+mn-ea"/>
                  <a:cs typeface="+mn-cs"/>
                </a:endParaRPr>
              </a:p>
            </p:txBody>
          </p:sp>
          <p:sp>
            <p:nvSpPr>
              <p:cNvPr id="146" name="TextBox 145">
                <a:extLst>
                  <a:ext uri="{FF2B5EF4-FFF2-40B4-BE49-F238E27FC236}">
                    <a16:creationId xmlns:a16="http://schemas.microsoft.com/office/drawing/2014/main" id="{11C96402-D58C-8472-1F80-57D55D45651E}"/>
                  </a:ext>
                </a:extLst>
              </p:cNvPr>
              <p:cNvSpPr txBox="1"/>
              <p:nvPr/>
            </p:nvSpPr>
            <p:spPr>
              <a:xfrm>
                <a:off x="1582037" y="6056310"/>
                <a:ext cx="63991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81A2F"/>
                    </a:solidFill>
                    <a:effectLst/>
                    <a:uLnTx/>
                    <a:uFillTx/>
                    <a:latin typeface="Helvetica" pitchFamily="2" charset="0"/>
                    <a:ea typeface="+mn-ea"/>
                    <a:cs typeface="+mn-cs"/>
                    <a:sym typeface="Helvetica"/>
                    <a:rtl val="0"/>
                  </a:rPr>
                  <a:t>2021</a:t>
                </a:r>
              </a:p>
            </p:txBody>
          </p:sp>
        </p:grpSp>
      </p:grpSp>
      <p:grpSp>
        <p:nvGrpSpPr>
          <p:cNvPr id="159" name="2002">
            <a:extLst>
              <a:ext uri="{FF2B5EF4-FFF2-40B4-BE49-F238E27FC236}">
                <a16:creationId xmlns:a16="http://schemas.microsoft.com/office/drawing/2014/main" id="{F3F6B686-2CF1-E1D8-3DBD-56D87568ADAF}"/>
              </a:ext>
            </a:extLst>
          </p:cNvPr>
          <p:cNvGrpSpPr/>
          <p:nvPr/>
        </p:nvGrpSpPr>
        <p:grpSpPr>
          <a:xfrm>
            <a:off x="4179661" y="5577163"/>
            <a:ext cx="959478" cy="804900"/>
            <a:chOff x="1503526" y="5830546"/>
            <a:chExt cx="959478" cy="804900"/>
          </a:xfrm>
        </p:grpSpPr>
        <p:sp>
          <p:nvSpPr>
            <p:cNvPr id="160" name="Freeform: Shape 211">
              <a:extLst>
                <a:ext uri="{FF2B5EF4-FFF2-40B4-BE49-F238E27FC236}">
                  <a16:creationId xmlns:a16="http://schemas.microsoft.com/office/drawing/2014/main" id="{88C1E84E-3F44-723A-0174-D76BD2828A02}"/>
                </a:ext>
              </a:extLst>
            </p:cNvPr>
            <p:cNvSpPr/>
            <p:nvPr/>
          </p:nvSpPr>
          <p:spPr>
            <a:xfrm>
              <a:off x="2272187" y="6083263"/>
              <a:ext cx="190817" cy="299397"/>
            </a:xfrm>
            <a:custGeom>
              <a:avLst/>
              <a:gdLst>
                <a:gd name="connsiteX0" fmla="*/ 190817 w 190817"/>
                <a:gd name="connsiteY0" fmla="*/ 149733 h 299397"/>
                <a:gd name="connsiteX1" fmla="*/ 0 w 190817"/>
                <a:gd name="connsiteY1" fmla="*/ 299398 h 299397"/>
                <a:gd name="connsiteX2" fmla="*/ 0 w 190817"/>
                <a:gd name="connsiteY2" fmla="*/ 0 h 299397"/>
                <a:gd name="connsiteX3" fmla="*/ 190817 w 190817"/>
                <a:gd name="connsiteY3" fmla="*/ 149733 h 299397"/>
              </a:gdLst>
              <a:ahLst/>
              <a:cxnLst>
                <a:cxn ang="0">
                  <a:pos x="connsiteX0" y="connsiteY0"/>
                </a:cxn>
                <a:cxn ang="0">
                  <a:pos x="connsiteX1" y="connsiteY1"/>
                </a:cxn>
                <a:cxn ang="0">
                  <a:pos x="connsiteX2" y="connsiteY2"/>
                </a:cxn>
                <a:cxn ang="0">
                  <a:pos x="connsiteX3" y="connsiteY3"/>
                </a:cxn>
              </a:cxnLst>
              <a:rect l="l" t="t" r="r" b="b"/>
              <a:pathLst>
                <a:path w="190817" h="299397">
                  <a:moveTo>
                    <a:pt x="190817" y="149733"/>
                  </a:moveTo>
                  <a:lnTo>
                    <a:pt x="0" y="299398"/>
                  </a:lnTo>
                  <a:lnTo>
                    <a:pt x="0" y="0"/>
                  </a:lnTo>
                  <a:lnTo>
                    <a:pt x="190817" y="149733"/>
                  </a:lnTo>
                  <a:close/>
                </a:path>
              </a:pathLst>
            </a:custGeom>
            <a:solidFill>
              <a:schemeClr val="bg1"/>
            </a:solidFill>
            <a:ln w="28575" cap="rnd" cmpd="sng" algn="ctr">
              <a:noFill/>
              <a:prstDash val="solid"/>
              <a:round/>
              <a:headEnd type="none" w="med" len="med"/>
              <a:tailEnd type="none" w="med" len="med"/>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86B"/>
                </a:solidFill>
                <a:effectLst/>
                <a:uLnTx/>
                <a:uFillTx/>
                <a:latin typeface="Helvetica" pitchFamily="2" charset="0"/>
                <a:ea typeface="+mn-ea"/>
                <a:cs typeface="+mn-cs"/>
              </a:endParaRPr>
            </a:p>
          </p:txBody>
        </p:sp>
        <p:sp>
          <p:nvSpPr>
            <p:cNvPr id="161" name="Freeform: Shape 212">
              <a:extLst>
                <a:ext uri="{FF2B5EF4-FFF2-40B4-BE49-F238E27FC236}">
                  <a16:creationId xmlns:a16="http://schemas.microsoft.com/office/drawing/2014/main" id="{B42C3C5D-5F95-74AD-39D6-368124A2431F}"/>
                </a:ext>
              </a:extLst>
            </p:cNvPr>
            <p:cNvSpPr/>
            <p:nvPr/>
          </p:nvSpPr>
          <p:spPr>
            <a:xfrm>
              <a:off x="1503526" y="5830546"/>
              <a:ext cx="804900" cy="804900"/>
            </a:xfrm>
            <a:custGeom>
              <a:avLst/>
              <a:gdLst>
                <a:gd name="connsiteX0" fmla="*/ 804900 w 804900"/>
                <a:gd name="connsiteY0" fmla="*/ 402450 h 804900"/>
                <a:gd name="connsiteX1" fmla="*/ 402450 w 804900"/>
                <a:gd name="connsiteY1" fmla="*/ 804901 h 804900"/>
                <a:gd name="connsiteX2" fmla="*/ 0 w 804900"/>
                <a:gd name="connsiteY2" fmla="*/ 402450 h 804900"/>
                <a:gd name="connsiteX3" fmla="*/ 402450 w 804900"/>
                <a:gd name="connsiteY3" fmla="*/ 0 h 804900"/>
                <a:gd name="connsiteX4" fmla="*/ 804900 w 804900"/>
                <a:gd name="connsiteY4" fmla="*/ 402450 h 8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900" h="804900">
                  <a:moveTo>
                    <a:pt x="804900" y="402450"/>
                  </a:moveTo>
                  <a:cubicBezTo>
                    <a:pt x="804900" y="624717"/>
                    <a:pt x="624717" y="804901"/>
                    <a:pt x="402450" y="804901"/>
                  </a:cubicBezTo>
                  <a:cubicBezTo>
                    <a:pt x="180183" y="804901"/>
                    <a:pt x="0" y="624717"/>
                    <a:pt x="0" y="402450"/>
                  </a:cubicBezTo>
                  <a:cubicBezTo>
                    <a:pt x="0" y="180183"/>
                    <a:pt x="180183" y="0"/>
                    <a:pt x="402450" y="0"/>
                  </a:cubicBezTo>
                  <a:cubicBezTo>
                    <a:pt x="624717" y="0"/>
                    <a:pt x="804900" y="180183"/>
                    <a:pt x="804900" y="402450"/>
                  </a:cubicBezTo>
                  <a:close/>
                </a:path>
              </a:pathLst>
            </a:custGeom>
            <a:solidFill>
              <a:schemeClr val="accent6"/>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162" name="Group 161">
              <a:extLst>
                <a:ext uri="{FF2B5EF4-FFF2-40B4-BE49-F238E27FC236}">
                  <a16:creationId xmlns:a16="http://schemas.microsoft.com/office/drawing/2014/main" id="{6B95D4C8-0428-F80F-6D69-93584C995800}"/>
                </a:ext>
              </a:extLst>
            </p:cNvPr>
            <p:cNvGrpSpPr/>
            <p:nvPr/>
          </p:nvGrpSpPr>
          <p:grpSpPr>
            <a:xfrm>
              <a:off x="1582037" y="5942606"/>
              <a:ext cx="639919" cy="580778"/>
              <a:chOff x="1582037" y="5942606"/>
              <a:chExt cx="639919" cy="580778"/>
            </a:xfrm>
            <a:effectLst/>
          </p:grpSpPr>
          <p:sp>
            <p:nvSpPr>
              <p:cNvPr id="163" name="Freeform: Shape 213">
                <a:extLst>
                  <a:ext uri="{FF2B5EF4-FFF2-40B4-BE49-F238E27FC236}">
                    <a16:creationId xmlns:a16="http://schemas.microsoft.com/office/drawing/2014/main" id="{ACCD97FA-9A5F-FEA3-C295-C3752AC2169E}"/>
                  </a:ext>
                </a:extLst>
              </p:cNvPr>
              <p:cNvSpPr/>
              <p:nvPr/>
            </p:nvSpPr>
            <p:spPr>
              <a:xfrm>
                <a:off x="1615586" y="5942606"/>
                <a:ext cx="580778" cy="580778"/>
              </a:xfrm>
              <a:custGeom>
                <a:avLst/>
                <a:gdLst>
                  <a:gd name="connsiteX0" fmla="*/ 580779 w 580778"/>
                  <a:gd name="connsiteY0" fmla="*/ 290389 h 580778"/>
                  <a:gd name="connsiteX1" fmla="*/ 290389 w 580778"/>
                  <a:gd name="connsiteY1" fmla="*/ 580779 h 580778"/>
                  <a:gd name="connsiteX2" fmla="*/ 0 w 580778"/>
                  <a:gd name="connsiteY2" fmla="*/ 290389 h 580778"/>
                  <a:gd name="connsiteX3" fmla="*/ 290389 w 580778"/>
                  <a:gd name="connsiteY3" fmla="*/ 0 h 580778"/>
                  <a:gd name="connsiteX4" fmla="*/ 580779 w 580778"/>
                  <a:gd name="connsiteY4" fmla="*/ 290389 h 58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78" h="580778">
                    <a:moveTo>
                      <a:pt x="580779" y="290389"/>
                    </a:moveTo>
                    <a:cubicBezTo>
                      <a:pt x="580779" y="450767"/>
                      <a:pt x="450767" y="580779"/>
                      <a:pt x="290389" y="580779"/>
                    </a:cubicBezTo>
                    <a:cubicBezTo>
                      <a:pt x="130012" y="580779"/>
                      <a:pt x="0" y="450767"/>
                      <a:pt x="0" y="290389"/>
                    </a:cubicBezTo>
                    <a:cubicBezTo>
                      <a:pt x="0" y="130012"/>
                      <a:pt x="130012" y="0"/>
                      <a:pt x="290389" y="0"/>
                    </a:cubicBezTo>
                    <a:cubicBezTo>
                      <a:pt x="450767" y="0"/>
                      <a:pt x="580779" y="130012"/>
                      <a:pt x="580779" y="290389"/>
                    </a:cubicBezTo>
                    <a:close/>
                  </a:path>
                </a:pathLst>
              </a:custGeom>
              <a:solidFill>
                <a:schemeClr val="bg1"/>
              </a:solidFill>
              <a:ln w="6823" cap="flat">
                <a:noFill/>
                <a:prstDash val="solid"/>
                <a:miter/>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pitchFamily="2" charset="0"/>
                  <a:ea typeface="+mn-ea"/>
                  <a:cs typeface="+mn-cs"/>
                </a:endParaRPr>
              </a:p>
            </p:txBody>
          </p:sp>
          <p:sp>
            <p:nvSpPr>
              <p:cNvPr id="164" name="TextBox 163">
                <a:extLst>
                  <a:ext uri="{FF2B5EF4-FFF2-40B4-BE49-F238E27FC236}">
                    <a16:creationId xmlns:a16="http://schemas.microsoft.com/office/drawing/2014/main" id="{06FAF4E2-6458-CF04-9E9E-89732BE01E9E}"/>
                  </a:ext>
                </a:extLst>
              </p:cNvPr>
              <p:cNvSpPr txBox="1"/>
              <p:nvPr/>
            </p:nvSpPr>
            <p:spPr>
              <a:xfrm>
                <a:off x="1582037" y="6056310"/>
                <a:ext cx="63991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81A2F"/>
                    </a:solidFill>
                    <a:effectLst/>
                    <a:uLnTx/>
                    <a:uFillTx/>
                    <a:latin typeface="Helvetica" pitchFamily="2" charset="0"/>
                    <a:ea typeface="+mn-ea"/>
                    <a:cs typeface="+mn-cs"/>
                    <a:sym typeface="Helvetica"/>
                    <a:rtl val="0"/>
                  </a:rPr>
                  <a:t>2020</a:t>
                </a:r>
              </a:p>
            </p:txBody>
          </p:sp>
        </p:grpSp>
      </p:grpSp>
      <p:grpSp>
        <p:nvGrpSpPr>
          <p:cNvPr id="165" name="2002">
            <a:extLst>
              <a:ext uri="{FF2B5EF4-FFF2-40B4-BE49-F238E27FC236}">
                <a16:creationId xmlns:a16="http://schemas.microsoft.com/office/drawing/2014/main" id="{336D01EE-DBBB-E549-64D2-C0CDDA1ED7A9}"/>
              </a:ext>
            </a:extLst>
          </p:cNvPr>
          <p:cNvGrpSpPr/>
          <p:nvPr/>
        </p:nvGrpSpPr>
        <p:grpSpPr>
          <a:xfrm>
            <a:off x="8067553" y="1008277"/>
            <a:ext cx="959478" cy="804900"/>
            <a:chOff x="1503526" y="5830546"/>
            <a:chExt cx="959478" cy="804900"/>
          </a:xfrm>
        </p:grpSpPr>
        <p:sp>
          <p:nvSpPr>
            <p:cNvPr id="166" name="Freeform: Shape 211">
              <a:extLst>
                <a:ext uri="{FF2B5EF4-FFF2-40B4-BE49-F238E27FC236}">
                  <a16:creationId xmlns:a16="http://schemas.microsoft.com/office/drawing/2014/main" id="{471B0E37-63CD-A4D7-1C8B-BDF0E42C8C83}"/>
                </a:ext>
              </a:extLst>
            </p:cNvPr>
            <p:cNvSpPr/>
            <p:nvPr/>
          </p:nvSpPr>
          <p:spPr>
            <a:xfrm>
              <a:off x="2272187" y="6083263"/>
              <a:ext cx="190817" cy="299397"/>
            </a:xfrm>
            <a:custGeom>
              <a:avLst/>
              <a:gdLst>
                <a:gd name="connsiteX0" fmla="*/ 190817 w 190817"/>
                <a:gd name="connsiteY0" fmla="*/ 149733 h 299397"/>
                <a:gd name="connsiteX1" fmla="*/ 0 w 190817"/>
                <a:gd name="connsiteY1" fmla="*/ 299398 h 299397"/>
                <a:gd name="connsiteX2" fmla="*/ 0 w 190817"/>
                <a:gd name="connsiteY2" fmla="*/ 0 h 299397"/>
                <a:gd name="connsiteX3" fmla="*/ 190817 w 190817"/>
                <a:gd name="connsiteY3" fmla="*/ 149733 h 299397"/>
              </a:gdLst>
              <a:ahLst/>
              <a:cxnLst>
                <a:cxn ang="0">
                  <a:pos x="connsiteX0" y="connsiteY0"/>
                </a:cxn>
                <a:cxn ang="0">
                  <a:pos x="connsiteX1" y="connsiteY1"/>
                </a:cxn>
                <a:cxn ang="0">
                  <a:pos x="connsiteX2" y="connsiteY2"/>
                </a:cxn>
                <a:cxn ang="0">
                  <a:pos x="connsiteX3" y="connsiteY3"/>
                </a:cxn>
              </a:cxnLst>
              <a:rect l="l" t="t" r="r" b="b"/>
              <a:pathLst>
                <a:path w="190817" h="299397">
                  <a:moveTo>
                    <a:pt x="190817" y="149733"/>
                  </a:moveTo>
                  <a:lnTo>
                    <a:pt x="0" y="299398"/>
                  </a:lnTo>
                  <a:lnTo>
                    <a:pt x="0" y="0"/>
                  </a:lnTo>
                  <a:lnTo>
                    <a:pt x="190817" y="149733"/>
                  </a:lnTo>
                  <a:close/>
                </a:path>
              </a:pathLst>
            </a:custGeom>
            <a:solidFill>
              <a:schemeClr val="accent6"/>
            </a:solidFill>
            <a:ln w="28575" cap="rnd" cmpd="sng" algn="ctr">
              <a:noFill/>
              <a:prstDash val="solid"/>
              <a:round/>
              <a:headEnd type="none" w="med" len="med"/>
              <a:tailEnd type="none" w="med" len="med"/>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86B"/>
                </a:solidFill>
                <a:effectLst/>
                <a:uLnTx/>
                <a:uFillTx/>
                <a:latin typeface="Helvetica" pitchFamily="2" charset="0"/>
                <a:ea typeface="+mn-ea"/>
                <a:cs typeface="+mn-cs"/>
              </a:endParaRPr>
            </a:p>
          </p:txBody>
        </p:sp>
        <p:sp>
          <p:nvSpPr>
            <p:cNvPr id="167" name="Freeform: Shape 212">
              <a:extLst>
                <a:ext uri="{FF2B5EF4-FFF2-40B4-BE49-F238E27FC236}">
                  <a16:creationId xmlns:a16="http://schemas.microsoft.com/office/drawing/2014/main" id="{63748425-F3CD-9B9E-8043-181BA42A99BB}"/>
                </a:ext>
              </a:extLst>
            </p:cNvPr>
            <p:cNvSpPr/>
            <p:nvPr/>
          </p:nvSpPr>
          <p:spPr>
            <a:xfrm>
              <a:off x="1503526" y="5830546"/>
              <a:ext cx="804900" cy="804900"/>
            </a:xfrm>
            <a:custGeom>
              <a:avLst/>
              <a:gdLst>
                <a:gd name="connsiteX0" fmla="*/ 804900 w 804900"/>
                <a:gd name="connsiteY0" fmla="*/ 402450 h 804900"/>
                <a:gd name="connsiteX1" fmla="*/ 402450 w 804900"/>
                <a:gd name="connsiteY1" fmla="*/ 804901 h 804900"/>
                <a:gd name="connsiteX2" fmla="*/ 0 w 804900"/>
                <a:gd name="connsiteY2" fmla="*/ 402450 h 804900"/>
                <a:gd name="connsiteX3" fmla="*/ 402450 w 804900"/>
                <a:gd name="connsiteY3" fmla="*/ 0 h 804900"/>
                <a:gd name="connsiteX4" fmla="*/ 804900 w 804900"/>
                <a:gd name="connsiteY4" fmla="*/ 402450 h 8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900" h="804900">
                  <a:moveTo>
                    <a:pt x="804900" y="402450"/>
                  </a:moveTo>
                  <a:cubicBezTo>
                    <a:pt x="804900" y="624717"/>
                    <a:pt x="624717" y="804901"/>
                    <a:pt x="402450" y="804901"/>
                  </a:cubicBezTo>
                  <a:cubicBezTo>
                    <a:pt x="180183" y="804901"/>
                    <a:pt x="0" y="624717"/>
                    <a:pt x="0" y="402450"/>
                  </a:cubicBezTo>
                  <a:cubicBezTo>
                    <a:pt x="0" y="180183"/>
                    <a:pt x="180183" y="0"/>
                    <a:pt x="402450" y="0"/>
                  </a:cubicBezTo>
                  <a:cubicBezTo>
                    <a:pt x="624717" y="0"/>
                    <a:pt x="804900" y="180183"/>
                    <a:pt x="804900" y="402450"/>
                  </a:cubicBezTo>
                  <a:close/>
                </a:path>
              </a:pathLst>
            </a:custGeom>
            <a:solidFill>
              <a:schemeClr val="accent6"/>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168" name="Group 167">
              <a:extLst>
                <a:ext uri="{FF2B5EF4-FFF2-40B4-BE49-F238E27FC236}">
                  <a16:creationId xmlns:a16="http://schemas.microsoft.com/office/drawing/2014/main" id="{DF1EABE9-FFCD-2C49-2EB6-0CDDA82863FE}"/>
                </a:ext>
              </a:extLst>
            </p:cNvPr>
            <p:cNvGrpSpPr/>
            <p:nvPr/>
          </p:nvGrpSpPr>
          <p:grpSpPr>
            <a:xfrm>
              <a:off x="1582037" y="5942606"/>
              <a:ext cx="639919" cy="580778"/>
              <a:chOff x="1582037" y="5942606"/>
              <a:chExt cx="639919" cy="580778"/>
            </a:xfrm>
            <a:effectLst/>
          </p:grpSpPr>
          <p:sp>
            <p:nvSpPr>
              <p:cNvPr id="169" name="Freeform: Shape 213">
                <a:extLst>
                  <a:ext uri="{FF2B5EF4-FFF2-40B4-BE49-F238E27FC236}">
                    <a16:creationId xmlns:a16="http://schemas.microsoft.com/office/drawing/2014/main" id="{20DDFF0A-75EB-6748-6C91-ED64FB901961}"/>
                  </a:ext>
                </a:extLst>
              </p:cNvPr>
              <p:cNvSpPr/>
              <p:nvPr/>
            </p:nvSpPr>
            <p:spPr>
              <a:xfrm>
                <a:off x="1615586" y="5942606"/>
                <a:ext cx="580778" cy="580778"/>
              </a:xfrm>
              <a:custGeom>
                <a:avLst/>
                <a:gdLst>
                  <a:gd name="connsiteX0" fmla="*/ 580779 w 580778"/>
                  <a:gd name="connsiteY0" fmla="*/ 290389 h 580778"/>
                  <a:gd name="connsiteX1" fmla="*/ 290389 w 580778"/>
                  <a:gd name="connsiteY1" fmla="*/ 580779 h 580778"/>
                  <a:gd name="connsiteX2" fmla="*/ 0 w 580778"/>
                  <a:gd name="connsiteY2" fmla="*/ 290389 h 580778"/>
                  <a:gd name="connsiteX3" fmla="*/ 290389 w 580778"/>
                  <a:gd name="connsiteY3" fmla="*/ 0 h 580778"/>
                  <a:gd name="connsiteX4" fmla="*/ 580779 w 580778"/>
                  <a:gd name="connsiteY4" fmla="*/ 290389 h 58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78" h="580778">
                    <a:moveTo>
                      <a:pt x="580779" y="290389"/>
                    </a:moveTo>
                    <a:cubicBezTo>
                      <a:pt x="580779" y="450767"/>
                      <a:pt x="450767" y="580779"/>
                      <a:pt x="290389" y="580779"/>
                    </a:cubicBezTo>
                    <a:cubicBezTo>
                      <a:pt x="130012" y="580779"/>
                      <a:pt x="0" y="450767"/>
                      <a:pt x="0" y="290389"/>
                    </a:cubicBezTo>
                    <a:cubicBezTo>
                      <a:pt x="0" y="130012"/>
                      <a:pt x="130012" y="0"/>
                      <a:pt x="290389" y="0"/>
                    </a:cubicBezTo>
                    <a:cubicBezTo>
                      <a:pt x="450767" y="0"/>
                      <a:pt x="580779" y="130012"/>
                      <a:pt x="580779" y="290389"/>
                    </a:cubicBezTo>
                    <a:close/>
                  </a:path>
                </a:pathLst>
              </a:custGeom>
              <a:solidFill>
                <a:schemeClr val="bg1"/>
              </a:solidFill>
              <a:ln w="6823" cap="flat">
                <a:noFill/>
                <a:prstDash val="solid"/>
                <a:miter/>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pitchFamily="2" charset="0"/>
                  <a:ea typeface="+mn-ea"/>
                  <a:cs typeface="+mn-cs"/>
                </a:endParaRPr>
              </a:p>
            </p:txBody>
          </p:sp>
          <p:sp>
            <p:nvSpPr>
              <p:cNvPr id="170" name="TextBox 169">
                <a:extLst>
                  <a:ext uri="{FF2B5EF4-FFF2-40B4-BE49-F238E27FC236}">
                    <a16:creationId xmlns:a16="http://schemas.microsoft.com/office/drawing/2014/main" id="{A5482347-7503-7BC9-E3F0-44EBC09F5C18}"/>
                  </a:ext>
                </a:extLst>
              </p:cNvPr>
              <p:cNvSpPr txBox="1"/>
              <p:nvPr/>
            </p:nvSpPr>
            <p:spPr>
              <a:xfrm>
                <a:off x="1582037" y="6056310"/>
                <a:ext cx="63991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81A2F"/>
                    </a:solidFill>
                    <a:effectLst/>
                    <a:uLnTx/>
                    <a:uFillTx/>
                    <a:latin typeface="Helvetica" pitchFamily="2" charset="0"/>
                    <a:ea typeface="+mn-ea"/>
                    <a:cs typeface="+mn-cs"/>
                    <a:sym typeface="Helvetica"/>
                    <a:rtl val="0"/>
                  </a:rPr>
                  <a:t>2022</a:t>
                </a:r>
              </a:p>
            </p:txBody>
          </p:sp>
        </p:grpSp>
      </p:grpSp>
      <p:grpSp>
        <p:nvGrpSpPr>
          <p:cNvPr id="171" name="2002">
            <a:extLst>
              <a:ext uri="{FF2B5EF4-FFF2-40B4-BE49-F238E27FC236}">
                <a16:creationId xmlns:a16="http://schemas.microsoft.com/office/drawing/2014/main" id="{5FF43E73-2621-87B7-D57F-55F7989E7805}"/>
              </a:ext>
            </a:extLst>
          </p:cNvPr>
          <p:cNvGrpSpPr/>
          <p:nvPr/>
        </p:nvGrpSpPr>
        <p:grpSpPr>
          <a:xfrm>
            <a:off x="8067553" y="2458480"/>
            <a:ext cx="959478" cy="804900"/>
            <a:chOff x="1503526" y="5830546"/>
            <a:chExt cx="959478" cy="804900"/>
          </a:xfrm>
        </p:grpSpPr>
        <p:sp>
          <p:nvSpPr>
            <p:cNvPr id="172" name="Freeform: Shape 211">
              <a:extLst>
                <a:ext uri="{FF2B5EF4-FFF2-40B4-BE49-F238E27FC236}">
                  <a16:creationId xmlns:a16="http://schemas.microsoft.com/office/drawing/2014/main" id="{211E0CAA-B6C1-4366-ABC6-1D99DC71C1A6}"/>
                </a:ext>
              </a:extLst>
            </p:cNvPr>
            <p:cNvSpPr/>
            <p:nvPr/>
          </p:nvSpPr>
          <p:spPr>
            <a:xfrm>
              <a:off x="2272187" y="6083263"/>
              <a:ext cx="190817" cy="299397"/>
            </a:xfrm>
            <a:custGeom>
              <a:avLst/>
              <a:gdLst>
                <a:gd name="connsiteX0" fmla="*/ 190817 w 190817"/>
                <a:gd name="connsiteY0" fmla="*/ 149733 h 299397"/>
                <a:gd name="connsiteX1" fmla="*/ 0 w 190817"/>
                <a:gd name="connsiteY1" fmla="*/ 299398 h 299397"/>
                <a:gd name="connsiteX2" fmla="*/ 0 w 190817"/>
                <a:gd name="connsiteY2" fmla="*/ 0 h 299397"/>
                <a:gd name="connsiteX3" fmla="*/ 190817 w 190817"/>
                <a:gd name="connsiteY3" fmla="*/ 149733 h 299397"/>
              </a:gdLst>
              <a:ahLst/>
              <a:cxnLst>
                <a:cxn ang="0">
                  <a:pos x="connsiteX0" y="connsiteY0"/>
                </a:cxn>
                <a:cxn ang="0">
                  <a:pos x="connsiteX1" y="connsiteY1"/>
                </a:cxn>
                <a:cxn ang="0">
                  <a:pos x="connsiteX2" y="connsiteY2"/>
                </a:cxn>
                <a:cxn ang="0">
                  <a:pos x="connsiteX3" y="connsiteY3"/>
                </a:cxn>
              </a:cxnLst>
              <a:rect l="l" t="t" r="r" b="b"/>
              <a:pathLst>
                <a:path w="190817" h="299397">
                  <a:moveTo>
                    <a:pt x="190817" y="149733"/>
                  </a:moveTo>
                  <a:lnTo>
                    <a:pt x="0" y="299398"/>
                  </a:lnTo>
                  <a:lnTo>
                    <a:pt x="0" y="0"/>
                  </a:lnTo>
                  <a:lnTo>
                    <a:pt x="190817" y="149733"/>
                  </a:lnTo>
                  <a:close/>
                </a:path>
              </a:pathLst>
            </a:custGeom>
            <a:solidFill>
              <a:schemeClr val="accent6"/>
            </a:solidFill>
            <a:ln w="28575" cap="rnd" cmpd="sng" algn="ctr">
              <a:noFill/>
              <a:prstDash val="solid"/>
              <a:round/>
              <a:headEnd type="none" w="med" len="med"/>
              <a:tailEnd type="none" w="med" len="med"/>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86B"/>
                </a:solidFill>
                <a:effectLst/>
                <a:uLnTx/>
                <a:uFillTx/>
                <a:latin typeface="Helvetica" pitchFamily="2" charset="0"/>
                <a:ea typeface="+mn-ea"/>
                <a:cs typeface="+mn-cs"/>
              </a:endParaRPr>
            </a:p>
          </p:txBody>
        </p:sp>
        <p:sp>
          <p:nvSpPr>
            <p:cNvPr id="173" name="Freeform: Shape 212">
              <a:extLst>
                <a:ext uri="{FF2B5EF4-FFF2-40B4-BE49-F238E27FC236}">
                  <a16:creationId xmlns:a16="http://schemas.microsoft.com/office/drawing/2014/main" id="{37C252B0-DF43-0095-55D4-CB00EF42A61F}"/>
                </a:ext>
              </a:extLst>
            </p:cNvPr>
            <p:cNvSpPr/>
            <p:nvPr/>
          </p:nvSpPr>
          <p:spPr>
            <a:xfrm>
              <a:off x="1503526" y="5830546"/>
              <a:ext cx="804900" cy="804900"/>
            </a:xfrm>
            <a:custGeom>
              <a:avLst/>
              <a:gdLst>
                <a:gd name="connsiteX0" fmla="*/ 804900 w 804900"/>
                <a:gd name="connsiteY0" fmla="*/ 402450 h 804900"/>
                <a:gd name="connsiteX1" fmla="*/ 402450 w 804900"/>
                <a:gd name="connsiteY1" fmla="*/ 804901 h 804900"/>
                <a:gd name="connsiteX2" fmla="*/ 0 w 804900"/>
                <a:gd name="connsiteY2" fmla="*/ 402450 h 804900"/>
                <a:gd name="connsiteX3" fmla="*/ 402450 w 804900"/>
                <a:gd name="connsiteY3" fmla="*/ 0 h 804900"/>
                <a:gd name="connsiteX4" fmla="*/ 804900 w 804900"/>
                <a:gd name="connsiteY4" fmla="*/ 402450 h 8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900" h="804900">
                  <a:moveTo>
                    <a:pt x="804900" y="402450"/>
                  </a:moveTo>
                  <a:cubicBezTo>
                    <a:pt x="804900" y="624717"/>
                    <a:pt x="624717" y="804901"/>
                    <a:pt x="402450" y="804901"/>
                  </a:cubicBezTo>
                  <a:cubicBezTo>
                    <a:pt x="180183" y="804901"/>
                    <a:pt x="0" y="624717"/>
                    <a:pt x="0" y="402450"/>
                  </a:cubicBezTo>
                  <a:cubicBezTo>
                    <a:pt x="0" y="180183"/>
                    <a:pt x="180183" y="0"/>
                    <a:pt x="402450" y="0"/>
                  </a:cubicBezTo>
                  <a:cubicBezTo>
                    <a:pt x="624717" y="0"/>
                    <a:pt x="804900" y="180183"/>
                    <a:pt x="804900" y="402450"/>
                  </a:cubicBezTo>
                  <a:close/>
                </a:path>
              </a:pathLst>
            </a:custGeom>
            <a:solidFill>
              <a:schemeClr val="accent6"/>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174" name="Group 173">
              <a:extLst>
                <a:ext uri="{FF2B5EF4-FFF2-40B4-BE49-F238E27FC236}">
                  <a16:creationId xmlns:a16="http://schemas.microsoft.com/office/drawing/2014/main" id="{C100ED19-CE8D-C6B1-8612-B870CD889F67}"/>
                </a:ext>
              </a:extLst>
            </p:cNvPr>
            <p:cNvGrpSpPr/>
            <p:nvPr/>
          </p:nvGrpSpPr>
          <p:grpSpPr>
            <a:xfrm>
              <a:off x="1582037" y="5942606"/>
              <a:ext cx="639919" cy="580778"/>
              <a:chOff x="1582037" y="5942606"/>
              <a:chExt cx="639919" cy="580778"/>
            </a:xfrm>
            <a:effectLst/>
          </p:grpSpPr>
          <p:sp>
            <p:nvSpPr>
              <p:cNvPr id="175" name="Freeform: Shape 213">
                <a:extLst>
                  <a:ext uri="{FF2B5EF4-FFF2-40B4-BE49-F238E27FC236}">
                    <a16:creationId xmlns:a16="http://schemas.microsoft.com/office/drawing/2014/main" id="{A4042B34-BABB-23CE-802F-617FD059DF45}"/>
                  </a:ext>
                </a:extLst>
              </p:cNvPr>
              <p:cNvSpPr/>
              <p:nvPr/>
            </p:nvSpPr>
            <p:spPr>
              <a:xfrm>
                <a:off x="1615586" y="5942606"/>
                <a:ext cx="580778" cy="580778"/>
              </a:xfrm>
              <a:custGeom>
                <a:avLst/>
                <a:gdLst>
                  <a:gd name="connsiteX0" fmla="*/ 580779 w 580778"/>
                  <a:gd name="connsiteY0" fmla="*/ 290389 h 580778"/>
                  <a:gd name="connsiteX1" fmla="*/ 290389 w 580778"/>
                  <a:gd name="connsiteY1" fmla="*/ 580779 h 580778"/>
                  <a:gd name="connsiteX2" fmla="*/ 0 w 580778"/>
                  <a:gd name="connsiteY2" fmla="*/ 290389 h 580778"/>
                  <a:gd name="connsiteX3" fmla="*/ 290389 w 580778"/>
                  <a:gd name="connsiteY3" fmla="*/ 0 h 580778"/>
                  <a:gd name="connsiteX4" fmla="*/ 580779 w 580778"/>
                  <a:gd name="connsiteY4" fmla="*/ 290389 h 58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78" h="580778">
                    <a:moveTo>
                      <a:pt x="580779" y="290389"/>
                    </a:moveTo>
                    <a:cubicBezTo>
                      <a:pt x="580779" y="450767"/>
                      <a:pt x="450767" y="580779"/>
                      <a:pt x="290389" y="580779"/>
                    </a:cubicBezTo>
                    <a:cubicBezTo>
                      <a:pt x="130012" y="580779"/>
                      <a:pt x="0" y="450767"/>
                      <a:pt x="0" y="290389"/>
                    </a:cubicBezTo>
                    <a:cubicBezTo>
                      <a:pt x="0" y="130012"/>
                      <a:pt x="130012" y="0"/>
                      <a:pt x="290389" y="0"/>
                    </a:cubicBezTo>
                    <a:cubicBezTo>
                      <a:pt x="450767" y="0"/>
                      <a:pt x="580779" y="130012"/>
                      <a:pt x="580779" y="290389"/>
                    </a:cubicBezTo>
                    <a:close/>
                  </a:path>
                </a:pathLst>
              </a:custGeom>
              <a:solidFill>
                <a:schemeClr val="bg1"/>
              </a:solidFill>
              <a:ln w="6823" cap="flat">
                <a:noFill/>
                <a:prstDash val="solid"/>
                <a:miter/>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pitchFamily="2" charset="0"/>
                  <a:ea typeface="+mn-ea"/>
                  <a:cs typeface="+mn-cs"/>
                </a:endParaRPr>
              </a:p>
            </p:txBody>
          </p:sp>
          <p:sp>
            <p:nvSpPr>
              <p:cNvPr id="176" name="TextBox 175">
                <a:extLst>
                  <a:ext uri="{FF2B5EF4-FFF2-40B4-BE49-F238E27FC236}">
                    <a16:creationId xmlns:a16="http://schemas.microsoft.com/office/drawing/2014/main" id="{E80E7456-6A49-1D94-41DA-F372E9D76A05}"/>
                  </a:ext>
                </a:extLst>
              </p:cNvPr>
              <p:cNvSpPr txBox="1"/>
              <p:nvPr/>
            </p:nvSpPr>
            <p:spPr>
              <a:xfrm>
                <a:off x="1582037" y="6056310"/>
                <a:ext cx="63991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81A2F"/>
                    </a:solidFill>
                    <a:effectLst/>
                    <a:uLnTx/>
                    <a:uFillTx/>
                    <a:latin typeface="Helvetica" pitchFamily="2" charset="0"/>
                    <a:ea typeface="+mn-ea"/>
                    <a:cs typeface="+mn-cs"/>
                    <a:sym typeface="Helvetica"/>
                    <a:rtl val="0"/>
                  </a:rPr>
                  <a:t>202</a:t>
                </a:r>
                <a:r>
                  <a:rPr lang="en-GB" sz="1600" b="1" dirty="0">
                    <a:solidFill>
                      <a:srgbClr val="081A2F"/>
                    </a:solidFill>
                    <a:latin typeface="Helvetica" pitchFamily="2" charset="0"/>
                    <a:sym typeface="Helvetica"/>
                    <a:rtl val="0"/>
                  </a:rPr>
                  <a:t>3</a:t>
                </a:r>
                <a:endParaRPr kumimoji="0" lang="en-GB" sz="1600" b="1" i="0" u="none" strike="noStrike" kern="1200" cap="none" spc="0" normalizeH="0" baseline="0" noProof="0" dirty="0">
                  <a:ln>
                    <a:noFill/>
                  </a:ln>
                  <a:solidFill>
                    <a:srgbClr val="081A2F"/>
                  </a:solidFill>
                  <a:effectLst/>
                  <a:uLnTx/>
                  <a:uFillTx/>
                  <a:latin typeface="Helvetica" pitchFamily="2" charset="0"/>
                  <a:ea typeface="+mn-ea"/>
                  <a:cs typeface="+mn-cs"/>
                  <a:sym typeface="Helvetica"/>
                  <a:rtl val="0"/>
                </a:endParaRPr>
              </a:p>
            </p:txBody>
          </p:sp>
        </p:grpSp>
      </p:grpSp>
      <p:grpSp>
        <p:nvGrpSpPr>
          <p:cNvPr id="177" name="2002">
            <a:extLst>
              <a:ext uri="{FF2B5EF4-FFF2-40B4-BE49-F238E27FC236}">
                <a16:creationId xmlns:a16="http://schemas.microsoft.com/office/drawing/2014/main" id="{71B071A9-A4F3-A63D-BDC1-34284E78ECC9}"/>
              </a:ext>
            </a:extLst>
          </p:cNvPr>
          <p:cNvGrpSpPr/>
          <p:nvPr/>
        </p:nvGrpSpPr>
        <p:grpSpPr>
          <a:xfrm>
            <a:off x="8067553" y="3913371"/>
            <a:ext cx="959478" cy="804900"/>
            <a:chOff x="1503526" y="5830546"/>
            <a:chExt cx="959478" cy="804900"/>
          </a:xfrm>
        </p:grpSpPr>
        <p:sp>
          <p:nvSpPr>
            <p:cNvPr id="178" name="Freeform: Shape 211">
              <a:extLst>
                <a:ext uri="{FF2B5EF4-FFF2-40B4-BE49-F238E27FC236}">
                  <a16:creationId xmlns:a16="http://schemas.microsoft.com/office/drawing/2014/main" id="{A53810A8-9E85-450A-D661-8E1F9CB1DAC8}"/>
                </a:ext>
              </a:extLst>
            </p:cNvPr>
            <p:cNvSpPr/>
            <p:nvPr/>
          </p:nvSpPr>
          <p:spPr>
            <a:xfrm>
              <a:off x="2272187" y="6083263"/>
              <a:ext cx="190817" cy="299397"/>
            </a:xfrm>
            <a:custGeom>
              <a:avLst/>
              <a:gdLst>
                <a:gd name="connsiteX0" fmla="*/ 190817 w 190817"/>
                <a:gd name="connsiteY0" fmla="*/ 149733 h 299397"/>
                <a:gd name="connsiteX1" fmla="*/ 0 w 190817"/>
                <a:gd name="connsiteY1" fmla="*/ 299398 h 299397"/>
                <a:gd name="connsiteX2" fmla="*/ 0 w 190817"/>
                <a:gd name="connsiteY2" fmla="*/ 0 h 299397"/>
                <a:gd name="connsiteX3" fmla="*/ 190817 w 190817"/>
                <a:gd name="connsiteY3" fmla="*/ 149733 h 299397"/>
              </a:gdLst>
              <a:ahLst/>
              <a:cxnLst>
                <a:cxn ang="0">
                  <a:pos x="connsiteX0" y="connsiteY0"/>
                </a:cxn>
                <a:cxn ang="0">
                  <a:pos x="connsiteX1" y="connsiteY1"/>
                </a:cxn>
                <a:cxn ang="0">
                  <a:pos x="connsiteX2" y="connsiteY2"/>
                </a:cxn>
                <a:cxn ang="0">
                  <a:pos x="connsiteX3" y="connsiteY3"/>
                </a:cxn>
              </a:cxnLst>
              <a:rect l="l" t="t" r="r" b="b"/>
              <a:pathLst>
                <a:path w="190817" h="299397">
                  <a:moveTo>
                    <a:pt x="190817" y="149733"/>
                  </a:moveTo>
                  <a:lnTo>
                    <a:pt x="0" y="299398"/>
                  </a:lnTo>
                  <a:lnTo>
                    <a:pt x="0" y="0"/>
                  </a:lnTo>
                  <a:lnTo>
                    <a:pt x="190817" y="149733"/>
                  </a:lnTo>
                  <a:close/>
                </a:path>
              </a:pathLst>
            </a:custGeom>
            <a:solidFill>
              <a:schemeClr val="accent6"/>
            </a:solidFill>
            <a:ln w="28575" cap="rnd" cmpd="sng" algn="ctr">
              <a:noFill/>
              <a:prstDash val="solid"/>
              <a:round/>
              <a:headEnd type="none" w="med" len="med"/>
              <a:tailEnd type="none" w="med" len="med"/>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86B"/>
                </a:solidFill>
                <a:effectLst/>
                <a:uLnTx/>
                <a:uFillTx/>
                <a:latin typeface="Helvetica" pitchFamily="2" charset="0"/>
                <a:ea typeface="+mn-ea"/>
                <a:cs typeface="+mn-cs"/>
              </a:endParaRPr>
            </a:p>
          </p:txBody>
        </p:sp>
        <p:sp>
          <p:nvSpPr>
            <p:cNvPr id="179" name="Freeform: Shape 212">
              <a:extLst>
                <a:ext uri="{FF2B5EF4-FFF2-40B4-BE49-F238E27FC236}">
                  <a16:creationId xmlns:a16="http://schemas.microsoft.com/office/drawing/2014/main" id="{1850DCE9-4B4E-5FE1-0141-B85E779C7B42}"/>
                </a:ext>
              </a:extLst>
            </p:cNvPr>
            <p:cNvSpPr/>
            <p:nvPr/>
          </p:nvSpPr>
          <p:spPr>
            <a:xfrm>
              <a:off x="1503526" y="5830546"/>
              <a:ext cx="804900" cy="804900"/>
            </a:xfrm>
            <a:custGeom>
              <a:avLst/>
              <a:gdLst>
                <a:gd name="connsiteX0" fmla="*/ 804900 w 804900"/>
                <a:gd name="connsiteY0" fmla="*/ 402450 h 804900"/>
                <a:gd name="connsiteX1" fmla="*/ 402450 w 804900"/>
                <a:gd name="connsiteY1" fmla="*/ 804901 h 804900"/>
                <a:gd name="connsiteX2" fmla="*/ 0 w 804900"/>
                <a:gd name="connsiteY2" fmla="*/ 402450 h 804900"/>
                <a:gd name="connsiteX3" fmla="*/ 402450 w 804900"/>
                <a:gd name="connsiteY3" fmla="*/ 0 h 804900"/>
                <a:gd name="connsiteX4" fmla="*/ 804900 w 804900"/>
                <a:gd name="connsiteY4" fmla="*/ 402450 h 8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900" h="804900">
                  <a:moveTo>
                    <a:pt x="804900" y="402450"/>
                  </a:moveTo>
                  <a:cubicBezTo>
                    <a:pt x="804900" y="624717"/>
                    <a:pt x="624717" y="804901"/>
                    <a:pt x="402450" y="804901"/>
                  </a:cubicBezTo>
                  <a:cubicBezTo>
                    <a:pt x="180183" y="804901"/>
                    <a:pt x="0" y="624717"/>
                    <a:pt x="0" y="402450"/>
                  </a:cubicBezTo>
                  <a:cubicBezTo>
                    <a:pt x="0" y="180183"/>
                    <a:pt x="180183" y="0"/>
                    <a:pt x="402450" y="0"/>
                  </a:cubicBezTo>
                  <a:cubicBezTo>
                    <a:pt x="624717" y="0"/>
                    <a:pt x="804900" y="180183"/>
                    <a:pt x="804900" y="402450"/>
                  </a:cubicBezTo>
                  <a:close/>
                </a:path>
              </a:pathLst>
            </a:custGeom>
            <a:solidFill>
              <a:schemeClr val="accent6"/>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180" name="Group 179">
              <a:extLst>
                <a:ext uri="{FF2B5EF4-FFF2-40B4-BE49-F238E27FC236}">
                  <a16:creationId xmlns:a16="http://schemas.microsoft.com/office/drawing/2014/main" id="{E9975894-87B1-C892-99CC-1C9F2A808C4A}"/>
                </a:ext>
              </a:extLst>
            </p:cNvPr>
            <p:cNvGrpSpPr/>
            <p:nvPr/>
          </p:nvGrpSpPr>
          <p:grpSpPr>
            <a:xfrm>
              <a:off x="1582037" y="5942606"/>
              <a:ext cx="639919" cy="580778"/>
              <a:chOff x="1582037" y="5942606"/>
              <a:chExt cx="639919" cy="580778"/>
            </a:xfrm>
            <a:effectLst/>
          </p:grpSpPr>
          <p:sp>
            <p:nvSpPr>
              <p:cNvPr id="181" name="Freeform: Shape 213">
                <a:extLst>
                  <a:ext uri="{FF2B5EF4-FFF2-40B4-BE49-F238E27FC236}">
                    <a16:creationId xmlns:a16="http://schemas.microsoft.com/office/drawing/2014/main" id="{D72A0998-AE6F-A0E7-56B7-1B2A3F7EAC2F}"/>
                  </a:ext>
                </a:extLst>
              </p:cNvPr>
              <p:cNvSpPr/>
              <p:nvPr/>
            </p:nvSpPr>
            <p:spPr>
              <a:xfrm>
                <a:off x="1615586" y="5942606"/>
                <a:ext cx="580778" cy="580778"/>
              </a:xfrm>
              <a:custGeom>
                <a:avLst/>
                <a:gdLst>
                  <a:gd name="connsiteX0" fmla="*/ 580779 w 580778"/>
                  <a:gd name="connsiteY0" fmla="*/ 290389 h 580778"/>
                  <a:gd name="connsiteX1" fmla="*/ 290389 w 580778"/>
                  <a:gd name="connsiteY1" fmla="*/ 580779 h 580778"/>
                  <a:gd name="connsiteX2" fmla="*/ 0 w 580778"/>
                  <a:gd name="connsiteY2" fmla="*/ 290389 h 580778"/>
                  <a:gd name="connsiteX3" fmla="*/ 290389 w 580778"/>
                  <a:gd name="connsiteY3" fmla="*/ 0 h 580778"/>
                  <a:gd name="connsiteX4" fmla="*/ 580779 w 580778"/>
                  <a:gd name="connsiteY4" fmla="*/ 290389 h 58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78" h="580778">
                    <a:moveTo>
                      <a:pt x="580779" y="290389"/>
                    </a:moveTo>
                    <a:cubicBezTo>
                      <a:pt x="580779" y="450767"/>
                      <a:pt x="450767" y="580779"/>
                      <a:pt x="290389" y="580779"/>
                    </a:cubicBezTo>
                    <a:cubicBezTo>
                      <a:pt x="130012" y="580779"/>
                      <a:pt x="0" y="450767"/>
                      <a:pt x="0" y="290389"/>
                    </a:cubicBezTo>
                    <a:cubicBezTo>
                      <a:pt x="0" y="130012"/>
                      <a:pt x="130012" y="0"/>
                      <a:pt x="290389" y="0"/>
                    </a:cubicBezTo>
                    <a:cubicBezTo>
                      <a:pt x="450767" y="0"/>
                      <a:pt x="580779" y="130012"/>
                      <a:pt x="580779" y="290389"/>
                    </a:cubicBezTo>
                    <a:close/>
                  </a:path>
                </a:pathLst>
              </a:custGeom>
              <a:solidFill>
                <a:schemeClr val="bg1"/>
              </a:solidFill>
              <a:ln w="6823" cap="flat">
                <a:noFill/>
                <a:prstDash val="solid"/>
                <a:miter/>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pitchFamily="2" charset="0"/>
                  <a:ea typeface="+mn-ea"/>
                  <a:cs typeface="+mn-cs"/>
                </a:endParaRPr>
              </a:p>
            </p:txBody>
          </p:sp>
          <p:sp>
            <p:nvSpPr>
              <p:cNvPr id="182" name="TextBox 181">
                <a:extLst>
                  <a:ext uri="{FF2B5EF4-FFF2-40B4-BE49-F238E27FC236}">
                    <a16:creationId xmlns:a16="http://schemas.microsoft.com/office/drawing/2014/main" id="{D0DAE05C-FFFB-3A39-3342-3681AE8BE465}"/>
                  </a:ext>
                </a:extLst>
              </p:cNvPr>
              <p:cNvSpPr txBox="1"/>
              <p:nvPr/>
            </p:nvSpPr>
            <p:spPr>
              <a:xfrm>
                <a:off x="1582037" y="6056310"/>
                <a:ext cx="63991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81A2F"/>
                    </a:solidFill>
                    <a:effectLst/>
                    <a:uLnTx/>
                    <a:uFillTx/>
                    <a:latin typeface="Helvetica" pitchFamily="2" charset="0"/>
                    <a:ea typeface="+mn-ea"/>
                    <a:cs typeface="+mn-cs"/>
                    <a:sym typeface="Helvetica"/>
                    <a:rtl val="0"/>
                  </a:rPr>
                  <a:t>2024</a:t>
                </a:r>
              </a:p>
            </p:txBody>
          </p:sp>
        </p:grpSp>
      </p:grpSp>
      <p:grpSp>
        <p:nvGrpSpPr>
          <p:cNvPr id="183" name="2002">
            <a:extLst>
              <a:ext uri="{FF2B5EF4-FFF2-40B4-BE49-F238E27FC236}">
                <a16:creationId xmlns:a16="http://schemas.microsoft.com/office/drawing/2014/main" id="{4BE4C8C1-093B-0AB9-44AB-C75E8B7239A7}"/>
              </a:ext>
            </a:extLst>
          </p:cNvPr>
          <p:cNvGrpSpPr/>
          <p:nvPr/>
        </p:nvGrpSpPr>
        <p:grpSpPr>
          <a:xfrm>
            <a:off x="8067553" y="5360923"/>
            <a:ext cx="959478" cy="804900"/>
            <a:chOff x="1503526" y="5830546"/>
            <a:chExt cx="959478" cy="804900"/>
          </a:xfrm>
        </p:grpSpPr>
        <p:sp>
          <p:nvSpPr>
            <p:cNvPr id="184" name="Freeform: Shape 211">
              <a:extLst>
                <a:ext uri="{FF2B5EF4-FFF2-40B4-BE49-F238E27FC236}">
                  <a16:creationId xmlns:a16="http://schemas.microsoft.com/office/drawing/2014/main" id="{C7C223DF-58FD-4838-9C16-3070AB7A81AB}"/>
                </a:ext>
              </a:extLst>
            </p:cNvPr>
            <p:cNvSpPr/>
            <p:nvPr/>
          </p:nvSpPr>
          <p:spPr>
            <a:xfrm>
              <a:off x="2272187" y="6083263"/>
              <a:ext cx="190817" cy="299397"/>
            </a:xfrm>
            <a:custGeom>
              <a:avLst/>
              <a:gdLst>
                <a:gd name="connsiteX0" fmla="*/ 190817 w 190817"/>
                <a:gd name="connsiteY0" fmla="*/ 149733 h 299397"/>
                <a:gd name="connsiteX1" fmla="*/ 0 w 190817"/>
                <a:gd name="connsiteY1" fmla="*/ 299398 h 299397"/>
                <a:gd name="connsiteX2" fmla="*/ 0 w 190817"/>
                <a:gd name="connsiteY2" fmla="*/ 0 h 299397"/>
                <a:gd name="connsiteX3" fmla="*/ 190817 w 190817"/>
                <a:gd name="connsiteY3" fmla="*/ 149733 h 299397"/>
              </a:gdLst>
              <a:ahLst/>
              <a:cxnLst>
                <a:cxn ang="0">
                  <a:pos x="connsiteX0" y="connsiteY0"/>
                </a:cxn>
                <a:cxn ang="0">
                  <a:pos x="connsiteX1" y="connsiteY1"/>
                </a:cxn>
                <a:cxn ang="0">
                  <a:pos x="connsiteX2" y="connsiteY2"/>
                </a:cxn>
                <a:cxn ang="0">
                  <a:pos x="connsiteX3" y="connsiteY3"/>
                </a:cxn>
              </a:cxnLst>
              <a:rect l="l" t="t" r="r" b="b"/>
              <a:pathLst>
                <a:path w="190817" h="299397">
                  <a:moveTo>
                    <a:pt x="190817" y="149733"/>
                  </a:moveTo>
                  <a:lnTo>
                    <a:pt x="0" y="299398"/>
                  </a:lnTo>
                  <a:lnTo>
                    <a:pt x="0" y="0"/>
                  </a:lnTo>
                  <a:lnTo>
                    <a:pt x="190817" y="149733"/>
                  </a:lnTo>
                  <a:close/>
                </a:path>
              </a:pathLst>
            </a:custGeom>
            <a:solidFill>
              <a:schemeClr val="accent6"/>
            </a:solidFill>
            <a:ln w="28575" cap="rnd" cmpd="sng" algn="ctr">
              <a:noFill/>
              <a:prstDash val="solid"/>
              <a:round/>
              <a:headEnd type="none" w="med" len="med"/>
              <a:tailEnd type="none" w="med" len="med"/>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86B"/>
                </a:solidFill>
                <a:effectLst/>
                <a:uLnTx/>
                <a:uFillTx/>
                <a:latin typeface="Helvetica" pitchFamily="2" charset="0"/>
                <a:ea typeface="+mn-ea"/>
                <a:cs typeface="+mn-cs"/>
              </a:endParaRPr>
            </a:p>
          </p:txBody>
        </p:sp>
        <p:sp>
          <p:nvSpPr>
            <p:cNvPr id="185" name="Freeform: Shape 212">
              <a:extLst>
                <a:ext uri="{FF2B5EF4-FFF2-40B4-BE49-F238E27FC236}">
                  <a16:creationId xmlns:a16="http://schemas.microsoft.com/office/drawing/2014/main" id="{62CBDD6E-7D01-20DC-1F0C-7D112D44C754}"/>
                </a:ext>
              </a:extLst>
            </p:cNvPr>
            <p:cNvSpPr/>
            <p:nvPr/>
          </p:nvSpPr>
          <p:spPr>
            <a:xfrm>
              <a:off x="1503526" y="5830546"/>
              <a:ext cx="804900" cy="804900"/>
            </a:xfrm>
            <a:custGeom>
              <a:avLst/>
              <a:gdLst>
                <a:gd name="connsiteX0" fmla="*/ 804900 w 804900"/>
                <a:gd name="connsiteY0" fmla="*/ 402450 h 804900"/>
                <a:gd name="connsiteX1" fmla="*/ 402450 w 804900"/>
                <a:gd name="connsiteY1" fmla="*/ 804901 h 804900"/>
                <a:gd name="connsiteX2" fmla="*/ 0 w 804900"/>
                <a:gd name="connsiteY2" fmla="*/ 402450 h 804900"/>
                <a:gd name="connsiteX3" fmla="*/ 402450 w 804900"/>
                <a:gd name="connsiteY3" fmla="*/ 0 h 804900"/>
                <a:gd name="connsiteX4" fmla="*/ 804900 w 804900"/>
                <a:gd name="connsiteY4" fmla="*/ 402450 h 8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900" h="804900">
                  <a:moveTo>
                    <a:pt x="804900" y="402450"/>
                  </a:moveTo>
                  <a:cubicBezTo>
                    <a:pt x="804900" y="624717"/>
                    <a:pt x="624717" y="804901"/>
                    <a:pt x="402450" y="804901"/>
                  </a:cubicBezTo>
                  <a:cubicBezTo>
                    <a:pt x="180183" y="804901"/>
                    <a:pt x="0" y="624717"/>
                    <a:pt x="0" y="402450"/>
                  </a:cubicBezTo>
                  <a:cubicBezTo>
                    <a:pt x="0" y="180183"/>
                    <a:pt x="180183" y="0"/>
                    <a:pt x="402450" y="0"/>
                  </a:cubicBezTo>
                  <a:cubicBezTo>
                    <a:pt x="624717" y="0"/>
                    <a:pt x="804900" y="180183"/>
                    <a:pt x="804900" y="402450"/>
                  </a:cubicBezTo>
                  <a:close/>
                </a:path>
              </a:pathLst>
            </a:custGeom>
            <a:solidFill>
              <a:schemeClr val="accent6"/>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186" name="Group 185">
              <a:extLst>
                <a:ext uri="{FF2B5EF4-FFF2-40B4-BE49-F238E27FC236}">
                  <a16:creationId xmlns:a16="http://schemas.microsoft.com/office/drawing/2014/main" id="{BDC2B6C1-BD06-28B3-C612-B987F9F44A5A}"/>
                </a:ext>
              </a:extLst>
            </p:cNvPr>
            <p:cNvGrpSpPr/>
            <p:nvPr/>
          </p:nvGrpSpPr>
          <p:grpSpPr>
            <a:xfrm>
              <a:off x="1582037" y="5942606"/>
              <a:ext cx="639919" cy="580778"/>
              <a:chOff x="1582037" y="5942606"/>
              <a:chExt cx="639919" cy="580778"/>
            </a:xfrm>
            <a:effectLst/>
          </p:grpSpPr>
          <p:sp>
            <p:nvSpPr>
              <p:cNvPr id="187" name="Freeform: Shape 213">
                <a:extLst>
                  <a:ext uri="{FF2B5EF4-FFF2-40B4-BE49-F238E27FC236}">
                    <a16:creationId xmlns:a16="http://schemas.microsoft.com/office/drawing/2014/main" id="{CDA89F0C-45EE-1FA4-D69D-ECC1FD580AC5}"/>
                  </a:ext>
                </a:extLst>
              </p:cNvPr>
              <p:cNvSpPr/>
              <p:nvPr/>
            </p:nvSpPr>
            <p:spPr>
              <a:xfrm>
                <a:off x="1615586" y="5942606"/>
                <a:ext cx="580778" cy="580778"/>
              </a:xfrm>
              <a:custGeom>
                <a:avLst/>
                <a:gdLst>
                  <a:gd name="connsiteX0" fmla="*/ 580779 w 580778"/>
                  <a:gd name="connsiteY0" fmla="*/ 290389 h 580778"/>
                  <a:gd name="connsiteX1" fmla="*/ 290389 w 580778"/>
                  <a:gd name="connsiteY1" fmla="*/ 580779 h 580778"/>
                  <a:gd name="connsiteX2" fmla="*/ 0 w 580778"/>
                  <a:gd name="connsiteY2" fmla="*/ 290389 h 580778"/>
                  <a:gd name="connsiteX3" fmla="*/ 290389 w 580778"/>
                  <a:gd name="connsiteY3" fmla="*/ 0 h 580778"/>
                  <a:gd name="connsiteX4" fmla="*/ 580779 w 580778"/>
                  <a:gd name="connsiteY4" fmla="*/ 290389 h 58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78" h="580778">
                    <a:moveTo>
                      <a:pt x="580779" y="290389"/>
                    </a:moveTo>
                    <a:cubicBezTo>
                      <a:pt x="580779" y="450767"/>
                      <a:pt x="450767" y="580779"/>
                      <a:pt x="290389" y="580779"/>
                    </a:cubicBezTo>
                    <a:cubicBezTo>
                      <a:pt x="130012" y="580779"/>
                      <a:pt x="0" y="450767"/>
                      <a:pt x="0" y="290389"/>
                    </a:cubicBezTo>
                    <a:cubicBezTo>
                      <a:pt x="0" y="130012"/>
                      <a:pt x="130012" y="0"/>
                      <a:pt x="290389" y="0"/>
                    </a:cubicBezTo>
                    <a:cubicBezTo>
                      <a:pt x="450767" y="0"/>
                      <a:pt x="580779" y="130012"/>
                      <a:pt x="580779" y="290389"/>
                    </a:cubicBezTo>
                    <a:close/>
                  </a:path>
                </a:pathLst>
              </a:custGeom>
              <a:solidFill>
                <a:schemeClr val="bg1"/>
              </a:solidFill>
              <a:ln w="6823" cap="flat">
                <a:noFill/>
                <a:prstDash val="solid"/>
                <a:miter/>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pitchFamily="2" charset="0"/>
                  <a:ea typeface="+mn-ea"/>
                  <a:cs typeface="+mn-cs"/>
                </a:endParaRPr>
              </a:p>
            </p:txBody>
          </p:sp>
          <p:sp>
            <p:nvSpPr>
              <p:cNvPr id="188" name="TextBox 187">
                <a:extLst>
                  <a:ext uri="{FF2B5EF4-FFF2-40B4-BE49-F238E27FC236}">
                    <a16:creationId xmlns:a16="http://schemas.microsoft.com/office/drawing/2014/main" id="{3CBF034B-849B-5CE6-8C5A-5CB56CB4D09A}"/>
                  </a:ext>
                </a:extLst>
              </p:cNvPr>
              <p:cNvSpPr txBox="1"/>
              <p:nvPr/>
            </p:nvSpPr>
            <p:spPr>
              <a:xfrm>
                <a:off x="1582037" y="6056310"/>
                <a:ext cx="63991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81A2F"/>
                    </a:solidFill>
                    <a:effectLst/>
                    <a:uLnTx/>
                    <a:uFillTx/>
                    <a:latin typeface="Helvetica" pitchFamily="2" charset="0"/>
                    <a:ea typeface="+mn-ea"/>
                    <a:cs typeface="+mn-cs"/>
                    <a:sym typeface="Helvetica"/>
                    <a:rtl val="0"/>
                  </a:rPr>
                  <a:t>2025</a:t>
                </a:r>
              </a:p>
            </p:txBody>
          </p:sp>
        </p:grpSp>
      </p:grpSp>
      <p:grpSp>
        <p:nvGrpSpPr>
          <p:cNvPr id="74" name="Group 73">
            <a:extLst>
              <a:ext uri="{FF2B5EF4-FFF2-40B4-BE49-F238E27FC236}">
                <a16:creationId xmlns:a16="http://schemas.microsoft.com/office/drawing/2014/main" id="{CA4BF991-DC67-86E3-E0F6-2D1C7A73A0CF}"/>
              </a:ext>
            </a:extLst>
          </p:cNvPr>
          <p:cNvGrpSpPr/>
          <p:nvPr/>
        </p:nvGrpSpPr>
        <p:grpSpPr>
          <a:xfrm>
            <a:off x="220184" y="2186287"/>
            <a:ext cx="7623979" cy="4268495"/>
            <a:chOff x="220184" y="2186287"/>
            <a:chExt cx="7623979" cy="4268495"/>
          </a:xfrm>
        </p:grpSpPr>
        <p:grpSp>
          <p:nvGrpSpPr>
            <p:cNvPr id="39" name="Group 38">
              <a:extLst>
                <a:ext uri="{FF2B5EF4-FFF2-40B4-BE49-F238E27FC236}">
                  <a16:creationId xmlns:a16="http://schemas.microsoft.com/office/drawing/2014/main" id="{E3947650-2840-874A-9F6E-2C587B0CB0C5}"/>
                </a:ext>
              </a:extLst>
            </p:cNvPr>
            <p:cNvGrpSpPr/>
            <p:nvPr/>
          </p:nvGrpSpPr>
          <p:grpSpPr>
            <a:xfrm>
              <a:off x="220184" y="2186287"/>
              <a:ext cx="3675536" cy="2815704"/>
              <a:chOff x="220184" y="2186287"/>
              <a:chExt cx="3675536" cy="2815704"/>
            </a:xfrm>
          </p:grpSpPr>
          <p:sp>
            <p:nvSpPr>
              <p:cNvPr id="42" name="TextBox 41">
                <a:extLst>
                  <a:ext uri="{FF2B5EF4-FFF2-40B4-BE49-F238E27FC236}">
                    <a16:creationId xmlns:a16="http://schemas.microsoft.com/office/drawing/2014/main" id="{45118769-5F22-77AD-6479-FC560569AC12}"/>
                  </a:ext>
                </a:extLst>
              </p:cNvPr>
              <p:cNvSpPr txBox="1"/>
              <p:nvPr/>
            </p:nvSpPr>
            <p:spPr>
              <a:xfrm>
                <a:off x="979800" y="2186287"/>
                <a:ext cx="2915920" cy="1368000"/>
              </a:xfrm>
              <a:prstGeom prst="roundRect">
                <a:avLst>
                  <a:gd name="adj" fmla="val 7356"/>
                </a:avLst>
              </a:prstGeom>
              <a:solidFill>
                <a:srgbClr val="A4A5AB"/>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108000" rIns="108000" bIns="108000" rtlCol="0" anchor="ctr"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1" i="0" u="none" strike="noStrike" kern="100" cap="none" spc="0" normalizeH="0" baseline="0" noProof="0">
                    <a:ln>
                      <a:noFill/>
                    </a:ln>
                    <a:solidFill>
                      <a:srgbClr val="1A1C2B"/>
                    </a:solidFill>
                    <a:effectLst/>
                    <a:uLnTx/>
                    <a:uFillTx/>
                    <a:latin typeface="Helvetica" pitchFamily="2" charset="0"/>
                    <a:ea typeface="Calibri" panose="020F0502020204030204" pitchFamily="34" charset="0"/>
                    <a:cs typeface="Times New Roman" panose="02020603050405020304" pitchFamily="18" charset="0"/>
                  </a:rPr>
                  <a:t>Expansion to the ARK </a:t>
                </a:r>
              </a:p>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100" b="0" i="0" u="none" strike="noStrike" kern="100" cap="none" spc="0" normalizeH="0" baseline="0" noProof="0">
                    <a:ln>
                      <a:noFill/>
                    </a:ln>
                    <a:solidFill>
                      <a:srgbClr val="1A1C2B"/>
                    </a:solidFill>
                    <a:effectLst/>
                    <a:uLnTx/>
                    <a:uFillTx/>
                    <a:latin typeface="Helvetica" pitchFamily="2" charset="0"/>
                    <a:ea typeface="Calibri" panose="020F0502020204030204" pitchFamily="34" charset="0"/>
                    <a:cs typeface="Times New Roman" panose="02020603050405020304" pitchFamily="18" charset="0"/>
                  </a:rPr>
                  <a:t>Secure, energy efficient managed Data Centre space.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1A1C2B"/>
                    </a:solidFill>
                    <a:effectLst/>
                    <a:uLnTx/>
                    <a:uFillTx/>
                    <a:latin typeface="Helvetica" pitchFamily="2" charset="0"/>
                    <a:ea typeface="Calibri" panose="020F0502020204030204" pitchFamily="34" charset="0"/>
                    <a:cs typeface="Times New Roman" panose="02020603050405020304" pitchFamily="18" charset="0"/>
                  </a:rPr>
                  <a:t>Disrupting Cloud products </a:t>
                </a:r>
                <a:br>
                  <a:rPr kumimoji="0" lang="en-GB" sz="1100" b="0" i="0" u="none" strike="noStrike" kern="1200" cap="none" spc="0" normalizeH="0" baseline="0" noProof="0">
                    <a:ln>
                      <a:noFill/>
                    </a:ln>
                    <a:solidFill>
                      <a:srgbClr val="1A1C2B"/>
                    </a:solidFill>
                    <a:effectLst/>
                    <a:uLnTx/>
                    <a:uFillTx/>
                    <a:latin typeface="Helvetica" pitchFamily="2" charset="0"/>
                    <a:ea typeface="Calibri" panose="020F0502020204030204" pitchFamily="34" charset="0"/>
                    <a:cs typeface="Times New Roman" panose="02020603050405020304" pitchFamily="18" charset="0"/>
                  </a:rPr>
                </a:br>
                <a:r>
                  <a:rPr kumimoji="0" lang="en-GB" sz="1100" b="0" i="0" u="none" strike="noStrike" kern="1200" cap="none" spc="0" normalizeH="0" baseline="0" noProof="0">
                    <a:ln>
                      <a:noFill/>
                    </a:ln>
                    <a:solidFill>
                      <a:srgbClr val="1A1C2B"/>
                    </a:solidFill>
                    <a:effectLst/>
                    <a:uLnTx/>
                    <a:uFillTx/>
                    <a:latin typeface="Helvetica" pitchFamily="2" charset="0"/>
                    <a:ea typeface="Calibri" panose="020F0502020204030204" pitchFamily="34" charset="0"/>
                    <a:cs typeface="Times New Roman" panose="02020603050405020304" pitchFamily="18" charset="0"/>
                  </a:rPr>
                  <a:t>S4 Cloud Storage.</a:t>
                </a:r>
                <a:endParaRPr kumimoji="0" lang="en-GB" sz="1100" b="0" i="0" u="none" strike="noStrike" kern="1200" cap="none" spc="0" normalizeH="0" baseline="0" noProof="0">
                  <a:ln>
                    <a:noFill/>
                  </a:ln>
                  <a:solidFill>
                    <a:srgbClr val="1A1C2B"/>
                  </a:solidFill>
                  <a:effectLst/>
                  <a:uLnTx/>
                  <a:uFillTx/>
                  <a:latin typeface="Helvetica" pitchFamily="2" charset="0"/>
                  <a:ea typeface="+mn-ea"/>
                  <a:cs typeface="+mn-cs"/>
                </a:endParaRPr>
              </a:p>
            </p:txBody>
          </p:sp>
          <p:sp>
            <p:nvSpPr>
              <p:cNvPr id="43" name="TextBox 42">
                <a:extLst>
                  <a:ext uri="{FF2B5EF4-FFF2-40B4-BE49-F238E27FC236}">
                    <a16:creationId xmlns:a16="http://schemas.microsoft.com/office/drawing/2014/main" id="{F7EC96FD-A069-FBA2-3E46-5F9F26158371}"/>
                  </a:ext>
                </a:extLst>
              </p:cNvPr>
              <p:cNvSpPr txBox="1"/>
              <p:nvPr/>
            </p:nvSpPr>
            <p:spPr>
              <a:xfrm>
                <a:off x="977538" y="3633991"/>
                <a:ext cx="2915920" cy="1368000"/>
              </a:xfrm>
              <a:prstGeom prst="roundRect">
                <a:avLst>
                  <a:gd name="adj" fmla="val 7356"/>
                </a:avLst>
              </a:prstGeom>
              <a:solidFill>
                <a:srgbClr val="A4A5AB"/>
              </a:solidFill>
              <a:ln/>
            </p:spPr>
            <p:style>
              <a:lnRef idx="2">
                <a:schemeClr val="accent2">
                  <a:shade val="50000"/>
                </a:schemeClr>
              </a:lnRef>
              <a:fillRef idx="1">
                <a:schemeClr val="accent2"/>
              </a:fillRef>
              <a:effectRef idx="0">
                <a:schemeClr val="accent2"/>
              </a:effectRef>
              <a:fontRef idx="minor">
                <a:schemeClr val="lt1"/>
              </a:fontRef>
            </p:style>
            <p:txBody>
              <a:bodyPr wrap="square" lIns="288000" tIns="108000" rIns="108000" bIns="108000" rtlCol="0" anchor="ctr"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1" i="0" u="none" strike="noStrike" kern="100" cap="none" spc="0" normalizeH="0" baseline="0" noProof="0">
                    <a:ln>
                      <a:noFill/>
                    </a:ln>
                    <a:solidFill>
                      <a:srgbClr val="1A1C2B"/>
                    </a:solidFill>
                    <a:effectLst/>
                    <a:uLnTx/>
                    <a:uFillTx/>
                    <a:latin typeface="Helvetica" pitchFamily="2" charset="0"/>
                    <a:ea typeface="Calibri" panose="020F0502020204030204" pitchFamily="34" charset="0"/>
                    <a:cs typeface="Times New Roman" panose="02020603050405020304" pitchFamily="18" charset="0"/>
                  </a:rPr>
                  <a:t>Product Innovation Continues…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0" i="0" u="none" strike="noStrike" kern="1200" cap="none" spc="0" normalizeH="0" baseline="0" noProof="0">
                    <a:ln>
                      <a:noFill/>
                    </a:ln>
                    <a:solidFill>
                      <a:srgbClr val="1A1C2B"/>
                    </a:solidFill>
                    <a:effectLst/>
                    <a:uLnTx/>
                    <a:uFillTx/>
                    <a:latin typeface="Helvetica" pitchFamily="2" charset="0"/>
                    <a:ea typeface="Calibri" panose="020F0502020204030204" pitchFamily="34" charset="0"/>
                    <a:cs typeface="Times New Roman" panose="02020603050405020304" pitchFamily="18" charset="0"/>
                  </a:rPr>
                  <a:t>Cyber Security product portfolio and developments in SD-Cloud. </a:t>
                </a:r>
                <a:endParaRPr kumimoji="0" lang="en-GB" sz="1100" b="0" i="0" u="none" strike="noStrike" kern="1200" cap="none" spc="0" normalizeH="0" baseline="0" noProof="0">
                  <a:ln>
                    <a:noFill/>
                  </a:ln>
                  <a:solidFill>
                    <a:srgbClr val="1A1C2B"/>
                  </a:solidFill>
                  <a:effectLst/>
                  <a:uLnTx/>
                  <a:uFillTx/>
                  <a:latin typeface="Helvetica" pitchFamily="2" charset="0"/>
                  <a:ea typeface="+mn-ea"/>
                  <a:cs typeface="+mn-cs"/>
                </a:endParaRPr>
              </a:p>
            </p:txBody>
          </p:sp>
          <p:grpSp>
            <p:nvGrpSpPr>
              <p:cNvPr id="44" name="2002">
                <a:extLst>
                  <a:ext uri="{FF2B5EF4-FFF2-40B4-BE49-F238E27FC236}">
                    <a16:creationId xmlns:a16="http://schemas.microsoft.com/office/drawing/2014/main" id="{CAF06F29-0623-3D31-76E8-CE94F6F63BBD}"/>
                  </a:ext>
                </a:extLst>
              </p:cNvPr>
              <p:cNvGrpSpPr/>
              <p:nvPr/>
            </p:nvGrpSpPr>
            <p:grpSpPr>
              <a:xfrm>
                <a:off x="226211" y="2446276"/>
                <a:ext cx="959478" cy="804900"/>
                <a:chOff x="1503526" y="4363451"/>
                <a:chExt cx="959478" cy="804900"/>
              </a:xfrm>
            </p:grpSpPr>
            <p:sp>
              <p:nvSpPr>
                <p:cNvPr id="51" name="Freeform: Shape 211">
                  <a:extLst>
                    <a:ext uri="{FF2B5EF4-FFF2-40B4-BE49-F238E27FC236}">
                      <a16:creationId xmlns:a16="http://schemas.microsoft.com/office/drawing/2014/main" id="{F118354A-0DFB-11B0-F56E-17CD1CEA5BE2}"/>
                    </a:ext>
                  </a:extLst>
                </p:cNvPr>
                <p:cNvSpPr/>
                <p:nvPr/>
              </p:nvSpPr>
              <p:spPr>
                <a:xfrm>
                  <a:off x="2272187" y="4616168"/>
                  <a:ext cx="190817" cy="299397"/>
                </a:xfrm>
                <a:custGeom>
                  <a:avLst/>
                  <a:gdLst>
                    <a:gd name="connsiteX0" fmla="*/ 190817 w 190817"/>
                    <a:gd name="connsiteY0" fmla="*/ 149733 h 299397"/>
                    <a:gd name="connsiteX1" fmla="*/ 0 w 190817"/>
                    <a:gd name="connsiteY1" fmla="*/ 299398 h 299397"/>
                    <a:gd name="connsiteX2" fmla="*/ 0 w 190817"/>
                    <a:gd name="connsiteY2" fmla="*/ 0 h 299397"/>
                    <a:gd name="connsiteX3" fmla="*/ 190817 w 190817"/>
                    <a:gd name="connsiteY3" fmla="*/ 149733 h 299397"/>
                  </a:gdLst>
                  <a:ahLst/>
                  <a:cxnLst>
                    <a:cxn ang="0">
                      <a:pos x="connsiteX0" y="connsiteY0"/>
                    </a:cxn>
                    <a:cxn ang="0">
                      <a:pos x="connsiteX1" y="connsiteY1"/>
                    </a:cxn>
                    <a:cxn ang="0">
                      <a:pos x="connsiteX2" y="connsiteY2"/>
                    </a:cxn>
                    <a:cxn ang="0">
                      <a:pos x="connsiteX3" y="connsiteY3"/>
                    </a:cxn>
                  </a:cxnLst>
                  <a:rect l="l" t="t" r="r" b="b"/>
                  <a:pathLst>
                    <a:path w="190817" h="299397">
                      <a:moveTo>
                        <a:pt x="190817" y="149733"/>
                      </a:moveTo>
                      <a:lnTo>
                        <a:pt x="0" y="299398"/>
                      </a:lnTo>
                      <a:lnTo>
                        <a:pt x="0" y="0"/>
                      </a:lnTo>
                      <a:lnTo>
                        <a:pt x="190817" y="149733"/>
                      </a:lnTo>
                      <a:close/>
                    </a:path>
                  </a:pathLst>
                </a:custGeom>
                <a:solidFill>
                  <a:schemeClr val="bg1"/>
                </a:solidFill>
                <a:ln w="28575" cap="rnd" cmpd="sng" algn="ctr">
                  <a:noFill/>
                  <a:prstDash val="solid"/>
                  <a:round/>
                  <a:headEnd type="none" w="med" len="med"/>
                  <a:tailEnd type="none" w="med" len="med"/>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86B"/>
                    </a:solidFill>
                    <a:effectLst/>
                    <a:uLnTx/>
                    <a:uFillTx/>
                    <a:latin typeface="Helvetica" pitchFamily="2" charset="0"/>
                    <a:ea typeface="+mn-ea"/>
                    <a:cs typeface="+mn-cs"/>
                  </a:endParaRPr>
                </a:p>
              </p:txBody>
            </p:sp>
            <p:sp>
              <p:nvSpPr>
                <p:cNvPr id="52" name="Freeform: Shape 212">
                  <a:extLst>
                    <a:ext uri="{FF2B5EF4-FFF2-40B4-BE49-F238E27FC236}">
                      <a16:creationId xmlns:a16="http://schemas.microsoft.com/office/drawing/2014/main" id="{AE749779-45A9-03A7-A49C-D073DC3E8652}"/>
                    </a:ext>
                  </a:extLst>
                </p:cNvPr>
                <p:cNvSpPr/>
                <p:nvPr/>
              </p:nvSpPr>
              <p:spPr>
                <a:xfrm>
                  <a:off x="1503526" y="4363451"/>
                  <a:ext cx="804900" cy="804900"/>
                </a:xfrm>
                <a:custGeom>
                  <a:avLst/>
                  <a:gdLst>
                    <a:gd name="connsiteX0" fmla="*/ 804900 w 804900"/>
                    <a:gd name="connsiteY0" fmla="*/ 402450 h 804900"/>
                    <a:gd name="connsiteX1" fmla="*/ 402450 w 804900"/>
                    <a:gd name="connsiteY1" fmla="*/ 804901 h 804900"/>
                    <a:gd name="connsiteX2" fmla="*/ 0 w 804900"/>
                    <a:gd name="connsiteY2" fmla="*/ 402450 h 804900"/>
                    <a:gd name="connsiteX3" fmla="*/ 402450 w 804900"/>
                    <a:gd name="connsiteY3" fmla="*/ 0 h 804900"/>
                    <a:gd name="connsiteX4" fmla="*/ 804900 w 804900"/>
                    <a:gd name="connsiteY4" fmla="*/ 402450 h 8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900" h="804900">
                      <a:moveTo>
                        <a:pt x="804900" y="402450"/>
                      </a:moveTo>
                      <a:cubicBezTo>
                        <a:pt x="804900" y="624717"/>
                        <a:pt x="624717" y="804901"/>
                        <a:pt x="402450" y="804901"/>
                      </a:cubicBezTo>
                      <a:cubicBezTo>
                        <a:pt x="180183" y="804901"/>
                        <a:pt x="0" y="624717"/>
                        <a:pt x="0" y="402450"/>
                      </a:cubicBezTo>
                      <a:cubicBezTo>
                        <a:pt x="0" y="180183"/>
                        <a:pt x="180183" y="0"/>
                        <a:pt x="402450" y="0"/>
                      </a:cubicBezTo>
                      <a:cubicBezTo>
                        <a:pt x="624717" y="0"/>
                        <a:pt x="804900" y="180183"/>
                        <a:pt x="804900" y="402450"/>
                      </a:cubicBez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53" name="Group 52">
                  <a:extLst>
                    <a:ext uri="{FF2B5EF4-FFF2-40B4-BE49-F238E27FC236}">
                      <a16:creationId xmlns:a16="http://schemas.microsoft.com/office/drawing/2014/main" id="{978D9164-B0D7-FE15-5E8A-816FC241BE66}"/>
                    </a:ext>
                  </a:extLst>
                </p:cNvPr>
                <p:cNvGrpSpPr/>
                <p:nvPr/>
              </p:nvGrpSpPr>
              <p:grpSpPr>
                <a:xfrm>
                  <a:off x="1582037" y="4475511"/>
                  <a:ext cx="639919" cy="580778"/>
                  <a:chOff x="1582037" y="4475511"/>
                  <a:chExt cx="639919" cy="580778"/>
                </a:xfrm>
                <a:effectLst/>
              </p:grpSpPr>
              <p:sp>
                <p:nvSpPr>
                  <p:cNvPr id="54" name="Freeform: Shape 213">
                    <a:extLst>
                      <a:ext uri="{FF2B5EF4-FFF2-40B4-BE49-F238E27FC236}">
                        <a16:creationId xmlns:a16="http://schemas.microsoft.com/office/drawing/2014/main" id="{8E3AC2B0-1251-B53E-C671-3C626FC64596}"/>
                      </a:ext>
                    </a:extLst>
                  </p:cNvPr>
                  <p:cNvSpPr/>
                  <p:nvPr/>
                </p:nvSpPr>
                <p:spPr>
                  <a:xfrm>
                    <a:off x="1615586" y="4475511"/>
                    <a:ext cx="580778" cy="580778"/>
                  </a:xfrm>
                  <a:custGeom>
                    <a:avLst/>
                    <a:gdLst>
                      <a:gd name="connsiteX0" fmla="*/ 580779 w 580778"/>
                      <a:gd name="connsiteY0" fmla="*/ 290389 h 580778"/>
                      <a:gd name="connsiteX1" fmla="*/ 290389 w 580778"/>
                      <a:gd name="connsiteY1" fmla="*/ 580779 h 580778"/>
                      <a:gd name="connsiteX2" fmla="*/ 0 w 580778"/>
                      <a:gd name="connsiteY2" fmla="*/ 290389 h 580778"/>
                      <a:gd name="connsiteX3" fmla="*/ 290389 w 580778"/>
                      <a:gd name="connsiteY3" fmla="*/ 0 h 580778"/>
                      <a:gd name="connsiteX4" fmla="*/ 580779 w 580778"/>
                      <a:gd name="connsiteY4" fmla="*/ 290389 h 58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78" h="580778">
                        <a:moveTo>
                          <a:pt x="580779" y="290389"/>
                        </a:moveTo>
                        <a:cubicBezTo>
                          <a:pt x="580779" y="450767"/>
                          <a:pt x="450767" y="580779"/>
                          <a:pt x="290389" y="580779"/>
                        </a:cubicBezTo>
                        <a:cubicBezTo>
                          <a:pt x="130012" y="580779"/>
                          <a:pt x="0" y="450767"/>
                          <a:pt x="0" y="290389"/>
                        </a:cubicBezTo>
                        <a:cubicBezTo>
                          <a:pt x="0" y="130012"/>
                          <a:pt x="130012" y="0"/>
                          <a:pt x="290389" y="0"/>
                        </a:cubicBezTo>
                        <a:cubicBezTo>
                          <a:pt x="450767" y="0"/>
                          <a:pt x="580779" y="130012"/>
                          <a:pt x="580779" y="290389"/>
                        </a:cubicBezTo>
                        <a:close/>
                      </a:path>
                    </a:pathLst>
                  </a:custGeom>
                  <a:solidFill>
                    <a:schemeClr val="bg1"/>
                  </a:solidFill>
                  <a:ln w="6823" cap="flat">
                    <a:noFill/>
                    <a:prstDash val="solid"/>
                    <a:miter/>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pitchFamily="2" charset="0"/>
                      <a:ea typeface="+mn-ea"/>
                      <a:cs typeface="+mn-cs"/>
                    </a:endParaRPr>
                  </a:p>
                </p:txBody>
              </p:sp>
              <p:sp>
                <p:nvSpPr>
                  <p:cNvPr id="55" name="TextBox 54">
                    <a:extLst>
                      <a:ext uri="{FF2B5EF4-FFF2-40B4-BE49-F238E27FC236}">
                        <a16:creationId xmlns:a16="http://schemas.microsoft.com/office/drawing/2014/main" id="{E0B41639-FC2F-9234-2A2F-FF130D6A74D3}"/>
                      </a:ext>
                    </a:extLst>
                  </p:cNvPr>
                  <p:cNvSpPr txBox="1"/>
                  <p:nvPr/>
                </p:nvSpPr>
                <p:spPr>
                  <a:xfrm>
                    <a:off x="1582037" y="4589215"/>
                    <a:ext cx="63991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81A2F"/>
                        </a:solidFill>
                        <a:effectLst/>
                        <a:uLnTx/>
                        <a:uFillTx/>
                        <a:latin typeface="Helvetica" pitchFamily="2" charset="0"/>
                        <a:ea typeface="+mn-ea"/>
                        <a:cs typeface="+mn-cs"/>
                        <a:sym typeface="Helvetica"/>
                        <a:rtl val="0"/>
                      </a:rPr>
                      <a:t>2016</a:t>
                    </a:r>
                  </a:p>
                </p:txBody>
              </p:sp>
            </p:grpSp>
          </p:grpSp>
          <p:grpSp>
            <p:nvGrpSpPr>
              <p:cNvPr id="45" name="2002">
                <a:extLst>
                  <a:ext uri="{FF2B5EF4-FFF2-40B4-BE49-F238E27FC236}">
                    <a16:creationId xmlns:a16="http://schemas.microsoft.com/office/drawing/2014/main" id="{8016C97D-8C11-8D0A-8002-F7F8F1227D12}"/>
                  </a:ext>
                </a:extLst>
              </p:cNvPr>
              <p:cNvGrpSpPr/>
              <p:nvPr/>
            </p:nvGrpSpPr>
            <p:grpSpPr>
              <a:xfrm>
                <a:off x="220184" y="3890144"/>
                <a:ext cx="959478" cy="804900"/>
                <a:chOff x="1497499" y="4359767"/>
                <a:chExt cx="959478" cy="804900"/>
              </a:xfrm>
            </p:grpSpPr>
            <p:sp>
              <p:nvSpPr>
                <p:cNvPr id="46" name="Freeform: Shape 211">
                  <a:extLst>
                    <a:ext uri="{FF2B5EF4-FFF2-40B4-BE49-F238E27FC236}">
                      <a16:creationId xmlns:a16="http://schemas.microsoft.com/office/drawing/2014/main" id="{97E77C62-24B6-14F4-08D9-1EA867B2A4E2}"/>
                    </a:ext>
                  </a:extLst>
                </p:cNvPr>
                <p:cNvSpPr/>
                <p:nvPr/>
              </p:nvSpPr>
              <p:spPr>
                <a:xfrm>
                  <a:off x="2266160" y="4612484"/>
                  <a:ext cx="190817" cy="299397"/>
                </a:xfrm>
                <a:custGeom>
                  <a:avLst/>
                  <a:gdLst>
                    <a:gd name="connsiteX0" fmla="*/ 190817 w 190817"/>
                    <a:gd name="connsiteY0" fmla="*/ 149733 h 299397"/>
                    <a:gd name="connsiteX1" fmla="*/ 0 w 190817"/>
                    <a:gd name="connsiteY1" fmla="*/ 299398 h 299397"/>
                    <a:gd name="connsiteX2" fmla="*/ 0 w 190817"/>
                    <a:gd name="connsiteY2" fmla="*/ 0 h 299397"/>
                    <a:gd name="connsiteX3" fmla="*/ 190817 w 190817"/>
                    <a:gd name="connsiteY3" fmla="*/ 149733 h 299397"/>
                  </a:gdLst>
                  <a:ahLst/>
                  <a:cxnLst>
                    <a:cxn ang="0">
                      <a:pos x="connsiteX0" y="connsiteY0"/>
                    </a:cxn>
                    <a:cxn ang="0">
                      <a:pos x="connsiteX1" y="connsiteY1"/>
                    </a:cxn>
                    <a:cxn ang="0">
                      <a:pos x="connsiteX2" y="connsiteY2"/>
                    </a:cxn>
                    <a:cxn ang="0">
                      <a:pos x="connsiteX3" y="connsiteY3"/>
                    </a:cxn>
                  </a:cxnLst>
                  <a:rect l="l" t="t" r="r" b="b"/>
                  <a:pathLst>
                    <a:path w="190817" h="299397">
                      <a:moveTo>
                        <a:pt x="190817" y="149733"/>
                      </a:moveTo>
                      <a:lnTo>
                        <a:pt x="0" y="299398"/>
                      </a:lnTo>
                      <a:lnTo>
                        <a:pt x="0" y="0"/>
                      </a:lnTo>
                      <a:lnTo>
                        <a:pt x="190817" y="149733"/>
                      </a:lnTo>
                      <a:close/>
                    </a:path>
                  </a:pathLst>
                </a:custGeom>
                <a:solidFill>
                  <a:schemeClr val="bg1"/>
                </a:solidFill>
                <a:ln w="28575" cap="rnd" cmpd="sng" algn="ctr">
                  <a:noFill/>
                  <a:prstDash val="solid"/>
                  <a:round/>
                  <a:headEnd type="none" w="med" len="med"/>
                  <a:tailEnd type="none" w="med" len="med"/>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86B"/>
                    </a:solidFill>
                    <a:effectLst/>
                    <a:uLnTx/>
                    <a:uFillTx/>
                    <a:latin typeface="Helvetica" pitchFamily="2" charset="0"/>
                    <a:ea typeface="+mn-ea"/>
                    <a:cs typeface="+mn-cs"/>
                  </a:endParaRPr>
                </a:p>
              </p:txBody>
            </p:sp>
            <p:sp>
              <p:nvSpPr>
                <p:cNvPr id="47" name="Freeform: Shape 212">
                  <a:extLst>
                    <a:ext uri="{FF2B5EF4-FFF2-40B4-BE49-F238E27FC236}">
                      <a16:creationId xmlns:a16="http://schemas.microsoft.com/office/drawing/2014/main" id="{4046FEAE-C345-CC43-3C62-B23344243E3C}"/>
                    </a:ext>
                  </a:extLst>
                </p:cNvPr>
                <p:cNvSpPr/>
                <p:nvPr/>
              </p:nvSpPr>
              <p:spPr>
                <a:xfrm>
                  <a:off x="1497499" y="4359767"/>
                  <a:ext cx="804900" cy="804900"/>
                </a:xfrm>
                <a:custGeom>
                  <a:avLst/>
                  <a:gdLst>
                    <a:gd name="connsiteX0" fmla="*/ 804900 w 804900"/>
                    <a:gd name="connsiteY0" fmla="*/ 402450 h 804900"/>
                    <a:gd name="connsiteX1" fmla="*/ 402450 w 804900"/>
                    <a:gd name="connsiteY1" fmla="*/ 804901 h 804900"/>
                    <a:gd name="connsiteX2" fmla="*/ 0 w 804900"/>
                    <a:gd name="connsiteY2" fmla="*/ 402450 h 804900"/>
                    <a:gd name="connsiteX3" fmla="*/ 402450 w 804900"/>
                    <a:gd name="connsiteY3" fmla="*/ 0 h 804900"/>
                    <a:gd name="connsiteX4" fmla="*/ 804900 w 804900"/>
                    <a:gd name="connsiteY4" fmla="*/ 402450 h 8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900" h="804900">
                      <a:moveTo>
                        <a:pt x="804900" y="402450"/>
                      </a:moveTo>
                      <a:cubicBezTo>
                        <a:pt x="804900" y="624717"/>
                        <a:pt x="624717" y="804901"/>
                        <a:pt x="402450" y="804901"/>
                      </a:cubicBezTo>
                      <a:cubicBezTo>
                        <a:pt x="180183" y="804901"/>
                        <a:pt x="0" y="624717"/>
                        <a:pt x="0" y="402450"/>
                      </a:cubicBezTo>
                      <a:cubicBezTo>
                        <a:pt x="0" y="180183"/>
                        <a:pt x="180183" y="0"/>
                        <a:pt x="402450" y="0"/>
                      </a:cubicBezTo>
                      <a:cubicBezTo>
                        <a:pt x="624717" y="0"/>
                        <a:pt x="804900" y="180183"/>
                        <a:pt x="804900" y="402450"/>
                      </a:cubicBez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48" name="Group 47">
                  <a:extLst>
                    <a:ext uri="{FF2B5EF4-FFF2-40B4-BE49-F238E27FC236}">
                      <a16:creationId xmlns:a16="http://schemas.microsoft.com/office/drawing/2014/main" id="{51CB03EA-044E-66C3-CE2F-E08ABB64098C}"/>
                    </a:ext>
                  </a:extLst>
                </p:cNvPr>
                <p:cNvGrpSpPr/>
                <p:nvPr/>
              </p:nvGrpSpPr>
              <p:grpSpPr>
                <a:xfrm>
                  <a:off x="1576010" y="4471827"/>
                  <a:ext cx="639919" cy="580778"/>
                  <a:chOff x="1576010" y="4471827"/>
                  <a:chExt cx="639919" cy="580778"/>
                </a:xfrm>
                <a:effectLst/>
              </p:grpSpPr>
              <p:sp>
                <p:nvSpPr>
                  <p:cNvPr id="49" name="Freeform: Shape 213">
                    <a:extLst>
                      <a:ext uri="{FF2B5EF4-FFF2-40B4-BE49-F238E27FC236}">
                        <a16:creationId xmlns:a16="http://schemas.microsoft.com/office/drawing/2014/main" id="{613BDC31-0C74-E3B0-6F65-8AE506CED485}"/>
                      </a:ext>
                    </a:extLst>
                  </p:cNvPr>
                  <p:cNvSpPr/>
                  <p:nvPr/>
                </p:nvSpPr>
                <p:spPr>
                  <a:xfrm>
                    <a:off x="1609559" y="4471827"/>
                    <a:ext cx="580778" cy="580778"/>
                  </a:xfrm>
                  <a:custGeom>
                    <a:avLst/>
                    <a:gdLst>
                      <a:gd name="connsiteX0" fmla="*/ 580779 w 580778"/>
                      <a:gd name="connsiteY0" fmla="*/ 290389 h 580778"/>
                      <a:gd name="connsiteX1" fmla="*/ 290389 w 580778"/>
                      <a:gd name="connsiteY1" fmla="*/ 580779 h 580778"/>
                      <a:gd name="connsiteX2" fmla="*/ 0 w 580778"/>
                      <a:gd name="connsiteY2" fmla="*/ 290389 h 580778"/>
                      <a:gd name="connsiteX3" fmla="*/ 290389 w 580778"/>
                      <a:gd name="connsiteY3" fmla="*/ 0 h 580778"/>
                      <a:gd name="connsiteX4" fmla="*/ 580779 w 580778"/>
                      <a:gd name="connsiteY4" fmla="*/ 290389 h 58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78" h="580778">
                        <a:moveTo>
                          <a:pt x="580779" y="290389"/>
                        </a:moveTo>
                        <a:cubicBezTo>
                          <a:pt x="580779" y="450767"/>
                          <a:pt x="450767" y="580779"/>
                          <a:pt x="290389" y="580779"/>
                        </a:cubicBezTo>
                        <a:cubicBezTo>
                          <a:pt x="130012" y="580779"/>
                          <a:pt x="0" y="450767"/>
                          <a:pt x="0" y="290389"/>
                        </a:cubicBezTo>
                        <a:cubicBezTo>
                          <a:pt x="0" y="130012"/>
                          <a:pt x="130012" y="0"/>
                          <a:pt x="290389" y="0"/>
                        </a:cubicBezTo>
                        <a:cubicBezTo>
                          <a:pt x="450767" y="0"/>
                          <a:pt x="580779" y="130012"/>
                          <a:pt x="580779" y="290389"/>
                        </a:cubicBezTo>
                        <a:close/>
                      </a:path>
                    </a:pathLst>
                  </a:custGeom>
                  <a:solidFill>
                    <a:schemeClr val="bg1"/>
                  </a:solidFill>
                  <a:ln w="6823" cap="flat">
                    <a:noFill/>
                    <a:prstDash val="solid"/>
                    <a:miter/>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pitchFamily="2" charset="0"/>
                      <a:ea typeface="+mn-ea"/>
                      <a:cs typeface="+mn-cs"/>
                    </a:endParaRPr>
                  </a:p>
                </p:txBody>
              </p:sp>
              <p:sp>
                <p:nvSpPr>
                  <p:cNvPr id="50" name="TextBox 49">
                    <a:extLst>
                      <a:ext uri="{FF2B5EF4-FFF2-40B4-BE49-F238E27FC236}">
                        <a16:creationId xmlns:a16="http://schemas.microsoft.com/office/drawing/2014/main" id="{E09EE29C-798D-E438-125C-B002F43F94FD}"/>
                      </a:ext>
                    </a:extLst>
                  </p:cNvPr>
                  <p:cNvSpPr txBox="1"/>
                  <p:nvPr/>
                </p:nvSpPr>
                <p:spPr>
                  <a:xfrm>
                    <a:off x="1576010" y="4585531"/>
                    <a:ext cx="63991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81A2F"/>
                        </a:solidFill>
                        <a:effectLst/>
                        <a:uLnTx/>
                        <a:uFillTx/>
                        <a:latin typeface="Helvetica" pitchFamily="2" charset="0"/>
                        <a:ea typeface="+mn-ea"/>
                        <a:cs typeface="+mn-cs"/>
                        <a:sym typeface="Helvetica"/>
                        <a:rtl val="0"/>
                      </a:rPr>
                      <a:t>2017</a:t>
                    </a:r>
                  </a:p>
                </p:txBody>
              </p:sp>
            </p:grpSp>
          </p:grpSp>
        </p:grpSp>
        <p:grpSp>
          <p:nvGrpSpPr>
            <p:cNvPr id="56" name="Group 55">
              <a:extLst>
                <a:ext uri="{FF2B5EF4-FFF2-40B4-BE49-F238E27FC236}">
                  <a16:creationId xmlns:a16="http://schemas.microsoft.com/office/drawing/2014/main" id="{F4B2464F-D041-E437-551D-DF4ACE43176A}"/>
                </a:ext>
              </a:extLst>
            </p:cNvPr>
            <p:cNvGrpSpPr/>
            <p:nvPr/>
          </p:nvGrpSpPr>
          <p:grpSpPr>
            <a:xfrm>
              <a:off x="4179661" y="2395166"/>
              <a:ext cx="3664502" cy="2556208"/>
              <a:chOff x="4179661" y="2395166"/>
              <a:chExt cx="3664502" cy="2556208"/>
            </a:xfrm>
          </p:grpSpPr>
          <p:sp>
            <p:nvSpPr>
              <p:cNvPr id="58" name="TextBox 57">
                <a:extLst>
                  <a:ext uri="{FF2B5EF4-FFF2-40B4-BE49-F238E27FC236}">
                    <a16:creationId xmlns:a16="http://schemas.microsoft.com/office/drawing/2014/main" id="{6A48906C-5194-7B46-B87C-DFB186D18492}"/>
                  </a:ext>
                </a:extLst>
              </p:cNvPr>
              <p:cNvSpPr txBox="1"/>
              <p:nvPr/>
            </p:nvSpPr>
            <p:spPr>
              <a:xfrm>
                <a:off x="4928243" y="2395166"/>
                <a:ext cx="2915920" cy="1368000"/>
              </a:xfrm>
              <a:prstGeom prst="roundRect">
                <a:avLst>
                  <a:gd name="adj" fmla="val 7356"/>
                </a:avLst>
              </a:prstGeom>
              <a:solidFill>
                <a:srgbClr val="A4A5AB"/>
              </a:solidFill>
              <a:ln/>
            </p:spPr>
            <p:style>
              <a:lnRef idx="2">
                <a:schemeClr val="accent2">
                  <a:shade val="50000"/>
                </a:schemeClr>
              </a:lnRef>
              <a:fillRef idx="1">
                <a:schemeClr val="accent2"/>
              </a:fillRef>
              <a:effectRef idx="0">
                <a:schemeClr val="accent2"/>
              </a:effectRef>
              <a:fontRef idx="minor">
                <a:schemeClr val="lt1"/>
              </a:fontRef>
            </p:style>
            <p:txBody>
              <a:bodyPr wrap="square" lIns="288000" tIns="108000" rIns="108000" bIns="108000" rtlCol="0" anchor="ctr" anchorCtr="0">
                <a:noAutofit/>
              </a:bodyPr>
              <a:lstStyle/>
              <a:p>
                <a:pPr lvl="0">
                  <a:lnSpc>
                    <a:spcPct val="107000"/>
                  </a:lnSpc>
                  <a:spcAft>
                    <a:spcPts val="800"/>
                  </a:spcAft>
                  <a:defRPr/>
                </a:pPr>
                <a:r>
                  <a:rPr lang="en-GB" sz="1100" b="1" kern="100" dirty="0">
                    <a:solidFill>
                      <a:srgbClr val="1A1C2B"/>
                    </a:solidFill>
                    <a:latin typeface="Helvetica" pitchFamily="2" charset="0"/>
                    <a:ea typeface="Calibri" panose="020F0502020204030204" pitchFamily="34" charset="0"/>
                    <a:cs typeface="Times New Roman" panose="02020603050405020304" pitchFamily="18" charset="0"/>
                  </a:rPr>
                  <a:t>Acquisition of Vysiion </a:t>
                </a:r>
              </a:p>
              <a:p>
                <a:pPr lvl="0">
                  <a:lnSpc>
                    <a:spcPct val="107000"/>
                  </a:lnSpc>
                  <a:spcAft>
                    <a:spcPts val="800"/>
                  </a:spcAft>
                  <a:defRPr/>
                </a:pPr>
                <a:r>
                  <a:rPr lang="en-GB" sz="1100" kern="100" dirty="0">
                    <a:solidFill>
                      <a:srgbClr val="1A1C2B"/>
                    </a:solidFill>
                    <a:latin typeface="Helvetica" pitchFamily="2" charset="0"/>
                    <a:cs typeface="Times New Roman" panose="02020603050405020304" pitchFamily="18" charset="0"/>
                  </a:rPr>
                  <a:t>Project delivery, edge to core technologies. UK Field Engineering Team. 24 / 7 x 365 NOC, Data Centre Services team</a:t>
                </a:r>
                <a:r>
                  <a:rPr lang="en-GB" sz="1100" dirty="0">
                    <a:solidFill>
                      <a:srgbClr val="1A1C2B"/>
                    </a:solidFill>
                    <a:latin typeface="Helvetica" pitchFamily="2" charset="0"/>
                    <a:ea typeface="Calibri" panose="020F0502020204030204" pitchFamily="34" charset="0"/>
                    <a:cs typeface="Times New Roman" panose="02020603050405020304" pitchFamily="18" charset="0"/>
                  </a:rPr>
                  <a:t>.</a:t>
                </a:r>
                <a:endParaRPr lang="en-GB" sz="1100" dirty="0">
                  <a:solidFill>
                    <a:srgbClr val="1A1C2B"/>
                  </a:solidFill>
                  <a:latin typeface="Helvetica" pitchFamily="2" charset="0"/>
                </a:endParaRPr>
              </a:p>
            </p:txBody>
          </p:sp>
          <p:grpSp>
            <p:nvGrpSpPr>
              <p:cNvPr id="59" name="2002">
                <a:extLst>
                  <a:ext uri="{FF2B5EF4-FFF2-40B4-BE49-F238E27FC236}">
                    <a16:creationId xmlns:a16="http://schemas.microsoft.com/office/drawing/2014/main" id="{DF1B7C9D-DCB4-388A-6F3D-0158877639F2}"/>
                  </a:ext>
                </a:extLst>
              </p:cNvPr>
              <p:cNvGrpSpPr/>
              <p:nvPr/>
            </p:nvGrpSpPr>
            <p:grpSpPr>
              <a:xfrm>
                <a:off x="4179661" y="4146474"/>
                <a:ext cx="959478" cy="804900"/>
                <a:chOff x="1523605" y="8750507"/>
                <a:chExt cx="959478" cy="804900"/>
              </a:xfrm>
            </p:grpSpPr>
            <p:sp>
              <p:nvSpPr>
                <p:cNvPr id="60" name="Freeform: Shape 211">
                  <a:extLst>
                    <a:ext uri="{FF2B5EF4-FFF2-40B4-BE49-F238E27FC236}">
                      <a16:creationId xmlns:a16="http://schemas.microsoft.com/office/drawing/2014/main" id="{687BBA02-0608-189E-45AB-17AC552870FA}"/>
                    </a:ext>
                  </a:extLst>
                </p:cNvPr>
                <p:cNvSpPr/>
                <p:nvPr/>
              </p:nvSpPr>
              <p:spPr>
                <a:xfrm>
                  <a:off x="2292266" y="9003224"/>
                  <a:ext cx="190817" cy="299397"/>
                </a:xfrm>
                <a:custGeom>
                  <a:avLst/>
                  <a:gdLst>
                    <a:gd name="connsiteX0" fmla="*/ 190817 w 190817"/>
                    <a:gd name="connsiteY0" fmla="*/ 149733 h 299397"/>
                    <a:gd name="connsiteX1" fmla="*/ 0 w 190817"/>
                    <a:gd name="connsiteY1" fmla="*/ 299398 h 299397"/>
                    <a:gd name="connsiteX2" fmla="*/ 0 w 190817"/>
                    <a:gd name="connsiteY2" fmla="*/ 0 h 299397"/>
                    <a:gd name="connsiteX3" fmla="*/ 190817 w 190817"/>
                    <a:gd name="connsiteY3" fmla="*/ 149733 h 299397"/>
                  </a:gdLst>
                  <a:ahLst/>
                  <a:cxnLst>
                    <a:cxn ang="0">
                      <a:pos x="connsiteX0" y="connsiteY0"/>
                    </a:cxn>
                    <a:cxn ang="0">
                      <a:pos x="connsiteX1" y="connsiteY1"/>
                    </a:cxn>
                    <a:cxn ang="0">
                      <a:pos x="connsiteX2" y="connsiteY2"/>
                    </a:cxn>
                    <a:cxn ang="0">
                      <a:pos x="connsiteX3" y="connsiteY3"/>
                    </a:cxn>
                  </a:cxnLst>
                  <a:rect l="l" t="t" r="r" b="b"/>
                  <a:pathLst>
                    <a:path w="190817" h="299397">
                      <a:moveTo>
                        <a:pt x="190817" y="149733"/>
                      </a:moveTo>
                      <a:lnTo>
                        <a:pt x="0" y="299398"/>
                      </a:lnTo>
                      <a:lnTo>
                        <a:pt x="0" y="0"/>
                      </a:lnTo>
                      <a:lnTo>
                        <a:pt x="190817" y="149733"/>
                      </a:lnTo>
                      <a:close/>
                    </a:path>
                  </a:pathLst>
                </a:custGeom>
                <a:solidFill>
                  <a:schemeClr val="bg1"/>
                </a:solidFill>
                <a:ln w="28575" cap="rnd" cmpd="sng" algn="ctr">
                  <a:noFill/>
                  <a:prstDash val="solid"/>
                  <a:round/>
                  <a:headEnd type="none" w="med" len="med"/>
                  <a:tailEnd type="none" w="med" len="med"/>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86B"/>
                    </a:solidFill>
                    <a:effectLst/>
                    <a:uLnTx/>
                    <a:uFillTx/>
                    <a:latin typeface="Helvetica" pitchFamily="2" charset="0"/>
                    <a:ea typeface="+mn-ea"/>
                    <a:cs typeface="+mn-cs"/>
                  </a:endParaRPr>
                </a:p>
              </p:txBody>
            </p:sp>
            <p:sp>
              <p:nvSpPr>
                <p:cNvPr id="61" name="Freeform: Shape 212">
                  <a:extLst>
                    <a:ext uri="{FF2B5EF4-FFF2-40B4-BE49-F238E27FC236}">
                      <a16:creationId xmlns:a16="http://schemas.microsoft.com/office/drawing/2014/main" id="{B968206E-8756-22F8-8550-E93A15B447A9}"/>
                    </a:ext>
                  </a:extLst>
                </p:cNvPr>
                <p:cNvSpPr/>
                <p:nvPr/>
              </p:nvSpPr>
              <p:spPr>
                <a:xfrm>
                  <a:off x="1523605" y="8750507"/>
                  <a:ext cx="804900" cy="804900"/>
                </a:xfrm>
                <a:custGeom>
                  <a:avLst/>
                  <a:gdLst>
                    <a:gd name="connsiteX0" fmla="*/ 804900 w 804900"/>
                    <a:gd name="connsiteY0" fmla="*/ 402450 h 804900"/>
                    <a:gd name="connsiteX1" fmla="*/ 402450 w 804900"/>
                    <a:gd name="connsiteY1" fmla="*/ 804901 h 804900"/>
                    <a:gd name="connsiteX2" fmla="*/ 0 w 804900"/>
                    <a:gd name="connsiteY2" fmla="*/ 402450 h 804900"/>
                    <a:gd name="connsiteX3" fmla="*/ 402450 w 804900"/>
                    <a:gd name="connsiteY3" fmla="*/ 0 h 804900"/>
                    <a:gd name="connsiteX4" fmla="*/ 804900 w 804900"/>
                    <a:gd name="connsiteY4" fmla="*/ 402450 h 8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900" h="804900">
                      <a:moveTo>
                        <a:pt x="804900" y="402450"/>
                      </a:moveTo>
                      <a:cubicBezTo>
                        <a:pt x="804900" y="624717"/>
                        <a:pt x="624717" y="804901"/>
                        <a:pt x="402450" y="804901"/>
                      </a:cubicBezTo>
                      <a:cubicBezTo>
                        <a:pt x="180183" y="804901"/>
                        <a:pt x="0" y="624717"/>
                        <a:pt x="0" y="402450"/>
                      </a:cubicBezTo>
                      <a:cubicBezTo>
                        <a:pt x="0" y="180183"/>
                        <a:pt x="180183" y="0"/>
                        <a:pt x="402450" y="0"/>
                      </a:cubicBezTo>
                      <a:cubicBezTo>
                        <a:pt x="624717" y="0"/>
                        <a:pt x="804900" y="180183"/>
                        <a:pt x="804900" y="402450"/>
                      </a:cubicBez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62" name="Group 61">
                  <a:extLst>
                    <a:ext uri="{FF2B5EF4-FFF2-40B4-BE49-F238E27FC236}">
                      <a16:creationId xmlns:a16="http://schemas.microsoft.com/office/drawing/2014/main" id="{A9D5EA54-02C7-1945-3C19-B659AAB9D28F}"/>
                    </a:ext>
                  </a:extLst>
                </p:cNvPr>
                <p:cNvGrpSpPr/>
                <p:nvPr/>
              </p:nvGrpSpPr>
              <p:grpSpPr>
                <a:xfrm>
                  <a:off x="1602116" y="8862567"/>
                  <a:ext cx="639919" cy="580778"/>
                  <a:chOff x="1602116" y="8862567"/>
                  <a:chExt cx="639919" cy="580778"/>
                </a:xfrm>
                <a:effectLst/>
              </p:grpSpPr>
              <p:sp>
                <p:nvSpPr>
                  <p:cNvPr id="63" name="Freeform: Shape 213">
                    <a:extLst>
                      <a:ext uri="{FF2B5EF4-FFF2-40B4-BE49-F238E27FC236}">
                        <a16:creationId xmlns:a16="http://schemas.microsoft.com/office/drawing/2014/main" id="{C6C96230-BF6F-957E-7545-77BF53A5CA5C}"/>
                      </a:ext>
                    </a:extLst>
                  </p:cNvPr>
                  <p:cNvSpPr/>
                  <p:nvPr/>
                </p:nvSpPr>
                <p:spPr>
                  <a:xfrm>
                    <a:off x="1635665" y="8862567"/>
                    <a:ext cx="580778" cy="580778"/>
                  </a:xfrm>
                  <a:custGeom>
                    <a:avLst/>
                    <a:gdLst>
                      <a:gd name="connsiteX0" fmla="*/ 580779 w 580778"/>
                      <a:gd name="connsiteY0" fmla="*/ 290389 h 580778"/>
                      <a:gd name="connsiteX1" fmla="*/ 290389 w 580778"/>
                      <a:gd name="connsiteY1" fmla="*/ 580779 h 580778"/>
                      <a:gd name="connsiteX2" fmla="*/ 0 w 580778"/>
                      <a:gd name="connsiteY2" fmla="*/ 290389 h 580778"/>
                      <a:gd name="connsiteX3" fmla="*/ 290389 w 580778"/>
                      <a:gd name="connsiteY3" fmla="*/ 0 h 580778"/>
                      <a:gd name="connsiteX4" fmla="*/ 580779 w 580778"/>
                      <a:gd name="connsiteY4" fmla="*/ 290389 h 58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78" h="580778">
                        <a:moveTo>
                          <a:pt x="580779" y="290389"/>
                        </a:moveTo>
                        <a:cubicBezTo>
                          <a:pt x="580779" y="450767"/>
                          <a:pt x="450767" y="580779"/>
                          <a:pt x="290389" y="580779"/>
                        </a:cubicBezTo>
                        <a:cubicBezTo>
                          <a:pt x="130012" y="580779"/>
                          <a:pt x="0" y="450767"/>
                          <a:pt x="0" y="290389"/>
                        </a:cubicBezTo>
                        <a:cubicBezTo>
                          <a:pt x="0" y="130012"/>
                          <a:pt x="130012" y="0"/>
                          <a:pt x="290389" y="0"/>
                        </a:cubicBezTo>
                        <a:cubicBezTo>
                          <a:pt x="450767" y="0"/>
                          <a:pt x="580779" y="130012"/>
                          <a:pt x="580779" y="290389"/>
                        </a:cubicBezTo>
                        <a:close/>
                      </a:path>
                    </a:pathLst>
                  </a:custGeom>
                  <a:solidFill>
                    <a:schemeClr val="bg1"/>
                  </a:solidFill>
                  <a:ln w="6823" cap="flat">
                    <a:noFill/>
                    <a:prstDash val="solid"/>
                    <a:miter/>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pitchFamily="2" charset="0"/>
                      <a:ea typeface="+mn-ea"/>
                      <a:cs typeface="+mn-cs"/>
                    </a:endParaRPr>
                  </a:p>
                </p:txBody>
              </p:sp>
              <p:sp>
                <p:nvSpPr>
                  <p:cNvPr id="64" name="TextBox 63">
                    <a:extLst>
                      <a:ext uri="{FF2B5EF4-FFF2-40B4-BE49-F238E27FC236}">
                        <a16:creationId xmlns:a16="http://schemas.microsoft.com/office/drawing/2014/main" id="{3C06EB9B-EDD1-2DCE-A433-5731C2EB90D9}"/>
                      </a:ext>
                    </a:extLst>
                  </p:cNvPr>
                  <p:cNvSpPr txBox="1"/>
                  <p:nvPr/>
                </p:nvSpPr>
                <p:spPr>
                  <a:xfrm>
                    <a:off x="1602116" y="8976271"/>
                    <a:ext cx="63991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81A2F"/>
                        </a:solidFill>
                        <a:effectLst/>
                        <a:uLnTx/>
                        <a:uFillTx/>
                        <a:latin typeface="Helvetica" pitchFamily="2" charset="0"/>
                        <a:ea typeface="+mn-ea"/>
                        <a:cs typeface="+mn-cs"/>
                        <a:sym typeface="Helvetica"/>
                        <a:rtl val="0"/>
                      </a:rPr>
                      <a:t>2020</a:t>
                    </a:r>
                  </a:p>
                </p:txBody>
              </p:sp>
            </p:grpSp>
          </p:grpSp>
        </p:grpSp>
        <p:grpSp>
          <p:nvGrpSpPr>
            <p:cNvPr id="65" name="Group 64">
              <a:extLst>
                <a:ext uri="{FF2B5EF4-FFF2-40B4-BE49-F238E27FC236}">
                  <a16:creationId xmlns:a16="http://schemas.microsoft.com/office/drawing/2014/main" id="{825FC264-E466-9CB9-E572-7B7C3A1D22E8}"/>
                </a:ext>
              </a:extLst>
            </p:cNvPr>
            <p:cNvGrpSpPr/>
            <p:nvPr/>
          </p:nvGrpSpPr>
          <p:grpSpPr>
            <a:xfrm>
              <a:off x="230564" y="5086782"/>
              <a:ext cx="3662894" cy="1368000"/>
              <a:chOff x="230564" y="5086782"/>
              <a:chExt cx="3662894" cy="1368000"/>
            </a:xfrm>
          </p:grpSpPr>
          <p:sp>
            <p:nvSpPr>
              <p:cNvPr id="67" name="TextBox 66">
                <a:extLst>
                  <a:ext uri="{FF2B5EF4-FFF2-40B4-BE49-F238E27FC236}">
                    <a16:creationId xmlns:a16="http://schemas.microsoft.com/office/drawing/2014/main" id="{DB6FE433-F869-DE20-ACD4-09BF6E32B2FC}"/>
                  </a:ext>
                </a:extLst>
              </p:cNvPr>
              <p:cNvSpPr txBox="1"/>
              <p:nvPr/>
            </p:nvSpPr>
            <p:spPr>
              <a:xfrm>
                <a:off x="977538" y="5086782"/>
                <a:ext cx="2915920" cy="1368000"/>
              </a:xfrm>
              <a:prstGeom prst="roundRect">
                <a:avLst>
                  <a:gd name="adj" fmla="val 7356"/>
                </a:avLst>
              </a:prstGeom>
              <a:solidFill>
                <a:srgbClr val="A4A5AB"/>
              </a:solidFill>
              <a:ln/>
            </p:spPr>
            <p:style>
              <a:lnRef idx="2">
                <a:schemeClr val="accent2">
                  <a:shade val="50000"/>
                </a:schemeClr>
              </a:lnRef>
              <a:fillRef idx="1">
                <a:schemeClr val="accent2"/>
              </a:fillRef>
              <a:effectRef idx="0">
                <a:schemeClr val="accent2"/>
              </a:effectRef>
              <a:fontRef idx="minor">
                <a:schemeClr val="lt1"/>
              </a:fontRef>
            </p:style>
            <p:txBody>
              <a:bodyPr wrap="square" lIns="288000" tIns="108000" rIns="108000" bIns="108000" rtlCol="0" anchor="ctr"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1" i="0" u="none" strike="noStrike" kern="100" cap="none" spc="0" normalizeH="0" baseline="0" noProof="0">
                    <a:ln>
                      <a:noFill/>
                    </a:ln>
                    <a:solidFill>
                      <a:srgbClr val="1A1C2B"/>
                    </a:solidFill>
                    <a:effectLst/>
                    <a:uLnTx/>
                    <a:uFillTx/>
                    <a:latin typeface="Helvetica" pitchFamily="2" charset="0"/>
                    <a:ea typeface="Calibri" panose="020F0502020204030204" pitchFamily="34" charset="0"/>
                    <a:cs typeface="Times New Roman" panose="02020603050405020304" pitchFamily="18" charset="0"/>
                  </a:rPr>
                  <a:t>Launch of Cyber Security Operations Centre (CSOC)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0" i="0" u="none" strike="noStrike" kern="1200" cap="none" spc="0" normalizeH="0" baseline="0" noProof="0">
                    <a:ln>
                      <a:noFill/>
                    </a:ln>
                    <a:solidFill>
                      <a:srgbClr val="1A1C2B"/>
                    </a:solidFill>
                    <a:effectLst/>
                    <a:uLnTx/>
                    <a:uFillTx/>
                    <a:latin typeface="Helvetica" pitchFamily="2" charset="0"/>
                    <a:ea typeface="Calibri" panose="020F0502020204030204" pitchFamily="34" charset="0"/>
                    <a:cs typeface="Times New Roman" panose="02020603050405020304" pitchFamily="18" charset="0"/>
                  </a:rPr>
                  <a:t>24 / 7 UK based Cyber Security Operations Centre (CSOC).</a:t>
                </a:r>
                <a:endParaRPr kumimoji="0" lang="en-GB" sz="1100" b="0" i="0" u="none" strike="noStrike" kern="1200" cap="none" spc="0" normalizeH="0" baseline="0" noProof="0">
                  <a:ln>
                    <a:noFill/>
                  </a:ln>
                  <a:solidFill>
                    <a:srgbClr val="1A1C2B"/>
                  </a:solidFill>
                  <a:effectLst/>
                  <a:uLnTx/>
                  <a:uFillTx/>
                  <a:latin typeface="Helvetica" pitchFamily="2" charset="0"/>
                  <a:ea typeface="+mn-ea"/>
                  <a:cs typeface="+mn-cs"/>
                </a:endParaRPr>
              </a:p>
            </p:txBody>
          </p:sp>
          <p:grpSp>
            <p:nvGrpSpPr>
              <p:cNvPr id="68" name="2002">
                <a:extLst>
                  <a:ext uri="{FF2B5EF4-FFF2-40B4-BE49-F238E27FC236}">
                    <a16:creationId xmlns:a16="http://schemas.microsoft.com/office/drawing/2014/main" id="{EEB6D58F-AA03-AE53-5E32-D81AE3157BAB}"/>
                  </a:ext>
                </a:extLst>
              </p:cNvPr>
              <p:cNvGrpSpPr/>
              <p:nvPr/>
            </p:nvGrpSpPr>
            <p:grpSpPr>
              <a:xfrm>
                <a:off x="230564" y="5341658"/>
                <a:ext cx="959478" cy="804900"/>
                <a:chOff x="-2425492" y="5593045"/>
                <a:chExt cx="959478" cy="804900"/>
              </a:xfrm>
            </p:grpSpPr>
            <p:sp>
              <p:nvSpPr>
                <p:cNvPr id="69" name="Freeform: Shape 211">
                  <a:extLst>
                    <a:ext uri="{FF2B5EF4-FFF2-40B4-BE49-F238E27FC236}">
                      <a16:creationId xmlns:a16="http://schemas.microsoft.com/office/drawing/2014/main" id="{00B6F034-0CFA-D31C-111D-A2AC23ADDB89}"/>
                    </a:ext>
                  </a:extLst>
                </p:cNvPr>
                <p:cNvSpPr/>
                <p:nvPr/>
              </p:nvSpPr>
              <p:spPr>
                <a:xfrm>
                  <a:off x="-1656831" y="5845762"/>
                  <a:ext cx="190817" cy="299397"/>
                </a:xfrm>
                <a:custGeom>
                  <a:avLst/>
                  <a:gdLst>
                    <a:gd name="connsiteX0" fmla="*/ 190817 w 190817"/>
                    <a:gd name="connsiteY0" fmla="*/ 149733 h 299397"/>
                    <a:gd name="connsiteX1" fmla="*/ 0 w 190817"/>
                    <a:gd name="connsiteY1" fmla="*/ 299398 h 299397"/>
                    <a:gd name="connsiteX2" fmla="*/ 0 w 190817"/>
                    <a:gd name="connsiteY2" fmla="*/ 0 h 299397"/>
                    <a:gd name="connsiteX3" fmla="*/ 190817 w 190817"/>
                    <a:gd name="connsiteY3" fmla="*/ 149733 h 299397"/>
                  </a:gdLst>
                  <a:ahLst/>
                  <a:cxnLst>
                    <a:cxn ang="0">
                      <a:pos x="connsiteX0" y="connsiteY0"/>
                    </a:cxn>
                    <a:cxn ang="0">
                      <a:pos x="connsiteX1" y="connsiteY1"/>
                    </a:cxn>
                    <a:cxn ang="0">
                      <a:pos x="connsiteX2" y="connsiteY2"/>
                    </a:cxn>
                    <a:cxn ang="0">
                      <a:pos x="connsiteX3" y="connsiteY3"/>
                    </a:cxn>
                  </a:cxnLst>
                  <a:rect l="l" t="t" r="r" b="b"/>
                  <a:pathLst>
                    <a:path w="190817" h="299397">
                      <a:moveTo>
                        <a:pt x="190817" y="149733"/>
                      </a:moveTo>
                      <a:lnTo>
                        <a:pt x="0" y="299398"/>
                      </a:lnTo>
                      <a:lnTo>
                        <a:pt x="0" y="0"/>
                      </a:lnTo>
                      <a:lnTo>
                        <a:pt x="190817" y="149733"/>
                      </a:lnTo>
                      <a:close/>
                    </a:path>
                  </a:pathLst>
                </a:custGeom>
                <a:solidFill>
                  <a:schemeClr val="bg1"/>
                </a:solidFill>
                <a:ln w="28575" cap="rnd" cmpd="sng" algn="ctr">
                  <a:noFill/>
                  <a:prstDash val="solid"/>
                  <a:round/>
                  <a:headEnd type="none" w="med" len="med"/>
                  <a:tailEnd type="none" w="med" len="med"/>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86B"/>
                    </a:solidFill>
                    <a:effectLst/>
                    <a:uLnTx/>
                    <a:uFillTx/>
                    <a:latin typeface="Helvetica" pitchFamily="2" charset="0"/>
                    <a:ea typeface="+mn-ea"/>
                    <a:cs typeface="+mn-cs"/>
                  </a:endParaRPr>
                </a:p>
              </p:txBody>
            </p:sp>
            <p:sp>
              <p:nvSpPr>
                <p:cNvPr id="70" name="Freeform: Shape 212">
                  <a:extLst>
                    <a:ext uri="{FF2B5EF4-FFF2-40B4-BE49-F238E27FC236}">
                      <a16:creationId xmlns:a16="http://schemas.microsoft.com/office/drawing/2014/main" id="{44FAB5E7-0A3A-ADEE-C0E2-1A8A54D875D3}"/>
                    </a:ext>
                  </a:extLst>
                </p:cNvPr>
                <p:cNvSpPr/>
                <p:nvPr/>
              </p:nvSpPr>
              <p:spPr>
                <a:xfrm>
                  <a:off x="-2425492" y="5593045"/>
                  <a:ext cx="804900" cy="804900"/>
                </a:xfrm>
                <a:custGeom>
                  <a:avLst/>
                  <a:gdLst>
                    <a:gd name="connsiteX0" fmla="*/ 804900 w 804900"/>
                    <a:gd name="connsiteY0" fmla="*/ 402450 h 804900"/>
                    <a:gd name="connsiteX1" fmla="*/ 402450 w 804900"/>
                    <a:gd name="connsiteY1" fmla="*/ 804901 h 804900"/>
                    <a:gd name="connsiteX2" fmla="*/ 0 w 804900"/>
                    <a:gd name="connsiteY2" fmla="*/ 402450 h 804900"/>
                    <a:gd name="connsiteX3" fmla="*/ 402450 w 804900"/>
                    <a:gd name="connsiteY3" fmla="*/ 0 h 804900"/>
                    <a:gd name="connsiteX4" fmla="*/ 804900 w 804900"/>
                    <a:gd name="connsiteY4" fmla="*/ 402450 h 8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900" h="804900">
                      <a:moveTo>
                        <a:pt x="804900" y="402450"/>
                      </a:moveTo>
                      <a:cubicBezTo>
                        <a:pt x="804900" y="624717"/>
                        <a:pt x="624717" y="804901"/>
                        <a:pt x="402450" y="804901"/>
                      </a:cubicBezTo>
                      <a:cubicBezTo>
                        <a:pt x="180183" y="804901"/>
                        <a:pt x="0" y="624717"/>
                        <a:pt x="0" y="402450"/>
                      </a:cubicBezTo>
                      <a:cubicBezTo>
                        <a:pt x="0" y="180183"/>
                        <a:pt x="180183" y="0"/>
                        <a:pt x="402450" y="0"/>
                      </a:cubicBezTo>
                      <a:cubicBezTo>
                        <a:pt x="624717" y="0"/>
                        <a:pt x="804900" y="180183"/>
                        <a:pt x="804900" y="402450"/>
                      </a:cubicBez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71" name="Group 70">
                  <a:extLst>
                    <a:ext uri="{FF2B5EF4-FFF2-40B4-BE49-F238E27FC236}">
                      <a16:creationId xmlns:a16="http://schemas.microsoft.com/office/drawing/2014/main" id="{B4A9EC2F-F573-9E25-C2F5-BF300449D9C4}"/>
                    </a:ext>
                  </a:extLst>
                </p:cNvPr>
                <p:cNvGrpSpPr/>
                <p:nvPr/>
              </p:nvGrpSpPr>
              <p:grpSpPr>
                <a:xfrm>
                  <a:off x="-2346981" y="5705105"/>
                  <a:ext cx="639919" cy="580778"/>
                  <a:chOff x="-2346981" y="5705105"/>
                  <a:chExt cx="639919" cy="580778"/>
                </a:xfrm>
                <a:effectLst/>
              </p:grpSpPr>
              <p:sp>
                <p:nvSpPr>
                  <p:cNvPr id="72" name="Freeform: Shape 213">
                    <a:extLst>
                      <a:ext uri="{FF2B5EF4-FFF2-40B4-BE49-F238E27FC236}">
                        <a16:creationId xmlns:a16="http://schemas.microsoft.com/office/drawing/2014/main" id="{FB6B6A47-01AC-43E5-DE8F-D5C4ACD50889}"/>
                      </a:ext>
                    </a:extLst>
                  </p:cNvPr>
                  <p:cNvSpPr/>
                  <p:nvPr/>
                </p:nvSpPr>
                <p:spPr>
                  <a:xfrm>
                    <a:off x="-2313432" y="5705105"/>
                    <a:ext cx="580778" cy="580778"/>
                  </a:xfrm>
                  <a:custGeom>
                    <a:avLst/>
                    <a:gdLst>
                      <a:gd name="connsiteX0" fmla="*/ 580779 w 580778"/>
                      <a:gd name="connsiteY0" fmla="*/ 290389 h 580778"/>
                      <a:gd name="connsiteX1" fmla="*/ 290389 w 580778"/>
                      <a:gd name="connsiteY1" fmla="*/ 580779 h 580778"/>
                      <a:gd name="connsiteX2" fmla="*/ 0 w 580778"/>
                      <a:gd name="connsiteY2" fmla="*/ 290389 h 580778"/>
                      <a:gd name="connsiteX3" fmla="*/ 290389 w 580778"/>
                      <a:gd name="connsiteY3" fmla="*/ 0 h 580778"/>
                      <a:gd name="connsiteX4" fmla="*/ 580779 w 580778"/>
                      <a:gd name="connsiteY4" fmla="*/ 290389 h 58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78" h="580778">
                        <a:moveTo>
                          <a:pt x="580779" y="290389"/>
                        </a:moveTo>
                        <a:cubicBezTo>
                          <a:pt x="580779" y="450767"/>
                          <a:pt x="450767" y="580779"/>
                          <a:pt x="290389" y="580779"/>
                        </a:cubicBezTo>
                        <a:cubicBezTo>
                          <a:pt x="130012" y="580779"/>
                          <a:pt x="0" y="450767"/>
                          <a:pt x="0" y="290389"/>
                        </a:cubicBezTo>
                        <a:cubicBezTo>
                          <a:pt x="0" y="130012"/>
                          <a:pt x="130012" y="0"/>
                          <a:pt x="290389" y="0"/>
                        </a:cubicBezTo>
                        <a:cubicBezTo>
                          <a:pt x="450767" y="0"/>
                          <a:pt x="580779" y="130012"/>
                          <a:pt x="580779" y="290389"/>
                        </a:cubicBezTo>
                        <a:close/>
                      </a:path>
                    </a:pathLst>
                  </a:custGeom>
                  <a:solidFill>
                    <a:schemeClr val="bg1"/>
                  </a:solidFill>
                  <a:ln w="6823" cap="flat">
                    <a:noFill/>
                    <a:prstDash val="solid"/>
                    <a:miter/>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pitchFamily="2" charset="0"/>
                      <a:ea typeface="+mn-ea"/>
                      <a:cs typeface="+mn-cs"/>
                    </a:endParaRPr>
                  </a:p>
                </p:txBody>
              </p:sp>
              <p:sp>
                <p:nvSpPr>
                  <p:cNvPr id="73" name="TextBox 72">
                    <a:extLst>
                      <a:ext uri="{FF2B5EF4-FFF2-40B4-BE49-F238E27FC236}">
                        <a16:creationId xmlns:a16="http://schemas.microsoft.com/office/drawing/2014/main" id="{CF236CE2-33BB-2CCE-EA13-C9E1E8D6AD62}"/>
                      </a:ext>
                    </a:extLst>
                  </p:cNvPr>
                  <p:cNvSpPr txBox="1"/>
                  <p:nvPr/>
                </p:nvSpPr>
                <p:spPr>
                  <a:xfrm>
                    <a:off x="-2346981" y="5818809"/>
                    <a:ext cx="63991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81A2F"/>
                        </a:solidFill>
                        <a:effectLst/>
                        <a:uLnTx/>
                        <a:uFillTx/>
                        <a:latin typeface="Helvetica" pitchFamily="2" charset="0"/>
                        <a:ea typeface="+mn-ea"/>
                        <a:cs typeface="+mn-cs"/>
                        <a:sym typeface="Helvetica"/>
                        <a:rtl val="0"/>
                      </a:rPr>
                      <a:t>2018</a:t>
                    </a:r>
                  </a:p>
                </p:txBody>
              </p:sp>
            </p:grpSp>
          </p:grpSp>
        </p:grpSp>
      </p:grpSp>
      <p:grpSp>
        <p:nvGrpSpPr>
          <p:cNvPr id="147" name="2002">
            <a:extLst>
              <a:ext uri="{FF2B5EF4-FFF2-40B4-BE49-F238E27FC236}">
                <a16:creationId xmlns:a16="http://schemas.microsoft.com/office/drawing/2014/main" id="{6CD9427E-5E2F-2A0B-4DF7-EEDE98D80034}"/>
              </a:ext>
            </a:extLst>
          </p:cNvPr>
          <p:cNvGrpSpPr/>
          <p:nvPr/>
        </p:nvGrpSpPr>
        <p:grpSpPr>
          <a:xfrm>
            <a:off x="4159582" y="2676716"/>
            <a:ext cx="959478" cy="804900"/>
            <a:chOff x="1503526" y="5830546"/>
            <a:chExt cx="959478" cy="804900"/>
          </a:xfrm>
        </p:grpSpPr>
        <p:sp>
          <p:nvSpPr>
            <p:cNvPr id="148" name="Freeform: Shape 211">
              <a:extLst>
                <a:ext uri="{FF2B5EF4-FFF2-40B4-BE49-F238E27FC236}">
                  <a16:creationId xmlns:a16="http://schemas.microsoft.com/office/drawing/2014/main" id="{DAF3D381-3957-2427-F723-0E42C6A30AE3}"/>
                </a:ext>
              </a:extLst>
            </p:cNvPr>
            <p:cNvSpPr/>
            <p:nvPr/>
          </p:nvSpPr>
          <p:spPr>
            <a:xfrm>
              <a:off x="2272187" y="6083263"/>
              <a:ext cx="190817" cy="299397"/>
            </a:xfrm>
            <a:custGeom>
              <a:avLst/>
              <a:gdLst>
                <a:gd name="connsiteX0" fmla="*/ 190817 w 190817"/>
                <a:gd name="connsiteY0" fmla="*/ 149733 h 299397"/>
                <a:gd name="connsiteX1" fmla="*/ 0 w 190817"/>
                <a:gd name="connsiteY1" fmla="*/ 299398 h 299397"/>
                <a:gd name="connsiteX2" fmla="*/ 0 w 190817"/>
                <a:gd name="connsiteY2" fmla="*/ 0 h 299397"/>
                <a:gd name="connsiteX3" fmla="*/ 190817 w 190817"/>
                <a:gd name="connsiteY3" fmla="*/ 149733 h 299397"/>
              </a:gdLst>
              <a:ahLst/>
              <a:cxnLst>
                <a:cxn ang="0">
                  <a:pos x="connsiteX0" y="connsiteY0"/>
                </a:cxn>
                <a:cxn ang="0">
                  <a:pos x="connsiteX1" y="connsiteY1"/>
                </a:cxn>
                <a:cxn ang="0">
                  <a:pos x="connsiteX2" y="connsiteY2"/>
                </a:cxn>
                <a:cxn ang="0">
                  <a:pos x="connsiteX3" y="connsiteY3"/>
                </a:cxn>
              </a:cxnLst>
              <a:rect l="l" t="t" r="r" b="b"/>
              <a:pathLst>
                <a:path w="190817" h="299397">
                  <a:moveTo>
                    <a:pt x="190817" y="149733"/>
                  </a:moveTo>
                  <a:lnTo>
                    <a:pt x="0" y="299398"/>
                  </a:lnTo>
                  <a:lnTo>
                    <a:pt x="0" y="0"/>
                  </a:lnTo>
                  <a:lnTo>
                    <a:pt x="190817" y="149733"/>
                  </a:lnTo>
                  <a:close/>
                </a:path>
              </a:pathLst>
            </a:custGeom>
            <a:solidFill>
              <a:schemeClr val="bg1"/>
            </a:solidFill>
            <a:ln w="28575" cap="rnd" cmpd="sng" algn="ctr">
              <a:noFill/>
              <a:prstDash val="solid"/>
              <a:round/>
              <a:headEnd type="none" w="med" len="med"/>
              <a:tailEnd type="none" w="med" len="med"/>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86B"/>
                </a:solidFill>
                <a:effectLst/>
                <a:uLnTx/>
                <a:uFillTx/>
                <a:latin typeface="Helvetica" pitchFamily="2" charset="0"/>
                <a:ea typeface="+mn-ea"/>
                <a:cs typeface="+mn-cs"/>
              </a:endParaRPr>
            </a:p>
          </p:txBody>
        </p:sp>
        <p:sp>
          <p:nvSpPr>
            <p:cNvPr id="149" name="Freeform: Shape 212">
              <a:extLst>
                <a:ext uri="{FF2B5EF4-FFF2-40B4-BE49-F238E27FC236}">
                  <a16:creationId xmlns:a16="http://schemas.microsoft.com/office/drawing/2014/main" id="{A384046B-2CE2-3AF7-9380-E58E94FEE864}"/>
                </a:ext>
              </a:extLst>
            </p:cNvPr>
            <p:cNvSpPr/>
            <p:nvPr/>
          </p:nvSpPr>
          <p:spPr>
            <a:xfrm>
              <a:off x="1503526" y="5830546"/>
              <a:ext cx="804900" cy="804900"/>
            </a:xfrm>
            <a:custGeom>
              <a:avLst/>
              <a:gdLst>
                <a:gd name="connsiteX0" fmla="*/ 804900 w 804900"/>
                <a:gd name="connsiteY0" fmla="*/ 402450 h 804900"/>
                <a:gd name="connsiteX1" fmla="*/ 402450 w 804900"/>
                <a:gd name="connsiteY1" fmla="*/ 804901 h 804900"/>
                <a:gd name="connsiteX2" fmla="*/ 0 w 804900"/>
                <a:gd name="connsiteY2" fmla="*/ 402450 h 804900"/>
                <a:gd name="connsiteX3" fmla="*/ 402450 w 804900"/>
                <a:gd name="connsiteY3" fmla="*/ 0 h 804900"/>
                <a:gd name="connsiteX4" fmla="*/ 804900 w 804900"/>
                <a:gd name="connsiteY4" fmla="*/ 402450 h 8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900" h="804900">
                  <a:moveTo>
                    <a:pt x="804900" y="402450"/>
                  </a:moveTo>
                  <a:cubicBezTo>
                    <a:pt x="804900" y="624717"/>
                    <a:pt x="624717" y="804901"/>
                    <a:pt x="402450" y="804901"/>
                  </a:cubicBezTo>
                  <a:cubicBezTo>
                    <a:pt x="180183" y="804901"/>
                    <a:pt x="0" y="624717"/>
                    <a:pt x="0" y="402450"/>
                  </a:cubicBezTo>
                  <a:cubicBezTo>
                    <a:pt x="0" y="180183"/>
                    <a:pt x="180183" y="0"/>
                    <a:pt x="402450" y="0"/>
                  </a:cubicBezTo>
                  <a:cubicBezTo>
                    <a:pt x="624717" y="0"/>
                    <a:pt x="804900" y="180183"/>
                    <a:pt x="804900" y="402450"/>
                  </a:cubicBezTo>
                  <a:close/>
                </a:path>
              </a:pathLst>
            </a:custGeom>
            <a:solidFill>
              <a:srgbClr val="BFFFCA"/>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150" name="Group 149">
              <a:extLst>
                <a:ext uri="{FF2B5EF4-FFF2-40B4-BE49-F238E27FC236}">
                  <a16:creationId xmlns:a16="http://schemas.microsoft.com/office/drawing/2014/main" id="{DC6E33FF-766E-56C1-D9FE-1EFE9D94E2C9}"/>
                </a:ext>
              </a:extLst>
            </p:cNvPr>
            <p:cNvGrpSpPr/>
            <p:nvPr/>
          </p:nvGrpSpPr>
          <p:grpSpPr>
            <a:xfrm>
              <a:off x="1582037" y="5942606"/>
              <a:ext cx="639919" cy="580778"/>
              <a:chOff x="1582037" y="5942606"/>
              <a:chExt cx="639919" cy="580778"/>
            </a:xfrm>
            <a:effectLst/>
          </p:grpSpPr>
          <p:sp>
            <p:nvSpPr>
              <p:cNvPr id="151" name="Freeform: Shape 213">
                <a:extLst>
                  <a:ext uri="{FF2B5EF4-FFF2-40B4-BE49-F238E27FC236}">
                    <a16:creationId xmlns:a16="http://schemas.microsoft.com/office/drawing/2014/main" id="{9EA81DCD-3EC8-1890-95E0-247761396D06}"/>
                  </a:ext>
                </a:extLst>
              </p:cNvPr>
              <p:cNvSpPr/>
              <p:nvPr/>
            </p:nvSpPr>
            <p:spPr>
              <a:xfrm>
                <a:off x="1615586" y="5942606"/>
                <a:ext cx="580778" cy="580778"/>
              </a:xfrm>
              <a:custGeom>
                <a:avLst/>
                <a:gdLst>
                  <a:gd name="connsiteX0" fmla="*/ 580779 w 580778"/>
                  <a:gd name="connsiteY0" fmla="*/ 290389 h 580778"/>
                  <a:gd name="connsiteX1" fmla="*/ 290389 w 580778"/>
                  <a:gd name="connsiteY1" fmla="*/ 580779 h 580778"/>
                  <a:gd name="connsiteX2" fmla="*/ 0 w 580778"/>
                  <a:gd name="connsiteY2" fmla="*/ 290389 h 580778"/>
                  <a:gd name="connsiteX3" fmla="*/ 290389 w 580778"/>
                  <a:gd name="connsiteY3" fmla="*/ 0 h 580778"/>
                  <a:gd name="connsiteX4" fmla="*/ 580779 w 580778"/>
                  <a:gd name="connsiteY4" fmla="*/ 290389 h 58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78" h="580778">
                    <a:moveTo>
                      <a:pt x="580779" y="290389"/>
                    </a:moveTo>
                    <a:cubicBezTo>
                      <a:pt x="580779" y="450767"/>
                      <a:pt x="450767" y="580779"/>
                      <a:pt x="290389" y="580779"/>
                    </a:cubicBezTo>
                    <a:cubicBezTo>
                      <a:pt x="130012" y="580779"/>
                      <a:pt x="0" y="450767"/>
                      <a:pt x="0" y="290389"/>
                    </a:cubicBezTo>
                    <a:cubicBezTo>
                      <a:pt x="0" y="130012"/>
                      <a:pt x="130012" y="0"/>
                      <a:pt x="290389" y="0"/>
                    </a:cubicBezTo>
                    <a:cubicBezTo>
                      <a:pt x="450767" y="0"/>
                      <a:pt x="580779" y="130012"/>
                      <a:pt x="580779" y="290389"/>
                    </a:cubicBezTo>
                    <a:close/>
                  </a:path>
                </a:pathLst>
              </a:custGeom>
              <a:solidFill>
                <a:schemeClr val="bg1"/>
              </a:solidFill>
              <a:ln w="6823" cap="flat">
                <a:noFill/>
                <a:prstDash val="solid"/>
                <a:miter/>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81A2F"/>
                  </a:solidFill>
                  <a:effectLst/>
                  <a:uLnTx/>
                  <a:uFillTx/>
                  <a:latin typeface="Helvetica" pitchFamily="2" charset="0"/>
                  <a:ea typeface="+mn-ea"/>
                  <a:cs typeface="+mn-cs"/>
                </a:endParaRPr>
              </a:p>
            </p:txBody>
          </p:sp>
          <p:sp>
            <p:nvSpPr>
              <p:cNvPr id="152" name="TextBox 151">
                <a:extLst>
                  <a:ext uri="{FF2B5EF4-FFF2-40B4-BE49-F238E27FC236}">
                    <a16:creationId xmlns:a16="http://schemas.microsoft.com/office/drawing/2014/main" id="{34D375C6-10E8-A4D1-E981-72F79402F6B7}"/>
                  </a:ext>
                </a:extLst>
              </p:cNvPr>
              <p:cNvSpPr txBox="1"/>
              <p:nvPr/>
            </p:nvSpPr>
            <p:spPr>
              <a:xfrm>
                <a:off x="1582037" y="6056310"/>
                <a:ext cx="63991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81A2F"/>
                    </a:solidFill>
                    <a:effectLst/>
                    <a:uLnTx/>
                    <a:uFillTx/>
                    <a:latin typeface="Helvetica" pitchFamily="2" charset="0"/>
                    <a:ea typeface="+mn-ea"/>
                    <a:cs typeface="+mn-cs"/>
                    <a:sym typeface="Helvetica"/>
                    <a:rtl val="0"/>
                  </a:rPr>
                  <a:t>2020</a:t>
                </a:r>
              </a:p>
            </p:txBody>
          </p:sp>
        </p:grpSp>
      </p:grpSp>
    </p:spTree>
    <p:extLst>
      <p:ext uri="{BB962C8B-B14F-4D97-AF65-F5344CB8AC3E}">
        <p14:creationId xmlns:p14="http://schemas.microsoft.com/office/powerpoint/2010/main" val="389970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cTn>
                              </p:par>
                              <p:par>
                                <p:cTn id="10" presetID="10"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275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75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53" presetClass="entr" presetSubtype="16" fill="hold" nodeType="withEffect">
                                  <p:stCondLst>
                                    <p:cond delay="1000"/>
                                  </p:stCondLst>
                                  <p:childTnLst>
                                    <p:set>
                                      <p:cBhvr>
                                        <p:cTn id="26" dur="1" fill="hold">
                                          <p:stCondLst>
                                            <p:cond delay="0"/>
                                          </p:stCondLst>
                                        </p:cTn>
                                        <p:tgtEl>
                                          <p:spTgt spid="159"/>
                                        </p:tgtEl>
                                        <p:attrNameLst>
                                          <p:attrName>style.visibility</p:attrName>
                                        </p:attrNameLst>
                                      </p:cBhvr>
                                      <p:to>
                                        <p:strVal val="visible"/>
                                      </p:to>
                                    </p:set>
                                    <p:anim calcmode="lin" valueType="num">
                                      <p:cBhvr>
                                        <p:cTn id="27" dur="500" fill="hold"/>
                                        <p:tgtEl>
                                          <p:spTgt spid="159"/>
                                        </p:tgtEl>
                                        <p:attrNameLst>
                                          <p:attrName>ppt_w</p:attrName>
                                        </p:attrNameLst>
                                      </p:cBhvr>
                                      <p:tavLst>
                                        <p:tav tm="0">
                                          <p:val>
                                            <p:fltVal val="0"/>
                                          </p:val>
                                        </p:tav>
                                        <p:tav tm="100000">
                                          <p:val>
                                            <p:strVal val="#ppt_w"/>
                                          </p:val>
                                        </p:tav>
                                      </p:tavLst>
                                    </p:anim>
                                    <p:anim calcmode="lin" valueType="num">
                                      <p:cBhvr>
                                        <p:cTn id="28" dur="500" fill="hold"/>
                                        <p:tgtEl>
                                          <p:spTgt spid="159"/>
                                        </p:tgtEl>
                                        <p:attrNameLst>
                                          <p:attrName>ppt_h</p:attrName>
                                        </p:attrNameLst>
                                      </p:cBhvr>
                                      <p:tavLst>
                                        <p:tav tm="0">
                                          <p:val>
                                            <p:fltVal val="0"/>
                                          </p:val>
                                        </p:tav>
                                        <p:tav tm="100000">
                                          <p:val>
                                            <p:strVal val="#ppt_h"/>
                                          </p:val>
                                        </p:tav>
                                      </p:tavLst>
                                    </p:anim>
                                    <p:animEffect transition="in" filter="fade">
                                      <p:cBhvr>
                                        <p:cTn id="29" dur="500"/>
                                        <p:tgtEl>
                                          <p:spTgt spid="159"/>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125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53" presetClass="entr" presetSubtype="16" fill="hold" nodeType="withEffect">
                                  <p:stCondLst>
                                    <p:cond delay="1500"/>
                                  </p:stCondLst>
                                  <p:childTnLst>
                                    <p:set>
                                      <p:cBhvr>
                                        <p:cTn id="37" dur="1" fill="hold">
                                          <p:stCondLst>
                                            <p:cond delay="0"/>
                                          </p:stCondLst>
                                        </p:cTn>
                                        <p:tgtEl>
                                          <p:spTgt spid="147"/>
                                        </p:tgtEl>
                                        <p:attrNameLst>
                                          <p:attrName>style.visibility</p:attrName>
                                        </p:attrNameLst>
                                      </p:cBhvr>
                                      <p:to>
                                        <p:strVal val="visible"/>
                                      </p:to>
                                    </p:set>
                                    <p:anim calcmode="lin" valueType="num">
                                      <p:cBhvr>
                                        <p:cTn id="38" dur="500" fill="hold"/>
                                        <p:tgtEl>
                                          <p:spTgt spid="147"/>
                                        </p:tgtEl>
                                        <p:attrNameLst>
                                          <p:attrName>ppt_w</p:attrName>
                                        </p:attrNameLst>
                                      </p:cBhvr>
                                      <p:tavLst>
                                        <p:tav tm="0">
                                          <p:val>
                                            <p:fltVal val="0"/>
                                          </p:val>
                                        </p:tav>
                                        <p:tav tm="100000">
                                          <p:val>
                                            <p:strVal val="#ppt_w"/>
                                          </p:val>
                                        </p:tav>
                                      </p:tavLst>
                                    </p:anim>
                                    <p:anim calcmode="lin" valueType="num">
                                      <p:cBhvr>
                                        <p:cTn id="39" dur="500" fill="hold"/>
                                        <p:tgtEl>
                                          <p:spTgt spid="147"/>
                                        </p:tgtEl>
                                        <p:attrNameLst>
                                          <p:attrName>ppt_h</p:attrName>
                                        </p:attrNameLst>
                                      </p:cBhvr>
                                      <p:tavLst>
                                        <p:tav tm="0">
                                          <p:val>
                                            <p:fltVal val="0"/>
                                          </p:val>
                                        </p:tav>
                                        <p:tav tm="100000">
                                          <p:val>
                                            <p:strVal val="#ppt_h"/>
                                          </p:val>
                                        </p:tav>
                                      </p:tavLst>
                                    </p:anim>
                                    <p:animEffect transition="in" filter="fade">
                                      <p:cBhvr>
                                        <p:cTn id="40" dur="500"/>
                                        <p:tgtEl>
                                          <p:spTgt spid="147"/>
                                        </p:tgtEl>
                                      </p:cBhvr>
                                    </p:animEffect>
                                  </p:childTnLst>
                                </p:cTn>
                              </p:par>
                              <p:par>
                                <p:cTn id="41" presetID="10" presetClass="entr" presetSubtype="0" fill="hold" grpId="0" nodeType="withEffect">
                                  <p:stCondLst>
                                    <p:cond delay="150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53" presetClass="entr" presetSubtype="16" fill="hold" nodeType="withEffect">
                                  <p:stCondLst>
                                    <p:cond delay="1750"/>
                                  </p:stCondLst>
                                  <p:childTnLst>
                                    <p:set>
                                      <p:cBhvr>
                                        <p:cTn id="45" dur="1" fill="hold">
                                          <p:stCondLst>
                                            <p:cond delay="0"/>
                                          </p:stCondLst>
                                        </p:cTn>
                                        <p:tgtEl>
                                          <p:spTgt spid="141"/>
                                        </p:tgtEl>
                                        <p:attrNameLst>
                                          <p:attrName>style.visibility</p:attrName>
                                        </p:attrNameLst>
                                      </p:cBhvr>
                                      <p:to>
                                        <p:strVal val="visible"/>
                                      </p:to>
                                    </p:set>
                                    <p:anim calcmode="lin" valueType="num">
                                      <p:cBhvr>
                                        <p:cTn id="46" dur="500" fill="hold"/>
                                        <p:tgtEl>
                                          <p:spTgt spid="141"/>
                                        </p:tgtEl>
                                        <p:attrNameLst>
                                          <p:attrName>ppt_w</p:attrName>
                                        </p:attrNameLst>
                                      </p:cBhvr>
                                      <p:tavLst>
                                        <p:tav tm="0">
                                          <p:val>
                                            <p:fltVal val="0"/>
                                          </p:val>
                                        </p:tav>
                                        <p:tav tm="100000">
                                          <p:val>
                                            <p:strVal val="#ppt_w"/>
                                          </p:val>
                                        </p:tav>
                                      </p:tavLst>
                                    </p:anim>
                                    <p:anim calcmode="lin" valueType="num">
                                      <p:cBhvr>
                                        <p:cTn id="47" dur="500" fill="hold"/>
                                        <p:tgtEl>
                                          <p:spTgt spid="141"/>
                                        </p:tgtEl>
                                        <p:attrNameLst>
                                          <p:attrName>ppt_h</p:attrName>
                                        </p:attrNameLst>
                                      </p:cBhvr>
                                      <p:tavLst>
                                        <p:tav tm="0">
                                          <p:val>
                                            <p:fltVal val="0"/>
                                          </p:val>
                                        </p:tav>
                                        <p:tav tm="100000">
                                          <p:val>
                                            <p:strVal val="#ppt_h"/>
                                          </p:val>
                                        </p:tav>
                                      </p:tavLst>
                                    </p:anim>
                                    <p:animEffect transition="in" filter="fade">
                                      <p:cBhvr>
                                        <p:cTn id="48" dur="500"/>
                                        <p:tgtEl>
                                          <p:spTgt spid="141"/>
                                        </p:tgtEl>
                                      </p:cBhvr>
                                    </p:animEffect>
                                  </p:childTnLst>
                                </p:cTn>
                              </p:par>
                              <p:par>
                                <p:cTn id="49" presetID="10" presetClass="entr" presetSubtype="0" fill="hold" grpId="0" nodeType="withEffect">
                                  <p:stCondLst>
                                    <p:cond delay="175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par>
                                <p:cTn id="52" presetID="53" presetClass="entr" presetSubtype="16" fill="hold" nodeType="withEffect">
                                  <p:stCondLst>
                                    <p:cond delay="2000"/>
                                  </p:stCondLst>
                                  <p:childTnLst>
                                    <p:set>
                                      <p:cBhvr>
                                        <p:cTn id="53" dur="1" fill="hold">
                                          <p:stCondLst>
                                            <p:cond delay="0"/>
                                          </p:stCondLst>
                                        </p:cTn>
                                        <p:tgtEl>
                                          <p:spTgt spid="165"/>
                                        </p:tgtEl>
                                        <p:attrNameLst>
                                          <p:attrName>style.visibility</p:attrName>
                                        </p:attrNameLst>
                                      </p:cBhvr>
                                      <p:to>
                                        <p:strVal val="visible"/>
                                      </p:to>
                                    </p:set>
                                    <p:anim calcmode="lin" valueType="num">
                                      <p:cBhvr>
                                        <p:cTn id="54" dur="500" fill="hold"/>
                                        <p:tgtEl>
                                          <p:spTgt spid="165"/>
                                        </p:tgtEl>
                                        <p:attrNameLst>
                                          <p:attrName>ppt_w</p:attrName>
                                        </p:attrNameLst>
                                      </p:cBhvr>
                                      <p:tavLst>
                                        <p:tav tm="0">
                                          <p:val>
                                            <p:fltVal val="0"/>
                                          </p:val>
                                        </p:tav>
                                        <p:tav tm="100000">
                                          <p:val>
                                            <p:strVal val="#ppt_w"/>
                                          </p:val>
                                        </p:tav>
                                      </p:tavLst>
                                    </p:anim>
                                    <p:anim calcmode="lin" valueType="num">
                                      <p:cBhvr>
                                        <p:cTn id="55" dur="500" fill="hold"/>
                                        <p:tgtEl>
                                          <p:spTgt spid="165"/>
                                        </p:tgtEl>
                                        <p:attrNameLst>
                                          <p:attrName>ppt_h</p:attrName>
                                        </p:attrNameLst>
                                      </p:cBhvr>
                                      <p:tavLst>
                                        <p:tav tm="0">
                                          <p:val>
                                            <p:fltVal val="0"/>
                                          </p:val>
                                        </p:tav>
                                        <p:tav tm="100000">
                                          <p:val>
                                            <p:strVal val="#ppt_h"/>
                                          </p:val>
                                        </p:tav>
                                      </p:tavLst>
                                    </p:anim>
                                    <p:animEffect transition="in" filter="fade">
                                      <p:cBhvr>
                                        <p:cTn id="56" dur="500"/>
                                        <p:tgtEl>
                                          <p:spTgt spid="165"/>
                                        </p:tgtEl>
                                      </p:cBhvr>
                                    </p:animEffect>
                                  </p:childTnLst>
                                </p:cTn>
                              </p:par>
                              <p:par>
                                <p:cTn id="57" presetID="10" presetClass="entr" presetSubtype="0" fill="hold" grpId="0" nodeType="withEffect">
                                  <p:stCondLst>
                                    <p:cond delay="200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par>
                                <p:cTn id="60" presetID="53" presetClass="entr" presetSubtype="16" fill="hold" nodeType="withEffect">
                                  <p:stCondLst>
                                    <p:cond delay="2250"/>
                                  </p:stCondLst>
                                  <p:childTnLst>
                                    <p:set>
                                      <p:cBhvr>
                                        <p:cTn id="61" dur="1" fill="hold">
                                          <p:stCondLst>
                                            <p:cond delay="0"/>
                                          </p:stCondLst>
                                        </p:cTn>
                                        <p:tgtEl>
                                          <p:spTgt spid="171"/>
                                        </p:tgtEl>
                                        <p:attrNameLst>
                                          <p:attrName>style.visibility</p:attrName>
                                        </p:attrNameLst>
                                      </p:cBhvr>
                                      <p:to>
                                        <p:strVal val="visible"/>
                                      </p:to>
                                    </p:set>
                                    <p:anim calcmode="lin" valueType="num">
                                      <p:cBhvr>
                                        <p:cTn id="62" dur="500" fill="hold"/>
                                        <p:tgtEl>
                                          <p:spTgt spid="171"/>
                                        </p:tgtEl>
                                        <p:attrNameLst>
                                          <p:attrName>ppt_w</p:attrName>
                                        </p:attrNameLst>
                                      </p:cBhvr>
                                      <p:tavLst>
                                        <p:tav tm="0">
                                          <p:val>
                                            <p:fltVal val="0"/>
                                          </p:val>
                                        </p:tav>
                                        <p:tav tm="100000">
                                          <p:val>
                                            <p:strVal val="#ppt_w"/>
                                          </p:val>
                                        </p:tav>
                                      </p:tavLst>
                                    </p:anim>
                                    <p:anim calcmode="lin" valueType="num">
                                      <p:cBhvr>
                                        <p:cTn id="63" dur="500" fill="hold"/>
                                        <p:tgtEl>
                                          <p:spTgt spid="171"/>
                                        </p:tgtEl>
                                        <p:attrNameLst>
                                          <p:attrName>ppt_h</p:attrName>
                                        </p:attrNameLst>
                                      </p:cBhvr>
                                      <p:tavLst>
                                        <p:tav tm="0">
                                          <p:val>
                                            <p:fltVal val="0"/>
                                          </p:val>
                                        </p:tav>
                                        <p:tav tm="100000">
                                          <p:val>
                                            <p:strVal val="#ppt_h"/>
                                          </p:val>
                                        </p:tav>
                                      </p:tavLst>
                                    </p:anim>
                                    <p:animEffect transition="in" filter="fade">
                                      <p:cBhvr>
                                        <p:cTn id="64" dur="500"/>
                                        <p:tgtEl>
                                          <p:spTgt spid="171"/>
                                        </p:tgtEl>
                                      </p:cBhvr>
                                    </p:animEffect>
                                  </p:childTnLst>
                                </p:cTn>
                              </p:par>
                              <p:par>
                                <p:cTn id="65" presetID="10" presetClass="entr" presetSubtype="0" fill="hold" grpId="0" nodeType="withEffect">
                                  <p:stCondLst>
                                    <p:cond delay="225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cTn>
                              </p:par>
                              <p:par>
                                <p:cTn id="68" presetID="53" presetClass="entr" presetSubtype="16" fill="hold" nodeType="withEffect">
                                  <p:stCondLst>
                                    <p:cond delay="2500"/>
                                  </p:stCondLst>
                                  <p:childTnLst>
                                    <p:set>
                                      <p:cBhvr>
                                        <p:cTn id="69" dur="1" fill="hold">
                                          <p:stCondLst>
                                            <p:cond delay="0"/>
                                          </p:stCondLst>
                                        </p:cTn>
                                        <p:tgtEl>
                                          <p:spTgt spid="177"/>
                                        </p:tgtEl>
                                        <p:attrNameLst>
                                          <p:attrName>style.visibility</p:attrName>
                                        </p:attrNameLst>
                                      </p:cBhvr>
                                      <p:to>
                                        <p:strVal val="visible"/>
                                      </p:to>
                                    </p:set>
                                    <p:anim calcmode="lin" valueType="num">
                                      <p:cBhvr>
                                        <p:cTn id="70" dur="500" fill="hold"/>
                                        <p:tgtEl>
                                          <p:spTgt spid="177"/>
                                        </p:tgtEl>
                                        <p:attrNameLst>
                                          <p:attrName>ppt_w</p:attrName>
                                        </p:attrNameLst>
                                      </p:cBhvr>
                                      <p:tavLst>
                                        <p:tav tm="0">
                                          <p:val>
                                            <p:fltVal val="0"/>
                                          </p:val>
                                        </p:tav>
                                        <p:tav tm="100000">
                                          <p:val>
                                            <p:strVal val="#ppt_w"/>
                                          </p:val>
                                        </p:tav>
                                      </p:tavLst>
                                    </p:anim>
                                    <p:anim calcmode="lin" valueType="num">
                                      <p:cBhvr>
                                        <p:cTn id="71" dur="500" fill="hold"/>
                                        <p:tgtEl>
                                          <p:spTgt spid="177"/>
                                        </p:tgtEl>
                                        <p:attrNameLst>
                                          <p:attrName>ppt_h</p:attrName>
                                        </p:attrNameLst>
                                      </p:cBhvr>
                                      <p:tavLst>
                                        <p:tav tm="0">
                                          <p:val>
                                            <p:fltVal val="0"/>
                                          </p:val>
                                        </p:tav>
                                        <p:tav tm="100000">
                                          <p:val>
                                            <p:strVal val="#ppt_h"/>
                                          </p:val>
                                        </p:tav>
                                      </p:tavLst>
                                    </p:anim>
                                    <p:animEffect transition="in" filter="fade">
                                      <p:cBhvr>
                                        <p:cTn id="72" dur="500"/>
                                        <p:tgtEl>
                                          <p:spTgt spid="177"/>
                                        </p:tgtEl>
                                      </p:cBhvr>
                                    </p:animEffect>
                                  </p:childTnLst>
                                </p:cTn>
                              </p:par>
                              <p:par>
                                <p:cTn id="73" presetID="10" presetClass="entr" presetSubtype="0" fill="hold" grpId="0" nodeType="withEffect">
                                  <p:stCondLst>
                                    <p:cond delay="250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500"/>
                                        <p:tgtEl>
                                          <p:spTgt spid="15"/>
                                        </p:tgtEl>
                                      </p:cBhvr>
                                    </p:animEffect>
                                  </p:childTnLst>
                                </p:cTn>
                              </p:par>
                              <p:par>
                                <p:cTn id="76" presetID="53" presetClass="entr" presetSubtype="16" fill="hold" nodeType="withEffect">
                                  <p:stCondLst>
                                    <p:cond delay="2750"/>
                                  </p:stCondLst>
                                  <p:childTnLst>
                                    <p:set>
                                      <p:cBhvr>
                                        <p:cTn id="77" dur="1" fill="hold">
                                          <p:stCondLst>
                                            <p:cond delay="0"/>
                                          </p:stCondLst>
                                        </p:cTn>
                                        <p:tgtEl>
                                          <p:spTgt spid="183"/>
                                        </p:tgtEl>
                                        <p:attrNameLst>
                                          <p:attrName>style.visibility</p:attrName>
                                        </p:attrNameLst>
                                      </p:cBhvr>
                                      <p:to>
                                        <p:strVal val="visible"/>
                                      </p:to>
                                    </p:set>
                                    <p:anim calcmode="lin" valueType="num">
                                      <p:cBhvr>
                                        <p:cTn id="78" dur="500" fill="hold"/>
                                        <p:tgtEl>
                                          <p:spTgt spid="183"/>
                                        </p:tgtEl>
                                        <p:attrNameLst>
                                          <p:attrName>ppt_w</p:attrName>
                                        </p:attrNameLst>
                                      </p:cBhvr>
                                      <p:tavLst>
                                        <p:tav tm="0">
                                          <p:val>
                                            <p:fltVal val="0"/>
                                          </p:val>
                                        </p:tav>
                                        <p:tav tm="100000">
                                          <p:val>
                                            <p:strVal val="#ppt_w"/>
                                          </p:val>
                                        </p:tav>
                                      </p:tavLst>
                                    </p:anim>
                                    <p:anim calcmode="lin" valueType="num">
                                      <p:cBhvr>
                                        <p:cTn id="79" dur="500" fill="hold"/>
                                        <p:tgtEl>
                                          <p:spTgt spid="183"/>
                                        </p:tgtEl>
                                        <p:attrNameLst>
                                          <p:attrName>ppt_h</p:attrName>
                                        </p:attrNameLst>
                                      </p:cBhvr>
                                      <p:tavLst>
                                        <p:tav tm="0">
                                          <p:val>
                                            <p:fltVal val="0"/>
                                          </p:val>
                                        </p:tav>
                                        <p:tav tm="100000">
                                          <p:val>
                                            <p:strVal val="#ppt_h"/>
                                          </p:val>
                                        </p:tav>
                                      </p:tavLst>
                                    </p:anim>
                                    <p:animEffect transition="in" filter="fade">
                                      <p:cBhvr>
                                        <p:cTn id="80" dur="500"/>
                                        <p:tgtEl>
                                          <p:spTgt spid="183"/>
                                        </p:tgtEl>
                                      </p:cBhvr>
                                    </p:animEffect>
                                  </p:childTnLst>
                                </p:cTn>
                              </p:par>
                              <p:par>
                                <p:cTn id="81" presetID="10" presetClass="entr" presetSubtype="0" fill="hold" grpId="0" nodeType="withEffect">
                                  <p:stCondLst>
                                    <p:cond delay="275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500"/>
                                        <p:tgtEl>
                                          <p:spTgt spid="16"/>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74"/>
                                        </p:tgtEl>
                                        <p:attrNameLst>
                                          <p:attrName>style.visibility</p:attrName>
                                        </p:attrNameLst>
                                      </p:cBhvr>
                                      <p:to>
                                        <p:strVal val="visible"/>
                                      </p:to>
                                    </p:set>
                                    <p:animEffect transition="in" filter="fade">
                                      <p:cBhvr>
                                        <p:cTn id="8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CFD61BE-E4FB-B117-628E-8A7002D504A4}"/>
            </a:ext>
          </a:extLst>
        </p:cNvPr>
        <p:cNvGrpSpPr/>
        <p:nvPr/>
      </p:nvGrpSpPr>
      <p:grpSpPr>
        <a:xfrm>
          <a:off x="0" y="0"/>
          <a:ext cx="0" cy="0"/>
          <a:chOff x="0" y="0"/>
          <a:chExt cx="0" cy="0"/>
        </a:xfrm>
      </p:grpSpPr>
      <p:sp>
        <p:nvSpPr>
          <p:cNvPr id="70" name="Rectangle 69">
            <a:extLst>
              <a:ext uri="{FF2B5EF4-FFF2-40B4-BE49-F238E27FC236}">
                <a16:creationId xmlns:a16="http://schemas.microsoft.com/office/drawing/2014/main" id="{D39B2D65-0269-6ABD-F1E7-EA18226B3E77}"/>
              </a:ext>
            </a:extLst>
          </p:cNvPr>
          <p:cNvSpPr/>
          <p:nvPr/>
        </p:nvSpPr>
        <p:spPr>
          <a:xfrm>
            <a:off x="-2072640" y="5957909"/>
            <a:ext cx="14767560" cy="1098335"/>
          </a:xfrm>
          <a:prstGeom prst="rect">
            <a:avLst/>
          </a:prstGeom>
          <a:solidFill>
            <a:srgbClr val="E7E8F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D72CAB5-3DAC-F25E-C32B-738A02A8104E}"/>
              </a:ext>
            </a:extLst>
          </p:cNvPr>
          <p:cNvSpPr>
            <a:spLocks noGrp="1"/>
          </p:cNvSpPr>
          <p:nvPr>
            <p:ph type="title"/>
          </p:nvPr>
        </p:nvSpPr>
        <p:spPr/>
        <p:txBody>
          <a:bodyPr/>
          <a:lstStyle/>
          <a:p>
            <a:r>
              <a:rPr lang="en-GB" sz="2200" dirty="0"/>
              <a:t>Delivery Within a Service Management Framework</a:t>
            </a:r>
          </a:p>
        </p:txBody>
      </p:sp>
      <p:graphicFrame>
        <p:nvGraphicFramePr>
          <p:cNvPr id="20" name="Chart 19">
            <a:extLst>
              <a:ext uri="{FF2B5EF4-FFF2-40B4-BE49-F238E27FC236}">
                <a16:creationId xmlns:a16="http://schemas.microsoft.com/office/drawing/2014/main" id="{22D1C5AA-D2C9-DFBF-DA38-D967EBCF60AA}"/>
              </a:ext>
            </a:extLst>
          </p:cNvPr>
          <p:cNvGraphicFramePr/>
          <p:nvPr/>
        </p:nvGraphicFramePr>
        <p:xfrm>
          <a:off x="16356003" y="1709789"/>
          <a:ext cx="3319255" cy="3213095"/>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a:extLst>
              <a:ext uri="{FF2B5EF4-FFF2-40B4-BE49-F238E27FC236}">
                <a16:creationId xmlns:a16="http://schemas.microsoft.com/office/drawing/2014/main" id="{ACC07577-61EA-2505-345B-F780C3FDC443}"/>
              </a:ext>
            </a:extLst>
          </p:cNvPr>
          <p:cNvGrpSpPr/>
          <p:nvPr/>
        </p:nvGrpSpPr>
        <p:grpSpPr>
          <a:xfrm>
            <a:off x="5278410" y="1467971"/>
            <a:ext cx="5008974" cy="4239098"/>
            <a:chOff x="4445885" y="900375"/>
            <a:chExt cx="7459482" cy="6312963"/>
          </a:xfrm>
        </p:grpSpPr>
        <p:pic>
          <p:nvPicPr>
            <p:cNvPr id="4" name="Picture 3" descr="A picture containing computer, dark, light, night sky&#10;&#10;Description automatically generated">
              <a:extLst>
                <a:ext uri="{FF2B5EF4-FFF2-40B4-BE49-F238E27FC236}">
                  <a16:creationId xmlns:a16="http://schemas.microsoft.com/office/drawing/2014/main" id="{A27E977F-37AD-4C35-04B9-F42D1F614A9E}"/>
                </a:ext>
              </a:extLst>
            </p:cNvPr>
            <p:cNvPicPr>
              <a:picLocks noChangeAspect="1"/>
            </p:cNvPicPr>
            <p:nvPr/>
          </p:nvPicPr>
          <p:blipFill rotWithShape="1">
            <a:blip r:embed="rId4">
              <a:extLst>
                <a:ext uri="{28A0092B-C50C-407E-A947-70E740481C1C}">
                  <a14:useLocalDpi xmlns:a14="http://schemas.microsoft.com/office/drawing/2010/main" val="0"/>
                </a:ext>
              </a:extLst>
            </a:blip>
            <a:srcRect l="23121" t="23196"/>
            <a:stretch/>
          </p:blipFill>
          <p:spPr>
            <a:xfrm rot="3889314">
              <a:off x="7563228" y="833776"/>
              <a:ext cx="2688502" cy="2821700"/>
            </a:xfrm>
            <a:prstGeom prst="rect">
              <a:avLst/>
            </a:prstGeom>
          </p:spPr>
        </p:pic>
        <p:pic>
          <p:nvPicPr>
            <p:cNvPr id="6" name="Picture 5" descr="A picture containing computer, dark, light, night sky&#10;&#10;Description automatically generated">
              <a:extLst>
                <a:ext uri="{FF2B5EF4-FFF2-40B4-BE49-F238E27FC236}">
                  <a16:creationId xmlns:a16="http://schemas.microsoft.com/office/drawing/2014/main" id="{D100B79A-DFE7-4F0E-6FF1-E9EB675BFE64}"/>
                </a:ext>
              </a:extLst>
            </p:cNvPr>
            <p:cNvPicPr>
              <a:picLocks noChangeAspect="1"/>
            </p:cNvPicPr>
            <p:nvPr/>
          </p:nvPicPr>
          <p:blipFill rotWithShape="1">
            <a:blip r:embed="rId4">
              <a:extLst>
                <a:ext uri="{28A0092B-C50C-407E-A947-70E740481C1C}">
                  <a14:useLocalDpi xmlns:a14="http://schemas.microsoft.com/office/drawing/2010/main" val="0"/>
                </a:ext>
              </a:extLst>
            </a:blip>
            <a:srcRect l="10281" t="9159"/>
            <a:stretch/>
          </p:blipFill>
          <p:spPr>
            <a:xfrm rot="7106190">
              <a:off x="8667919" y="1846372"/>
              <a:ext cx="3137522" cy="3337375"/>
            </a:xfrm>
            <a:prstGeom prst="rect">
              <a:avLst/>
            </a:prstGeom>
          </p:spPr>
        </p:pic>
        <p:pic>
          <p:nvPicPr>
            <p:cNvPr id="11" name="Picture 10" descr="A picture containing computer, dark, light, night sky&#10;&#10;Description automatically generated">
              <a:extLst>
                <a:ext uri="{FF2B5EF4-FFF2-40B4-BE49-F238E27FC236}">
                  <a16:creationId xmlns:a16="http://schemas.microsoft.com/office/drawing/2014/main" id="{77D0D9AB-7741-EC13-4BCF-984EF94D9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339979">
              <a:off x="6411212" y="3539450"/>
              <a:ext cx="3497069" cy="3673888"/>
            </a:xfrm>
            <a:prstGeom prst="rect">
              <a:avLst/>
            </a:prstGeom>
          </p:spPr>
        </p:pic>
        <p:pic>
          <p:nvPicPr>
            <p:cNvPr id="12" name="Picture 11" descr="A picture containing computer, dark, light, night sky&#10;&#10;Description automatically generated">
              <a:extLst>
                <a:ext uri="{FF2B5EF4-FFF2-40B4-BE49-F238E27FC236}">
                  <a16:creationId xmlns:a16="http://schemas.microsoft.com/office/drawing/2014/main" id="{63B93012-5591-AD47-89A4-A19B67DA64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168970">
              <a:off x="8036102" y="3479354"/>
              <a:ext cx="3497069" cy="3673888"/>
            </a:xfrm>
            <a:prstGeom prst="rect">
              <a:avLst/>
            </a:prstGeom>
          </p:spPr>
        </p:pic>
        <p:pic>
          <p:nvPicPr>
            <p:cNvPr id="22" name="Picture 21" descr="A picture containing computer, dark, light, night sky&#10;&#10;Description automatically generated">
              <a:extLst>
                <a:ext uri="{FF2B5EF4-FFF2-40B4-BE49-F238E27FC236}">
                  <a16:creationId xmlns:a16="http://schemas.microsoft.com/office/drawing/2014/main" id="{E3CFC7FE-CE0C-D6B9-EE40-B201C7BE4925}"/>
                </a:ext>
              </a:extLst>
            </p:cNvPr>
            <p:cNvPicPr>
              <a:picLocks noChangeAspect="1"/>
            </p:cNvPicPr>
            <p:nvPr/>
          </p:nvPicPr>
          <p:blipFill rotWithShape="1">
            <a:blip r:embed="rId4">
              <a:extLst>
                <a:ext uri="{28A0092B-C50C-407E-A947-70E740481C1C}">
                  <a14:useLocalDpi xmlns:a14="http://schemas.microsoft.com/office/drawing/2010/main" val="0"/>
                </a:ext>
              </a:extLst>
            </a:blip>
            <a:srcRect l="15330" t="13986"/>
            <a:stretch/>
          </p:blipFill>
          <p:spPr>
            <a:xfrm rot="16200000">
              <a:off x="4930407" y="3988000"/>
              <a:ext cx="2960978" cy="3160041"/>
            </a:xfrm>
            <a:prstGeom prst="rect">
              <a:avLst/>
            </a:prstGeom>
          </p:spPr>
        </p:pic>
        <p:pic>
          <p:nvPicPr>
            <p:cNvPr id="23" name="Picture 22" descr="A picture containing computer, dark, light, night sky&#10;&#10;Description automatically generated">
              <a:extLst>
                <a:ext uri="{FF2B5EF4-FFF2-40B4-BE49-F238E27FC236}">
                  <a16:creationId xmlns:a16="http://schemas.microsoft.com/office/drawing/2014/main" id="{FD4CD720-7343-6338-34CB-D31BA49BC411}"/>
                </a:ext>
              </a:extLst>
            </p:cNvPr>
            <p:cNvPicPr>
              <a:picLocks noChangeAspect="1"/>
            </p:cNvPicPr>
            <p:nvPr/>
          </p:nvPicPr>
          <p:blipFill rotWithShape="1">
            <a:blip r:embed="rId4">
              <a:extLst>
                <a:ext uri="{28A0092B-C50C-407E-A947-70E740481C1C}">
                  <a14:useLocalDpi xmlns:a14="http://schemas.microsoft.com/office/drawing/2010/main" val="0"/>
                </a:ext>
              </a:extLst>
            </a:blip>
            <a:srcRect l="10398" t="8640"/>
            <a:stretch/>
          </p:blipFill>
          <p:spPr>
            <a:xfrm rot="19350675">
              <a:off x="4445885" y="2022673"/>
              <a:ext cx="3133465" cy="3356457"/>
            </a:xfrm>
            <a:prstGeom prst="rect">
              <a:avLst/>
            </a:prstGeom>
          </p:spPr>
        </p:pic>
        <p:pic>
          <p:nvPicPr>
            <p:cNvPr id="24" name="Picture 23" descr="A picture containing computer, dark, light, night sky&#10;&#10;Description automatically generated">
              <a:extLst>
                <a:ext uri="{FF2B5EF4-FFF2-40B4-BE49-F238E27FC236}">
                  <a16:creationId xmlns:a16="http://schemas.microsoft.com/office/drawing/2014/main" id="{47F794A8-8E55-0CAD-F21A-1BF52E5131D9}"/>
                </a:ext>
              </a:extLst>
            </p:cNvPr>
            <p:cNvPicPr>
              <a:picLocks noChangeAspect="1"/>
            </p:cNvPicPr>
            <p:nvPr/>
          </p:nvPicPr>
          <p:blipFill rotWithShape="1">
            <a:blip r:embed="rId4">
              <a:extLst>
                <a:ext uri="{28A0092B-C50C-407E-A947-70E740481C1C}">
                  <a14:useLocalDpi xmlns:a14="http://schemas.microsoft.com/office/drawing/2010/main" val="0"/>
                </a:ext>
              </a:extLst>
            </a:blip>
            <a:srcRect l="30470" t="30553"/>
            <a:stretch/>
          </p:blipFill>
          <p:spPr>
            <a:xfrm rot="844168">
              <a:off x="5828812" y="916368"/>
              <a:ext cx="2431507" cy="2551397"/>
            </a:xfrm>
            <a:prstGeom prst="rect">
              <a:avLst/>
            </a:prstGeom>
          </p:spPr>
        </p:pic>
      </p:grpSp>
      <p:sp>
        <p:nvSpPr>
          <p:cNvPr id="25" name="Oval 24">
            <a:extLst>
              <a:ext uri="{FF2B5EF4-FFF2-40B4-BE49-F238E27FC236}">
                <a16:creationId xmlns:a16="http://schemas.microsoft.com/office/drawing/2014/main" id="{61BBC1D2-1808-8425-E56D-BB19217813A7}"/>
              </a:ext>
            </a:extLst>
          </p:cNvPr>
          <p:cNvSpPr/>
          <p:nvPr/>
        </p:nvSpPr>
        <p:spPr>
          <a:xfrm>
            <a:off x="4686183" y="681871"/>
            <a:ext cx="6139874" cy="5901302"/>
          </a:xfrm>
          <a:prstGeom prst="ellipse">
            <a:avLst/>
          </a:prstGeom>
          <a:gradFill flip="none" rotWithShape="1">
            <a:gsLst>
              <a:gs pos="28000">
                <a:schemeClr val="bg1">
                  <a:alpha val="0"/>
                </a:schemeClr>
              </a:gs>
              <a:gs pos="62000">
                <a:srgbClr val="E7E8F1"/>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26" name="Left">
            <a:extLst>
              <a:ext uri="{FF2B5EF4-FFF2-40B4-BE49-F238E27FC236}">
                <a16:creationId xmlns:a16="http://schemas.microsoft.com/office/drawing/2014/main" id="{9127422F-9D35-77F3-78D9-29263504FD23}"/>
              </a:ext>
            </a:extLst>
          </p:cNvPr>
          <p:cNvSpPr/>
          <p:nvPr/>
        </p:nvSpPr>
        <p:spPr>
          <a:xfrm rot="712098">
            <a:off x="-3484139" y="-1082736"/>
            <a:ext cx="7724801" cy="8634872"/>
          </a:xfrm>
          <a:prstGeom prst="rect">
            <a:avLst/>
          </a:prstGeom>
          <a:gradFill>
            <a:gsLst>
              <a:gs pos="100000">
                <a:schemeClr val="bg2"/>
              </a:gs>
              <a:gs pos="33000">
                <a:schemeClr val="accent2">
                  <a:lumMod val="50000"/>
                  <a:alpha val="98000"/>
                </a:schemeClr>
              </a:gs>
            </a:gsLst>
            <a:lin ang="5400000" scaled="0"/>
          </a:gradFill>
          <a:ln>
            <a:noFill/>
          </a:ln>
          <a:effectLst>
            <a:outerShdw blurRad="50800" dist="38100" dir="2700000" algn="tl" rotWithShape="0">
              <a:prstClr val="black">
                <a:alpha val="40000"/>
              </a:prstClr>
            </a:outerShdw>
          </a:effectLst>
          <a:scene3d>
            <a:camera prst="orthographicFront"/>
            <a:lightRig rig="threePt" dir="t">
              <a:rot lat="0" lon="0" rev="5400000"/>
            </a:lightRig>
          </a:scene3d>
          <a:sp3d>
            <a:bevelT w="4445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664AE1BA-2D90-88AE-4AF6-59C4C34CF96F}"/>
              </a:ext>
            </a:extLst>
          </p:cNvPr>
          <p:cNvSpPr txBox="1"/>
          <p:nvPr/>
        </p:nvSpPr>
        <p:spPr>
          <a:xfrm>
            <a:off x="4534400" y="1668847"/>
            <a:ext cx="2085240" cy="1048912"/>
          </a:xfrm>
          <a:prstGeom prst="roundRect">
            <a:avLst>
              <a:gd name="adj" fmla="val 7518"/>
            </a:avLst>
          </a:prstGeom>
          <a:noFill/>
        </p:spPr>
        <p:txBody>
          <a:bodyPr wrap="square" lIns="180000" tIns="180000" rIns="180000" bIns="180000" rtlCol="0" anchor="t">
            <a:spAutoFit/>
          </a:bodyPr>
          <a:lstStyle/>
          <a:p>
            <a:pPr lvl="0" algn="ctr">
              <a:defRPr/>
            </a:pPr>
            <a:r>
              <a:rPr lang="en-US" sz="1400" b="1">
                <a:solidFill>
                  <a:srgbClr val="0C161C"/>
                </a:solidFill>
                <a:latin typeface="Helvetica" pitchFamily="2" charset="0"/>
              </a:rPr>
              <a:t>Continual Service Improvement Plan</a:t>
            </a:r>
          </a:p>
          <a:p>
            <a:pPr lvl="0" algn="ctr">
              <a:defRPr/>
            </a:pPr>
            <a:r>
              <a:rPr lang="en-US" sz="1400" b="1">
                <a:solidFill>
                  <a:srgbClr val="0C161C"/>
                </a:solidFill>
                <a:latin typeface="Helvetica" pitchFamily="2" charset="0"/>
              </a:rPr>
              <a:t>(CSIP) </a:t>
            </a:r>
          </a:p>
        </p:txBody>
      </p:sp>
      <p:sp>
        <p:nvSpPr>
          <p:cNvPr id="28" name="TextBox 27">
            <a:extLst>
              <a:ext uri="{FF2B5EF4-FFF2-40B4-BE49-F238E27FC236}">
                <a16:creationId xmlns:a16="http://schemas.microsoft.com/office/drawing/2014/main" id="{24061AD8-25DB-7AC2-D153-1EDBEB6BB387}"/>
              </a:ext>
            </a:extLst>
          </p:cNvPr>
          <p:cNvSpPr txBox="1"/>
          <p:nvPr/>
        </p:nvSpPr>
        <p:spPr>
          <a:xfrm>
            <a:off x="6558560" y="893923"/>
            <a:ext cx="2200613" cy="1272690"/>
          </a:xfrm>
          <a:prstGeom prst="roundRect">
            <a:avLst>
              <a:gd name="adj" fmla="val 7518"/>
            </a:avLst>
          </a:prstGeom>
          <a:noFill/>
        </p:spPr>
        <p:txBody>
          <a:bodyPr wrap="square" lIns="180000" tIns="180000" rIns="180000" bIns="180000" rtlCol="0" anchor="t">
            <a:spAutoFit/>
          </a:bodyPr>
          <a:lstStyle/>
          <a:p>
            <a:pPr lvl="0" algn="ctr">
              <a:defRPr/>
            </a:pPr>
            <a:r>
              <a:rPr lang="en-GB" sz="1400" b="1">
                <a:solidFill>
                  <a:srgbClr val="0C161C"/>
                </a:solidFill>
                <a:cs typeface="Helvetica"/>
              </a:rPr>
              <a:t>Peer-to-peer relationships, and long-term partnerships</a:t>
            </a:r>
          </a:p>
        </p:txBody>
      </p:sp>
      <p:sp>
        <p:nvSpPr>
          <p:cNvPr id="29" name="TextBox 28">
            <a:extLst>
              <a:ext uri="{FF2B5EF4-FFF2-40B4-BE49-F238E27FC236}">
                <a16:creationId xmlns:a16="http://schemas.microsoft.com/office/drawing/2014/main" id="{9F535A61-15BF-2183-397F-8E1D5790CC46}"/>
              </a:ext>
            </a:extLst>
          </p:cNvPr>
          <p:cNvSpPr txBox="1"/>
          <p:nvPr/>
        </p:nvSpPr>
        <p:spPr>
          <a:xfrm>
            <a:off x="8915740" y="1414402"/>
            <a:ext cx="2260260" cy="1048912"/>
          </a:xfrm>
          <a:prstGeom prst="roundRect">
            <a:avLst>
              <a:gd name="adj" fmla="val 7518"/>
            </a:avLst>
          </a:prstGeom>
          <a:noFill/>
        </p:spPr>
        <p:txBody>
          <a:bodyPr wrap="square" lIns="180000" tIns="180000" rIns="180000" bIns="180000" rtlCol="0">
            <a:spAutoFit/>
          </a:bodyPr>
          <a:lstStyle/>
          <a:p>
            <a:pPr lvl="0" algn="ctr">
              <a:defRPr/>
            </a:pPr>
            <a:r>
              <a:rPr lang="en-US" sz="1400" b="1">
                <a:solidFill>
                  <a:srgbClr val="0C161C"/>
                </a:solidFill>
                <a:latin typeface="Helvetica" pitchFamily="2" charset="0"/>
              </a:rPr>
              <a:t>Performance Reporting, Capacity Planning</a:t>
            </a:r>
          </a:p>
        </p:txBody>
      </p:sp>
      <p:sp>
        <p:nvSpPr>
          <p:cNvPr id="30" name="TextBox 29">
            <a:extLst>
              <a:ext uri="{FF2B5EF4-FFF2-40B4-BE49-F238E27FC236}">
                <a16:creationId xmlns:a16="http://schemas.microsoft.com/office/drawing/2014/main" id="{7751140A-B088-D883-CDC5-4E0625F018EC}"/>
              </a:ext>
            </a:extLst>
          </p:cNvPr>
          <p:cNvSpPr txBox="1"/>
          <p:nvPr/>
        </p:nvSpPr>
        <p:spPr>
          <a:xfrm>
            <a:off x="6111101" y="5112734"/>
            <a:ext cx="1645019" cy="825134"/>
          </a:xfrm>
          <a:prstGeom prst="roundRect">
            <a:avLst>
              <a:gd name="adj" fmla="val 7518"/>
            </a:avLst>
          </a:prstGeom>
          <a:noFill/>
        </p:spPr>
        <p:txBody>
          <a:bodyPr wrap="square" lIns="180000" tIns="180000" rIns="180000" bIns="180000" rtlCol="0" anchor="t">
            <a:spAutoFit/>
          </a:bodyPr>
          <a:lstStyle/>
          <a:p>
            <a:pPr lvl="0" algn="ctr">
              <a:defRPr/>
            </a:pPr>
            <a:r>
              <a:rPr lang="en-US" sz="1400" b="1">
                <a:solidFill>
                  <a:srgbClr val="0C161C"/>
                </a:solidFill>
                <a:cs typeface="Helvetica"/>
              </a:rPr>
              <a:t>Governance Structure </a:t>
            </a:r>
          </a:p>
        </p:txBody>
      </p:sp>
      <p:sp>
        <p:nvSpPr>
          <p:cNvPr id="31" name="TextBox 30">
            <a:extLst>
              <a:ext uri="{FF2B5EF4-FFF2-40B4-BE49-F238E27FC236}">
                <a16:creationId xmlns:a16="http://schemas.microsoft.com/office/drawing/2014/main" id="{4ACCD7C2-B5C4-1B78-1B0C-2AE97876651B}"/>
              </a:ext>
            </a:extLst>
          </p:cNvPr>
          <p:cNvSpPr txBox="1"/>
          <p:nvPr/>
        </p:nvSpPr>
        <p:spPr>
          <a:xfrm>
            <a:off x="4275701" y="3914229"/>
            <a:ext cx="1937135" cy="825134"/>
          </a:xfrm>
          <a:prstGeom prst="roundRect">
            <a:avLst>
              <a:gd name="adj" fmla="val 7518"/>
            </a:avLst>
          </a:prstGeom>
          <a:noFill/>
        </p:spPr>
        <p:txBody>
          <a:bodyPr wrap="square" lIns="180000" tIns="180000" rIns="180000" bIns="180000" rtlCol="0" anchor="t">
            <a:spAutoFit/>
          </a:bodyPr>
          <a:lstStyle/>
          <a:p>
            <a:pPr lvl="0" algn="ctr">
              <a:defRPr/>
            </a:pPr>
            <a:r>
              <a:rPr lang="en-US" sz="1400" b="1">
                <a:solidFill>
                  <a:srgbClr val="0C161C"/>
                </a:solidFill>
                <a:cs typeface="Helvetica"/>
              </a:rPr>
              <a:t>End-to-End SLA Management </a:t>
            </a:r>
          </a:p>
        </p:txBody>
      </p:sp>
      <p:sp>
        <p:nvSpPr>
          <p:cNvPr id="32" name="TextBox 31">
            <a:extLst>
              <a:ext uri="{FF2B5EF4-FFF2-40B4-BE49-F238E27FC236}">
                <a16:creationId xmlns:a16="http://schemas.microsoft.com/office/drawing/2014/main" id="{10153378-3C3E-6D95-2789-2A3EBB7629FF}"/>
              </a:ext>
            </a:extLst>
          </p:cNvPr>
          <p:cNvSpPr txBox="1"/>
          <p:nvPr/>
        </p:nvSpPr>
        <p:spPr>
          <a:xfrm>
            <a:off x="9412242" y="3629085"/>
            <a:ext cx="2260259" cy="825134"/>
          </a:xfrm>
          <a:prstGeom prst="roundRect">
            <a:avLst>
              <a:gd name="adj" fmla="val 7518"/>
            </a:avLst>
          </a:prstGeom>
          <a:noFill/>
        </p:spPr>
        <p:txBody>
          <a:bodyPr wrap="square" lIns="180000" tIns="180000" rIns="180000" bIns="180000" rtlCol="0" anchor="t">
            <a:spAutoFit/>
          </a:bodyPr>
          <a:lstStyle/>
          <a:p>
            <a:pPr lvl="0" algn="ctr">
              <a:defRPr/>
            </a:pPr>
            <a:r>
              <a:rPr lang="en-US" sz="1400" b="1">
                <a:solidFill>
                  <a:srgbClr val="0C161C"/>
                </a:solidFill>
                <a:cs typeface="Helvetica"/>
              </a:rPr>
              <a:t>Service Catalogue Management</a:t>
            </a:r>
          </a:p>
        </p:txBody>
      </p:sp>
      <p:sp>
        <p:nvSpPr>
          <p:cNvPr id="33" name="TextBox 32">
            <a:extLst>
              <a:ext uri="{FF2B5EF4-FFF2-40B4-BE49-F238E27FC236}">
                <a16:creationId xmlns:a16="http://schemas.microsoft.com/office/drawing/2014/main" id="{F510259D-4D9D-BE90-2299-F63568D731D4}"/>
              </a:ext>
            </a:extLst>
          </p:cNvPr>
          <p:cNvSpPr txBox="1"/>
          <p:nvPr/>
        </p:nvSpPr>
        <p:spPr>
          <a:xfrm>
            <a:off x="7881901" y="5132775"/>
            <a:ext cx="1940015" cy="825134"/>
          </a:xfrm>
          <a:prstGeom prst="roundRect">
            <a:avLst>
              <a:gd name="adj" fmla="val 7518"/>
            </a:avLst>
          </a:prstGeom>
          <a:noFill/>
        </p:spPr>
        <p:txBody>
          <a:bodyPr wrap="square" lIns="180000" tIns="180000" rIns="180000" bIns="180000" rtlCol="0" anchor="t">
            <a:spAutoFit/>
          </a:bodyPr>
          <a:lstStyle/>
          <a:p>
            <a:pPr lvl="0" algn="ctr">
              <a:defRPr/>
            </a:pPr>
            <a:r>
              <a:rPr lang="en-US" sz="1400" b="1">
                <a:solidFill>
                  <a:srgbClr val="0C161C"/>
                </a:solidFill>
                <a:cs typeface="Helvetica"/>
              </a:rPr>
              <a:t>Change Enablement</a:t>
            </a:r>
          </a:p>
        </p:txBody>
      </p:sp>
      <p:grpSp>
        <p:nvGrpSpPr>
          <p:cNvPr id="34" name="Group 33">
            <a:extLst>
              <a:ext uri="{FF2B5EF4-FFF2-40B4-BE49-F238E27FC236}">
                <a16:creationId xmlns:a16="http://schemas.microsoft.com/office/drawing/2014/main" id="{B9BEAC3A-905C-A4D4-7FBB-F183FA51B82D}"/>
              </a:ext>
            </a:extLst>
          </p:cNvPr>
          <p:cNvGrpSpPr/>
          <p:nvPr/>
        </p:nvGrpSpPr>
        <p:grpSpPr>
          <a:xfrm rot="19888746">
            <a:off x="6275888" y="2123983"/>
            <a:ext cx="2931160" cy="2932641"/>
            <a:chOff x="13196166" y="1845100"/>
            <a:chExt cx="2931160" cy="2932641"/>
          </a:xfrm>
        </p:grpSpPr>
        <p:sp>
          <p:nvSpPr>
            <p:cNvPr id="35" name="Freeform 65">
              <a:extLst>
                <a:ext uri="{FF2B5EF4-FFF2-40B4-BE49-F238E27FC236}">
                  <a16:creationId xmlns:a16="http://schemas.microsoft.com/office/drawing/2014/main" id="{853A91DE-D812-3DD4-402C-91376A3C1EF1}"/>
                </a:ext>
              </a:extLst>
            </p:cNvPr>
            <p:cNvSpPr/>
            <p:nvPr/>
          </p:nvSpPr>
          <p:spPr>
            <a:xfrm>
              <a:off x="14642800" y="1846580"/>
              <a:ext cx="1162311" cy="1470660"/>
            </a:xfrm>
            <a:custGeom>
              <a:avLst/>
              <a:gdLst>
                <a:gd name="connsiteX0" fmla="*/ 13177 w 1148922"/>
                <a:gd name="connsiteY0" fmla="*/ 0 h 1470660"/>
                <a:gd name="connsiteX1" fmla="*/ 1144090 w 1148922"/>
                <a:gd name="connsiteY1" fmla="*/ 533335 h 1470660"/>
                <a:gd name="connsiteX2" fmla="*/ 1148922 w 1148922"/>
                <a:gd name="connsiteY2" fmla="*/ 539797 h 1470660"/>
                <a:gd name="connsiteX3" fmla="*/ 174120 w 1148922"/>
                <a:gd name="connsiteY3" fmla="*/ 1336560 h 1470660"/>
                <a:gd name="connsiteX4" fmla="*/ 1868 w 1148922"/>
                <a:gd name="connsiteY4" fmla="*/ 1470660 h 1470660"/>
                <a:gd name="connsiteX5" fmla="*/ 1851 w 1148922"/>
                <a:gd name="connsiteY5" fmla="*/ 1468156 h 1470660"/>
                <a:gd name="connsiteX6" fmla="*/ 1868 w 1148922"/>
                <a:gd name="connsiteY6" fmla="*/ 1468120 h 1470660"/>
                <a:gd name="connsiteX7" fmla="*/ 1851 w 1148922"/>
                <a:gd name="connsiteY7" fmla="*/ 1468124 h 1470660"/>
                <a:gd name="connsiteX8" fmla="*/ 1494 w 1148922"/>
                <a:gd name="connsiteY8" fmla="*/ 1414898 h 1470660"/>
                <a:gd name="connsiteX9" fmla="*/ 447 w 1148922"/>
                <a:gd name="connsiteY9" fmla="*/ 1270499 h 1470660"/>
                <a:gd name="connsiteX10" fmla="*/ 0 w 1148922"/>
                <a:gd name="connsiteY10" fmla="*/ 1210537 h 1470660"/>
                <a:gd name="connsiteX11" fmla="*/ 3189 w 1148922"/>
                <a:gd name="connsiteY11" fmla="*/ 504 h 1470660"/>
                <a:gd name="connsiteX12" fmla="*/ 13177 w 1148922"/>
                <a:gd name="connsiteY12" fmla="*/ 0 h 1470660"/>
                <a:gd name="connsiteX0" fmla="*/ 13212 w 1148957"/>
                <a:gd name="connsiteY0" fmla="*/ 0 h 1470660"/>
                <a:gd name="connsiteX1" fmla="*/ 1144125 w 1148957"/>
                <a:gd name="connsiteY1" fmla="*/ 533335 h 1470660"/>
                <a:gd name="connsiteX2" fmla="*/ 1148957 w 1148957"/>
                <a:gd name="connsiteY2" fmla="*/ 539797 h 1470660"/>
                <a:gd name="connsiteX3" fmla="*/ 174155 w 1148957"/>
                <a:gd name="connsiteY3" fmla="*/ 1336560 h 1470660"/>
                <a:gd name="connsiteX4" fmla="*/ 1903 w 1148957"/>
                <a:gd name="connsiteY4" fmla="*/ 1470660 h 1470660"/>
                <a:gd name="connsiteX5" fmla="*/ 1886 w 1148957"/>
                <a:gd name="connsiteY5" fmla="*/ 1468156 h 1470660"/>
                <a:gd name="connsiteX6" fmla="*/ 1903 w 1148957"/>
                <a:gd name="connsiteY6" fmla="*/ 1468120 h 1470660"/>
                <a:gd name="connsiteX7" fmla="*/ 1886 w 1148957"/>
                <a:gd name="connsiteY7" fmla="*/ 1468124 h 1470660"/>
                <a:gd name="connsiteX8" fmla="*/ 1529 w 1148957"/>
                <a:gd name="connsiteY8" fmla="*/ 1414898 h 1470660"/>
                <a:gd name="connsiteX9" fmla="*/ 35 w 1148957"/>
                <a:gd name="connsiteY9" fmla="*/ 1210537 h 1470660"/>
                <a:gd name="connsiteX10" fmla="*/ 3224 w 1148957"/>
                <a:gd name="connsiteY10" fmla="*/ 504 h 1470660"/>
                <a:gd name="connsiteX11" fmla="*/ 13212 w 1148957"/>
                <a:gd name="connsiteY11" fmla="*/ 0 h 1470660"/>
                <a:gd name="connsiteX0" fmla="*/ 11683 w 1147428"/>
                <a:gd name="connsiteY0" fmla="*/ 0 h 1470660"/>
                <a:gd name="connsiteX1" fmla="*/ 1142596 w 1147428"/>
                <a:gd name="connsiteY1" fmla="*/ 533335 h 1470660"/>
                <a:gd name="connsiteX2" fmla="*/ 1147428 w 1147428"/>
                <a:gd name="connsiteY2" fmla="*/ 539797 h 1470660"/>
                <a:gd name="connsiteX3" fmla="*/ 172626 w 1147428"/>
                <a:gd name="connsiteY3" fmla="*/ 1336560 h 1470660"/>
                <a:gd name="connsiteX4" fmla="*/ 374 w 1147428"/>
                <a:gd name="connsiteY4" fmla="*/ 1470660 h 1470660"/>
                <a:gd name="connsiteX5" fmla="*/ 357 w 1147428"/>
                <a:gd name="connsiteY5" fmla="*/ 1468156 h 1470660"/>
                <a:gd name="connsiteX6" fmla="*/ 374 w 1147428"/>
                <a:gd name="connsiteY6" fmla="*/ 1468120 h 1470660"/>
                <a:gd name="connsiteX7" fmla="*/ 357 w 1147428"/>
                <a:gd name="connsiteY7" fmla="*/ 1468124 h 1470660"/>
                <a:gd name="connsiteX8" fmla="*/ 0 w 1147428"/>
                <a:gd name="connsiteY8" fmla="*/ 1414898 h 1470660"/>
                <a:gd name="connsiteX9" fmla="*/ 1695 w 1147428"/>
                <a:gd name="connsiteY9" fmla="*/ 504 h 1470660"/>
                <a:gd name="connsiteX10" fmla="*/ 11683 w 1147428"/>
                <a:gd name="connsiteY10" fmla="*/ 0 h 1470660"/>
                <a:gd name="connsiteX0" fmla="*/ 11683 w 1147428"/>
                <a:gd name="connsiteY0" fmla="*/ 0 h 1470660"/>
                <a:gd name="connsiteX1" fmla="*/ 1142596 w 1147428"/>
                <a:gd name="connsiteY1" fmla="*/ 533335 h 1470660"/>
                <a:gd name="connsiteX2" fmla="*/ 1147428 w 1147428"/>
                <a:gd name="connsiteY2" fmla="*/ 539797 h 1470660"/>
                <a:gd name="connsiteX3" fmla="*/ 374 w 1147428"/>
                <a:gd name="connsiteY3" fmla="*/ 1470660 h 1470660"/>
                <a:gd name="connsiteX4" fmla="*/ 357 w 1147428"/>
                <a:gd name="connsiteY4" fmla="*/ 1468156 h 1470660"/>
                <a:gd name="connsiteX5" fmla="*/ 374 w 1147428"/>
                <a:gd name="connsiteY5" fmla="*/ 1468120 h 1470660"/>
                <a:gd name="connsiteX6" fmla="*/ 357 w 1147428"/>
                <a:gd name="connsiteY6" fmla="*/ 1468124 h 1470660"/>
                <a:gd name="connsiteX7" fmla="*/ 0 w 1147428"/>
                <a:gd name="connsiteY7" fmla="*/ 1414898 h 1470660"/>
                <a:gd name="connsiteX8" fmla="*/ 1695 w 1147428"/>
                <a:gd name="connsiteY8" fmla="*/ 504 h 1470660"/>
                <a:gd name="connsiteX9" fmla="*/ 11683 w 1147428"/>
                <a:gd name="connsiteY9" fmla="*/ 0 h 1470660"/>
                <a:gd name="connsiteX0" fmla="*/ 11683 w 1155048"/>
                <a:gd name="connsiteY0" fmla="*/ 0 h 1470660"/>
                <a:gd name="connsiteX1" fmla="*/ 1142596 w 1155048"/>
                <a:gd name="connsiteY1" fmla="*/ 533335 h 1470660"/>
                <a:gd name="connsiteX2" fmla="*/ 1155048 w 1155048"/>
                <a:gd name="connsiteY2" fmla="*/ 575357 h 1470660"/>
                <a:gd name="connsiteX3" fmla="*/ 374 w 1155048"/>
                <a:gd name="connsiteY3" fmla="*/ 1470660 h 1470660"/>
                <a:gd name="connsiteX4" fmla="*/ 357 w 1155048"/>
                <a:gd name="connsiteY4" fmla="*/ 1468156 h 1470660"/>
                <a:gd name="connsiteX5" fmla="*/ 374 w 1155048"/>
                <a:gd name="connsiteY5" fmla="*/ 1468120 h 1470660"/>
                <a:gd name="connsiteX6" fmla="*/ 357 w 1155048"/>
                <a:gd name="connsiteY6" fmla="*/ 1468124 h 1470660"/>
                <a:gd name="connsiteX7" fmla="*/ 0 w 1155048"/>
                <a:gd name="connsiteY7" fmla="*/ 1414898 h 1470660"/>
                <a:gd name="connsiteX8" fmla="*/ 1695 w 1155048"/>
                <a:gd name="connsiteY8" fmla="*/ 504 h 1470660"/>
                <a:gd name="connsiteX9" fmla="*/ 11683 w 1155048"/>
                <a:gd name="connsiteY9" fmla="*/ 0 h 1470660"/>
                <a:gd name="connsiteX0" fmla="*/ 11683 w 1155048"/>
                <a:gd name="connsiteY0" fmla="*/ 0 h 1470660"/>
                <a:gd name="connsiteX1" fmla="*/ 1142596 w 1155048"/>
                <a:gd name="connsiteY1" fmla="*/ 533335 h 1470660"/>
                <a:gd name="connsiteX2" fmla="*/ 1155048 w 1155048"/>
                <a:gd name="connsiteY2" fmla="*/ 575357 h 1470660"/>
                <a:gd name="connsiteX3" fmla="*/ 374 w 1155048"/>
                <a:gd name="connsiteY3" fmla="*/ 1470660 h 1470660"/>
                <a:gd name="connsiteX4" fmla="*/ 357 w 1155048"/>
                <a:gd name="connsiteY4" fmla="*/ 1468156 h 1470660"/>
                <a:gd name="connsiteX5" fmla="*/ 374 w 1155048"/>
                <a:gd name="connsiteY5" fmla="*/ 1468120 h 1470660"/>
                <a:gd name="connsiteX6" fmla="*/ 357 w 1155048"/>
                <a:gd name="connsiteY6" fmla="*/ 1463044 h 1470660"/>
                <a:gd name="connsiteX7" fmla="*/ 0 w 1155048"/>
                <a:gd name="connsiteY7" fmla="*/ 1414898 h 1470660"/>
                <a:gd name="connsiteX8" fmla="*/ 1695 w 1155048"/>
                <a:gd name="connsiteY8" fmla="*/ 504 h 1470660"/>
                <a:gd name="connsiteX9" fmla="*/ 11683 w 1155048"/>
                <a:gd name="connsiteY9" fmla="*/ 0 h 1470660"/>
                <a:gd name="connsiteX0" fmla="*/ 11326 w 1154691"/>
                <a:gd name="connsiteY0" fmla="*/ 0 h 1470660"/>
                <a:gd name="connsiteX1" fmla="*/ 1142239 w 1154691"/>
                <a:gd name="connsiteY1" fmla="*/ 533335 h 1470660"/>
                <a:gd name="connsiteX2" fmla="*/ 1154691 w 1154691"/>
                <a:gd name="connsiteY2" fmla="*/ 575357 h 1470660"/>
                <a:gd name="connsiteX3" fmla="*/ 17 w 1154691"/>
                <a:gd name="connsiteY3" fmla="*/ 1470660 h 1470660"/>
                <a:gd name="connsiteX4" fmla="*/ 0 w 1154691"/>
                <a:gd name="connsiteY4" fmla="*/ 1468156 h 1470660"/>
                <a:gd name="connsiteX5" fmla="*/ 17 w 1154691"/>
                <a:gd name="connsiteY5" fmla="*/ 1468120 h 1470660"/>
                <a:gd name="connsiteX6" fmla="*/ 0 w 1154691"/>
                <a:gd name="connsiteY6" fmla="*/ 1463044 h 1470660"/>
                <a:gd name="connsiteX7" fmla="*/ 1338 w 1154691"/>
                <a:gd name="connsiteY7" fmla="*/ 504 h 1470660"/>
                <a:gd name="connsiteX8" fmla="*/ 11326 w 1154691"/>
                <a:gd name="connsiteY8" fmla="*/ 0 h 1470660"/>
                <a:gd name="connsiteX0" fmla="*/ 18946 w 1162311"/>
                <a:gd name="connsiteY0" fmla="*/ 0 h 1470660"/>
                <a:gd name="connsiteX1" fmla="*/ 1149859 w 1162311"/>
                <a:gd name="connsiteY1" fmla="*/ 533335 h 1470660"/>
                <a:gd name="connsiteX2" fmla="*/ 1162311 w 1162311"/>
                <a:gd name="connsiteY2" fmla="*/ 575357 h 1470660"/>
                <a:gd name="connsiteX3" fmla="*/ 7637 w 1162311"/>
                <a:gd name="connsiteY3" fmla="*/ 1470660 h 1470660"/>
                <a:gd name="connsiteX4" fmla="*/ 7620 w 1162311"/>
                <a:gd name="connsiteY4" fmla="*/ 1468156 h 1470660"/>
                <a:gd name="connsiteX5" fmla="*/ 7637 w 1162311"/>
                <a:gd name="connsiteY5" fmla="*/ 1468120 h 1470660"/>
                <a:gd name="connsiteX6" fmla="*/ 0 w 1162311"/>
                <a:gd name="connsiteY6" fmla="*/ 1463044 h 1470660"/>
                <a:gd name="connsiteX7" fmla="*/ 8958 w 1162311"/>
                <a:gd name="connsiteY7" fmla="*/ 504 h 1470660"/>
                <a:gd name="connsiteX8" fmla="*/ 18946 w 1162311"/>
                <a:gd name="connsiteY8" fmla="*/ 0 h 147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311" h="1470660">
                  <a:moveTo>
                    <a:pt x="18946" y="0"/>
                  </a:moveTo>
                  <a:cubicBezTo>
                    <a:pt x="474243" y="0"/>
                    <a:pt x="881050" y="207614"/>
                    <a:pt x="1149859" y="533335"/>
                  </a:cubicBezTo>
                  <a:lnTo>
                    <a:pt x="1162311" y="575357"/>
                  </a:lnTo>
                  <a:lnTo>
                    <a:pt x="7637" y="1470660"/>
                  </a:lnTo>
                  <a:cubicBezTo>
                    <a:pt x="7631" y="1469825"/>
                    <a:pt x="7626" y="1468991"/>
                    <a:pt x="7620" y="1468156"/>
                  </a:cubicBezTo>
                  <a:cubicBezTo>
                    <a:pt x="7626" y="1468144"/>
                    <a:pt x="7631" y="1468132"/>
                    <a:pt x="7637" y="1468120"/>
                  </a:cubicBezTo>
                  <a:cubicBezTo>
                    <a:pt x="7631" y="1468121"/>
                    <a:pt x="6" y="1463043"/>
                    <a:pt x="0" y="1463044"/>
                  </a:cubicBezTo>
                  <a:lnTo>
                    <a:pt x="8958" y="504"/>
                  </a:lnTo>
                  <a:lnTo>
                    <a:pt x="18946" y="0"/>
                  </a:lnTo>
                  <a:close/>
                </a:path>
              </a:pathLst>
            </a:custGeom>
            <a:solidFill>
              <a:schemeClr val="accent4"/>
            </a:solidFill>
            <a:ln>
              <a:noFill/>
            </a:ln>
            <a:scene3d>
              <a:camera prst="orthographicFront"/>
              <a:lightRig rig="threePt" dir="t"/>
            </a:scene3d>
            <a:sp3d>
              <a:bevelT w="4445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Helvetica"/>
                <a:ea typeface="+mn-ea"/>
                <a:cs typeface="+mn-cs"/>
              </a:endParaRPr>
            </a:p>
          </p:txBody>
        </p:sp>
        <p:sp>
          <p:nvSpPr>
            <p:cNvPr id="36" name="Freeform 64">
              <a:extLst>
                <a:ext uri="{FF2B5EF4-FFF2-40B4-BE49-F238E27FC236}">
                  <a16:creationId xmlns:a16="http://schemas.microsoft.com/office/drawing/2014/main" id="{27F1C80A-13AC-D878-C6F9-2134F8C34AFC}"/>
                </a:ext>
              </a:extLst>
            </p:cNvPr>
            <p:cNvSpPr/>
            <p:nvPr/>
          </p:nvSpPr>
          <p:spPr>
            <a:xfrm>
              <a:off x="13509757" y="1845100"/>
              <a:ext cx="1144237" cy="1492969"/>
            </a:xfrm>
            <a:custGeom>
              <a:avLst/>
              <a:gdLst>
                <a:gd name="connsiteX0" fmla="*/ 1131015 w 1138813"/>
                <a:gd name="connsiteY0" fmla="*/ 0 h 1464521"/>
                <a:gd name="connsiteX1" fmla="*/ 1131374 w 1138813"/>
                <a:gd name="connsiteY1" fmla="*/ 87727 h 1464521"/>
                <a:gd name="connsiteX2" fmla="*/ 1138617 w 1138813"/>
                <a:gd name="connsiteY2" fmla="*/ 1183176 h 1464521"/>
                <a:gd name="connsiteX3" fmla="*/ 1138813 w 1138813"/>
                <a:gd name="connsiteY3" fmla="*/ 1209478 h 1464521"/>
                <a:gd name="connsiteX4" fmla="*/ 1138141 w 1138813"/>
                <a:gd name="connsiteY4" fmla="*/ 1464521 h 1464521"/>
                <a:gd name="connsiteX5" fmla="*/ 276274 w 1138813"/>
                <a:gd name="connsiteY5" fmla="*/ 784303 h 1464521"/>
                <a:gd name="connsiteX6" fmla="*/ 3832 w 1138813"/>
                <a:gd name="connsiteY6" fmla="*/ 567676 h 1464521"/>
                <a:gd name="connsiteX7" fmla="*/ 0 w 1138813"/>
                <a:gd name="connsiteY7" fmla="*/ 560462 h 1464521"/>
                <a:gd name="connsiteX8" fmla="*/ 21077 w 1138813"/>
                <a:gd name="connsiteY8" fmla="*/ 532276 h 1464521"/>
                <a:gd name="connsiteX9" fmla="*/ 1002143 w 1138813"/>
                <a:gd name="connsiteY9" fmla="*/ 6508 h 1464521"/>
                <a:gd name="connsiteX10" fmla="*/ 1131015 w 1138813"/>
                <a:gd name="connsiteY10" fmla="*/ 0 h 1464521"/>
                <a:gd name="connsiteX0" fmla="*/ 1131015 w 1143154"/>
                <a:gd name="connsiteY0" fmla="*/ 0 h 1464521"/>
                <a:gd name="connsiteX1" fmla="*/ 1138617 w 1143154"/>
                <a:gd name="connsiteY1" fmla="*/ 1183176 h 1464521"/>
                <a:gd name="connsiteX2" fmla="*/ 1138813 w 1143154"/>
                <a:gd name="connsiteY2" fmla="*/ 1209478 h 1464521"/>
                <a:gd name="connsiteX3" fmla="*/ 1138141 w 1143154"/>
                <a:gd name="connsiteY3" fmla="*/ 1464521 h 1464521"/>
                <a:gd name="connsiteX4" fmla="*/ 276274 w 1143154"/>
                <a:gd name="connsiteY4" fmla="*/ 784303 h 1464521"/>
                <a:gd name="connsiteX5" fmla="*/ 3832 w 1143154"/>
                <a:gd name="connsiteY5" fmla="*/ 567676 h 1464521"/>
                <a:gd name="connsiteX6" fmla="*/ 0 w 1143154"/>
                <a:gd name="connsiteY6" fmla="*/ 560462 h 1464521"/>
                <a:gd name="connsiteX7" fmla="*/ 21077 w 1143154"/>
                <a:gd name="connsiteY7" fmla="*/ 532276 h 1464521"/>
                <a:gd name="connsiteX8" fmla="*/ 1002143 w 1143154"/>
                <a:gd name="connsiteY8" fmla="*/ 6508 h 1464521"/>
                <a:gd name="connsiteX9" fmla="*/ 1131015 w 1143154"/>
                <a:gd name="connsiteY9" fmla="*/ 0 h 1464521"/>
                <a:gd name="connsiteX0" fmla="*/ 1131015 w 1143276"/>
                <a:gd name="connsiteY0" fmla="*/ 0 h 1464521"/>
                <a:gd name="connsiteX1" fmla="*/ 1138813 w 1143276"/>
                <a:gd name="connsiteY1" fmla="*/ 1209478 h 1464521"/>
                <a:gd name="connsiteX2" fmla="*/ 1138141 w 1143276"/>
                <a:gd name="connsiteY2" fmla="*/ 1464521 h 1464521"/>
                <a:gd name="connsiteX3" fmla="*/ 276274 w 1143276"/>
                <a:gd name="connsiteY3" fmla="*/ 784303 h 1464521"/>
                <a:gd name="connsiteX4" fmla="*/ 3832 w 1143276"/>
                <a:gd name="connsiteY4" fmla="*/ 567676 h 1464521"/>
                <a:gd name="connsiteX5" fmla="*/ 0 w 1143276"/>
                <a:gd name="connsiteY5" fmla="*/ 560462 h 1464521"/>
                <a:gd name="connsiteX6" fmla="*/ 21077 w 1143276"/>
                <a:gd name="connsiteY6" fmla="*/ 532276 h 1464521"/>
                <a:gd name="connsiteX7" fmla="*/ 1002143 w 1143276"/>
                <a:gd name="connsiteY7" fmla="*/ 6508 h 1464521"/>
                <a:gd name="connsiteX8" fmla="*/ 1131015 w 1143276"/>
                <a:gd name="connsiteY8" fmla="*/ 0 h 1464521"/>
                <a:gd name="connsiteX0" fmla="*/ 1131015 w 1143276"/>
                <a:gd name="connsiteY0" fmla="*/ 0 h 1464521"/>
                <a:gd name="connsiteX1" fmla="*/ 1138813 w 1143276"/>
                <a:gd name="connsiteY1" fmla="*/ 1209478 h 1464521"/>
                <a:gd name="connsiteX2" fmla="*/ 1138141 w 1143276"/>
                <a:gd name="connsiteY2" fmla="*/ 1464521 h 1464521"/>
                <a:gd name="connsiteX3" fmla="*/ 3832 w 1143276"/>
                <a:gd name="connsiteY3" fmla="*/ 567676 h 1464521"/>
                <a:gd name="connsiteX4" fmla="*/ 0 w 1143276"/>
                <a:gd name="connsiteY4" fmla="*/ 560462 h 1464521"/>
                <a:gd name="connsiteX5" fmla="*/ 21077 w 1143276"/>
                <a:gd name="connsiteY5" fmla="*/ 532276 h 1464521"/>
                <a:gd name="connsiteX6" fmla="*/ 1002143 w 1143276"/>
                <a:gd name="connsiteY6" fmla="*/ 6508 h 1464521"/>
                <a:gd name="connsiteX7" fmla="*/ 1131015 w 1143276"/>
                <a:gd name="connsiteY7" fmla="*/ 0 h 1464521"/>
                <a:gd name="connsiteX0" fmla="*/ 1141175 w 1150486"/>
                <a:gd name="connsiteY0" fmla="*/ 0 h 1467061"/>
                <a:gd name="connsiteX1" fmla="*/ 1138813 w 1150486"/>
                <a:gd name="connsiteY1" fmla="*/ 1212018 h 1467061"/>
                <a:gd name="connsiteX2" fmla="*/ 1138141 w 1150486"/>
                <a:gd name="connsiteY2" fmla="*/ 1467061 h 1467061"/>
                <a:gd name="connsiteX3" fmla="*/ 3832 w 1150486"/>
                <a:gd name="connsiteY3" fmla="*/ 570216 h 1467061"/>
                <a:gd name="connsiteX4" fmla="*/ 0 w 1150486"/>
                <a:gd name="connsiteY4" fmla="*/ 563002 h 1467061"/>
                <a:gd name="connsiteX5" fmla="*/ 21077 w 1150486"/>
                <a:gd name="connsiteY5" fmla="*/ 534816 h 1467061"/>
                <a:gd name="connsiteX6" fmla="*/ 1002143 w 1150486"/>
                <a:gd name="connsiteY6" fmla="*/ 9048 h 1467061"/>
                <a:gd name="connsiteX7" fmla="*/ 1141175 w 1150486"/>
                <a:gd name="connsiteY7" fmla="*/ 0 h 1467061"/>
                <a:gd name="connsiteX0" fmla="*/ 1141175 w 1141175"/>
                <a:gd name="connsiteY0" fmla="*/ 0 h 1467061"/>
                <a:gd name="connsiteX1" fmla="*/ 1138813 w 1141175"/>
                <a:gd name="connsiteY1" fmla="*/ 1212018 h 1467061"/>
                <a:gd name="connsiteX2" fmla="*/ 1138141 w 1141175"/>
                <a:gd name="connsiteY2" fmla="*/ 1467061 h 1467061"/>
                <a:gd name="connsiteX3" fmla="*/ 3832 w 1141175"/>
                <a:gd name="connsiteY3" fmla="*/ 570216 h 1467061"/>
                <a:gd name="connsiteX4" fmla="*/ 0 w 1141175"/>
                <a:gd name="connsiteY4" fmla="*/ 563002 h 1467061"/>
                <a:gd name="connsiteX5" fmla="*/ 21077 w 1141175"/>
                <a:gd name="connsiteY5" fmla="*/ 534816 h 1467061"/>
                <a:gd name="connsiteX6" fmla="*/ 1002143 w 1141175"/>
                <a:gd name="connsiteY6" fmla="*/ 9048 h 1467061"/>
                <a:gd name="connsiteX7" fmla="*/ 1141175 w 1141175"/>
                <a:gd name="connsiteY7" fmla="*/ 0 h 1467061"/>
                <a:gd name="connsiteX0" fmla="*/ 1141175 w 1141175"/>
                <a:gd name="connsiteY0" fmla="*/ 0 h 1474681"/>
                <a:gd name="connsiteX1" fmla="*/ 1138813 w 1141175"/>
                <a:gd name="connsiteY1" fmla="*/ 1212018 h 1474681"/>
                <a:gd name="connsiteX2" fmla="*/ 1138141 w 1141175"/>
                <a:gd name="connsiteY2" fmla="*/ 1474681 h 1474681"/>
                <a:gd name="connsiteX3" fmla="*/ 3832 w 1141175"/>
                <a:gd name="connsiteY3" fmla="*/ 570216 h 1474681"/>
                <a:gd name="connsiteX4" fmla="*/ 0 w 1141175"/>
                <a:gd name="connsiteY4" fmla="*/ 563002 h 1474681"/>
                <a:gd name="connsiteX5" fmla="*/ 21077 w 1141175"/>
                <a:gd name="connsiteY5" fmla="*/ 534816 h 1474681"/>
                <a:gd name="connsiteX6" fmla="*/ 1002143 w 1141175"/>
                <a:gd name="connsiteY6" fmla="*/ 9048 h 1474681"/>
                <a:gd name="connsiteX7" fmla="*/ 1141175 w 1141175"/>
                <a:gd name="connsiteY7" fmla="*/ 0 h 1474681"/>
                <a:gd name="connsiteX0" fmla="*/ 1141175 w 1141175"/>
                <a:gd name="connsiteY0" fmla="*/ 0 h 1474681"/>
                <a:gd name="connsiteX1" fmla="*/ 1138813 w 1141175"/>
                <a:gd name="connsiteY1" fmla="*/ 1212018 h 1474681"/>
                <a:gd name="connsiteX2" fmla="*/ 1132045 w 1141175"/>
                <a:gd name="connsiteY2" fmla="*/ 1474681 h 1474681"/>
                <a:gd name="connsiteX3" fmla="*/ 3832 w 1141175"/>
                <a:gd name="connsiteY3" fmla="*/ 570216 h 1474681"/>
                <a:gd name="connsiteX4" fmla="*/ 0 w 1141175"/>
                <a:gd name="connsiteY4" fmla="*/ 563002 h 1474681"/>
                <a:gd name="connsiteX5" fmla="*/ 21077 w 1141175"/>
                <a:gd name="connsiteY5" fmla="*/ 534816 h 1474681"/>
                <a:gd name="connsiteX6" fmla="*/ 1002143 w 1141175"/>
                <a:gd name="connsiteY6" fmla="*/ 9048 h 1474681"/>
                <a:gd name="connsiteX7" fmla="*/ 1141175 w 1141175"/>
                <a:gd name="connsiteY7" fmla="*/ 0 h 1474681"/>
                <a:gd name="connsiteX0" fmla="*/ 1141175 w 1144237"/>
                <a:gd name="connsiteY0" fmla="*/ 0 h 1492969"/>
                <a:gd name="connsiteX1" fmla="*/ 1138813 w 1144237"/>
                <a:gd name="connsiteY1" fmla="*/ 1212018 h 1492969"/>
                <a:gd name="connsiteX2" fmla="*/ 1144237 w 1144237"/>
                <a:gd name="connsiteY2" fmla="*/ 1492969 h 1492969"/>
                <a:gd name="connsiteX3" fmla="*/ 3832 w 1144237"/>
                <a:gd name="connsiteY3" fmla="*/ 570216 h 1492969"/>
                <a:gd name="connsiteX4" fmla="*/ 0 w 1144237"/>
                <a:gd name="connsiteY4" fmla="*/ 563002 h 1492969"/>
                <a:gd name="connsiteX5" fmla="*/ 21077 w 1144237"/>
                <a:gd name="connsiteY5" fmla="*/ 534816 h 1492969"/>
                <a:gd name="connsiteX6" fmla="*/ 1002143 w 1144237"/>
                <a:gd name="connsiteY6" fmla="*/ 9048 h 1492969"/>
                <a:gd name="connsiteX7" fmla="*/ 1141175 w 1144237"/>
                <a:gd name="connsiteY7" fmla="*/ 0 h 149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4237" h="1492969">
                  <a:moveTo>
                    <a:pt x="1141175" y="0"/>
                  </a:moveTo>
                  <a:cubicBezTo>
                    <a:pt x="1141093" y="203035"/>
                    <a:pt x="1137625" y="967931"/>
                    <a:pt x="1138813" y="1212018"/>
                  </a:cubicBezTo>
                  <a:lnTo>
                    <a:pt x="1144237" y="1492969"/>
                  </a:lnTo>
                  <a:lnTo>
                    <a:pt x="3832" y="570216"/>
                  </a:lnTo>
                  <a:lnTo>
                    <a:pt x="0" y="563002"/>
                  </a:lnTo>
                  <a:lnTo>
                    <a:pt x="21077" y="534816"/>
                  </a:lnTo>
                  <a:cubicBezTo>
                    <a:pt x="260019" y="245286"/>
                    <a:pt x="607995" y="49076"/>
                    <a:pt x="1002143" y="9048"/>
                  </a:cubicBezTo>
                  <a:lnTo>
                    <a:pt x="1141175" y="0"/>
                  </a:lnTo>
                  <a:close/>
                </a:path>
              </a:pathLst>
            </a:custGeom>
            <a:solidFill>
              <a:schemeClr val="accent1">
                <a:lumMod val="75000"/>
              </a:schemeClr>
            </a:solidFill>
            <a:ln>
              <a:noFill/>
            </a:ln>
            <a:scene3d>
              <a:camera prst="orthographicFront"/>
              <a:lightRig rig="threePt" dir="t"/>
            </a:scene3d>
            <a:sp3d>
              <a:bevelT w="44450" h="127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Helvetica"/>
                <a:ea typeface="+mn-ea"/>
                <a:cs typeface="+mn-cs"/>
              </a:endParaRPr>
            </a:p>
          </p:txBody>
        </p:sp>
        <p:sp>
          <p:nvSpPr>
            <p:cNvPr id="37" name="Freeform 62">
              <a:extLst>
                <a:ext uri="{FF2B5EF4-FFF2-40B4-BE49-F238E27FC236}">
                  <a16:creationId xmlns:a16="http://schemas.microsoft.com/office/drawing/2014/main" id="{9F6892CB-79FB-559F-2A9C-378D4CD7085C}"/>
                </a:ext>
              </a:extLst>
            </p:cNvPr>
            <p:cNvSpPr/>
            <p:nvPr/>
          </p:nvSpPr>
          <p:spPr>
            <a:xfrm>
              <a:off x="14653135" y="2388133"/>
              <a:ext cx="1474191" cy="1261126"/>
            </a:xfrm>
            <a:custGeom>
              <a:avLst/>
              <a:gdLst>
                <a:gd name="connsiteX0" fmla="*/ 1140589 w 1469111"/>
                <a:gd name="connsiteY0" fmla="*/ 0 h 1261126"/>
                <a:gd name="connsiteX1" fmla="*/ 1218813 w 1469111"/>
                <a:gd name="connsiteY1" fmla="*/ 104607 h 1261126"/>
                <a:gd name="connsiteX2" fmla="*/ 1469111 w 1469111"/>
                <a:gd name="connsiteY2" fmla="*/ 924027 h 1261126"/>
                <a:gd name="connsiteX3" fmla="*/ 1439336 w 1469111"/>
                <a:gd name="connsiteY3" fmla="*/ 1219392 h 1261126"/>
                <a:gd name="connsiteX4" fmla="*/ 1428605 w 1469111"/>
                <a:gd name="connsiteY4" fmla="*/ 1261126 h 1261126"/>
                <a:gd name="connsiteX5" fmla="*/ 1214045 w 1469111"/>
                <a:gd name="connsiteY5" fmla="*/ 1212583 h 1261126"/>
                <a:gd name="connsiteX6" fmla="*/ 1491 w 1469111"/>
                <a:gd name="connsiteY6" fmla="*/ 932614 h 1261126"/>
                <a:gd name="connsiteX7" fmla="*/ 0 w 1469111"/>
                <a:gd name="connsiteY7" fmla="*/ 929442 h 1261126"/>
                <a:gd name="connsiteX8" fmla="*/ 164474 w 1469111"/>
                <a:gd name="connsiteY8" fmla="*/ 795007 h 1261126"/>
                <a:gd name="connsiteX9" fmla="*/ 1150462 w 1469111"/>
                <a:gd name="connsiteY9" fmla="*/ 27407 h 1261126"/>
                <a:gd name="connsiteX10" fmla="*/ 1140589 w 1469111"/>
                <a:gd name="connsiteY10" fmla="*/ 0 h 1261126"/>
                <a:gd name="connsiteX0" fmla="*/ 1145669 w 1474191"/>
                <a:gd name="connsiteY0" fmla="*/ 0 h 1261126"/>
                <a:gd name="connsiteX1" fmla="*/ 1223893 w 1474191"/>
                <a:gd name="connsiteY1" fmla="*/ 104607 h 1261126"/>
                <a:gd name="connsiteX2" fmla="*/ 1474191 w 1474191"/>
                <a:gd name="connsiteY2" fmla="*/ 924027 h 1261126"/>
                <a:gd name="connsiteX3" fmla="*/ 1444416 w 1474191"/>
                <a:gd name="connsiteY3" fmla="*/ 1219392 h 1261126"/>
                <a:gd name="connsiteX4" fmla="*/ 1433685 w 1474191"/>
                <a:gd name="connsiteY4" fmla="*/ 1261126 h 1261126"/>
                <a:gd name="connsiteX5" fmla="*/ 1219125 w 1474191"/>
                <a:gd name="connsiteY5" fmla="*/ 1212583 h 1261126"/>
                <a:gd name="connsiteX6" fmla="*/ 6571 w 1474191"/>
                <a:gd name="connsiteY6" fmla="*/ 932614 h 1261126"/>
                <a:gd name="connsiteX7" fmla="*/ 0 w 1474191"/>
                <a:gd name="connsiteY7" fmla="*/ 924362 h 1261126"/>
                <a:gd name="connsiteX8" fmla="*/ 169554 w 1474191"/>
                <a:gd name="connsiteY8" fmla="*/ 795007 h 1261126"/>
                <a:gd name="connsiteX9" fmla="*/ 1155542 w 1474191"/>
                <a:gd name="connsiteY9" fmla="*/ 27407 h 1261126"/>
                <a:gd name="connsiteX10" fmla="*/ 1145669 w 1474191"/>
                <a:gd name="connsiteY10" fmla="*/ 0 h 126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4191" h="1261126">
                  <a:moveTo>
                    <a:pt x="1145669" y="0"/>
                  </a:moveTo>
                  <a:lnTo>
                    <a:pt x="1223893" y="104607"/>
                  </a:lnTo>
                  <a:cubicBezTo>
                    <a:pt x="1381918" y="338516"/>
                    <a:pt x="1474191" y="620496"/>
                    <a:pt x="1474191" y="924027"/>
                  </a:cubicBezTo>
                  <a:cubicBezTo>
                    <a:pt x="1474191" y="1025204"/>
                    <a:pt x="1463938" y="1123987"/>
                    <a:pt x="1444416" y="1219392"/>
                  </a:cubicBezTo>
                  <a:lnTo>
                    <a:pt x="1433685" y="1261126"/>
                  </a:lnTo>
                  <a:lnTo>
                    <a:pt x="1219125" y="1212583"/>
                  </a:lnTo>
                  <a:lnTo>
                    <a:pt x="6571" y="932614"/>
                  </a:lnTo>
                  <a:lnTo>
                    <a:pt x="0" y="924362"/>
                  </a:lnTo>
                  <a:lnTo>
                    <a:pt x="169554" y="795007"/>
                  </a:lnTo>
                  <a:lnTo>
                    <a:pt x="1155542" y="27407"/>
                  </a:lnTo>
                  <a:lnTo>
                    <a:pt x="1145669" y="0"/>
                  </a:lnTo>
                  <a:close/>
                </a:path>
              </a:pathLst>
            </a:custGeom>
            <a:solidFill>
              <a:schemeClr val="accent5"/>
            </a:solidFill>
            <a:ln>
              <a:noFill/>
            </a:ln>
            <a:scene3d>
              <a:camera prst="orthographicFront"/>
              <a:lightRig rig="threePt" dir="t"/>
            </a:scene3d>
            <a:sp3d>
              <a:bevelT w="44450" h="127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Helvetica"/>
                <a:ea typeface="+mn-ea"/>
                <a:cs typeface="+mn-cs"/>
              </a:endParaRPr>
            </a:p>
          </p:txBody>
        </p:sp>
        <p:sp>
          <p:nvSpPr>
            <p:cNvPr id="38" name="Freeform 61">
              <a:extLst>
                <a:ext uri="{FF2B5EF4-FFF2-40B4-BE49-F238E27FC236}">
                  <a16:creationId xmlns:a16="http://schemas.microsoft.com/office/drawing/2014/main" id="{E0E0B6BE-20EA-84A7-7A24-444A0749A636}"/>
                </a:ext>
              </a:extLst>
            </p:cNvPr>
            <p:cNvSpPr/>
            <p:nvPr/>
          </p:nvSpPr>
          <p:spPr>
            <a:xfrm>
              <a:off x="13196166" y="2410715"/>
              <a:ext cx="1449815" cy="1237413"/>
            </a:xfrm>
            <a:custGeom>
              <a:avLst/>
              <a:gdLst>
                <a:gd name="connsiteX0" fmla="*/ 311636 w 1449815"/>
                <a:gd name="connsiteY0" fmla="*/ 0 h 1227253"/>
                <a:gd name="connsiteX1" fmla="*/ 317422 w 1449815"/>
                <a:gd name="connsiteY1" fmla="*/ 4601 h 1227253"/>
                <a:gd name="connsiteX2" fmla="*/ 318891 w 1449815"/>
                <a:gd name="connsiteY2" fmla="*/ 7366 h 1227253"/>
                <a:gd name="connsiteX3" fmla="*/ 589864 w 1449815"/>
                <a:gd name="connsiteY3" fmla="*/ 221228 h 1227253"/>
                <a:gd name="connsiteX4" fmla="*/ 1449815 w 1449815"/>
                <a:gd name="connsiteY4" fmla="*/ 905003 h 1227253"/>
                <a:gd name="connsiteX5" fmla="*/ 37603 w 1449815"/>
                <a:gd name="connsiteY5" fmla="*/ 1227253 h 1227253"/>
                <a:gd name="connsiteX6" fmla="*/ 29775 w 1449815"/>
                <a:gd name="connsiteY6" fmla="*/ 1196811 h 1227253"/>
                <a:gd name="connsiteX7" fmla="*/ 0 w 1449815"/>
                <a:gd name="connsiteY7" fmla="*/ 901446 h 1227253"/>
                <a:gd name="connsiteX8" fmla="*/ 250298 w 1449815"/>
                <a:gd name="connsiteY8" fmla="*/ 82026 h 1227253"/>
                <a:gd name="connsiteX9" fmla="*/ 311636 w 1449815"/>
                <a:gd name="connsiteY9" fmla="*/ 0 h 1227253"/>
                <a:gd name="connsiteX0" fmla="*/ 311636 w 1449815"/>
                <a:gd name="connsiteY0" fmla="*/ 0 h 1237413"/>
                <a:gd name="connsiteX1" fmla="*/ 317422 w 1449815"/>
                <a:gd name="connsiteY1" fmla="*/ 4601 h 1237413"/>
                <a:gd name="connsiteX2" fmla="*/ 318891 w 1449815"/>
                <a:gd name="connsiteY2" fmla="*/ 7366 h 1237413"/>
                <a:gd name="connsiteX3" fmla="*/ 589864 w 1449815"/>
                <a:gd name="connsiteY3" fmla="*/ 221228 h 1237413"/>
                <a:gd name="connsiteX4" fmla="*/ 1449815 w 1449815"/>
                <a:gd name="connsiteY4" fmla="*/ 905003 h 1237413"/>
                <a:gd name="connsiteX5" fmla="*/ 42683 w 1449815"/>
                <a:gd name="connsiteY5" fmla="*/ 1237413 h 1237413"/>
                <a:gd name="connsiteX6" fmla="*/ 29775 w 1449815"/>
                <a:gd name="connsiteY6" fmla="*/ 1196811 h 1237413"/>
                <a:gd name="connsiteX7" fmla="*/ 0 w 1449815"/>
                <a:gd name="connsiteY7" fmla="*/ 901446 h 1237413"/>
                <a:gd name="connsiteX8" fmla="*/ 250298 w 1449815"/>
                <a:gd name="connsiteY8" fmla="*/ 82026 h 1237413"/>
                <a:gd name="connsiteX9" fmla="*/ 311636 w 1449815"/>
                <a:gd name="connsiteY9" fmla="*/ 0 h 1237413"/>
                <a:gd name="connsiteX0" fmla="*/ 311636 w 1449815"/>
                <a:gd name="connsiteY0" fmla="*/ 0 h 1237413"/>
                <a:gd name="connsiteX1" fmla="*/ 317422 w 1449815"/>
                <a:gd name="connsiteY1" fmla="*/ 4601 h 1237413"/>
                <a:gd name="connsiteX2" fmla="*/ 318891 w 1449815"/>
                <a:gd name="connsiteY2" fmla="*/ 7366 h 1237413"/>
                <a:gd name="connsiteX3" fmla="*/ 589864 w 1449815"/>
                <a:gd name="connsiteY3" fmla="*/ 221228 h 1237413"/>
                <a:gd name="connsiteX4" fmla="*/ 1449815 w 1449815"/>
                <a:gd name="connsiteY4" fmla="*/ 911099 h 1237413"/>
                <a:gd name="connsiteX5" fmla="*/ 42683 w 1449815"/>
                <a:gd name="connsiteY5" fmla="*/ 1237413 h 1237413"/>
                <a:gd name="connsiteX6" fmla="*/ 29775 w 1449815"/>
                <a:gd name="connsiteY6" fmla="*/ 1196811 h 1237413"/>
                <a:gd name="connsiteX7" fmla="*/ 0 w 1449815"/>
                <a:gd name="connsiteY7" fmla="*/ 901446 h 1237413"/>
                <a:gd name="connsiteX8" fmla="*/ 250298 w 1449815"/>
                <a:gd name="connsiteY8" fmla="*/ 82026 h 1237413"/>
                <a:gd name="connsiteX9" fmla="*/ 311636 w 1449815"/>
                <a:gd name="connsiteY9" fmla="*/ 0 h 123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9815" h="1237413">
                  <a:moveTo>
                    <a:pt x="311636" y="0"/>
                  </a:moveTo>
                  <a:lnTo>
                    <a:pt x="317422" y="4601"/>
                  </a:lnTo>
                  <a:lnTo>
                    <a:pt x="318891" y="7366"/>
                  </a:lnTo>
                  <a:lnTo>
                    <a:pt x="589864" y="221228"/>
                  </a:lnTo>
                  <a:lnTo>
                    <a:pt x="1449815" y="911099"/>
                  </a:lnTo>
                  <a:lnTo>
                    <a:pt x="42683" y="1237413"/>
                  </a:lnTo>
                  <a:cubicBezTo>
                    <a:pt x="40074" y="1227266"/>
                    <a:pt x="32384" y="1206958"/>
                    <a:pt x="29775" y="1196811"/>
                  </a:cubicBezTo>
                  <a:cubicBezTo>
                    <a:pt x="10253" y="1101406"/>
                    <a:pt x="0" y="1002623"/>
                    <a:pt x="0" y="901446"/>
                  </a:cubicBezTo>
                  <a:cubicBezTo>
                    <a:pt x="0" y="597915"/>
                    <a:pt x="92273" y="315935"/>
                    <a:pt x="250298" y="82026"/>
                  </a:cubicBezTo>
                  <a:lnTo>
                    <a:pt x="311636" y="0"/>
                  </a:lnTo>
                  <a:close/>
                </a:path>
              </a:pathLst>
            </a:custGeom>
            <a:solidFill>
              <a:schemeClr val="tx2"/>
            </a:solidFill>
            <a:ln>
              <a:noFill/>
            </a:ln>
            <a:scene3d>
              <a:camera prst="orthographicFront"/>
              <a:lightRig rig="threePt" dir="t"/>
            </a:scene3d>
            <a:sp3d>
              <a:bevelT w="44450" h="127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Helvetica"/>
                <a:ea typeface="+mn-ea"/>
                <a:cs typeface="+mn-cs"/>
              </a:endParaRPr>
            </a:p>
          </p:txBody>
        </p:sp>
        <p:sp>
          <p:nvSpPr>
            <p:cNvPr id="39" name="Freeform 60">
              <a:extLst>
                <a:ext uri="{FF2B5EF4-FFF2-40B4-BE49-F238E27FC236}">
                  <a16:creationId xmlns:a16="http://schemas.microsoft.com/office/drawing/2014/main" id="{C0B31F39-9CA2-9E9C-BAAE-7C65FB5AE95C}"/>
                </a:ext>
              </a:extLst>
            </p:cNvPr>
            <p:cNvSpPr/>
            <p:nvPr/>
          </p:nvSpPr>
          <p:spPr>
            <a:xfrm>
              <a:off x="13235504" y="3314705"/>
              <a:ext cx="1414916" cy="1313003"/>
            </a:xfrm>
            <a:custGeom>
              <a:avLst/>
              <a:gdLst>
                <a:gd name="connsiteX0" fmla="*/ 1414916 w 1414916"/>
                <a:gd name="connsiteY0" fmla="*/ 0 h 1313003"/>
                <a:gd name="connsiteX1" fmla="*/ 1414916 w 1414916"/>
                <a:gd name="connsiteY1" fmla="*/ 32 h 1313003"/>
                <a:gd name="connsiteX2" fmla="*/ 1163058 w 1414916"/>
                <a:gd name="connsiteY2" fmla="*/ 534588 h 1313003"/>
                <a:gd name="connsiteX3" fmla="*/ 783406 w 1414916"/>
                <a:gd name="connsiteY3" fmla="*/ 1313003 h 1313003"/>
                <a:gd name="connsiteX4" fmla="*/ 727660 w 1414916"/>
                <a:gd name="connsiteY4" fmla="*/ 1286148 h 1313003"/>
                <a:gd name="connsiteX5" fmla="*/ 26552 w 1414916"/>
                <a:gd name="connsiteY5" fmla="*/ 433274 h 1313003"/>
                <a:gd name="connsiteX6" fmla="*/ 0 w 1414916"/>
                <a:gd name="connsiteY6" fmla="*/ 330011 h 1313003"/>
                <a:gd name="connsiteX7" fmla="*/ 1412393 w 1414916"/>
                <a:gd name="connsiteY7" fmla="*/ 2536 h 1313003"/>
                <a:gd name="connsiteX8" fmla="*/ 1410477 w 1414916"/>
                <a:gd name="connsiteY8" fmla="*/ 1013 h 1313003"/>
                <a:gd name="connsiteX9" fmla="*/ 1414916 w 1414916"/>
                <a:gd name="connsiteY9" fmla="*/ 0 h 131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4916" h="1313003">
                  <a:moveTo>
                    <a:pt x="1414916" y="0"/>
                  </a:moveTo>
                  <a:lnTo>
                    <a:pt x="1414916" y="32"/>
                  </a:lnTo>
                  <a:lnTo>
                    <a:pt x="1163058" y="534588"/>
                  </a:lnTo>
                  <a:lnTo>
                    <a:pt x="783406" y="1313003"/>
                  </a:lnTo>
                  <a:lnTo>
                    <a:pt x="727660" y="1286148"/>
                  </a:lnTo>
                  <a:cubicBezTo>
                    <a:pt x="395399" y="1105654"/>
                    <a:pt x="140742" y="800408"/>
                    <a:pt x="26552" y="433274"/>
                  </a:cubicBezTo>
                  <a:lnTo>
                    <a:pt x="0" y="330011"/>
                  </a:lnTo>
                  <a:lnTo>
                    <a:pt x="1412393" y="2536"/>
                  </a:lnTo>
                  <a:lnTo>
                    <a:pt x="1410477" y="1013"/>
                  </a:lnTo>
                  <a:lnTo>
                    <a:pt x="1414916" y="0"/>
                  </a:lnTo>
                  <a:close/>
                </a:path>
              </a:pathLst>
            </a:custGeom>
            <a:solidFill>
              <a:schemeClr val="accent1"/>
            </a:solidFill>
            <a:ln>
              <a:noFill/>
            </a:ln>
            <a:scene3d>
              <a:camera prst="orthographicFront"/>
              <a:lightRig rig="threePt" dir="t"/>
            </a:scene3d>
            <a:sp3d>
              <a:bevelT w="44450" h="127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Helvetica"/>
                <a:ea typeface="+mn-ea"/>
                <a:cs typeface="+mn-cs"/>
              </a:endParaRPr>
            </a:p>
          </p:txBody>
        </p:sp>
        <p:sp>
          <p:nvSpPr>
            <p:cNvPr id="40" name="Freeform 55">
              <a:extLst>
                <a:ext uri="{FF2B5EF4-FFF2-40B4-BE49-F238E27FC236}">
                  <a16:creationId xmlns:a16="http://schemas.microsoft.com/office/drawing/2014/main" id="{304DBEC0-82ED-BA74-86C5-8E86A9287D4D}"/>
                </a:ext>
              </a:extLst>
            </p:cNvPr>
            <p:cNvSpPr/>
            <p:nvPr/>
          </p:nvSpPr>
          <p:spPr>
            <a:xfrm>
              <a:off x="14014183" y="3311036"/>
              <a:ext cx="1265019" cy="1466705"/>
            </a:xfrm>
            <a:custGeom>
              <a:avLst/>
              <a:gdLst>
                <a:gd name="connsiteX0" fmla="*/ 624228 w 1249779"/>
                <a:gd name="connsiteY0" fmla="*/ 0 h 1451465"/>
                <a:gd name="connsiteX1" fmla="*/ 1249779 w 1249779"/>
                <a:gd name="connsiteY1" fmla="*/ 1313658 h 1451465"/>
                <a:gd name="connsiteX2" fmla="*/ 1202793 w 1249779"/>
                <a:gd name="connsiteY2" fmla="*/ 1336292 h 1451465"/>
                <a:gd name="connsiteX3" fmla="*/ 632323 w 1249779"/>
                <a:gd name="connsiteY3" fmla="*/ 1451465 h 1451465"/>
                <a:gd name="connsiteX4" fmla="*/ 61853 w 1249779"/>
                <a:gd name="connsiteY4" fmla="*/ 1336292 h 1451465"/>
                <a:gd name="connsiteX5" fmla="*/ 0 w 1249779"/>
                <a:gd name="connsiteY5" fmla="*/ 1306496 h 1451465"/>
                <a:gd name="connsiteX6" fmla="*/ 369139 w 1249779"/>
                <a:gd name="connsiteY6" fmla="*/ 523017 h 1451465"/>
                <a:gd name="connsiteX7" fmla="*/ 624228 w 1249779"/>
                <a:gd name="connsiteY7" fmla="*/ 0 h 1451465"/>
                <a:gd name="connsiteX0" fmla="*/ 639468 w 1265019"/>
                <a:gd name="connsiteY0" fmla="*/ 0 h 1451465"/>
                <a:gd name="connsiteX1" fmla="*/ 1265019 w 1265019"/>
                <a:gd name="connsiteY1" fmla="*/ 1313658 h 1451465"/>
                <a:gd name="connsiteX2" fmla="*/ 1218033 w 1265019"/>
                <a:gd name="connsiteY2" fmla="*/ 1336292 h 1451465"/>
                <a:gd name="connsiteX3" fmla="*/ 647563 w 1265019"/>
                <a:gd name="connsiteY3" fmla="*/ 1451465 h 1451465"/>
                <a:gd name="connsiteX4" fmla="*/ 77093 w 1265019"/>
                <a:gd name="connsiteY4" fmla="*/ 1336292 h 1451465"/>
                <a:gd name="connsiteX5" fmla="*/ 0 w 1265019"/>
                <a:gd name="connsiteY5" fmla="*/ 1303956 h 1451465"/>
                <a:gd name="connsiteX6" fmla="*/ 384379 w 1265019"/>
                <a:gd name="connsiteY6" fmla="*/ 523017 h 1451465"/>
                <a:gd name="connsiteX7" fmla="*/ 639468 w 1265019"/>
                <a:gd name="connsiteY7" fmla="*/ 0 h 1451465"/>
                <a:gd name="connsiteX0" fmla="*/ 636928 w 1265019"/>
                <a:gd name="connsiteY0" fmla="*/ 0 h 1466705"/>
                <a:gd name="connsiteX1" fmla="*/ 1265019 w 1265019"/>
                <a:gd name="connsiteY1" fmla="*/ 1328898 h 1466705"/>
                <a:gd name="connsiteX2" fmla="*/ 1218033 w 1265019"/>
                <a:gd name="connsiteY2" fmla="*/ 1351532 h 1466705"/>
                <a:gd name="connsiteX3" fmla="*/ 647563 w 1265019"/>
                <a:gd name="connsiteY3" fmla="*/ 1466705 h 1466705"/>
                <a:gd name="connsiteX4" fmla="*/ 77093 w 1265019"/>
                <a:gd name="connsiteY4" fmla="*/ 1351532 h 1466705"/>
                <a:gd name="connsiteX5" fmla="*/ 0 w 1265019"/>
                <a:gd name="connsiteY5" fmla="*/ 1319196 h 1466705"/>
                <a:gd name="connsiteX6" fmla="*/ 384379 w 1265019"/>
                <a:gd name="connsiteY6" fmla="*/ 538257 h 1466705"/>
                <a:gd name="connsiteX7" fmla="*/ 636928 w 1265019"/>
                <a:gd name="connsiteY7" fmla="*/ 0 h 146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5019" h="1466705">
                  <a:moveTo>
                    <a:pt x="636928" y="0"/>
                  </a:moveTo>
                  <a:lnTo>
                    <a:pt x="1265019" y="1328898"/>
                  </a:lnTo>
                  <a:lnTo>
                    <a:pt x="1218033" y="1351532"/>
                  </a:lnTo>
                  <a:cubicBezTo>
                    <a:pt x="1042693" y="1425695"/>
                    <a:pt x="849917" y="1466705"/>
                    <a:pt x="647563" y="1466705"/>
                  </a:cubicBezTo>
                  <a:cubicBezTo>
                    <a:pt x="445209" y="1466705"/>
                    <a:pt x="252433" y="1425695"/>
                    <a:pt x="77093" y="1351532"/>
                  </a:cubicBezTo>
                  <a:lnTo>
                    <a:pt x="0" y="1319196"/>
                  </a:lnTo>
                  <a:lnTo>
                    <a:pt x="384379" y="538257"/>
                  </a:lnTo>
                  <a:lnTo>
                    <a:pt x="636928" y="0"/>
                  </a:lnTo>
                  <a:close/>
                </a:path>
              </a:pathLst>
            </a:custGeom>
            <a:solidFill>
              <a:schemeClr val="accent3"/>
            </a:solidFill>
            <a:ln>
              <a:noFill/>
            </a:ln>
            <a:scene3d>
              <a:camera prst="orthographicFront"/>
              <a:lightRig rig="threePt" dir="t"/>
            </a:scene3d>
            <a:sp3d>
              <a:bevelT w="44450" h="127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Helvetica"/>
                <a:ea typeface="+mn-ea"/>
                <a:cs typeface="+mn-cs"/>
              </a:endParaRPr>
            </a:p>
          </p:txBody>
        </p:sp>
        <p:sp>
          <p:nvSpPr>
            <p:cNvPr id="41" name="Freeform 54">
              <a:extLst>
                <a:ext uri="{FF2B5EF4-FFF2-40B4-BE49-F238E27FC236}">
                  <a16:creationId xmlns:a16="http://schemas.microsoft.com/office/drawing/2014/main" id="{8A2F2175-BEF7-C0DB-5E16-DB13A280974D}"/>
                </a:ext>
              </a:extLst>
            </p:cNvPr>
            <p:cNvSpPr/>
            <p:nvPr/>
          </p:nvSpPr>
          <p:spPr>
            <a:xfrm>
              <a:off x="14652511" y="3314353"/>
              <a:ext cx="1434067" cy="1325272"/>
            </a:xfrm>
            <a:custGeom>
              <a:avLst/>
              <a:gdLst>
                <a:gd name="connsiteX0" fmla="*/ 0 w 1423907"/>
                <a:gd name="connsiteY0" fmla="*/ 0 h 1312572"/>
                <a:gd name="connsiteX1" fmla="*/ 1209589 w 1423907"/>
                <a:gd name="connsiteY1" fmla="*/ 273663 h 1312572"/>
                <a:gd name="connsiteX2" fmla="*/ 1423907 w 1423907"/>
                <a:gd name="connsiteY2" fmla="*/ 323147 h 1312572"/>
                <a:gd name="connsiteX3" fmla="*/ 1398765 w 1423907"/>
                <a:gd name="connsiteY3" fmla="*/ 420925 h 1312572"/>
                <a:gd name="connsiteX4" fmla="*/ 697657 w 1423907"/>
                <a:gd name="connsiteY4" fmla="*/ 1273799 h 1312572"/>
                <a:gd name="connsiteX5" fmla="*/ 617170 w 1423907"/>
                <a:gd name="connsiteY5" fmla="*/ 1312572 h 1312572"/>
                <a:gd name="connsiteX6" fmla="*/ 0 w 1423907"/>
                <a:gd name="connsiteY6" fmla="*/ 0 h 1312572"/>
                <a:gd name="connsiteX0" fmla="*/ 0 w 1423907"/>
                <a:gd name="connsiteY0" fmla="*/ 0 h 1312572"/>
                <a:gd name="connsiteX1" fmla="*/ 1423907 w 1423907"/>
                <a:gd name="connsiteY1" fmla="*/ 323147 h 1312572"/>
                <a:gd name="connsiteX2" fmla="*/ 1398765 w 1423907"/>
                <a:gd name="connsiteY2" fmla="*/ 420925 h 1312572"/>
                <a:gd name="connsiteX3" fmla="*/ 697657 w 1423907"/>
                <a:gd name="connsiteY3" fmla="*/ 1273799 h 1312572"/>
                <a:gd name="connsiteX4" fmla="*/ 617170 w 1423907"/>
                <a:gd name="connsiteY4" fmla="*/ 1312572 h 1312572"/>
                <a:gd name="connsiteX5" fmla="*/ 0 w 1423907"/>
                <a:gd name="connsiteY5" fmla="*/ 0 h 1312572"/>
                <a:gd name="connsiteX0" fmla="*/ 0 w 1434067"/>
                <a:gd name="connsiteY0" fmla="*/ 0 h 1325272"/>
                <a:gd name="connsiteX1" fmla="*/ 1434067 w 1434067"/>
                <a:gd name="connsiteY1" fmla="*/ 335847 h 1325272"/>
                <a:gd name="connsiteX2" fmla="*/ 1408925 w 1434067"/>
                <a:gd name="connsiteY2" fmla="*/ 433625 h 1325272"/>
                <a:gd name="connsiteX3" fmla="*/ 707817 w 1434067"/>
                <a:gd name="connsiteY3" fmla="*/ 1286499 h 1325272"/>
                <a:gd name="connsiteX4" fmla="*/ 627330 w 1434067"/>
                <a:gd name="connsiteY4" fmla="*/ 1325272 h 1325272"/>
                <a:gd name="connsiteX5" fmla="*/ 0 w 1434067"/>
                <a:gd name="connsiteY5" fmla="*/ 0 h 132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067" h="1325272">
                  <a:moveTo>
                    <a:pt x="0" y="0"/>
                  </a:moveTo>
                  <a:lnTo>
                    <a:pt x="1434067" y="335847"/>
                  </a:lnTo>
                  <a:lnTo>
                    <a:pt x="1408925" y="433625"/>
                  </a:lnTo>
                  <a:cubicBezTo>
                    <a:pt x="1294735" y="800759"/>
                    <a:pt x="1040078" y="1106005"/>
                    <a:pt x="707817" y="1286499"/>
                  </a:cubicBezTo>
                  <a:lnTo>
                    <a:pt x="627330" y="1325272"/>
                  </a:lnTo>
                  <a:lnTo>
                    <a:pt x="0" y="0"/>
                  </a:lnTo>
                  <a:close/>
                </a:path>
              </a:pathLst>
            </a:custGeom>
            <a:solidFill>
              <a:schemeClr val="accent2"/>
            </a:solidFill>
            <a:ln>
              <a:noFill/>
            </a:ln>
            <a:scene3d>
              <a:camera prst="orthographicFront"/>
              <a:lightRig rig="threePt" dir="t"/>
            </a:scene3d>
            <a:sp3d>
              <a:bevelT w="44450" h="127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Helvetica"/>
                <a:ea typeface="+mn-ea"/>
                <a:cs typeface="+mn-cs"/>
              </a:endParaRPr>
            </a:p>
          </p:txBody>
        </p:sp>
        <p:sp>
          <p:nvSpPr>
            <p:cNvPr id="42" name="Freeform 52">
              <a:extLst>
                <a:ext uri="{FF2B5EF4-FFF2-40B4-BE49-F238E27FC236}">
                  <a16:creationId xmlns:a16="http://schemas.microsoft.com/office/drawing/2014/main" id="{E260CF41-5312-564D-B609-CA2147D9AB10}"/>
                </a:ext>
              </a:extLst>
            </p:cNvPr>
            <p:cNvSpPr/>
            <p:nvPr/>
          </p:nvSpPr>
          <p:spPr>
            <a:xfrm>
              <a:off x="15398522" y="3649260"/>
              <a:ext cx="164059" cy="38821"/>
            </a:xfrm>
            <a:custGeom>
              <a:avLst/>
              <a:gdLst>
                <a:gd name="connsiteX0" fmla="*/ 242 w 164059"/>
                <a:gd name="connsiteY0" fmla="*/ 0 h 38821"/>
                <a:gd name="connsiteX1" fmla="*/ 163832 w 164059"/>
                <a:gd name="connsiteY1" fmla="*/ 37011 h 38821"/>
                <a:gd name="connsiteX2" fmla="*/ 164059 w 164059"/>
                <a:gd name="connsiteY2" fmla="*/ 38821 h 38821"/>
                <a:gd name="connsiteX3" fmla="*/ 0 w 164059"/>
                <a:gd name="connsiteY3" fmla="*/ 941 h 38821"/>
                <a:gd name="connsiteX4" fmla="*/ 242 w 164059"/>
                <a:gd name="connsiteY4" fmla="*/ 0 h 3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59" h="38821">
                  <a:moveTo>
                    <a:pt x="242" y="0"/>
                  </a:moveTo>
                  <a:lnTo>
                    <a:pt x="163832" y="37011"/>
                  </a:lnTo>
                  <a:lnTo>
                    <a:pt x="164059" y="38821"/>
                  </a:lnTo>
                  <a:lnTo>
                    <a:pt x="0" y="941"/>
                  </a:lnTo>
                  <a:lnTo>
                    <a:pt x="242" y="0"/>
                  </a:lnTo>
                  <a:close/>
                </a:path>
              </a:pathLst>
            </a:custGeom>
            <a:ln>
              <a:noFill/>
            </a:ln>
            <a:effectLst/>
            <a:scene3d>
              <a:camera prst="orthographicFront"/>
              <a:lightRig rig="threePt" dir="t"/>
            </a:scene3d>
            <a:sp3d>
              <a:bevelT w="44450" h="127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Helvetica"/>
                <a:ea typeface="+mn-ea"/>
                <a:cs typeface="+mn-cs"/>
              </a:endParaRPr>
            </a:p>
          </p:txBody>
        </p:sp>
      </p:grpSp>
      <p:pic>
        <p:nvPicPr>
          <p:cNvPr id="43" name="Picture 42">
            <a:extLst>
              <a:ext uri="{FF2B5EF4-FFF2-40B4-BE49-F238E27FC236}">
                <a16:creationId xmlns:a16="http://schemas.microsoft.com/office/drawing/2014/main" id="{856EB8DE-9C4E-23E4-BD53-63D6517F9267}"/>
              </a:ext>
            </a:extLst>
          </p:cNvPr>
          <p:cNvPicPr>
            <a:picLocks noChangeAspect="1"/>
          </p:cNvPicPr>
          <p:nvPr/>
        </p:nvPicPr>
        <p:blipFill rotWithShape="1">
          <a:blip r:embed="rId5">
            <a:extLst>
              <a:ext uri="{28A0092B-C50C-407E-A947-70E740481C1C}">
                <a14:useLocalDpi xmlns:a14="http://schemas.microsoft.com/office/drawing/2010/main" val="0"/>
              </a:ext>
            </a:extLst>
          </a:blip>
          <a:srcRect l="55237" t="30688" r="19203" b="25234"/>
          <a:stretch/>
        </p:blipFill>
        <p:spPr>
          <a:xfrm>
            <a:off x="6364098" y="2473570"/>
            <a:ext cx="2678429" cy="2602230"/>
          </a:xfrm>
          <a:prstGeom prst="rect">
            <a:avLst/>
          </a:prstGeom>
        </p:spPr>
      </p:pic>
      <p:grpSp>
        <p:nvGrpSpPr>
          <p:cNvPr id="44" name="Group 43">
            <a:extLst>
              <a:ext uri="{FF2B5EF4-FFF2-40B4-BE49-F238E27FC236}">
                <a16:creationId xmlns:a16="http://schemas.microsoft.com/office/drawing/2014/main" id="{6356230E-9C24-E840-8E5A-AFD0B2DCE8F6}"/>
              </a:ext>
            </a:extLst>
          </p:cNvPr>
          <p:cNvGrpSpPr/>
          <p:nvPr/>
        </p:nvGrpSpPr>
        <p:grpSpPr>
          <a:xfrm>
            <a:off x="1293312" y="546789"/>
            <a:ext cx="1914346" cy="1914346"/>
            <a:chOff x="9664169" y="1651804"/>
            <a:chExt cx="2252547" cy="2252547"/>
          </a:xfrm>
        </p:grpSpPr>
        <p:sp>
          <p:nvSpPr>
            <p:cNvPr id="45" name="Graphic 13">
              <a:extLst>
                <a:ext uri="{FF2B5EF4-FFF2-40B4-BE49-F238E27FC236}">
                  <a16:creationId xmlns:a16="http://schemas.microsoft.com/office/drawing/2014/main" id="{B1EAED86-9E6F-672D-2828-503EF30CCA6C}"/>
                </a:ext>
              </a:extLst>
            </p:cNvPr>
            <p:cNvSpPr/>
            <p:nvPr/>
          </p:nvSpPr>
          <p:spPr>
            <a:xfrm>
              <a:off x="9664169" y="1651804"/>
              <a:ext cx="2252547" cy="2252547"/>
            </a:xfrm>
            <a:custGeom>
              <a:avLst/>
              <a:gdLst>
                <a:gd name="connsiteX0" fmla="*/ 2252548 w 2252547"/>
                <a:gd name="connsiteY0" fmla="*/ 1126274 h 2252547"/>
                <a:gd name="connsiteX1" fmla="*/ 1126274 w 2252547"/>
                <a:gd name="connsiteY1" fmla="*/ 2252548 h 2252547"/>
                <a:gd name="connsiteX2" fmla="*/ 0 w 2252547"/>
                <a:gd name="connsiteY2" fmla="*/ 1126274 h 2252547"/>
                <a:gd name="connsiteX3" fmla="*/ 1126274 w 2252547"/>
                <a:gd name="connsiteY3" fmla="*/ 0 h 2252547"/>
                <a:gd name="connsiteX4" fmla="*/ 2252548 w 2252547"/>
                <a:gd name="connsiteY4" fmla="*/ 1126274 h 2252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547" h="2252547">
                  <a:moveTo>
                    <a:pt x="2252548" y="1126274"/>
                  </a:moveTo>
                  <a:cubicBezTo>
                    <a:pt x="2252548" y="1748298"/>
                    <a:pt x="1748298" y="2252548"/>
                    <a:pt x="1126274" y="2252548"/>
                  </a:cubicBezTo>
                  <a:cubicBezTo>
                    <a:pt x="504250" y="2252548"/>
                    <a:pt x="0" y="1748298"/>
                    <a:pt x="0" y="1126274"/>
                  </a:cubicBezTo>
                  <a:cubicBezTo>
                    <a:pt x="0" y="504250"/>
                    <a:pt x="504250" y="0"/>
                    <a:pt x="1126274" y="0"/>
                  </a:cubicBezTo>
                  <a:cubicBezTo>
                    <a:pt x="1748298" y="0"/>
                    <a:pt x="2252548" y="504250"/>
                    <a:pt x="2252548" y="1126274"/>
                  </a:cubicBezTo>
                  <a:close/>
                </a:path>
              </a:pathLst>
            </a:custGeom>
            <a:gradFill>
              <a:gsLst>
                <a:gs pos="13000">
                  <a:srgbClr val="FFFFFF">
                    <a:alpha val="0"/>
                  </a:srgbClr>
                </a:gs>
                <a:gs pos="42000">
                  <a:srgbClr val="FFFFFF">
                    <a:alpha val="8627"/>
                  </a:srgbClr>
                </a:gs>
                <a:gs pos="70000">
                  <a:srgbClr val="FFFFFF">
                    <a:alpha val="20000"/>
                  </a:srgbClr>
                </a:gs>
              </a:gsLst>
              <a:lin ang="0" scaled="1"/>
            </a:gradFill>
            <a:ln w="3979" cap="flat">
              <a:gradFill>
                <a:gsLst>
                  <a:gs pos="26000">
                    <a:srgbClr val="283676">
                      <a:alpha val="29804"/>
                    </a:srgbClr>
                  </a:gs>
                  <a:gs pos="76000">
                    <a:srgbClr val="FFFFFF">
                      <a:alpha val="60000"/>
                    </a:srgbClr>
                  </a:gs>
                </a:gsLst>
                <a:lin ang="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D2143"/>
                </a:solidFill>
                <a:effectLst/>
                <a:uLnTx/>
                <a:uFillTx/>
                <a:latin typeface="Helvetica"/>
                <a:ea typeface="+mn-ea"/>
                <a:cs typeface="+mn-cs"/>
              </a:endParaRPr>
            </a:p>
          </p:txBody>
        </p:sp>
        <p:pic>
          <p:nvPicPr>
            <p:cNvPr id="46" name="Picture 45">
              <a:extLst>
                <a:ext uri="{FF2B5EF4-FFF2-40B4-BE49-F238E27FC236}">
                  <a16:creationId xmlns:a16="http://schemas.microsoft.com/office/drawing/2014/main" id="{9D3FDA90-7603-2109-2A2A-E4E064C2E685}"/>
                </a:ext>
              </a:extLst>
            </p:cNvPr>
            <p:cNvPicPr>
              <a:picLocks noChangeAspect="1"/>
            </p:cNvPicPr>
            <p:nvPr/>
          </p:nvPicPr>
          <p:blipFill>
            <a:blip r:embed="rId6">
              <a:extLst>
                <a:ext uri="{28A0092B-C50C-407E-A947-70E740481C1C}">
                  <a14:useLocalDpi xmlns:a14="http://schemas.microsoft.com/office/drawing/2010/main" val="0"/>
                </a:ext>
              </a:extLst>
            </a:blip>
            <a:srcRect t="1285" r="3462" b="4747"/>
            <a:stretch/>
          </p:blipFill>
          <p:spPr>
            <a:xfrm>
              <a:off x="9829920" y="1848974"/>
              <a:ext cx="1919848" cy="1868728"/>
            </a:xfrm>
            <a:prstGeom prst="ellipse">
              <a:avLst/>
            </a:prstGeom>
            <a:ln>
              <a:noFill/>
            </a:ln>
            <a:scene3d>
              <a:camera prst="orthographicFront"/>
              <a:lightRig rig="threePt" dir="t"/>
            </a:scene3d>
            <a:sp3d>
              <a:bevelT w="44450" h="12700"/>
            </a:sp3d>
          </p:spPr>
        </p:pic>
      </p:grpSp>
      <p:grpSp>
        <p:nvGrpSpPr>
          <p:cNvPr id="50" name="Group 49">
            <a:extLst>
              <a:ext uri="{FF2B5EF4-FFF2-40B4-BE49-F238E27FC236}">
                <a16:creationId xmlns:a16="http://schemas.microsoft.com/office/drawing/2014/main" id="{FF536052-5423-5C11-072B-E4FAB2B957EA}"/>
              </a:ext>
            </a:extLst>
          </p:cNvPr>
          <p:cNvGrpSpPr/>
          <p:nvPr/>
        </p:nvGrpSpPr>
        <p:grpSpPr>
          <a:xfrm>
            <a:off x="579392" y="2350804"/>
            <a:ext cx="3345272" cy="4037508"/>
            <a:chOff x="579392" y="2350804"/>
            <a:chExt cx="3345272" cy="4037508"/>
          </a:xfrm>
        </p:grpSpPr>
        <p:sp>
          <p:nvSpPr>
            <p:cNvPr id="51" name="TextBox 50">
              <a:extLst>
                <a:ext uri="{FF2B5EF4-FFF2-40B4-BE49-F238E27FC236}">
                  <a16:creationId xmlns:a16="http://schemas.microsoft.com/office/drawing/2014/main" id="{9065D880-77E0-70A5-26AE-DA3F34BBB96E}"/>
                </a:ext>
              </a:extLst>
            </p:cNvPr>
            <p:cNvSpPr txBox="1"/>
            <p:nvPr/>
          </p:nvSpPr>
          <p:spPr>
            <a:xfrm>
              <a:off x="579392" y="2350804"/>
              <a:ext cx="3345272" cy="3126850"/>
            </a:xfrm>
            <a:prstGeom prst="roundRect">
              <a:avLst>
                <a:gd name="adj" fmla="val 7518"/>
              </a:avLst>
            </a:prstGeom>
            <a:noFill/>
          </p:spPr>
          <p:txBody>
            <a:bodyPr wrap="square" lIns="180000" tIns="180000" rIns="180000" bIns="18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effectLst/>
                <a:uLnTx/>
                <a:uFillTx/>
                <a:latin typeface="Helvetica"/>
                <a:ea typeface="+mn-ea"/>
                <a:cs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Helvetica"/>
                  <a:ea typeface="+mn-ea"/>
                  <a:cs typeface="Helvetica"/>
                </a:rPr>
                <a:t>Your Aligned Client Service Architect</a:t>
              </a:r>
              <a:endParaRPr kumimoji="0" lang="en-US" sz="1400" b="1" i="0" u="none" strike="noStrike" kern="1200" cap="none" spc="0" normalizeH="0" baseline="0" noProof="0" dirty="0">
                <a:ln>
                  <a:noFill/>
                </a:ln>
                <a:effectLst/>
                <a:uLnTx/>
                <a:uFillTx/>
                <a:latin typeface="Helvetica"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effectLst/>
                <a:uLnTx/>
                <a:uFillTx/>
                <a:latin typeface="Helvetica" pitchFamily="2" charset="0"/>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Helvetica"/>
                  <a:ea typeface="+mn-ea"/>
                  <a:cs typeface="Helvetica"/>
                </a:rPr>
                <a:t>Client Service Delivery Manager acting as the voice of SMS within Exponential-e​</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Helvetica"/>
                  <a:ea typeface="+mn-ea"/>
                  <a:cs typeface="Helvetica"/>
                </a:rPr>
                <a:t>​</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Helvetica"/>
                  <a:ea typeface="+mn-ea"/>
                  <a:cs typeface="Helvetica"/>
                </a:rPr>
                <a:t> </a:t>
              </a:r>
              <a:r>
                <a:rPr kumimoji="0" lang="en-GB" sz="1400" b="0" i="0" u="none" strike="noStrike" kern="1200" cap="none" spc="0" normalizeH="0" baseline="0" noProof="0" dirty="0">
                  <a:ln>
                    <a:noFill/>
                  </a:ln>
                  <a:effectLst/>
                  <a:uLnTx/>
                  <a:uFillTx/>
                  <a:latin typeface="Helvetica"/>
                  <a:ea typeface="+mn-ea"/>
                  <a:cs typeface="Helvetica"/>
                </a:rPr>
                <a:t>Your main point of contact for anything service related</a:t>
              </a:r>
              <a:r>
                <a:rPr kumimoji="0" lang="en-US" sz="1400" b="0" i="0" u="none" strike="noStrike" kern="1200" cap="none" spc="0" normalizeH="0" baseline="0" noProof="0" dirty="0">
                  <a:ln>
                    <a:noFill/>
                  </a:ln>
                  <a:effectLst/>
                  <a:uLnTx/>
                  <a:uFillTx/>
                  <a:latin typeface="Helvetica"/>
                  <a:ea typeface="+mn-ea"/>
                  <a:cs typeface="Helvetica"/>
                </a:rPr>
                <a:t>​</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Helvetica"/>
                  <a:ea typeface="+mn-ea"/>
                  <a:cs typeface="Helvetica"/>
                </a:rPr>
                <a:t>​</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Helvetica"/>
                  <a:ea typeface="+mn-ea"/>
                  <a:cs typeface="Helvetica"/>
                </a:rPr>
                <a:t>ITIL qualified</a:t>
              </a:r>
              <a:r>
                <a:rPr kumimoji="0" lang="en-US" sz="1400" b="0" i="0" u="none" strike="noStrike" kern="1200" cap="none" spc="0" normalizeH="0" baseline="0" noProof="0" dirty="0">
                  <a:ln>
                    <a:noFill/>
                  </a:ln>
                  <a:effectLst/>
                  <a:uLnTx/>
                  <a:uFillTx/>
                  <a:latin typeface="Helvetica"/>
                  <a:ea typeface="+mn-ea"/>
                  <a:cs typeface="Helvetica"/>
                </a:rPr>
                <a:t>​</a:t>
              </a:r>
            </a:p>
          </p:txBody>
        </p:sp>
        <p:pic>
          <p:nvPicPr>
            <p:cNvPr id="52" name="Picture 51" descr="A logo with purple letters&#10;&#10;Description automatically generated">
              <a:extLst>
                <a:ext uri="{FF2B5EF4-FFF2-40B4-BE49-F238E27FC236}">
                  <a16:creationId xmlns:a16="http://schemas.microsoft.com/office/drawing/2014/main" id="{3E7F20ED-CD29-A3B3-2AA2-167AF675BEC2}"/>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505295" y="5504982"/>
              <a:ext cx="1489361" cy="883330"/>
            </a:xfrm>
            <a:prstGeom prst="rect">
              <a:avLst/>
            </a:prstGeom>
          </p:spPr>
        </p:pic>
      </p:grpSp>
      <p:grpSp>
        <p:nvGrpSpPr>
          <p:cNvPr id="57" name="Expo.e Logo">
            <a:extLst>
              <a:ext uri="{FF2B5EF4-FFF2-40B4-BE49-F238E27FC236}">
                <a16:creationId xmlns:a16="http://schemas.microsoft.com/office/drawing/2014/main" id="{7592A089-BD06-F4C7-B0FB-7A5A165EA26A}"/>
              </a:ext>
            </a:extLst>
          </p:cNvPr>
          <p:cNvGrpSpPr/>
          <p:nvPr/>
        </p:nvGrpSpPr>
        <p:grpSpPr>
          <a:xfrm>
            <a:off x="368300" y="241303"/>
            <a:ext cx="2057353" cy="324928"/>
            <a:chOff x="368300" y="241303"/>
            <a:chExt cx="2057353" cy="324928"/>
          </a:xfrm>
          <a:solidFill>
            <a:schemeClr val="tx1"/>
          </a:solidFill>
        </p:grpSpPr>
        <p:sp>
          <p:nvSpPr>
            <p:cNvPr id="58" name="Free-form: Shape 57">
              <a:extLst>
                <a:ext uri="{FF2B5EF4-FFF2-40B4-BE49-F238E27FC236}">
                  <a16:creationId xmlns:a16="http://schemas.microsoft.com/office/drawing/2014/main" id="{727DD005-F5AE-8897-6FF1-06136FA7C13A}"/>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latin typeface="Helvetica" pitchFamily="2" charset="0"/>
              </a:endParaRPr>
            </a:p>
          </p:txBody>
        </p:sp>
        <p:sp>
          <p:nvSpPr>
            <p:cNvPr id="59" name="Free-form: Shape 58">
              <a:extLst>
                <a:ext uri="{FF2B5EF4-FFF2-40B4-BE49-F238E27FC236}">
                  <a16:creationId xmlns:a16="http://schemas.microsoft.com/office/drawing/2014/main" id="{BF3CD309-3C2A-32B8-BEE2-7E86AFDFA938}"/>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latin typeface="Helvetica" pitchFamily="2" charset="0"/>
              </a:endParaRPr>
            </a:p>
          </p:txBody>
        </p:sp>
        <p:sp>
          <p:nvSpPr>
            <p:cNvPr id="60" name="Free-form: Shape 59">
              <a:extLst>
                <a:ext uri="{FF2B5EF4-FFF2-40B4-BE49-F238E27FC236}">
                  <a16:creationId xmlns:a16="http://schemas.microsoft.com/office/drawing/2014/main" id="{1764CF8A-3FD2-C66E-0289-E44367A3ED52}"/>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latin typeface="Helvetica" pitchFamily="2" charset="0"/>
              </a:endParaRPr>
            </a:p>
          </p:txBody>
        </p:sp>
        <p:sp>
          <p:nvSpPr>
            <p:cNvPr id="64" name="Free-form: Shape 63">
              <a:extLst>
                <a:ext uri="{FF2B5EF4-FFF2-40B4-BE49-F238E27FC236}">
                  <a16:creationId xmlns:a16="http://schemas.microsoft.com/office/drawing/2014/main" id="{270424BB-31E0-E8F6-58BA-ED7F67B08838}"/>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latin typeface="Helvetica" pitchFamily="2" charset="0"/>
              </a:endParaRPr>
            </a:p>
          </p:txBody>
        </p:sp>
        <p:sp>
          <p:nvSpPr>
            <p:cNvPr id="67" name="Free-form: Shape 66">
              <a:extLst>
                <a:ext uri="{FF2B5EF4-FFF2-40B4-BE49-F238E27FC236}">
                  <a16:creationId xmlns:a16="http://schemas.microsoft.com/office/drawing/2014/main" id="{E3D105F3-847A-0EB2-380E-CB39C295893F}"/>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latin typeface="Helvetica" pitchFamily="2" charset="0"/>
              </a:endParaRPr>
            </a:p>
          </p:txBody>
        </p:sp>
        <p:sp>
          <p:nvSpPr>
            <p:cNvPr id="69" name="Free-form: Shape 68">
              <a:extLst>
                <a:ext uri="{FF2B5EF4-FFF2-40B4-BE49-F238E27FC236}">
                  <a16:creationId xmlns:a16="http://schemas.microsoft.com/office/drawing/2014/main" id="{6E0699D5-5A6C-A94B-C218-33C600F97436}"/>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latin typeface="Helvetica" pitchFamily="2" charset="0"/>
              </a:endParaRPr>
            </a:p>
          </p:txBody>
        </p:sp>
      </p:grpSp>
    </p:spTree>
    <p:extLst>
      <p:ext uri="{BB962C8B-B14F-4D97-AF65-F5344CB8AC3E}">
        <p14:creationId xmlns:p14="http://schemas.microsoft.com/office/powerpoint/2010/main" val="133974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5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p:cTn id="12" dur="500" fill="hold"/>
                                        <p:tgtEl>
                                          <p:spTgt spid="44"/>
                                        </p:tgtEl>
                                        <p:attrNameLst>
                                          <p:attrName>ppt_w</p:attrName>
                                        </p:attrNameLst>
                                      </p:cBhvr>
                                      <p:tavLst>
                                        <p:tav tm="0">
                                          <p:val>
                                            <p:fltVal val="0"/>
                                          </p:val>
                                        </p:tav>
                                        <p:tav tm="100000">
                                          <p:val>
                                            <p:strVal val="#ppt_w"/>
                                          </p:val>
                                        </p:tav>
                                      </p:tavLst>
                                    </p:anim>
                                    <p:anim calcmode="lin" valueType="num">
                                      <p:cBhvr>
                                        <p:cTn id="13" dur="500" fill="hold"/>
                                        <p:tgtEl>
                                          <p:spTgt spid="44"/>
                                        </p:tgtEl>
                                        <p:attrNameLst>
                                          <p:attrName>ppt_h</p:attrName>
                                        </p:attrNameLst>
                                      </p:cBhvr>
                                      <p:tavLst>
                                        <p:tav tm="0">
                                          <p:val>
                                            <p:fltVal val="0"/>
                                          </p:val>
                                        </p:tav>
                                        <p:tav tm="100000">
                                          <p:val>
                                            <p:strVal val="#ppt_h"/>
                                          </p:val>
                                        </p:tav>
                                      </p:tavLst>
                                    </p:anim>
                                    <p:animEffect transition="in" filter="fade">
                                      <p:cBhvr>
                                        <p:cTn id="14" dur="500"/>
                                        <p:tgtEl>
                                          <p:spTgt spid="44"/>
                                        </p:tgtEl>
                                      </p:cBhvr>
                                    </p:animEffect>
                                  </p:childTnLst>
                                </p:cTn>
                              </p:par>
                              <p:par>
                                <p:cTn id="15" presetID="10"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par>
                          <p:cTn id="18" fill="hold">
                            <p:stCondLst>
                              <p:cond delay="1250"/>
                            </p:stCondLst>
                            <p:childTnLst>
                              <p:par>
                                <p:cTn id="19" presetID="53" presetClass="entr" presetSubtype="16" fill="hold" nodeType="after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childTnLst>
                                </p:cTn>
                              </p:par>
                              <p:par>
                                <p:cTn id="24" presetID="10" presetClass="entr" presetSubtype="0" fill="hold" nodeType="withEffect">
                                  <p:stCondLst>
                                    <p:cond delay="25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grpId="0" nodeType="withEffect">
                                  <p:stCondLst>
                                    <p:cond delay="25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ntr" presetSubtype="0" fill="hold" grpId="0" nodeType="withEffect">
                                  <p:stCondLst>
                                    <p:cond delay="25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10" presetClass="entr" presetSubtype="0" fill="hold" grpId="0" nodeType="withEffect">
                                  <p:stCondLst>
                                    <p:cond delay="25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ntr" presetSubtype="0" fill="hold" grpId="0" nodeType="withEffect">
                                  <p:stCondLst>
                                    <p:cond delay="25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par>
                                <p:cTn id="39" presetID="10" presetClass="entr" presetSubtype="0" fill="hold" grpId="0" nodeType="withEffect">
                                  <p:stCondLst>
                                    <p:cond delay="25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par>
                                <p:cTn id="42" presetID="10" presetClass="entr" presetSubtype="0" fill="hold" grpId="0" nodeType="withEffect">
                                  <p:stCondLst>
                                    <p:cond delay="25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par>
                                <p:cTn id="48" presetID="10" presetClass="entr" presetSubtype="0" fill="hold" nodeType="withEffect">
                                  <p:stCondLst>
                                    <p:cond delay="25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par>
                                <p:cTn id="51" presetID="10" presetClass="entr" presetSubtype="0" fill="hold" nodeType="with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fade">
                                      <p:cBhvr>
                                        <p:cTn id="53" dur="500"/>
                                        <p:tgtEl>
                                          <p:spTgt spid="5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0"/>
                                        </p:tgtEl>
                                        <p:attrNameLst>
                                          <p:attrName>style.visibility</p:attrName>
                                        </p:attrNameLst>
                                      </p:cBhvr>
                                      <p:to>
                                        <p:strVal val="visible"/>
                                      </p:to>
                                    </p:set>
                                    <p:animEffect transition="in" filter="fade">
                                      <p:cBhvr>
                                        <p:cTn id="56"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26" grpId="0" animBg="1"/>
      <p:bldP spid="27" grpId="0"/>
      <p:bldP spid="28" grpId="0"/>
      <p:bldP spid="29" grpId="0"/>
      <p:bldP spid="30" grpId="0"/>
      <p:bldP spid="31" grpId="0"/>
      <p:bldP spid="32" grpId="0"/>
      <p:bldP spid="33" grpId="0"/>
    </p:bldLst>
  </p:timing>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50167-3415-B3A8-F070-6E6365EA96F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6DEE5F-6EB2-041A-9A52-3190F8FFA93A}"/>
              </a:ext>
            </a:extLst>
          </p:cNvPr>
          <p:cNvSpPr>
            <a:spLocks noGrp="1"/>
          </p:cNvSpPr>
          <p:nvPr>
            <p:ph type="title"/>
          </p:nvPr>
        </p:nvSpPr>
        <p:spPr/>
        <p:txBody>
          <a:bodyPr/>
          <a:lstStyle/>
          <a:p>
            <a:r>
              <a:rPr lang="en-GB" b="1"/>
              <a:t>Financial Standing: </a:t>
            </a:r>
            <a:r>
              <a:rPr lang="en-GB"/>
              <a:t>Exponential Growth</a:t>
            </a:r>
          </a:p>
        </p:txBody>
      </p:sp>
      <p:sp>
        <p:nvSpPr>
          <p:cNvPr id="6" name="Text Placeholder 1">
            <a:extLst>
              <a:ext uri="{FF2B5EF4-FFF2-40B4-BE49-F238E27FC236}">
                <a16:creationId xmlns:a16="http://schemas.microsoft.com/office/drawing/2014/main" id="{DB7EEE51-6F8B-3206-64C6-3908005277B3}"/>
              </a:ext>
            </a:extLst>
          </p:cNvPr>
          <p:cNvSpPr>
            <a:spLocks noGrp="1"/>
          </p:cNvSpPr>
          <p:nvPr>
            <p:ph type="body" sz="quarter" idx="10"/>
          </p:nvPr>
        </p:nvSpPr>
        <p:spPr>
          <a:xfrm>
            <a:off x="383733" y="1311958"/>
            <a:ext cx="11399134" cy="4208683"/>
          </a:xfrm>
        </p:spPr>
        <p:txBody>
          <a:bodyPr/>
          <a:lstStyle/>
          <a:p>
            <a:endParaRPr lang="en-GB"/>
          </a:p>
        </p:txBody>
      </p:sp>
      <p:sp>
        <p:nvSpPr>
          <p:cNvPr id="2" name="TextBox 1">
            <a:extLst>
              <a:ext uri="{FF2B5EF4-FFF2-40B4-BE49-F238E27FC236}">
                <a16:creationId xmlns:a16="http://schemas.microsoft.com/office/drawing/2014/main" id="{1786E478-6001-A393-6043-F903CF871EC3}"/>
              </a:ext>
            </a:extLst>
          </p:cNvPr>
          <p:cNvSpPr txBox="1"/>
          <p:nvPr/>
        </p:nvSpPr>
        <p:spPr>
          <a:xfrm>
            <a:off x="319249" y="756175"/>
            <a:ext cx="7140636" cy="5816764"/>
          </a:xfrm>
          <a:prstGeom prst="roundRect">
            <a:avLst>
              <a:gd name="adj" fmla="val 1301"/>
            </a:avLst>
          </a:prstGeom>
          <a:solidFill>
            <a:schemeClr val="accent4"/>
          </a:solidFill>
          <a:ln w="9525" cap="flat">
            <a:noFill/>
            <a:prstDash val="solid"/>
            <a:miter/>
          </a:ln>
          <a:effectLst>
            <a:outerShdw blurRad="101600" dist="508000" dir="5400000" sx="96000" sy="96000" algn="t" rotWithShape="0">
              <a:prstClr val="black">
                <a:alpha val="25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kern="0" cap="none" spc="0" normalizeH="0" baseline="0">
                <a:ln>
                  <a:noFill/>
                </a:ln>
                <a:solidFill>
                  <a:prstClr val="white"/>
                </a:solidFill>
                <a:effectLst/>
                <a:uLnTx/>
                <a:uFillTx/>
                <a:latin typeface="Helvetica"/>
                <a:cs typeface="Calibri"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914400" rtl="0" eaLnBrk="1" fontAlgn="auto" latinLnBrk="0" hangingPunct="1">
              <a:lnSpc>
                <a:spcPct val="100000"/>
              </a:lnSpc>
              <a:spcBef>
                <a:spcPts val="500"/>
              </a:spcBef>
              <a:spcAft>
                <a:spcPts val="50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Helvetica"/>
              <a:ea typeface="+mn-ea"/>
              <a:cs typeface="Calibri" charset="0"/>
            </a:endParaRPr>
          </a:p>
        </p:txBody>
      </p:sp>
      <p:sp>
        <p:nvSpPr>
          <p:cNvPr id="3" name="TextBox 2">
            <a:extLst>
              <a:ext uri="{FF2B5EF4-FFF2-40B4-BE49-F238E27FC236}">
                <a16:creationId xmlns:a16="http://schemas.microsoft.com/office/drawing/2014/main" id="{535F03A8-5C0A-F7C0-DD31-0E5FC2260705}"/>
              </a:ext>
            </a:extLst>
          </p:cNvPr>
          <p:cNvSpPr txBox="1"/>
          <p:nvPr/>
        </p:nvSpPr>
        <p:spPr>
          <a:xfrm>
            <a:off x="7562133" y="756175"/>
            <a:ext cx="4276065" cy="5816764"/>
          </a:xfrm>
          <a:prstGeom prst="roundRect">
            <a:avLst>
              <a:gd name="adj" fmla="val 2393"/>
            </a:avLst>
          </a:prstGeom>
          <a:solidFill>
            <a:schemeClr val="accent4"/>
          </a:solidFill>
          <a:ln w="9525" cap="flat">
            <a:noFill/>
            <a:prstDash val="solid"/>
            <a:miter/>
          </a:ln>
          <a:effectLst>
            <a:outerShdw blurRad="101600" dist="508000" dir="5400000" sx="96000" sy="96000" algn="t" rotWithShape="0">
              <a:prstClr val="black">
                <a:alpha val="25000"/>
              </a:prstClr>
            </a:outerShdw>
          </a:effectLst>
          <a:scene3d>
            <a:camera prst="orthographicFront"/>
            <a:lightRig rig="threePt" dir="t"/>
          </a:scene3d>
          <a:sp3d>
            <a:bevelT w="44450" h="12700" prst="coolSlant"/>
          </a:sp3d>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kern="0" cap="none" spc="0" normalizeH="0" baseline="0">
                <a:ln>
                  <a:noFill/>
                </a:ln>
                <a:solidFill>
                  <a:prstClr val="white"/>
                </a:solidFill>
                <a:effectLst/>
                <a:uLnTx/>
                <a:uFillTx/>
                <a:latin typeface="Helvetica"/>
                <a:cs typeface="Calibri"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lgn="l">
              <a:spcBef>
                <a:spcPts val="500"/>
              </a:spcBef>
              <a:spcAft>
                <a:spcPts val="500"/>
              </a:spcAft>
              <a:defRPr/>
            </a:pPr>
            <a:r>
              <a:rPr lang="en-GB" sz="1600" dirty="0"/>
              <a:t>Financial Summary</a:t>
            </a:r>
          </a:p>
          <a:p>
            <a:pPr marL="171450" lvl="0" indent="-171450" algn="l">
              <a:spcBef>
                <a:spcPts val="500"/>
              </a:spcBef>
              <a:spcAft>
                <a:spcPts val="500"/>
              </a:spcAft>
              <a:buFont typeface="Arial" panose="020B0604020202020204" pitchFamily="34" charset="0"/>
              <a:buChar char="•"/>
              <a:defRPr/>
            </a:pPr>
            <a:r>
              <a:rPr lang="en-GB" b="0" dirty="0"/>
              <a:t>Privately owned British company</a:t>
            </a:r>
          </a:p>
          <a:p>
            <a:pPr marL="171450" lvl="0" indent="-171450" algn="l">
              <a:spcBef>
                <a:spcPts val="500"/>
              </a:spcBef>
              <a:spcAft>
                <a:spcPts val="500"/>
              </a:spcAft>
              <a:buFont typeface="Arial" panose="020B0604020202020204" pitchFamily="34" charset="0"/>
              <a:buChar char="•"/>
              <a:defRPr/>
            </a:pPr>
            <a:r>
              <a:rPr lang="en-GB" b="0" dirty="0">
                <a:solidFill>
                  <a:srgbClr val="FFFFFF"/>
                </a:solidFill>
              </a:rPr>
              <a:t>OCT 2025 - </a:t>
            </a:r>
            <a:r>
              <a:rPr lang="en-GB" b="0" dirty="0"/>
              <a:t>Totally debt free</a:t>
            </a:r>
          </a:p>
          <a:p>
            <a:pPr marL="171450" lvl="0" indent="-171450" algn="l">
              <a:spcBef>
                <a:spcPts val="500"/>
              </a:spcBef>
              <a:spcAft>
                <a:spcPts val="500"/>
              </a:spcAft>
              <a:buFont typeface="Arial" panose="020B0604020202020204" pitchFamily="34" charset="0"/>
              <a:buChar char="•"/>
              <a:defRPr/>
            </a:pPr>
            <a:r>
              <a:rPr lang="en-GB" b="0" dirty="0"/>
              <a:t>Strong Balance Sheet - Financial Stability D&amp;B Rating of 1. </a:t>
            </a:r>
            <a:r>
              <a:rPr lang="en-GB" b="0" dirty="0" err="1"/>
              <a:t>Creditsafe</a:t>
            </a:r>
            <a:r>
              <a:rPr lang="en-GB" b="0" dirty="0"/>
              <a:t> score 100</a:t>
            </a:r>
          </a:p>
          <a:p>
            <a:pPr marL="171450" lvl="0" indent="-171450" algn="l">
              <a:spcBef>
                <a:spcPts val="500"/>
              </a:spcBef>
              <a:spcAft>
                <a:spcPts val="500"/>
              </a:spcAft>
              <a:buFont typeface="Arial" panose="020B0604020202020204" pitchFamily="34" charset="0"/>
              <a:buChar char="•"/>
              <a:defRPr/>
            </a:pPr>
            <a:r>
              <a:rPr lang="en-GB" b="0" dirty="0"/>
              <a:t>Contract Limit =</a:t>
            </a:r>
            <a:r>
              <a:rPr lang="en-GB" b="0" dirty="0">
                <a:solidFill>
                  <a:srgbClr val="FFFFFF"/>
                </a:solidFill>
              </a:rPr>
              <a:t> £59m - Largest contract £178m</a:t>
            </a:r>
          </a:p>
          <a:p>
            <a:pPr marL="171450" lvl="0" indent="-171450" algn="l">
              <a:spcBef>
                <a:spcPts val="500"/>
              </a:spcBef>
              <a:spcAft>
                <a:spcPts val="500"/>
              </a:spcAft>
              <a:buFont typeface="Arial" panose="020B0604020202020204" pitchFamily="34" charset="0"/>
              <a:buChar char="•"/>
              <a:defRPr/>
            </a:pPr>
            <a:r>
              <a:rPr lang="en-GB" b="0" dirty="0" err="1"/>
              <a:t>Megabuyte</a:t>
            </a:r>
            <a:r>
              <a:rPr lang="en-GB" b="0" dirty="0"/>
              <a:t> Top 50 best performing, privately owned-technology company in the UK Mid-Markets out of 600 tech companies</a:t>
            </a:r>
          </a:p>
          <a:p>
            <a:pPr marL="171450" lvl="0" indent="-171450" algn="l">
              <a:spcBef>
                <a:spcPts val="500"/>
              </a:spcBef>
              <a:spcAft>
                <a:spcPts val="500"/>
              </a:spcAft>
              <a:buFont typeface="Arial" panose="020B0604020202020204" pitchFamily="34" charset="0"/>
              <a:buChar char="•"/>
              <a:defRPr/>
            </a:pPr>
            <a:r>
              <a:rPr lang="en-GB" b="0" dirty="0">
                <a:solidFill>
                  <a:schemeClr val="accent5"/>
                </a:solidFill>
              </a:rPr>
              <a:t>2025/26 Revenues - £260.6m EBITDA £105.2m (</a:t>
            </a:r>
            <a:r>
              <a:rPr lang="en-GB" b="0" dirty="0" err="1">
                <a:solidFill>
                  <a:schemeClr val="accent5"/>
                </a:solidFill>
              </a:rPr>
              <a:t>Proj</a:t>
            </a:r>
            <a:r>
              <a:rPr lang="en-GB" b="0" dirty="0">
                <a:solidFill>
                  <a:schemeClr val="accent5"/>
                </a:solidFill>
              </a:rPr>
              <a:t>.)</a:t>
            </a:r>
          </a:p>
          <a:p>
            <a:pPr marL="171450" lvl="0" indent="-171450" algn="l">
              <a:spcBef>
                <a:spcPts val="500"/>
              </a:spcBef>
              <a:spcAft>
                <a:spcPts val="500"/>
              </a:spcAft>
              <a:buFont typeface="Arial" panose="020B0604020202020204" pitchFamily="34" charset="0"/>
              <a:buChar char="•"/>
              <a:defRPr/>
            </a:pPr>
            <a:r>
              <a:rPr lang="en-GB" b="0" dirty="0">
                <a:solidFill>
                  <a:schemeClr val="bg1"/>
                </a:solidFill>
              </a:rPr>
              <a:t>2024/25 Revenues - £246m EBITDA £97m (Act.)</a:t>
            </a:r>
          </a:p>
          <a:p>
            <a:pPr marL="171450" lvl="0" indent="-171450" algn="l">
              <a:spcBef>
                <a:spcPts val="500"/>
              </a:spcBef>
              <a:spcAft>
                <a:spcPts val="500"/>
              </a:spcAft>
              <a:buFont typeface="Arial" panose="020B0604020202020204" pitchFamily="34" charset="0"/>
              <a:buChar char="•"/>
              <a:defRPr/>
            </a:pPr>
            <a:r>
              <a:rPr lang="en-GB" b="0" dirty="0"/>
              <a:t>2023/24 Revenues - £236m EBITDA £92m (Act.)</a:t>
            </a:r>
          </a:p>
          <a:p>
            <a:pPr marL="171450" lvl="0" indent="-171450" algn="l">
              <a:spcBef>
                <a:spcPts val="500"/>
              </a:spcBef>
              <a:spcAft>
                <a:spcPts val="500"/>
              </a:spcAft>
              <a:buFont typeface="Arial" panose="020B0604020202020204" pitchFamily="34" charset="0"/>
              <a:buChar char="•"/>
              <a:defRPr/>
            </a:pPr>
            <a:r>
              <a:rPr lang="en-GB" b="0" dirty="0"/>
              <a:t>2022/23 Revenues - £207m EBITDA £85m (Act.)</a:t>
            </a:r>
          </a:p>
          <a:p>
            <a:pPr marL="171450" lvl="0" indent="-171450" algn="l">
              <a:spcBef>
                <a:spcPts val="500"/>
              </a:spcBef>
              <a:spcAft>
                <a:spcPts val="500"/>
              </a:spcAft>
              <a:buFont typeface="Arial" panose="020B0604020202020204" pitchFamily="34" charset="0"/>
              <a:buChar char="•"/>
              <a:defRPr/>
            </a:pPr>
            <a:r>
              <a:rPr lang="en-GB" b="0" dirty="0"/>
              <a:t>2021/22 Revenues - £185m EBITDA £81m (Act.)</a:t>
            </a:r>
          </a:p>
          <a:p>
            <a:pPr marL="171450" lvl="0" indent="-171450" algn="l">
              <a:spcBef>
                <a:spcPts val="500"/>
              </a:spcBef>
              <a:spcAft>
                <a:spcPts val="500"/>
              </a:spcAft>
              <a:buFont typeface="Arial" panose="020B0604020202020204" pitchFamily="34" charset="0"/>
              <a:buChar char="•"/>
              <a:defRPr/>
            </a:pPr>
            <a:r>
              <a:rPr lang="en-GB" b="0" dirty="0"/>
              <a:t>Completed acquisition of Vysiion in Feb 2020</a:t>
            </a:r>
          </a:p>
          <a:p>
            <a:pPr marL="171450" lvl="0" indent="-171450" algn="l">
              <a:spcBef>
                <a:spcPts val="500"/>
              </a:spcBef>
              <a:spcAft>
                <a:spcPts val="500"/>
              </a:spcAft>
              <a:buFont typeface="Arial" panose="020B0604020202020204" pitchFamily="34" charset="0"/>
              <a:buChar char="•"/>
              <a:defRPr/>
            </a:pPr>
            <a:r>
              <a:rPr lang="en-GB" b="0" dirty="0"/>
              <a:t>Completed acquisition of Xpertex in Sep 2021</a:t>
            </a:r>
          </a:p>
          <a:p>
            <a:pPr marL="171450" lvl="0" indent="-171450" algn="l">
              <a:spcBef>
                <a:spcPts val="500"/>
              </a:spcBef>
              <a:spcAft>
                <a:spcPts val="500"/>
              </a:spcAft>
              <a:buFont typeface="Arial" panose="020B0604020202020204" pitchFamily="34" charset="0"/>
              <a:buChar char="•"/>
              <a:defRPr/>
            </a:pPr>
            <a:r>
              <a:rPr lang="en-GB" b="0" dirty="0"/>
              <a:t>Approx. 800 skilled and motivated personal - 2025 YE</a:t>
            </a:r>
          </a:p>
          <a:p>
            <a:pPr marL="171450" lvl="0" indent="-171450" algn="l">
              <a:spcBef>
                <a:spcPts val="500"/>
              </a:spcBef>
              <a:spcAft>
                <a:spcPts val="500"/>
              </a:spcAft>
              <a:buFont typeface="Arial" panose="020B0604020202020204" pitchFamily="34" charset="0"/>
              <a:buChar char="•"/>
              <a:defRPr/>
            </a:pPr>
            <a:r>
              <a:rPr lang="en-GB" b="0" dirty="0"/>
              <a:t>50% appropriately cleared and skilled personnel</a:t>
            </a:r>
            <a:endParaRPr lang="en-GB" b="0" dirty="0">
              <a:solidFill>
                <a:srgbClr val="FFFFFF"/>
              </a:solidFill>
            </a:endParaRPr>
          </a:p>
        </p:txBody>
      </p:sp>
      <p:sp>
        <p:nvSpPr>
          <p:cNvPr id="5" name="Title 1">
            <a:extLst>
              <a:ext uri="{FF2B5EF4-FFF2-40B4-BE49-F238E27FC236}">
                <a16:creationId xmlns:a16="http://schemas.microsoft.com/office/drawing/2014/main" id="{6D30D725-6E9C-AD89-629C-C8A8FAF951CB}"/>
              </a:ext>
            </a:extLst>
          </p:cNvPr>
          <p:cNvSpPr txBox="1">
            <a:spLocks/>
          </p:cNvSpPr>
          <p:nvPr/>
        </p:nvSpPr>
        <p:spPr>
          <a:xfrm>
            <a:off x="239172" y="873169"/>
            <a:ext cx="7071807" cy="4796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Helvetica" pitchFamily="2" charset="0"/>
                <a:ea typeface="+mj-ea"/>
                <a:cs typeface="+mj-cs"/>
              </a:rPr>
              <a:t>Growth Overview 2021/22 to 2025/26</a:t>
            </a:r>
          </a:p>
        </p:txBody>
      </p:sp>
      <p:graphicFrame>
        <p:nvGraphicFramePr>
          <p:cNvPr id="7" name="Chart 6">
            <a:extLst>
              <a:ext uri="{FF2B5EF4-FFF2-40B4-BE49-F238E27FC236}">
                <a16:creationId xmlns:a16="http://schemas.microsoft.com/office/drawing/2014/main" id="{38210B70-8076-25B3-9C73-8113C6F987C2}"/>
              </a:ext>
            </a:extLst>
          </p:cNvPr>
          <p:cNvGraphicFramePr>
            <a:graphicFrameLocks/>
          </p:cNvGraphicFramePr>
          <p:nvPr>
            <p:extLst>
              <p:ext uri="{D42A27DB-BD31-4B8C-83A1-F6EECF244321}">
                <p14:modId xmlns:p14="http://schemas.microsoft.com/office/powerpoint/2010/main" val="3336933264"/>
              </p:ext>
            </p:extLst>
          </p:nvPr>
        </p:nvGraphicFramePr>
        <p:xfrm>
          <a:off x="445072" y="1485379"/>
          <a:ext cx="6783700" cy="4915422"/>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6241D3DF-E709-C810-A61B-8226048270C5}"/>
              </a:ext>
            </a:extLst>
          </p:cNvPr>
          <p:cNvGrpSpPr/>
          <p:nvPr/>
        </p:nvGrpSpPr>
        <p:grpSpPr>
          <a:xfrm>
            <a:off x="1645328" y="1616498"/>
            <a:ext cx="5969079" cy="4196598"/>
            <a:chOff x="1593054" y="1848763"/>
            <a:chExt cx="5969079" cy="4196598"/>
          </a:xfrm>
        </p:grpSpPr>
        <p:sp>
          <p:nvSpPr>
            <p:cNvPr id="9" name="Star: 5 Points 8">
              <a:extLst>
                <a:ext uri="{FF2B5EF4-FFF2-40B4-BE49-F238E27FC236}">
                  <a16:creationId xmlns:a16="http://schemas.microsoft.com/office/drawing/2014/main" id="{500CDF03-6179-9A62-9C2F-B53E5C22276C}"/>
                </a:ext>
              </a:extLst>
            </p:cNvPr>
            <p:cNvSpPr/>
            <p:nvPr/>
          </p:nvSpPr>
          <p:spPr>
            <a:xfrm>
              <a:off x="6050375" y="3672079"/>
              <a:ext cx="385114" cy="385112"/>
            </a:xfrm>
            <a:prstGeom prst="star5">
              <a:avLst>
                <a:gd name="adj" fmla="val 25173"/>
                <a:gd name="hf" fmla="val 105146"/>
                <a:gd name="vf" fmla="val 110557"/>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chemeClr val="tx1"/>
                  </a:solidFill>
                  <a:effectLst/>
                  <a:uLnTx/>
                  <a:uFillTx/>
                  <a:latin typeface="Helvetica" pitchFamily="2" charset="0"/>
                  <a:ea typeface="+mn-ea"/>
                  <a:cs typeface="+mn-cs"/>
                </a:rPr>
                <a:t>5.0</a:t>
              </a:r>
            </a:p>
          </p:txBody>
        </p:sp>
        <p:grpSp>
          <p:nvGrpSpPr>
            <p:cNvPr id="10" name="Group 9">
              <a:extLst>
                <a:ext uri="{FF2B5EF4-FFF2-40B4-BE49-F238E27FC236}">
                  <a16:creationId xmlns:a16="http://schemas.microsoft.com/office/drawing/2014/main" id="{42D41197-27BF-CBC7-E467-00FF4895AA7A}"/>
                </a:ext>
              </a:extLst>
            </p:cNvPr>
            <p:cNvGrpSpPr/>
            <p:nvPr/>
          </p:nvGrpSpPr>
          <p:grpSpPr>
            <a:xfrm>
              <a:off x="1593054" y="1848763"/>
              <a:ext cx="5969079" cy="3611468"/>
              <a:chOff x="1645328" y="1785974"/>
              <a:chExt cx="5969079" cy="3611468"/>
            </a:xfrm>
          </p:grpSpPr>
          <p:grpSp>
            <p:nvGrpSpPr>
              <p:cNvPr id="15" name="Group 14">
                <a:extLst>
                  <a:ext uri="{FF2B5EF4-FFF2-40B4-BE49-F238E27FC236}">
                    <a16:creationId xmlns:a16="http://schemas.microsoft.com/office/drawing/2014/main" id="{6159EE5E-1E61-9BBF-E938-3409A7FFAE8C}"/>
                  </a:ext>
                </a:extLst>
              </p:cNvPr>
              <p:cNvGrpSpPr/>
              <p:nvPr/>
            </p:nvGrpSpPr>
            <p:grpSpPr>
              <a:xfrm>
                <a:off x="1645328" y="1785974"/>
                <a:ext cx="5969079" cy="3611468"/>
                <a:chOff x="1416543" y="1659268"/>
                <a:chExt cx="6485402" cy="3923859"/>
              </a:xfrm>
            </p:grpSpPr>
            <p:grpSp>
              <p:nvGrpSpPr>
                <p:cNvPr id="19" name="Group 18">
                  <a:extLst>
                    <a:ext uri="{FF2B5EF4-FFF2-40B4-BE49-F238E27FC236}">
                      <a16:creationId xmlns:a16="http://schemas.microsoft.com/office/drawing/2014/main" id="{5AC4378E-EB50-9588-FB88-3E12969C1179}"/>
                    </a:ext>
                  </a:extLst>
                </p:cNvPr>
                <p:cNvGrpSpPr/>
                <p:nvPr/>
              </p:nvGrpSpPr>
              <p:grpSpPr>
                <a:xfrm>
                  <a:off x="1416543" y="1659268"/>
                  <a:ext cx="5399715" cy="3923859"/>
                  <a:chOff x="1614582" y="1536502"/>
                  <a:chExt cx="4895054" cy="3251942"/>
                </a:xfrm>
              </p:grpSpPr>
              <p:cxnSp>
                <p:nvCxnSpPr>
                  <p:cNvPr id="21" name="Straight Arrow Connector 20">
                    <a:extLst>
                      <a:ext uri="{FF2B5EF4-FFF2-40B4-BE49-F238E27FC236}">
                        <a16:creationId xmlns:a16="http://schemas.microsoft.com/office/drawing/2014/main" id="{2379F295-5C1E-A8F2-5631-CD1525B4D67D}"/>
                      </a:ext>
                    </a:extLst>
                  </p:cNvPr>
                  <p:cNvCxnSpPr/>
                  <p:nvPr/>
                </p:nvCxnSpPr>
                <p:spPr>
                  <a:xfrm flipH="1">
                    <a:off x="1614582" y="2244014"/>
                    <a:ext cx="795646" cy="2459275"/>
                  </a:xfrm>
                  <a:prstGeom prst="straightConnector1">
                    <a:avLst/>
                  </a:prstGeom>
                  <a:noFill/>
                  <a:ln w="12700" cap="flat" cmpd="sng" algn="ctr">
                    <a:solidFill>
                      <a:sysClr val="window" lastClr="FFFFFF"/>
                    </a:solidFill>
                    <a:prstDash val="solid"/>
                    <a:miter lim="800000"/>
                    <a:tailEnd type="triangle"/>
                  </a:ln>
                  <a:effectLst/>
                </p:spPr>
              </p:cxnSp>
              <p:cxnSp>
                <p:nvCxnSpPr>
                  <p:cNvPr id="22" name="Straight Arrow Connector 21">
                    <a:extLst>
                      <a:ext uri="{FF2B5EF4-FFF2-40B4-BE49-F238E27FC236}">
                        <a16:creationId xmlns:a16="http://schemas.microsoft.com/office/drawing/2014/main" id="{95CA34B9-2F77-4DA4-1789-B2BDC0120543}"/>
                      </a:ext>
                    </a:extLst>
                  </p:cNvPr>
                  <p:cNvCxnSpPr/>
                  <p:nvPr/>
                </p:nvCxnSpPr>
                <p:spPr>
                  <a:xfrm>
                    <a:off x="2410229" y="2244013"/>
                    <a:ext cx="498765" cy="2538444"/>
                  </a:xfrm>
                  <a:prstGeom prst="straightConnector1">
                    <a:avLst/>
                  </a:prstGeom>
                  <a:noFill/>
                  <a:ln w="12700" cap="flat" cmpd="sng" algn="ctr">
                    <a:solidFill>
                      <a:sysClr val="window" lastClr="FFFFFF"/>
                    </a:solidFill>
                    <a:prstDash val="solid"/>
                    <a:miter lim="800000"/>
                    <a:tailEnd type="triangle"/>
                  </a:ln>
                  <a:effectLst/>
                </p:spPr>
              </p:cxnSp>
              <p:cxnSp>
                <p:nvCxnSpPr>
                  <p:cNvPr id="23" name="Straight Arrow Connector 22">
                    <a:extLst>
                      <a:ext uri="{FF2B5EF4-FFF2-40B4-BE49-F238E27FC236}">
                        <a16:creationId xmlns:a16="http://schemas.microsoft.com/office/drawing/2014/main" id="{FC52F33D-0142-8122-940D-51BB2ED9EE3F}"/>
                      </a:ext>
                    </a:extLst>
                  </p:cNvPr>
                  <p:cNvCxnSpPr>
                    <a:cxnSpLocks/>
                  </p:cNvCxnSpPr>
                  <p:nvPr/>
                </p:nvCxnSpPr>
                <p:spPr>
                  <a:xfrm>
                    <a:off x="2410228" y="2244014"/>
                    <a:ext cx="2482150" cy="2094230"/>
                  </a:xfrm>
                  <a:prstGeom prst="straightConnector1">
                    <a:avLst/>
                  </a:prstGeom>
                  <a:noFill/>
                  <a:ln w="12700" cap="flat" cmpd="sng" algn="ctr">
                    <a:solidFill>
                      <a:sysClr val="window" lastClr="FFFFFF"/>
                    </a:solidFill>
                    <a:prstDash val="solid"/>
                    <a:miter lim="800000"/>
                    <a:tailEnd type="triangle"/>
                  </a:ln>
                  <a:effectLst/>
                </p:spPr>
              </p:cxnSp>
              <p:sp>
                <p:nvSpPr>
                  <p:cNvPr id="24" name="TextBox 23">
                    <a:extLst>
                      <a:ext uri="{FF2B5EF4-FFF2-40B4-BE49-F238E27FC236}">
                        <a16:creationId xmlns:a16="http://schemas.microsoft.com/office/drawing/2014/main" id="{452EDF39-87BC-FED8-69A3-33F230691654}"/>
                      </a:ext>
                    </a:extLst>
                  </p:cNvPr>
                  <p:cNvSpPr txBox="1"/>
                  <p:nvPr/>
                </p:nvSpPr>
                <p:spPr>
                  <a:xfrm rot="4655644">
                    <a:off x="1879356" y="3558155"/>
                    <a:ext cx="2066488" cy="39409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kern="0" dirty="0">
                        <a:solidFill>
                          <a:schemeClr val="accent3"/>
                        </a:solidFill>
                        <a:latin typeface="Helvetica" pitchFamily="2" charset="0"/>
                      </a:rPr>
                      <a:t>Global Financial meltdown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prstClr val="white"/>
                        </a:solidFill>
                        <a:effectLst/>
                        <a:uLnTx/>
                        <a:uFillTx/>
                        <a:latin typeface="Helvetica" pitchFamily="2" charset="0"/>
                        <a:ea typeface="+mn-ea"/>
                        <a:cs typeface="+mn-cs"/>
                      </a:rPr>
                      <a:t> UK Recession 2008-2012</a:t>
                    </a:r>
                  </a:p>
                </p:txBody>
              </p:sp>
              <p:sp>
                <p:nvSpPr>
                  <p:cNvPr id="25" name="TextBox 24">
                    <a:extLst>
                      <a:ext uri="{FF2B5EF4-FFF2-40B4-BE49-F238E27FC236}">
                        <a16:creationId xmlns:a16="http://schemas.microsoft.com/office/drawing/2014/main" id="{C65F3CC1-D20C-6C1A-9519-681F0A401B1F}"/>
                      </a:ext>
                    </a:extLst>
                  </p:cNvPr>
                  <p:cNvSpPr txBox="1"/>
                  <p:nvPr/>
                </p:nvSpPr>
                <p:spPr>
                  <a:xfrm rot="17157718">
                    <a:off x="465292" y="3069850"/>
                    <a:ext cx="3002340" cy="2425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kern="0" dirty="0" err="1">
                        <a:solidFill>
                          <a:schemeClr val="accent3"/>
                        </a:solidFill>
                        <a:latin typeface="Helvetica" pitchFamily="2" charset="0"/>
                      </a:rPr>
                      <a:t>DotCom</a:t>
                    </a:r>
                    <a:r>
                      <a:rPr lang="en-GB" sz="1000" b="1" kern="0" dirty="0">
                        <a:solidFill>
                          <a:schemeClr val="accent3"/>
                        </a:solidFill>
                        <a:latin typeface="Helvetica" pitchFamily="2" charset="0"/>
                      </a:rPr>
                      <a:t> Boom &amp; Bust – </a:t>
                    </a:r>
                    <a:r>
                      <a:rPr kumimoji="0" lang="en-GB" sz="1000" b="1" i="0" u="none" strike="noStrike" kern="0" cap="none" spc="0" normalizeH="0" baseline="0" noProof="0" dirty="0">
                        <a:ln>
                          <a:noFill/>
                        </a:ln>
                        <a:solidFill>
                          <a:prstClr val="white"/>
                        </a:solidFill>
                        <a:effectLst/>
                        <a:uLnTx/>
                        <a:uFillTx/>
                        <a:latin typeface="Helvetica" pitchFamily="2" charset="0"/>
                        <a:ea typeface="+mn-ea"/>
                        <a:cs typeface="+mn-cs"/>
                      </a:rPr>
                      <a:t>UK Tech Recession</a:t>
                    </a:r>
                  </a:p>
                </p:txBody>
              </p:sp>
              <p:sp>
                <p:nvSpPr>
                  <p:cNvPr id="26" name="TextBox 25">
                    <a:extLst>
                      <a:ext uri="{FF2B5EF4-FFF2-40B4-BE49-F238E27FC236}">
                        <a16:creationId xmlns:a16="http://schemas.microsoft.com/office/drawing/2014/main" id="{33D3112E-DFC4-97A2-634F-221063ADED96}"/>
                      </a:ext>
                    </a:extLst>
                  </p:cNvPr>
                  <p:cNvSpPr txBox="1"/>
                  <p:nvPr/>
                </p:nvSpPr>
                <p:spPr>
                  <a:xfrm rot="2454193">
                    <a:off x="2512800" y="3179545"/>
                    <a:ext cx="2627268" cy="2217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kern="0" dirty="0">
                        <a:solidFill>
                          <a:schemeClr val="accent3"/>
                        </a:solidFill>
                        <a:latin typeface="Helvetica" pitchFamily="2" charset="0"/>
                      </a:rPr>
                      <a:t>BREXIT + </a:t>
                    </a:r>
                    <a:r>
                      <a:rPr kumimoji="0" lang="en-GB" sz="1000" b="1" i="0" u="none" strike="noStrike" kern="0" cap="none" spc="0" normalizeH="0" baseline="0" noProof="0" dirty="0">
                        <a:ln>
                          <a:noFill/>
                        </a:ln>
                        <a:solidFill>
                          <a:prstClr val="white"/>
                        </a:solidFill>
                        <a:effectLst/>
                        <a:uLnTx/>
                        <a:uFillTx/>
                        <a:latin typeface="Helvetica" pitchFamily="2" charset="0"/>
                        <a:ea typeface="+mn-ea"/>
                        <a:cs typeface="+mn-cs"/>
                      </a:rPr>
                      <a:t>UK Financial Uncertainty</a:t>
                    </a:r>
                  </a:p>
                </p:txBody>
              </p:sp>
              <p:cxnSp>
                <p:nvCxnSpPr>
                  <p:cNvPr id="27" name="Straight Arrow Connector 26">
                    <a:extLst>
                      <a:ext uri="{FF2B5EF4-FFF2-40B4-BE49-F238E27FC236}">
                        <a16:creationId xmlns:a16="http://schemas.microsoft.com/office/drawing/2014/main" id="{C1C6FCFE-85F3-1B40-3229-A013FAD9DDF0}"/>
                      </a:ext>
                    </a:extLst>
                  </p:cNvPr>
                  <p:cNvCxnSpPr>
                    <a:cxnSpLocks/>
                  </p:cNvCxnSpPr>
                  <p:nvPr/>
                </p:nvCxnSpPr>
                <p:spPr>
                  <a:xfrm>
                    <a:off x="2410229" y="2244013"/>
                    <a:ext cx="3515097" cy="1448785"/>
                  </a:xfrm>
                  <a:prstGeom prst="straightConnector1">
                    <a:avLst/>
                  </a:prstGeom>
                  <a:noFill/>
                  <a:ln w="12700" cap="flat" cmpd="sng" algn="ctr">
                    <a:solidFill>
                      <a:sysClr val="window" lastClr="FFFFFF"/>
                    </a:solidFill>
                    <a:prstDash val="solid"/>
                    <a:miter lim="800000"/>
                    <a:tailEnd type="triangle"/>
                  </a:ln>
                  <a:effectLst/>
                </p:spPr>
              </p:cxnSp>
              <p:sp>
                <p:nvSpPr>
                  <p:cNvPr id="28" name="Arc 27">
                    <a:extLst>
                      <a:ext uri="{FF2B5EF4-FFF2-40B4-BE49-F238E27FC236}">
                        <a16:creationId xmlns:a16="http://schemas.microsoft.com/office/drawing/2014/main" id="{6BC24420-A67A-D9A3-E548-D05334732E45}"/>
                      </a:ext>
                    </a:extLst>
                  </p:cNvPr>
                  <p:cNvSpPr/>
                  <p:nvPr/>
                </p:nvSpPr>
                <p:spPr>
                  <a:xfrm rot="5996332">
                    <a:off x="5330922" y="1807301"/>
                    <a:ext cx="1449514" cy="907915"/>
                  </a:xfrm>
                  <a:prstGeom prst="arc">
                    <a:avLst>
                      <a:gd name="adj1" fmla="val 14318806"/>
                      <a:gd name="adj2" fmla="val 18985779"/>
                    </a:avLst>
                  </a:prstGeom>
                  <a:noFill/>
                  <a:ln w="12700" cap="flat" cmpd="sng" algn="ctr">
                    <a:solidFill>
                      <a:sysClr val="window" lastClr="FFFFFF"/>
                    </a:solidFill>
                    <a:prstDash val="sysDot"/>
                    <a:miter lim="800000"/>
                    <a:headEnd type="arrow"/>
                    <a:tailEnd type="arrow"/>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black"/>
                      </a:solidFill>
                      <a:effectLst/>
                      <a:uLnTx/>
                      <a:uFillTx/>
                      <a:latin typeface="Helvetica" pitchFamily="2" charset="0"/>
                      <a:ea typeface="+mn-ea"/>
                      <a:cs typeface="+mn-cs"/>
                    </a:endParaRPr>
                  </a:p>
                </p:txBody>
              </p:sp>
              <p:cxnSp>
                <p:nvCxnSpPr>
                  <p:cNvPr id="29" name="Straight Arrow Connector 28">
                    <a:extLst>
                      <a:ext uri="{FF2B5EF4-FFF2-40B4-BE49-F238E27FC236}">
                        <a16:creationId xmlns:a16="http://schemas.microsoft.com/office/drawing/2014/main" id="{FB903ED1-F891-DBB0-77E2-34E80DA76878}"/>
                      </a:ext>
                    </a:extLst>
                  </p:cNvPr>
                  <p:cNvCxnSpPr>
                    <a:cxnSpLocks/>
                  </p:cNvCxnSpPr>
                  <p:nvPr/>
                </p:nvCxnSpPr>
                <p:spPr>
                  <a:xfrm>
                    <a:off x="2416959" y="2239693"/>
                    <a:ext cx="3852265" cy="644854"/>
                  </a:xfrm>
                  <a:prstGeom prst="straightConnector1">
                    <a:avLst/>
                  </a:prstGeom>
                  <a:noFill/>
                  <a:ln w="12700" cap="flat" cmpd="sng" algn="ctr">
                    <a:solidFill>
                      <a:sysClr val="window" lastClr="FFFFFF"/>
                    </a:solidFill>
                    <a:prstDash val="solid"/>
                    <a:miter lim="800000"/>
                    <a:tailEnd type="triangle"/>
                  </a:ln>
                  <a:effectLst/>
                </p:spPr>
              </p:cxnSp>
              <p:sp>
                <p:nvSpPr>
                  <p:cNvPr id="30" name="TextBox 29">
                    <a:extLst>
                      <a:ext uri="{FF2B5EF4-FFF2-40B4-BE49-F238E27FC236}">
                        <a16:creationId xmlns:a16="http://schemas.microsoft.com/office/drawing/2014/main" id="{B26D845B-679C-7C2C-2773-323E4F5200D6}"/>
                      </a:ext>
                    </a:extLst>
                  </p:cNvPr>
                  <p:cNvSpPr txBox="1"/>
                  <p:nvPr/>
                </p:nvSpPr>
                <p:spPr>
                  <a:xfrm rot="1372265">
                    <a:off x="2904317" y="2798650"/>
                    <a:ext cx="2704322" cy="2217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kern="0" dirty="0">
                        <a:solidFill>
                          <a:schemeClr val="accent3"/>
                        </a:solidFill>
                        <a:latin typeface="Helvetica" pitchFamily="2" charset="0"/>
                      </a:rPr>
                      <a:t>COVID-19 + </a:t>
                    </a:r>
                    <a:r>
                      <a:rPr kumimoji="0" lang="en-GB" sz="1000" b="1" i="0" u="none" strike="noStrike" kern="0" cap="none" spc="0" normalizeH="0" baseline="0" noProof="0" dirty="0">
                        <a:ln>
                          <a:noFill/>
                        </a:ln>
                        <a:solidFill>
                          <a:prstClr val="white"/>
                        </a:solidFill>
                        <a:effectLst/>
                        <a:uLnTx/>
                        <a:uFillTx/>
                        <a:latin typeface="Helvetica" pitchFamily="2" charset="0"/>
                        <a:ea typeface="+mn-ea"/>
                        <a:cs typeface="+mn-cs"/>
                      </a:rPr>
                      <a:t>Global Financial Uncertainty</a:t>
                    </a:r>
                  </a:p>
                </p:txBody>
              </p:sp>
            </p:grpSp>
            <p:sp>
              <p:nvSpPr>
                <p:cNvPr id="20" name="TextBox 19">
                  <a:extLst>
                    <a:ext uri="{FF2B5EF4-FFF2-40B4-BE49-F238E27FC236}">
                      <a16:creationId xmlns:a16="http://schemas.microsoft.com/office/drawing/2014/main" id="{B2BD2645-CA41-5780-D6B1-8E5A917CD6DB}"/>
                    </a:ext>
                  </a:extLst>
                </p:cNvPr>
                <p:cNvSpPr txBox="1"/>
                <p:nvPr/>
              </p:nvSpPr>
              <p:spPr>
                <a:xfrm rot="588172">
                  <a:off x="3053687" y="2825149"/>
                  <a:ext cx="4848258" cy="2675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kern="0" dirty="0">
                      <a:solidFill>
                        <a:schemeClr val="accent3"/>
                      </a:solidFill>
                      <a:latin typeface="Helvetica" pitchFamily="2" charset="0"/>
                    </a:rPr>
                    <a:t>POST-PANDEMIC SUPPLY CHAINS + </a:t>
                  </a:r>
                  <a:r>
                    <a:rPr kumimoji="0" lang="en-GB" sz="1000" b="1" i="0" u="none" strike="noStrike" kern="0" cap="none" spc="0" normalizeH="0" baseline="0" noProof="0" dirty="0">
                      <a:ln>
                        <a:noFill/>
                      </a:ln>
                      <a:solidFill>
                        <a:prstClr val="white"/>
                      </a:solidFill>
                      <a:effectLst/>
                      <a:uLnTx/>
                      <a:uFillTx/>
                      <a:latin typeface="Helvetica" pitchFamily="2" charset="0"/>
                      <a:ea typeface="+mn-ea"/>
                      <a:cs typeface="+mn-cs"/>
                    </a:rPr>
                    <a:t>Geo-Political Headwinds</a:t>
                  </a:r>
                </a:p>
              </p:txBody>
            </p:sp>
          </p:grpSp>
          <p:sp>
            <p:nvSpPr>
              <p:cNvPr id="16" name="TextBox 15">
                <a:extLst>
                  <a:ext uri="{FF2B5EF4-FFF2-40B4-BE49-F238E27FC236}">
                    <a16:creationId xmlns:a16="http://schemas.microsoft.com/office/drawing/2014/main" id="{3085FD1B-DBF1-297F-8AB7-9E1CF3AD56AA}"/>
                  </a:ext>
                </a:extLst>
              </p:cNvPr>
              <p:cNvSpPr txBox="1"/>
              <p:nvPr/>
            </p:nvSpPr>
            <p:spPr>
              <a:xfrm rot="21390160">
                <a:off x="3173435" y="2136299"/>
                <a:ext cx="4435161"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3"/>
                    </a:solidFill>
                    <a:effectLst/>
                    <a:uLnTx/>
                    <a:uFillTx/>
                    <a:latin typeface="Helvetica" pitchFamily="2" charset="0"/>
                    <a:ea typeface="+mn-ea"/>
                    <a:cs typeface="+mn-cs"/>
                  </a:rPr>
                  <a:t>CHALLENGING ECONOMY + </a:t>
                </a:r>
                <a:r>
                  <a:rPr kumimoji="0" lang="en-GB" sz="1000" b="1" i="0" u="none" strike="noStrike" kern="0" cap="none" spc="0" normalizeH="0" baseline="0" noProof="0" dirty="0">
                    <a:ln>
                      <a:noFill/>
                    </a:ln>
                    <a:solidFill>
                      <a:prstClr val="white"/>
                    </a:solidFill>
                    <a:effectLst/>
                    <a:uLnTx/>
                    <a:uFillTx/>
                    <a:latin typeface="Helvetica" pitchFamily="2" charset="0"/>
                    <a:ea typeface="+mn-ea"/>
                    <a:cs typeface="+mn-cs"/>
                  </a:rPr>
                  <a:t>Geo-Political Headwinds</a:t>
                </a:r>
              </a:p>
            </p:txBody>
          </p:sp>
          <p:cxnSp>
            <p:nvCxnSpPr>
              <p:cNvPr id="17" name="Straight Arrow Connector 16">
                <a:extLst>
                  <a:ext uri="{FF2B5EF4-FFF2-40B4-BE49-F238E27FC236}">
                    <a16:creationId xmlns:a16="http://schemas.microsoft.com/office/drawing/2014/main" id="{248AEBAF-B2DD-2253-5992-21FF668242B0}"/>
                  </a:ext>
                </a:extLst>
              </p:cNvPr>
              <p:cNvCxnSpPr>
                <a:cxnSpLocks/>
              </p:cNvCxnSpPr>
              <p:nvPr/>
            </p:nvCxnSpPr>
            <p:spPr>
              <a:xfrm flipV="1">
                <a:off x="2481811" y="2287061"/>
                <a:ext cx="4263972" cy="256828"/>
              </a:xfrm>
              <a:prstGeom prst="straightConnector1">
                <a:avLst/>
              </a:prstGeom>
              <a:noFill/>
              <a:ln w="12700" cap="flat" cmpd="sng" algn="ctr">
                <a:solidFill>
                  <a:sysClr val="window" lastClr="FFFFFF"/>
                </a:solidFill>
                <a:prstDash val="sysDash"/>
                <a:miter lim="800000"/>
                <a:tailEnd type="triangle"/>
              </a:ln>
              <a:effectLst/>
            </p:spPr>
          </p:cxnSp>
          <p:sp>
            <p:nvSpPr>
              <p:cNvPr id="18" name="Star: 5 Points 17">
                <a:extLst>
                  <a:ext uri="{FF2B5EF4-FFF2-40B4-BE49-F238E27FC236}">
                    <a16:creationId xmlns:a16="http://schemas.microsoft.com/office/drawing/2014/main" id="{DFD60DEC-658F-4763-81E7-37CA46D9AB51}"/>
                  </a:ext>
                </a:extLst>
              </p:cNvPr>
              <p:cNvSpPr/>
              <p:nvPr/>
            </p:nvSpPr>
            <p:spPr>
              <a:xfrm>
                <a:off x="6753519" y="1928402"/>
                <a:ext cx="570513" cy="570513"/>
              </a:xfrm>
              <a:prstGeom prst="star5">
                <a:avLst>
                  <a:gd name="adj" fmla="val 25173"/>
                  <a:gd name="hf" fmla="val 105146"/>
                  <a:gd name="vf" fmla="val 110557"/>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tx1"/>
                    </a:solidFill>
                    <a:effectLst/>
                    <a:uLnTx/>
                    <a:uFillTx/>
                    <a:latin typeface="Helvetica" pitchFamily="2" charset="0"/>
                    <a:ea typeface="+mn-ea"/>
                    <a:cs typeface="+mn-cs"/>
                  </a:rPr>
                  <a:t>6.0</a:t>
                </a:r>
              </a:p>
            </p:txBody>
          </p:sp>
        </p:grpSp>
        <p:sp>
          <p:nvSpPr>
            <p:cNvPr id="11" name="Star: 5 Points 10">
              <a:extLst>
                <a:ext uri="{FF2B5EF4-FFF2-40B4-BE49-F238E27FC236}">
                  <a16:creationId xmlns:a16="http://schemas.microsoft.com/office/drawing/2014/main" id="{AEE47CFE-DDD4-2F67-727C-7BA0EA4AF790}"/>
                </a:ext>
              </a:extLst>
            </p:cNvPr>
            <p:cNvSpPr/>
            <p:nvPr/>
          </p:nvSpPr>
          <p:spPr>
            <a:xfrm>
              <a:off x="5177005" y="4450981"/>
              <a:ext cx="385114" cy="385112"/>
            </a:xfrm>
            <a:prstGeom prst="star5">
              <a:avLst>
                <a:gd name="adj" fmla="val 25173"/>
                <a:gd name="hf" fmla="val 105146"/>
                <a:gd name="vf" fmla="val 110557"/>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chemeClr val="tx1"/>
                  </a:solidFill>
                  <a:effectLst/>
                  <a:uLnTx/>
                  <a:uFillTx/>
                  <a:latin typeface="Helvetica" pitchFamily="2" charset="0"/>
                  <a:ea typeface="+mn-ea"/>
                  <a:cs typeface="+mn-cs"/>
                </a:rPr>
                <a:t>4.0</a:t>
              </a:r>
            </a:p>
          </p:txBody>
        </p:sp>
        <p:sp>
          <p:nvSpPr>
            <p:cNvPr id="12" name="Star: 5 Points 11">
              <a:extLst>
                <a:ext uri="{FF2B5EF4-FFF2-40B4-BE49-F238E27FC236}">
                  <a16:creationId xmlns:a16="http://schemas.microsoft.com/office/drawing/2014/main" id="{698408C3-B456-E362-36AE-BCFDEE231E31}"/>
                </a:ext>
              </a:extLst>
            </p:cNvPr>
            <p:cNvSpPr/>
            <p:nvPr/>
          </p:nvSpPr>
          <p:spPr>
            <a:xfrm>
              <a:off x="4113675" y="5053043"/>
              <a:ext cx="385114" cy="385112"/>
            </a:xfrm>
            <a:prstGeom prst="star5">
              <a:avLst>
                <a:gd name="adj" fmla="val 25173"/>
                <a:gd name="hf" fmla="val 105146"/>
                <a:gd name="vf" fmla="val 110557"/>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chemeClr val="tx1"/>
                  </a:solidFill>
                  <a:effectLst/>
                  <a:uLnTx/>
                  <a:uFillTx/>
                  <a:latin typeface="Helvetica" pitchFamily="2" charset="0"/>
                  <a:ea typeface="+mn-ea"/>
                  <a:cs typeface="+mn-cs"/>
                </a:rPr>
                <a:t>3.0</a:t>
              </a:r>
            </a:p>
          </p:txBody>
        </p:sp>
        <p:sp>
          <p:nvSpPr>
            <p:cNvPr id="13" name="Star: 5 Points 12">
              <a:extLst>
                <a:ext uri="{FF2B5EF4-FFF2-40B4-BE49-F238E27FC236}">
                  <a16:creationId xmlns:a16="http://schemas.microsoft.com/office/drawing/2014/main" id="{5F0A02BE-BE2B-A9C5-B883-B04DB373E1FD}"/>
                </a:ext>
              </a:extLst>
            </p:cNvPr>
            <p:cNvSpPr/>
            <p:nvPr/>
          </p:nvSpPr>
          <p:spPr>
            <a:xfrm>
              <a:off x="3288675" y="5433987"/>
              <a:ext cx="385114" cy="385112"/>
            </a:xfrm>
            <a:prstGeom prst="star5">
              <a:avLst>
                <a:gd name="adj" fmla="val 25173"/>
                <a:gd name="hf" fmla="val 105146"/>
                <a:gd name="vf" fmla="val 110557"/>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chemeClr val="tx1"/>
                  </a:solidFill>
                  <a:effectLst/>
                  <a:uLnTx/>
                  <a:uFillTx/>
                  <a:latin typeface="Helvetica" pitchFamily="2" charset="0"/>
                  <a:ea typeface="+mn-ea"/>
                  <a:cs typeface="+mn-cs"/>
                </a:rPr>
                <a:t>2.0</a:t>
              </a:r>
            </a:p>
          </p:txBody>
        </p:sp>
        <p:sp>
          <p:nvSpPr>
            <p:cNvPr id="14" name="Star: 5 Points 13">
              <a:extLst>
                <a:ext uri="{FF2B5EF4-FFF2-40B4-BE49-F238E27FC236}">
                  <a16:creationId xmlns:a16="http://schemas.microsoft.com/office/drawing/2014/main" id="{3C2F7E5C-37D9-D460-8FD7-7D998EF087D9}"/>
                </a:ext>
              </a:extLst>
            </p:cNvPr>
            <p:cNvSpPr/>
            <p:nvPr/>
          </p:nvSpPr>
          <p:spPr>
            <a:xfrm>
              <a:off x="1922093" y="5660249"/>
              <a:ext cx="385114" cy="385112"/>
            </a:xfrm>
            <a:prstGeom prst="star5">
              <a:avLst>
                <a:gd name="adj" fmla="val 25173"/>
                <a:gd name="hf" fmla="val 105146"/>
                <a:gd name="vf" fmla="val 110557"/>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chemeClr val="tx1"/>
                  </a:solidFill>
                  <a:effectLst/>
                  <a:uLnTx/>
                  <a:uFillTx/>
                  <a:latin typeface="Helvetica" pitchFamily="2" charset="0"/>
                  <a:ea typeface="+mn-ea"/>
                  <a:cs typeface="+mn-cs"/>
                </a:rPr>
                <a:t>1.0</a:t>
              </a:r>
            </a:p>
          </p:txBody>
        </p:sp>
      </p:grpSp>
    </p:spTree>
    <p:extLst>
      <p:ext uri="{BB962C8B-B14F-4D97-AF65-F5344CB8AC3E}">
        <p14:creationId xmlns:p14="http://schemas.microsoft.com/office/powerpoint/2010/main" val="241285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064875-AC43-4362-BE65-42B37130F9AE}"/>
              </a:ext>
            </a:extLst>
          </p:cNvPr>
          <p:cNvSpPr>
            <a:spLocks noGrp="1"/>
          </p:cNvSpPr>
          <p:nvPr>
            <p:ph type="title"/>
          </p:nvPr>
        </p:nvSpPr>
        <p:spPr/>
        <p:txBody>
          <a:bodyPr/>
          <a:lstStyle/>
          <a:p>
            <a:r>
              <a:rPr lang="en-GB"/>
              <a:t>Investing back into </a:t>
            </a:r>
            <a:br>
              <a:rPr lang="en-GB"/>
            </a:br>
            <a:r>
              <a:rPr lang="en-GB"/>
              <a:t>Exponential-e</a:t>
            </a:r>
          </a:p>
        </p:txBody>
      </p:sp>
      <p:sp>
        <p:nvSpPr>
          <p:cNvPr id="13" name="TextBox 12">
            <a:extLst>
              <a:ext uri="{FF2B5EF4-FFF2-40B4-BE49-F238E27FC236}">
                <a16:creationId xmlns:a16="http://schemas.microsoft.com/office/drawing/2014/main" id="{CDD622FE-E869-632E-14BD-C793D3659A37}"/>
              </a:ext>
            </a:extLst>
          </p:cNvPr>
          <p:cNvSpPr txBox="1"/>
          <p:nvPr/>
        </p:nvSpPr>
        <p:spPr>
          <a:xfrm>
            <a:off x="3560946" y="5442984"/>
            <a:ext cx="2281944" cy="1216446"/>
          </a:xfrm>
          <a:prstGeom prst="roundRect">
            <a:avLst/>
          </a:prstGeom>
          <a:solidFill>
            <a:schemeClr val="tx2">
              <a:alpha val="83000"/>
            </a:schemeClr>
          </a:solidFill>
          <a:ln>
            <a:noFill/>
          </a:ln>
        </p:spPr>
        <p:txBody>
          <a:bodyPr wrap="square" lIns="180000" tIns="180000" rIns="180000" bIns="18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Helvetica" pitchFamily="2" charset="0"/>
                <a:ea typeface="+mn-ea"/>
                <a:cs typeface="+mn-cs"/>
              </a:rPr>
              <a:t>New Technologies</a:t>
            </a:r>
            <a:br>
              <a:rPr kumimoji="0" lang="en-GB" sz="1600" b="0" i="0" u="none" strike="noStrike" kern="1200" cap="none" spc="0" normalizeH="0" baseline="0" noProof="0" dirty="0">
                <a:ln>
                  <a:noFill/>
                </a:ln>
                <a:solidFill>
                  <a:srgbClr val="FFFFFF"/>
                </a:solidFill>
                <a:effectLst/>
                <a:uLnTx/>
                <a:uFillTx/>
                <a:latin typeface="Helvetica" pitchFamily="2" charset="0"/>
                <a:ea typeface="+mn-ea"/>
                <a:cs typeface="+mn-cs"/>
              </a:rPr>
            </a:br>
            <a:r>
              <a:rPr kumimoji="0" lang="en-GB" sz="1600" b="0" i="0" u="none" strike="noStrike" kern="1200" cap="none" spc="0" normalizeH="0" baseline="0" noProof="0" dirty="0">
                <a:ln>
                  <a:noFill/>
                </a:ln>
                <a:solidFill>
                  <a:srgbClr val="FFFFFF"/>
                </a:solidFill>
                <a:effectLst/>
                <a:uLnTx/>
                <a:uFillTx/>
                <a:latin typeface="Helvetica" pitchFamily="2" charset="0"/>
                <a:ea typeface="+mn-ea"/>
                <a:cs typeface="+mn-cs"/>
              </a:rPr>
              <a:t>&amp; Innovation</a:t>
            </a:r>
          </a:p>
        </p:txBody>
      </p:sp>
      <p:sp>
        <p:nvSpPr>
          <p:cNvPr id="14" name="TextBox 13">
            <a:extLst>
              <a:ext uri="{FF2B5EF4-FFF2-40B4-BE49-F238E27FC236}">
                <a16:creationId xmlns:a16="http://schemas.microsoft.com/office/drawing/2014/main" id="{E358AFFC-E8C7-E8CF-50FA-0474FE158FEB}"/>
              </a:ext>
            </a:extLst>
          </p:cNvPr>
          <p:cNvSpPr txBox="1"/>
          <p:nvPr/>
        </p:nvSpPr>
        <p:spPr>
          <a:xfrm>
            <a:off x="6223488" y="5442984"/>
            <a:ext cx="2281943" cy="1216446"/>
          </a:xfrm>
          <a:prstGeom prst="roundRect">
            <a:avLst/>
          </a:prstGeom>
          <a:solidFill>
            <a:schemeClr val="tx2">
              <a:alpha val="83000"/>
            </a:schemeClr>
          </a:solidFill>
          <a:ln>
            <a:noFill/>
          </a:ln>
        </p:spPr>
        <p:txBody>
          <a:bodyPr wrap="square" lIns="180000" tIns="180000" rIns="180000" bIns="18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Helvetica" pitchFamily="2" charset="0"/>
                <a:ea typeface="+mn-ea"/>
                <a:cs typeface="+mn-cs"/>
              </a:rPr>
              <a:t>Customer Service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Helvetica" pitchFamily="2" charset="0"/>
                <a:ea typeface="+mn-ea"/>
                <a:cs typeface="+mn-cs"/>
              </a:rPr>
              <a:t>&amp; People</a:t>
            </a:r>
          </a:p>
        </p:txBody>
      </p:sp>
      <p:sp>
        <p:nvSpPr>
          <p:cNvPr id="15" name="TextBox 14">
            <a:extLst>
              <a:ext uri="{FF2B5EF4-FFF2-40B4-BE49-F238E27FC236}">
                <a16:creationId xmlns:a16="http://schemas.microsoft.com/office/drawing/2014/main" id="{FB49503D-8AF8-3792-21F7-B7DABCD54D60}"/>
              </a:ext>
            </a:extLst>
          </p:cNvPr>
          <p:cNvSpPr txBox="1"/>
          <p:nvPr/>
        </p:nvSpPr>
        <p:spPr>
          <a:xfrm>
            <a:off x="8947548" y="5442984"/>
            <a:ext cx="2281943" cy="1216446"/>
          </a:xfrm>
          <a:prstGeom prst="roundRect">
            <a:avLst/>
          </a:prstGeom>
          <a:solidFill>
            <a:schemeClr val="tx2">
              <a:alpha val="83000"/>
            </a:schemeClr>
          </a:solidFill>
          <a:ln>
            <a:noFill/>
          </a:ln>
        </p:spPr>
        <p:txBody>
          <a:bodyPr wrap="square" lIns="180000" tIns="180000" rIns="180000" bIns="18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Helvetica"/>
                <a:ea typeface="+mn-ea"/>
                <a:cs typeface="Helvetica"/>
              </a:rPr>
              <a:t>Cyber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Helvetica"/>
                <a:ea typeface="+mn-ea"/>
                <a:cs typeface="Helvetica"/>
              </a:rPr>
              <a:t>Security</a:t>
            </a:r>
            <a:br>
              <a:rPr kumimoji="0" lang="en-GB" sz="1600" b="0" i="0" u="none" strike="noStrike" kern="1200" cap="none" spc="0" normalizeH="0" baseline="0" noProof="0">
                <a:ln>
                  <a:noFill/>
                </a:ln>
                <a:solidFill>
                  <a:srgbClr val="FFFFFF"/>
                </a:solidFill>
                <a:effectLst/>
                <a:uLnTx/>
                <a:uFillTx/>
                <a:latin typeface="Helvetica" pitchFamily="2" charset="0"/>
                <a:ea typeface="+mn-ea"/>
                <a:cs typeface="+mn-cs"/>
              </a:rPr>
            </a:br>
            <a:endParaRPr kumimoji="0" lang="en-GB" sz="1600" b="0" i="0" u="none" strike="noStrike" kern="1200" cap="none" spc="0" normalizeH="0" baseline="0" noProof="0">
              <a:ln>
                <a:noFill/>
              </a:ln>
              <a:solidFill>
                <a:srgbClr val="FFFFFF"/>
              </a:solidFill>
              <a:effectLst/>
              <a:uLnTx/>
              <a:uFillTx/>
              <a:latin typeface="Helvetica" pitchFamily="2" charset="0"/>
              <a:ea typeface="+mn-ea"/>
              <a:cs typeface="Helvetica"/>
            </a:endParaRPr>
          </a:p>
        </p:txBody>
      </p:sp>
      <p:sp>
        <p:nvSpPr>
          <p:cNvPr id="16" name="TextBox 15">
            <a:extLst>
              <a:ext uri="{FF2B5EF4-FFF2-40B4-BE49-F238E27FC236}">
                <a16:creationId xmlns:a16="http://schemas.microsoft.com/office/drawing/2014/main" id="{38D210D1-6094-8324-A069-27786982045E}"/>
              </a:ext>
            </a:extLst>
          </p:cNvPr>
          <p:cNvSpPr txBox="1"/>
          <p:nvPr/>
        </p:nvSpPr>
        <p:spPr>
          <a:xfrm>
            <a:off x="729070" y="5442984"/>
            <a:ext cx="2281943" cy="1216446"/>
          </a:xfrm>
          <a:prstGeom prst="roundRect">
            <a:avLst/>
          </a:prstGeom>
          <a:solidFill>
            <a:schemeClr val="tx2">
              <a:alpha val="83000"/>
            </a:schemeClr>
          </a:solidFill>
          <a:ln>
            <a:noFill/>
          </a:ln>
        </p:spPr>
        <p:txBody>
          <a:bodyPr wrap="square" lIns="180000" tIns="180000" rIns="180000" bIns="18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Helvetica" pitchFamily="2" charset="0"/>
                <a:ea typeface="+mn-ea"/>
                <a:cs typeface="+mn-cs"/>
              </a:rPr>
              <a:t>Own &amp; Operate</a:t>
            </a:r>
            <a:br>
              <a:rPr kumimoji="0" lang="en-GB" sz="1600" b="0" i="0" u="none" strike="noStrike" kern="1200" cap="none" spc="0" normalizeH="0" baseline="0" noProof="0">
                <a:ln>
                  <a:noFill/>
                </a:ln>
                <a:solidFill>
                  <a:srgbClr val="FFFFFF"/>
                </a:solidFill>
                <a:effectLst/>
                <a:uLnTx/>
                <a:uFillTx/>
                <a:latin typeface="Helvetica" pitchFamily="2" charset="0"/>
                <a:ea typeface="+mn-ea"/>
                <a:cs typeface="+mn-cs"/>
              </a:rPr>
            </a:br>
            <a:r>
              <a:rPr kumimoji="0" lang="en-GB" sz="1600" b="0" i="0" u="none" strike="noStrike" kern="1200" cap="none" spc="0" normalizeH="0" baseline="0" noProof="0">
                <a:ln>
                  <a:noFill/>
                </a:ln>
                <a:solidFill>
                  <a:srgbClr val="FFFFFF"/>
                </a:solidFill>
                <a:effectLst/>
                <a:uLnTx/>
                <a:uFillTx/>
                <a:latin typeface="Helvetica" pitchFamily="2" charset="0"/>
                <a:ea typeface="+mn-ea"/>
                <a:cs typeface="+mn-cs"/>
              </a:rPr>
              <a:t>our Infrastructure</a:t>
            </a:r>
          </a:p>
        </p:txBody>
      </p:sp>
      <p:grpSp>
        <p:nvGrpSpPr>
          <p:cNvPr id="17" name="Group 16">
            <a:extLst>
              <a:ext uri="{FF2B5EF4-FFF2-40B4-BE49-F238E27FC236}">
                <a16:creationId xmlns:a16="http://schemas.microsoft.com/office/drawing/2014/main" id="{C90B44B6-D41C-876C-BCBA-3C3C064E57FF}"/>
              </a:ext>
            </a:extLst>
          </p:cNvPr>
          <p:cNvGrpSpPr/>
          <p:nvPr/>
        </p:nvGrpSpPr>
        <p:grpSpPr>
          <a:xfrm>
            <a:off x="1334526" y="1359230"/>
            <a:ext cx="9347236" cy="348992"/>
            <a:chOff x="1334526" y="1464983"/>
            <a:chExt cx="9347236" cy="348992"/>
          </a:xfrm>
        </p:grpSpPr>
        <p:sp>
          <p:nvSpPr>
            <p:cNvPr id="18" name="TextBox 17">
              <a:extLst>
                <a:ext uri="{FF2B5EF4-FFF2-40B4-BE49-F238E27FC236}">
                  <a16:creationId xmlns:a16="http://schemas.microsoft.com/office/drawing/2014/main" id="{348F5637-1152-3C2C-38FB-DA996D6EF227}"/>
                </a:ext>
              </a:extLst>
            </p:cNvPr>
            <p:cNvSpPr txBox="1"/>
            <p:nvPr/>
          </p:nvSpPr>
          <p:spPr>
            <a:xfrm>
              <a:off x="1334526" y="1475421"/>
              <a:ext cx="2334689" cy="338554"/>
            </a:xfrm>
            <a:prstGeom prst="rect">
              <a:avLst/>
            </a:prstGeom>
            <a:noFill/>
            <a:ln cap="flat">
              <a:noFill/>
            </a:ln>
          </p:spPr>
          <p:txBody>
            <a:bodyPr vert="horz" wrap="square" lIns="91440" tIns="45720" rIns="91440" bIns="45720" anchor="t" anchorCtr="0" compatLnSpc="1">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Helvetica" pitchFamily="2" charset="0"/>
                  <a:ea typeface="+mn-ea"/>
                  <a:cs typeface="+mn-cs"/>
                </a:rPr>
                <a:t>EBITDA </a:t>
              </a:r>
              <a:r>
                <a:rPr kumimoji="0" lang="en-GB" sz="1600" b="1" i="0" u="none" strike="noStrike" kern="1200" cap="none" spc="0" normalizeH="0" baseline="0" noProof="0">
                  <a:ln>
                    <a:noFill/>
                  </a:ln>
                  <a:solidFill>
                    <a:srgbClr val="FFFFFF"/>
                  </a:solidFill>
                  <a:effectLst/>
                  <a:uLnTx/>
                  <a:uFillTx/>
                  <a:latin typeface="Helvetica" pitchFamily="2" charset="0"/>
                  <a:ea typeface="+mn-ea"/>
                  <a:cs typeface="+mn-cs"/>
                </a:rPr>
                <a:t>(96% approx.)</a:t>
              </a:r>
            </a:p>
          </p:txBody>
        </p:sp>
        <p:sp>
          <p:nvSpPr>
            <p:cNvPr id="19" name="TextBox 18">
              <a:extLst>
                <a:ext uri="{FF2B5EF4-FFF2-40B4-BE49-F238E27FC236}">
                  <a16:creationId xmlns:a16="http://schemas.microsoft.com/office/drawing/2014/main" id="{01AF921D-0132-DFAC-CAC3-96A857D6B942}"/>
                </a:ext>
              </a:extLst>
            </p:cNvPr>
            <p:cNvSpPr txBox="1"/>
            <p:nvPr/>
          </p:nvSpPr>
          <p:spPr>
            <a:xfrm>
              <a:off x="8399819" y="1464983"/>
              <a:ext cx="2281943" cy="338554"/>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Helvetica" pitchFamily="2" charset="0"/>
                  <a:ea typeface="+mn-ea"/>
                  <a:cs typeface="+mn-cs"/>
                </a:rPr>
                <a:t>Dividend </a:t>
              </a:r>
              <a:r>
                <a:rPr kumimoji="0" lang="en-GB" sz="1600" b="1" i="0" u="none" strike="noStrike" kern="1200" cap="none" spc="0" normalizeH="0" baseline="0" noProof="0">
                  <a:ln>
                    <a:noFill/>
                  </a:ln>
                  <a:solidFill>
                    <a:srgbClr val="FFFFFF"/>
                  </a:solidFill>
                  <a:effectLst/>
                  <a:uLnTx/>
                  <a:uFillTx/>
                  <a:latin typeface="Helvetica" pitchFamily="2" charset="0"/>
                  <a:ea typeface="+mn-ea"/>
                  <a:cs typeface="+mn-cs"/>
                </a:rPr>
                <a:t>(4% approx.)</a:t>
              </a:r>
            </a:p>
          </p:txBody>
        </p:sp>
        <p:sp>
          <p:nvSpPr>
            <p:cNvPr id="20" name="Oval 19">
              <a:extLst>
                <a:ext uri="{FF2B5EF4-FFF2-40B4-BE49-F238E27FC236}">
                  <a16:creationId xmlns:a16="http://schemas.microsoft.com/office/drawing/2014/main" id="{14BEA700-B763-12E6-63EF-382558B0DEBC}"/>
                </a:ext>
              </a:extLst>
            </p:cNvPr>
            <p:cNvSpPr/>
            <p:nvPr/>
          </p:nvSpPr>
          <p:spPr>
            <a:xfrm>
              <a:off x="7961848" y="1511500"/>
              <a:ext cx="248528" cy="245521"/>
            </a:xfrm>
            <a:prstGeom prst="ellipse">
              <a:avLst/>
            </a:prstGeom>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Oval 20">
              <a:extLst>
                <a:ext uri="{FF2B5EF4-FFF2-40B4-BE49-F238E27FC236}">
                  <a16:creationId xmlns:a16="http://schemas.microsoft.com/office/drawing/2014/main" id="{5B14C9AA-26CE-A618-BF19-767A85C30693}"/>
                </a:ext>
              </a:extLst>
            </p:cNvPr>
            <p:cNvSpPr/>
            <p:nvPr/>
          </p:nvSpPr>
          <p:spPr>
            <a:xfrm>
              <a:off x="3694210" y="1511500"/>
              <a:ext cx="248528" cy="245521"/>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22" name="Group 21">
            <a:extLst>
              <a:ext uri="{FF2B5EF4-FFF2-40B4-BE49-F238E27FC236}">
                <a16:creationId xmlns:a16="http://schemas.microsoft.com/office/drawing/2014/main" id="{A8BF8617-D871-6EE8-EB7B-B2A015FDCD88}"/>
              </a:ext>
            </a:extLst>
          </p:cNvPr>
          <p:cNvGrpSpPr/>
          <p:nvPr/>
        </p:nvGrpSpPr>
        <p:grpSpPr>
          <a:xfrm>
            <a:off x="3941179" y="-41211"/>
            <a:ext cx="4911880" cy="4791786"/>
            <a:chOff x="3941179" y="64542"/>
            <a:chExt cx="4911880" cy="4791786"/>
          </a:xfrm>
        </p:grpSpPr>
        <p:pic>
          <p:nvPicPr>
            <p:cNvPr id="23" name="Picture 22">
              <a:extLst>
                <a:ext uri="{FF2B5EF4-FFF2-40B4-BE49-F238E27FC236}">
                  <a16:creationId xmlns:a16="http://schemas.microsoft.com/office/drawing/2014/main" id="{F6F44EE2-34C7-2923-2BC2-91B193C214EA}"/>
                </a:ext>
              </a:extLst>
            </p:cNvPr>
            <p:cNvPicPr>
              <a:picLocks noChangeAspect="1"/>
            </p:cNvPicPr>
            <p:nvPr/>
          </p:nvPicPr>
          <p:blipFill rotWithShape="1">
            <a:blip r:embed="rId2">
              <a:extLst>
                <a:ext uri="{28A0092B-C50C-407E-A947-70E740481C1C}">
                  <a14:useLocalDpi xmlns:a14="http://schemas.microsoft.com/office/drawing/2010/main" val="0"/>
                </a:ext>
              </a:extLst>
            </a:blip>
            <a:srcRect l="38463" t="8275" r="29847" b="36092"/>
            <a:stretch/>
          </p:blipFill>
          <p:spPr>
            <a:xfrm>
              <a:off x="3941179" y="64542"/>
              <a:ext cx="4911880" cy="4791786"/>
            </a:xfrm>
            <a:prstGeom prst="rect">
              <a:avLst/>
            </a:prstGeom>
          </p:spPr>
        </p:pic>
        <p:sp>
          <p:nvSpPr>
            <p:cNvPr id="24" name="TextBox 23">
              <a:extLst>
                <a:ext uri="{FF2B5EF4-FFF2-40B4-BE49-F238E27FC236}">
                  <a16:creationId xmlns:a16="http://schemas.microsoft.com/office/drawing/2014/main" id="{5F067435-32A3-A78D-259E-9298ECDC758B}"/>
                </a:ext>
              </a:extLst>
            </p:cNvPr>
            <p:cNvSpPr txBox="1"/>
            <p:nvPr/>
          </p:nvSpPr>
          <p:spPr>
            <a:xfrm>
              <a:off x="4651421" y="711894"/>
              <a:ext cx="2584192" cy="2454150"/>
            </a:xfrm>
            <a:prstGeom prst="roundRect">
              <a:avLst>
                <a:gd name="adj" fmla="val 7518"/>
              </a:avLst>
            </a:prstGeom>
            <a:noFill/>
          </p:spPr>
          <p:txBody>
            <a:bodyPr wrap="square" lIns="180000" tIns="180000" rIns="180000" bIns="180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D2143"/>
                  </a:solidFill>
                  <a:effectLst/>
                  <a:uLnTx/>
                  <a:uFillTx/>
                  <a:latin typeface="Helvetica" pitchFamily="2" charset="0"/>
                  <a:ea typeface="+mn-ea"/>
                  <a:cs typeface="+mn-cs"/>
                </a:rPr>
                <a:t>96% (approx.) </a:t>
              </a:r>
              <a:r>
                <a:rPr kumimoji="0" lang="en-GB" sz="1600" b="0" i="0" u="none" strike="noStrike" kern="1200" cap="none" spc="0" normalizeH="0" baseline="0" noProof="0">
                  <a:ln>
                    <a:noFill/>
                  </a:ln>
                  <a:solidFill>
                    <a:srgbClr val="0D2143"/>
                  </a:solidFill>
                  <a:effectLst/>
                  <a:uLnTx/>
                  <a:uFillTx/>
                  <a:latin typeface="Helvetica" pitchFamily="2" charset="0"/>
                  <a:ea typeface="+mn-ea"/>
                  <a:cs typeface="+mn-cs"/>
                </a:rPr>
                <a:t>of our</a:t>
              </a:r>
              <a:br>
                <a:rPr kumimoji="0" lang="en-GB" sz="1600" b="0" i="0" u="none" strike="noStrike" kern="1200" cap="none" spc="0" normalizeH="0" baseline="0" noProof="0">
                  <a:ln>
                    <a:noFill/>
                  </a:ln>
                  <a:solidFill>
                    <a:srgbClr val="0D2143"/>
                  </a:solidFill>
                  <a:effectLst/>
                  <a:uLnTx/>
                  <a:uFillTx/>
                  <a:latin typeface="Helvetica" pitchFamily="2" charset="0"/>
                  <a:ea typeface="+mn-ea"/>
                  <a:cs typeface="+mn-cs"/>
                </a:rPr>
              </a:br>
              <a:r>
                <a:rPr kumimoji="0" lang="en-GB" sz="1600" b="0" i="0" u="none" strike="noStrike" kern="1200" cap="none" spc="0" normalizeH="0" baseline="0" noProof="0">
                  <a:ln>
                    <a:noFill/>
                  </a:ln>
                  <a:solidFill>
                    <a:srgbClr val="0D2143"/>
                  </a:solidFill>
                  <a:effectLst/>
                  <a:uLnTx/>
                  <a:uFillTx/>
                  <a:latin typeface="Helvetica" pitchFamily="2" charset="0"/>
                  <a:ea typeface="+mn-ea"/>
                  <a:cs typeface="+mn-cs"/>
                </a:rPr>
                <a:t>profits throughout</a:t>
              </a:r>
              <a:br>
                <a:rPr kumimoji="0" lang="en-GB" sz="1600" b="0" i="0" u="none" strike="noStrike" kern="1200" cap="none" spc="0" normalizeH="0" baseline="0" noProof="0">
                  <a:ln>
                    <a:noFill/>
                  </a:ln>
                  <a:solidFill>
                    <a:srgbClr val="0D2143"/>
                  </a:solidFill>
                  <a:effectLst/>
                  <a:uLnTx/>
                  <a:uFillTx/>
                  <a:latin typeface="Helvetica" pitchFamily="2" charset="0"/>
                  <a:ea typeface="+mn-ea"/>
                  <a:cs typeface="+mn-cs"/>
                </a:rPr>
              </a:br>
              <a:r>
                <a:rPr kumimoji="0" lang="en-GB" sz="1600" b="0" i="0" u="none" strike="noStrike" kern="1200" cap="none" spc="0" normalizeH="0" baseline="0" noProof="0">
                  <a:ln>
                    <a:noFill/>
                  </a:ln>
                  <a:solidFill>
                    <a:srgbClr val="0D2143"/>
                  </a:solidFill>
                  <a:effectLst/>
                  <a:uLnTx/>
                  <a:uFillTx/>
                  <a:latin typeface="Helvetica" pitchFamily="2" charset="0"/>
                  <a:ea typeface="+mn-ea"/>
                  <a:cs typeface="+mn-cs"/>
                </a:rPr>
                <a:t>the past 23+ years invested back into</a:t>
              </a:r>
              <a:br>
                <a:rPr kumimoji="0" lang="en-GB" sz="1600" b="0" i="0" u="none" strike="noStrike" kern="1200" cap="none" spc="0" normalizeH="0" baseline="0" noProof="0">
                  <a:ln>
                    <a:noFill/>
                  </a:ln>
                  <a:solidFill>
                    <a:srgbClr val="0D2143"/>
                  </a:solidFill>
                  <a:effectLst/>
                  <a:uLnTx/>
                  <a:uFillTx/>
                  <a:latin typeface="Helvetica" pitchFamily="2" charset="0"/>
                  <a:ea typeface="+mn-ea"/>
                  <a:cs typeface="+mn-cs"/>
                </a:rPr>
              </a:br>
              <a:r>
                <a:rPr kumimoji="0" lang="en-GB" sz="1600" b="0" i="0" u="none" strike="noStrike" kern="1200" cap="none" spc="0" normalizeH="0" baseline="0" noProof="0">
                  <a:ln>
                    <a:noFill/>
                  </a:ln>
                  <a:solidFill>
                    <a:srgbClr val="0D2143"/>
                  </a:solidFill>
                  <a:effectLst/>
                  <a:uLnTx/>
                  <a:uFillTx/>
                  <a:latin typeface="Helvetica" pitchFamily="2" charset="0"/>
                  <a:ea typeface="+mn-ea"/>
                  <a:cs typeface="+mn-cs"/>
                </a:rPr>
                <a:t>the business</a:t>
              </a:r>
            </a:p>
          </p:txBody>
        </p:sp>
      </p:grpSp>
      <p:sp>
        <p:nvSpPr>
          <p:cNvPr id="25" name="Freeform 60">
            <a:extLst>
              <a:ext uri="{FF2B5EF4-FFF2-40B4-BE49-F238E27FC236}">
                <a16:creationId xmlns:a16="http://schemas.microsoft.com/office/drawing/2014/main" id="{F620744E-D9D2-B837-9978-EC541096B601}"/>
              </a:ext>
            </a:extLst>
          </p:cNvPr>
          <p:cNvSpPr/>
          <p:nvPr/>
        </p:nvSpPr>
        <p:spPr>
          <a:xfrm>
            <a:off x="4305700" y="221004"/>
            <a:ext cx="3275635" cy="3235998"/>
          </a:xfrm>
          <a:custGeom>
            <a:avLst/>
            <a:gdLst>
              <a:gd name="connsiteX0" fmla="*/ 1406819 w 2817166"/>
              <a:gd name="connsiteY0" fmla="*/ 328114 h 2817166"/>
              <a:gd name="connsiteX1" fmla="*/ 326350 w 2817166"/>
              <a:gd name="connsiteY1" fmla="*/ 1408583 h 2817166"/>
              <a:gd name="connsiteX2" fmla="*/ 1406819 w 2817166"/>
              <a:gd name="connsiteY2" fmla="*/ 2489052 h 2817166"/>
              <a:gd name="connsiteX3" fmla="*/ 2487288 w 2817166"/>
              <a:gd name="connsiteY3" fmla="*/ 1408583 h 2817166"/>
              <a:gd name="connsiteX4" fmla="*/ 1406819 w 2817166"/>
              <a:gd name="connsiteY4" fmla="*/ 328114 h 2817166"/>
              <a:gd name="connsiteX5" fmla="*/ 1408583 w 2817166"/>
              <a:gd name="connsiteY5" fmla="*/ 0 h 2817166"/>
              <a:gd name="connsiteX6" fmla="*/ 2817166 w 2817166"/>
              <a:gd name="connsiteY6" fmla="*/ 1408583 h 2817166"/>
              <a:gd name="connsiteX7" fmla="*/ 1408583 w 2817166"/>
              <a:gd name="connsiteY7" fmla="*/ 2817166 h 2817166"/>
              <a:gd name="connsiteX8" fmla="*/ 0 w 2817166"/>
              <a:gd name="connsiteY8" fmla="*/ 1408583 h 2817166"/>
              <a:gd name="connsiteX9" fmla="*/ 1408583 w 2817166"/>
              <a:gd name="connsiteY9" fmla="*/ 0 h 281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7166" h="2817166">
                <a:moveTo>
                  <a:pt x="1406819" y="328114"/>
                </a:moveTo>
                <a:cubicBezTo>
                  <a:pt x="810092" y="328114"/>
                  <a:pt x="326350" y="811856"/>
                  <a:pt x="326350" y="1408583"/>
                </a:cubicBezTo>
                <a:cubicBezTo>
                  <a:pt x="326350" y="2005310"/>
                  <a:pt x="810092" y="2489052"/>
                  <a:pt x="1406819" y="2489052"/>
                </a:cubicBezTo>
                <a:cubicBezTo>
                  <a:pt x="2003546" y="2489052"/>
                  <a:pt x="2487288" y="2005310"/>
                  <a:pt x="2487288" y="1408583"/>
                </a:cubicBezTo>
                <a:cubicBezTo>
                  <a:pt x="2487288" y="811856"/>
                  <a:pt x="2003546" y="328114"/>
                  <a:pt x="1406819" y="328114"/>
                </a:cubicBezTo>
                <a:close/>
                <a:moveTo>
                  <a:pt x="1408583" y="0"/>
                </a:moveTo>
                <a:cubicBezTo>
                  <a:pt x="2186522" y="0"/>
                  <a:pt x="2817166" y="630644"/>
                  <a:pt x="2817166" y="1408583"/>
                </a:cubicBezTo>
                <a:cubicBezTo>
                  <a:pt x="2817166" y="2186522"/>
                  <a:pt x="2186522" y="2817166"/>
                  <a:pt x="1408583" y="2817166"/>
                </a:cubicBezTo>
                <a:cubicBezTo>
                  <a:pt x="630644" y="2817166"/>
                  <a:pt x="0" y="2186522"/>
                  <a:pt x="0" y="1408583"/>
                </a:cubicBezTo>
                <a:cubicBezTo>
                  <a:pt x="0" y="630644"/>
                  <a:pt x="630644" y="0"/>
                  <a:pt x="1408583" y="0"/>
                </a:cubicBezTo>
                <a:close/>
              </a:path>
            </a:pathLst>
          </a:custGeom>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sp>
        <p:nvSpPr>
          <p:cNvPr id="26" name="Freeform 56">
            <a:extLst>
              <a:ext uri="{FF2B5EF4-FFF2-40B4-BE49-F238E27FC236}">
                <a16:creationId xmlns:a16="http://schemas.microsoft.com/office/drawing/2014/main" id="{93C6CE3A-698E-0009-D485-20469017D3C6}"/>
              </a:ext>
            </a:extLst>
          </p:cNvPr>
          <p:cNvSpPr/>
          <p:nvPr/>
        </p:nvSpPr>
        <p:spPr>
          <a:xfrm>
            <a:off x="4297824" y="221777"/>
            <a:ext cx="3275635" cy="3235225"/>
          </a:xfrm>
          <a:custGeom>
            <a:avLst/>
            <a:gdLst>
              <a:gd name="connsiteX0" fmla="*/ 1395258 w 2817166"/>
              <a:gd name="connsiteY0" fmla="*/ 0 h 2816493"/>
              <a:gd name="connsiteX1" fmla="*/ 1391195 w 2817166"/>
              <a:gd name="connsiteY1" fmla="*/ 80236 h 2816493"/>
              <a:gd name="connsiteX2" fmla="*/ 1386860 w 2817166"/>
              <a:gd name="connsiteY2" fmla="*/ 328449 h 2816493"/>
              <a:gd name="connsiteX3" fmla="*/ 1296347 w 2817166"/>
              <a:gd name="connsiteY3" fmla="*/ 333019 h 2816493"/>
              <a:gd name="connsiteX4" fmla="*/ 326350 w 2817166"/>
              <a:gd name="connsiteY4" fmla="*/ 1407910 h 2816493"/>
              <a:gd name="connsiteX5" fmla="*/ 1406819 w 2817166"/>
              <a:gd name="connsiteY5" fmla="*/ 2488379 h 2816493"/>
              <a:gd name="connsiteX6" fmla="*/ 2487288 w 2817166"/>
              <a:gd name="connsiteY6" fmla="*/ 1407910 h 2816493"/>
              <a:gd name="connsiteX7" fmla="*/ 1827386 w 2817166"/>
              <a:gd name="connsiteY7" fmla="*/ 412350 h 2816493"/>
              <a:gd name="connsiteX8" fmla="*/ 1786950 w 2817166"/>
              <a:gd name="connsiteY8" fmla="*/ 397550 h 2816493"/>
              <a:gd name="connsiteX9" fmla="*/ 1913100 w 2817166"/>
              <a:gd name="connsiteY9" fmla="*/ 94001 h 2816493"/>
              <a:gd name="connsiteX10" fmla="*/ 1956867 w 2817166"/>
              <a:gd name="connsiteY10" fmla="*/ 110020 h 2816493"/>
              <a:gd name="connsiteX11" fmla="*/ 2817166 w 2817166"/>
              <a:gd name="connsiteY11" fmla="*/ 1407910 h 2816493"/>
              <a:gd name="connsiteX12" fmla="*/ 1408583 w 2817166"/>
              <a:gd name="connsiteY12" fmla="*/ 2816493 h 2816493"/>
              <a:gd name="connsiteX13" fmla="*/ 0 w 2817166"/>
              <a:gd name="connsiteY13" fmla="*/ 1407910 h 2816493"/>
              <a:gd name="connsiteX14" fmla="*/ 1264564 w 2817166"/>
              <a:gd name="connsiteY14" fmla="*/ 6599 h 2816493"/>
              <a:gd name="connsiteX15" fmla="*/ 1395258 w 2817166"/>
              <a:gd name="connsiteY15" fmla="*/ 0 h 2816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17166" h="2816493">
                <a:moveTo>
                  <a:pt x="1395258" y="0"/>
                </a:moveTo>
                <a:lnTo>
                  <a:pt x="1391195" y="80236"/>
                </a:lnTo>
                <a:lnTo>
                  <a:pt x="1386860" y="328449"/>
                </a:lnTo>
                <a:lnTo>
                  <a:pt x="1296347" y="333019"/>
                </a:lnTo>
                <a:cubicBezTo>
                  <a:pt x="751514" y="388350"/>
                  <a:pt x="326350" y="848479"/>
                  <a:pt x="326350" y="1407910"/>
                </a:cubicBezTo>
                <a:cubicBezTo>
                  <a:pt x="326350" y="2004637"/>
                  <a:pt x="810092" y="2488379"/>
                  <a:pt x="1406819" y="2488379"/>
                </a:cubicBezTo>
                <a:cubicBezTo>
                  <a:pt x="2003546" y="2488379"/>
                  <a:pt x="2487288" y="2004637"/>
                  <a:pt x="2487288" y="1407910"/>
                </a:cubicBezTo>
                <a:cubicBezTo>
                  <a:pt x="2487288" y="960365"/>
                  <a:pt x="2215183" y="576374"/>
                  <a:pt x="1827386" y="412350"/>
                </a:cubicBezTo>
                <a:lnTo>
                  <a:pt x="1786950" y="397550"/>
                </a:lnTo>
                <a:lnTo>
                  <a:pt x="1913100" y="94001"/>
                </a:lnTo>
                <a:lnTo>
                  <a:pt x="1956867" y="110020"/>
                </a:lnTo>
                <a:cubicBezTo>
                  <a:pt x="2462429" y="323855"/>
                  <a:pt x="2817166" y="824456"/>
                  <a:pt x="2817166" y="1407910"/>
                </a:cubicBezTo>
                <a:cubicBezTo>
                  <a:pt x="2817166" y="2185849"/>
                  <a:pt x="2186522" y="2816493"/>
                  <a:pt x="1408583" y="2816493"/>
                </a:cubicBezTo>
                <a:cubicBezTo>
                  <a:pt x="630644" y="2816493"/>
                  <a:pt x="0" y="2185849"/>
                  <a:pt x="0" y="1407910"/>
                </a:cubicBezTo>
                <a:cubicBezTo>
                  <a:pt x="0" y="678592"/>
                  <a:pt x="554277" y="78733"/>
                  <a:pt x="1264564" y="6599"/>
                </a:cubicBezTo>
                <a:lnTo>
                  <a:pt x="1395258" y="0"/>
                </a:ln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Helvetica"/>
              <a:ea typeface="+mn-ea"/>
              <a:cs typeface="+mn-cs"/>
            </a:endParaRPr>
          </a:p>
        </p:txBody>
      </p:sp>
      <p:grpSp>
        <p:nvGrpSpPr>
          <p:cNvPr id="27" name="Group 26">
            <a:extLst>
              <a:ext uri="{FF2B5EF4-FFF2-40B4-BE49-F238E27FC236}">
                <a16:creationId xmlns:a16="http://schemas.microsoft.com/office/drawing/2014/main" id="{EECEC0E3-A914-4E43-0933-961EF7926B5D}"/>
              </a:ext>
            </a:extLst>
          </p:cNvPr>
          <p:cNvGrpSpPr/>
          <p:nvPr/>
        </p:nvGrpSpPr>
        <p:grpSpPr>
          <a:xfrm>
            <a:off x="3669216" y="3613479"/>
            <a:ext cx="1851475" cy="1851474"/>
            <a:chOff x="6082095" y="926103"/>
            <a:chExt cx="1851475" cy="1851474"/>
          </a:xfrm>
        </p:grpSpPr>
        <p:grpSp>
          <p:nvGrpSpPr>
            <p:cNvPr id="28" name="Group 27">
              <a:extLst>
                <a:ext uri="{FF2B5EF4-FFF2-40B4-BE49-F238E27FC236}">
                  <a16:creationId xmlns:a16="http://schemas.microsoft.com/office/drawing/2014/main" id="{0EAB06A6-8C37-FDAC-1F54-CB0545C495B5}"/>
                </a:ext>
              </a:extLst>
            </p:cNvPr>
            <p:cNvGrpSpPr/>
            <p:nvPr/>
          </p:nvGrpSpPr>
          <p:grpSpPr>
            <a:xfrm>
              <a:off x="6082095" y="926103"/>
              <a:ext cx="1851475" cy="1851474"/>
              <a:chOff x="7233588" y="954230"/>
              <a:chExt cx="1927701" cy="1927701"/>
            </a:xfrm>
          </p:grpSpPr>
          <p:pic>
            <p:nvPicPr>
              <p:cNvPr id="30" name="Graphic 29">
                <a:extLst>
                  <a:ext uri="{FF2B5EF4-FFF2-40B4-BE49-F238E27FC236}">
                    <a16:creationId xmlns:a16="http://schemas.microsoft.com/office/drawing/2014/main" id="{AEF8172B-D038-74CF-6C6B-494F35BEE7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33588" y="954230"/>
                <a:ext cx="1927701" cy="1927701"/>
              </a:xfrm>
              <a:prstGeom prst="rect">
                <a:avLst/>
              </a:prstGeom>
            </p:spPr>
          </p:pic>
          <p:sp>
            <p:nvSpPr>
              <p:cNvPr id="31" name="Oval 30">
                <a:extLst>
                  <a:ext uri="{FF2B5EF4-FFF2-40B4-BE49-F238E27FC236}">
                    <a16:creationId xmlns:a16="http://schemas.microsoft.com/office/drawing/2014/main" id="{B862AF68-D117-BCE0-2170-F28B63A8D88E}"/>
                  </a:ext>
                </a:extLst>
              </p:cNvPr>
              <p:cNvSpPr/>
              <p:nvPr/>
            </p:nvSpPr>
            <p:spPr>
              <a:xfrm>
                <a:off x="7359951" y="1080593"/>
                <a:ext cx="1674974" cy="1674974"/>
              </a:xfrm>
              <a:prstGeom prst="ellipse">
                <a:avLst/>
              </a:prstGeom>
              <a:solidFill>
                <a:schemeClr val="accent2"/>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29" name="Graphic 28">
              <a:extLst>
                <a:ext uri="{FF2B5EF4-FFF2-40B4-BE49-F238E27FC236}">
                  <a16:creationId xmlns:a16="http://schemas.microsoft.com/office/drawing/2014/main" id="{6BA586D2-D6FB-65CE-0BD9-38F3EE744D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25546" y="1529890"/>
              <a:ext cx="816272" cy="656068"/>
            </a:xfrm>
            <a:prstGeom prst="rect">
              <a:avLst/>
            </a:prstGeom>
          </p:spPr>
        </p:pic>
      </p:grpSp>
      <p:grpSp>
        <p:nvGrpSpPr>
          <p:cNvPr id="32" name="Group 31">
            <a:extLst>
              <a:ext uri="{FF2B5EF4-FFF2-40B4-BE49-F238E27FC236}">
                <a16:creationId xmlns:a16="http://schemas.microsoft.com/office/drawing/2014/main" id="{EC4D3483-4B38-7CC2-9B34-FD5B55878877}"/>
              </a:ext>
            </a:extLst>
          </p:cNvPr>
          <p:cNvGrpSpPr/>
          <p:nvPr/>
        </p:nvGrpSpPr>
        <p:grpSpPr>
          <a:xfrm>
            <a:off x="9108827" y="3613479"/>
            <a:ext cx="1851475" cy="1851474"/>
            <a:chOff x="10069581" y="926103"/>
            <a:chExt cx="1851475" cy="1851474"/>
          </a:xfrm>
        </p:grpSpPr>
        <p:grpSp>
          <p:nvGrpSpPr>
            <p:cNvPr id="42" name="Group 41">
              <a:extLst>
                <a:ext uri="{FF2B5EF4-FFF2-40B4-BE49-F238E27FC236}">
                  <a16:creationId xmlns:a16="http://schemas.microsoft.com/office/drawing/2014/main" id="{1246C455-D70C-8DBC-BF48-535622DDE71E}"/>
                </a:ext>
              </a:extLst>
            </p:cNvPr>
            <p:cNvGrpSpPr/>
            <p:nvPr/>
          </p:nvGrpSpPr>
          <p:grpSpPr>
            <a:xfrm>
              <a:off x="10069581" y="926103"/>
              <a:ext cx="1851475" cy="1851474"/>
              <a:chOff x="9458628" y="954230"/>
              <a:chExt cx="1927701" cy="1927701"/>
            </a:xfrm>
          </p:grpSpPr>
          <p:pic>
            <p:nvPicPr>
              <p:cNvPr id="59" name="Graphic 58">
                <a:extLst>
                  <a:ext uri="{FF2B5EF4-FFF2-40B4-BE49-F238E27FC236}">
                    <a16:creationId xmlns:a16="http://schemas.microsoft.com/office/drawing/2014/main" id="{8AC380A9-0F97-E13A-0704-6A29659CE9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58628" y="954230"/>
                <a:ext cx="1927701" cy="1927701"/>
              </a:xfrm>
              <a:prstGeom prst="rect">
                <a:avLst/>
              </a:prstGeom>
            </p:spPr>
          </p:pic>
          <p:sp>
            <p:nvSpPr>
              <p:cNvPr id="60" name="Oval 59">
                <a:extLst>
                  <a:ext uri="{FF2B5EF4-FFF2-40B4-BE49-F238E27FC236}">
                    <a16:creationId xmlns:a16="http://schemas.microsoft.com/office/drawing/2014/main" id="{A160A257-A38B-DE81-1FB5-5BB8D9DFC3A2}"/>
                  </a:ext>
                </a:extLst>
              </p:cNvPr>
              <p:cNvSpPr/>
              <p:nvPr/>
            </p:nvSpPr>
            <p:spPr>
              <a:xfrm>
                <a:off x="9584991" y="1080593"/>
                <a:ext cx="1674974" cy="1674974"/>
              </a:xfrm>
              <a:prstGeom prst="ellipse">
                <a:avLst/>
              </a:prstGeom>
              <a:solidFill>
                <a:schemeClr val="accent4"/>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Helvetica"/>
                  <a:ea typeface="+mn-ea"/>
                  <a:cs typeface="+mn-cs"/>
                </a:endParaRPr>
              </a:p>
            </p:txBody>
          </p:sp>
        </p:grpSp>
        <p:pic>
          <p:nvPicPr>
            <p:cNvPr id="58" name="Graphic 57">
              <a:extLst>
                <a:ext uri="{FF2B5EF4-FFF2-40B4-BE49-F238E27FC236}">
                  <a16:creationId xmlns:a16="http://schemas.microsoft.com/office/drawing/2014/main" id="{F6325E32-4B33-274C-1E59-01E0624C6D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40695" y="1573643"/>
              <a:ext cx="534008" cy="633182"/>
            </a:xfrm>
            <a:prstGeom prst="rect">
              <a:avLst/>
            </a:prstGeom>
          </p:spPr>
        </p:pic>
      </p:grpSp>
      <p:grpSp>
        <p:nvGrpSpPr>
          <p:cNvPr id="61" name="Group 60">
            <a:extLst>
              <a:ext uri="{FF2B5EF4-FFF2-40B4-BE49-F238E27FC236}">
                <a16:creationId xmlns:a16="http://schemas.microsoft.com/office/drawing/2014/main" id="{4044E969-9B2A-BC39-C870-3241AA2A03B5}"/>
              </a:ext>
            </a:extLst>
          </p:cNvPr>
          <p:cNvGrpSpPr/>
          <p:nvPr/>
        </p:nvGrpSpPr>
        <p:grpSpPr>
          <a:xfrm>
            <a:off x="944306" y="3613479"/>
            <a:ext cx="1851475" cy="1851474"/>
            <a:chOff x="944306" y="3613479"/>
            <a:chExt cx="1851475" cy="1851474"/>
          </a:xfrm>
        </p:grpSpPr>
        <p:grpSp>
          <p:nvGrpSpPr>
            <p:cNvPr id="62" name="Group 61">
              <a:extLst>
                <a:ext uri="{FF2B5EF4-FFF2-40B4-BE49-F238E27FC236}">
                  <a16:creationId xmlns:a16="http://schemas.microsoft.com/office/drawing/2014/main" id="{73DF2DB9-DCAF-629C-AD01-5112D1CDAC6D}"/>
                </a:ext>
              </a:extLst>
            </p:cNvPr>
            <p:cNvGrpSpPr/>
            <p:nvPr/>
          </p:nvGrpSpPr>
          <p:grpSpPr>
            <a:xfrm>
              <a:off x="944306" y="3613479"/>
              <a:ext cx="1851475" cy="1851474"/>
              <a:chOff x="5013628" y="954230"/>
              <a:chExt cx="1927701" cy="1927701"/>
            </a:xfrm>
          </p:grpSpPr>
          <p:pic>
            <p:nvPicPr>
              <p:cNvPr id="64" name="Graphic 63">
                <a:extLst>
                  <a:ext uri="{FF2B5EF4-FFF2-40B4-BE49-F238E27FC236}">
                    <a16:creationId xmlns:a16="http://schemas.microsoft.com/office/drawing/2014/main" id="{8AE66AEA-83B0-1E00-F596-8E94CEA37B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3628" y="954230"/>
                <a:ext cx="1927701" cy="1927701"/>
              </a:xfrm>
              <a:prstGeom prst="rect">
                <a:avLst/>
              </a:prstGeom>
            </p:spPr>
          </p:pic>
          <p:sp>
            <p:nvSpPr>
              <p:cNvPr id="65" name="Oval 64">
                <a:extLst>
                  <a:ext uri="{FF2B5EF4-FFF2-40B4-BE49-F238E27FC236}">
                    <a16:creationId xmlns:a16="http://schemas.microsoft.com/office/drawing/2014/main" id="{4E90C644-7FFC-70A3-AFF5-1E71EBFB32DA}"/>
                  </a:ext>
                </a:extLst>
              </p:cNvPr>
              <p:cNvSpPr/>
              <p:nvPr/>
            </p:nvSpPr>
            <p:spPr>
              <a:xfrm>
                <a:off x="5139991" y="1080593"/>
                <a:ext cx="1674974" cy="1674974"/>
              </a:xfrm>
              <a:prstGeom prst="ellipse">
                <a:avLst/>
              </a:prstGeom>
              <a:solidFill>
                <a:schemeClr val="accent1"/>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Helvetica"/>
                  <a:ea typeface="+mn-ea"/>
                  <a:cs typeface="+mn-cs"/>
                </a:endParaRPr>
              </a:p>
            </p:txBody>
          </p:sp>
        </p:grpSp>
        <p:pic>
          <p:nvPicPr>
            <p:cNvPr id="63" name="Graphic 62">
              <a:extLst>
                <a:ext uri="{FF2B5EF4-FFF2-40B4-BE49-F238E27FC236}">
                  <a16:creationId xmlns:a16="http://schemas.microsoft.com/office/drawing/2014/main" id="{E0FEB9C3-1EAE-375E-D604-7DBEC110E7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30282" y="4186752"/>
              <a:ext cx="704918" cy="704918"/>
            </a:xfrm>
            <a:prstGeom prst="rect">
              <a:avLst/>
            </a:prstGeom>
          </p:spPr>
        </p:pic>
      </p:grpSp>
      <p:grpSp>
        <p:nvGrpSpPr>
          <p:cNvPr id="66" name="Group 65">
            <a:extLst>
              <a:ext uri="{FF2B5EF4-FFF2-40B4-BE49-F238E27FC236}">
                <a16:creationId xmlns:a16="http://schemas.microsoft.com/office/drawing/2014/main" id="{D85D4CB0-9250-1FF9-8703-3E519AAE3A6D}"/>
              </a:ext>
            </a:extLst>
          </p:cNvPr>
          <p:cNvGrpSpPr/>
          <p:nvPr/>
        </p:nvGrpSpPr>
        <p:grpSpPr>
          <a:xfrm>
            <a:off x="6416857" y="3613479"/>
            <a:ext cx="1851475" cy="1851474"/>
            <a:chOff x="6416857" y="3613479"/>
            <a:chExt cx="1851475" cy="1851474"/>
          </a:xfrm>
        </p:grpSpPr>
        <p:grpSp>
          <p:nvGrpSpPr>
            <p:cNvPr id="67" name="Group 66">
              <a:extLst>
                <a:ext uri="{FF2B5EF4-FFF2-40B4-BE49-F238E27FC236}">
                  <a16:creationId xmlns:a16="http://schemas.microsoft.com/office/drawing/2014/main" id="{CFE37D06-11FB-3A1E-777E-FA8D537ED310}"/>
                </a:ext>
              </a:extLst>
            </p:cNvPr>
            <p:cNvGrpSpPr/>
            <p:nvPr/>
          </p:nvGrpSpPr>
          <p:grpSpPr>
            <a:xfrm>
              <a:off x="6416857" y="3613479"/>
              <a:ext cx="1851475" cy="1851474"/>
              <a:chOff x="9458628" y="954230"/>
              <a:chExt cx="1927701" cy="1927701"/>
            </a:xfrm>
          </p:grpSpPr>
          <p:pic>
            <p:nvPicPr>
              <p:cNvPr id="69" name="Graphic 68">
                <a:extLst>
                  <a:ext uri="{FF2B5EF4-FFF2-40B4-BE49-F238E27FC236}">
                    <a16:creationId xmlns:a16="http://schemas.microsoft.com/office/drawing/2014/main" id="{E3922BD5-26D0-4AFE-1643-09CB9D6A75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58628" y="954230"/>
                <a:ext cx="1927701" cy="1927701"/>
              </a:xfrm>
              <a:prstGeom prst="rect">
                <a:avLst/>
              </a:prstGeom>
            </p:spPr>
          </p:pic>
          <p:sp>
            <p:nvSpPr>
              <p:cNvPr id="70" name="Oval 69">
                <a:extLst>
                  <a:ext uri="{FF2B5EF4-FFF2-40B4-BE49-F238E27FC236}">
                    <a16:creationId xmlns:a16="http://schemas.microsoft.com/office/drawing/2014/main" id="{AF2F16A5-75C3-F8A8-A923-C6AFADFB724F}"/>
                  </a:ext>
                </a:extLst>
              </p:cNvPr>
              <p:cNvSpPr/>
              <p:nvPr/>
            </p:nvSpPr>
            <p:spPr>
              <a:xfrm>
                <a:off x="9584991" y="1080593"/>
                <a:ext cx="1674974" cy="1674974"/>
              </a:xfrm>
              <a:prstGeom prst="ellipse">
                <a:avLst/>
              </a:prstGeom>
              <a:solidFill>
                <a:schemeClr val="accent3"/>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latin typeface="Helvetica"/>
                  <a:ea typeface="+mn-ea"/>
                  <a:cs typeface="+mn-cs"/>
                </a:endParaRPr>
              </a:p>
            </p:txBody>
          </p:sp>
        </p:grpSp>
        <p:pic>
          <p:nvPicPr>
            <p:cNvPr id="68" name="Graphic 67">
              <a:extLst>
                <a:ext uri="{FF2B5EF4-FFF2-40B4-BE49-F238E27FC236}">
                  <a16:creationId xmlns:a16="http://schemas.microsoft.com/office/drawing/2014/main" id="{384E211F-9903-692E-DB23-D30F71FA59B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05405" y="4179163"/>
              <a:ext cx="720096" cy="720096"/>
            </a:xfrm>
            <a:prstGeom prst="rect">
              <a:avLst/>
            </a:prstGeom>
          </p:spPr>
        </p:pic>
      </p:grpSp>
    </p:spTree>
    <p:extLst>
      <p:ext uri="{BB962C8B-B14F-4D97-AF65-F5344CB8AC3E}">
        <p14:creationId xmlns:p14="http://schemas.microsoft.com/office/powerpoint/2010/main" val="126066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par>
                          <p:cTn id="14" fill="hold">
                            <p:stCondLst>
                              <p:cond delay="500"/>
                            </p:stCondLst>
                            <p:childTnLst>
                              <p:par>
                                <p:cTn id="15" presetID="21" presetClass="entr" presetSubtype="1"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heel(1)">
                                      <p:cBhvr>
                                        <p:cTn id="17" dur="20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1"/>
                                        </p:tgtEl>
                                        <p:attrNameLst>
                                          <p:attrName>style.visibility</p:attrName>
                                        </p:attrNameLst>
                                      </p:cBhvr>
                                      <p:to>
                                        <p:strVal val="visible"/>
                                      </p:to>
                                    </p:set>
                                    <p:anim calcmode="lin" valueType="num">
                                      <p:cBhvr>
                                        <p:cTn id="22" dur="500" fill="hold"/>
                                        <p:tgtEl>
                                          <p:spTgt spid="61"/>
                                        </p:tgtEl>
                                        <p:attrNameLst>
                                          <p:attrName>ppt_w</p:attrName>
                                        </p:attrNameLst>
                                      </p:cBhvr>
                                      <p:tavLst>
                                        <p:tav tm="0">
                                          <p:val>
                                            <p:fltVal val="0"/>
                                          </p:val>
                                        </p:tav>
                                        <p:tav tm="100000">
                                          <p:val>
                                            <p:strVal val="#ppt_w"/>
                                          </p:val>
                                        </p:tav>
                                      </p:tavLst>
                                    </p:anim>
                                    <p:anim calcmode="lin" valueType="num">
                                      <p:cBhvr>
                                        <p:cTn id="23" dur="500" fill="hold"/>
                                        <p:tgtEl>
                                          <p:spTgt spid="61"/>
                                        </p:tgtEl>
                                        <p:attrNameLst>
                                          <p:attrName>ppt_h</p:attrName>
                                        </p:attrNameLst>
                                      </p:cBhvr>
                                      <p:tavLst>
                                        <p:tav tm="0">
                                          <p:val>
                                            <p:fltVal val="0"/>
                                          </p:val>
                                        </p:tav>
                                        <p:tav tm="100000">
                                          <p:val>
                                            <p:strVal val="#ppt_h"/>
                                          </p:val>
                                        </p:tav>
                                      </p:tavLst>
                                    </p:anim>
                                    <p:animEffect transition="in" filter="fade">
                                      <p:cBhvr>
                                        <p:cTn id="24" dur="500"/>
                                        <p:tgtEl>
                                          <p:spTgt spid="6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53" presetClass="entr" presetSubtype="16" fill="hold" nodeType="withEffect">
                                  <p:stCondLst>
                                    <p:cond delay="100"/>
                                  </p:stCondLst>
                                  <p:childTnLst>
                                    <p:set>
                                      <p:cBhvr>
                                        <p:cTn id="29" dur="1" fill="hold">
                                          <p:stCondLst>
                                            <p:cond delay="0"/>
                                          </p:stCondLst>
                                        </p:cTn>
                                        <p:tgtEl>
                                          <p:spTgt spid="27"/>
                                        </p:tgtEl>
                                        <p:attrNameLst>
                                          <p:attrName>style.visibility</p:attrName>
                                        </p:attrNameLst>
                                      </p:cBhvr>
                                      <p:to>
                                        <p:strVal val="visible"/>
                                      </p:to>
                                    </p:set>
                                    <p:anim calcmode="lin" valueType="num">
                                      <p:cBhvr>
                                        <p:cTn id="30" dur="500" fill="hold"/>
                                        <p:tgtEl>
                                          <p:spTgt spid="27"/>
                                        </p:tgtEl>
                                        <p:attrNameLst>
                                          <p:attrName>ppt_w</p:attrName>
                                        </p:attrNameLst>
                                      </p:cBhvr>
                                      <p:tavLst>
                                        <p:tav tm="0">
                                          <p:val>
                                            <p:fltVal val="0"/>
                                          </p:val>
                                        </p:tav>
                                        <p:tav tm="100000">
                                          <p:val>
                                            <p:strVal val="#ppt_w"/>
                                          </p:val>
                                        </p:tav>
                                      </p:tavLst>
                                    </p:anim>
                                    <p:anim calcmode="lin" valueType="num">
                                      <p:cBhvr>
                                        <p:cTn id="31" dur="500" fill="hold"/>
                                        <p:tgtEl>
                                          <p:spTgt spid="27"/>
                                        </p:tgtEl>
                                        <p:attrNameLst>
                                          <p:attrName>ppt_h</p:attrName>
                                        </p:attrNameLst>
                                      </p:cBhvr>
                                      <p:tavLst>
                                        <p:tav tm="0">
                                          <p:val>
                                            <p:fltVal val="0"/>
                                          </p:val>
                                        </p:tav>
                                        <p:tav tm="100000">
                                          <p:val>
                                            <p:strVal val="#ppt_h"/>
                                          </p:val>
                                        </p:tav>
                                      </p:tavLst>
                                    </p:anim>
                                    <p:animEffect transition="in" filter="fade">
                                      <p:cBhvr>
                                        <p:cTn id="32" dur="500"/>
                                        <p:tgtEl>
                                          <p:spTgt spid="27"/>
                                        </p:tgtEl>
                                      </p:cBhvr>
                                    </p:animEffect>
                                  </p:childTnLst>
                                </p:cTn>
                              </p:par>
                              <p:par>
                                <p:cTn id="33" presetID="10" presetClass="entr" presetSubtype="0" fill="hold" grpId="0" nodeType="withEffect">
                                  <p:stCondLst>
                                    <p:cond delay="10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53" presetClass="entr" presetSubtype="16" fill="hold" nodeType="withEffect">
                                  <p:stCondLst>
                                    <p:cond delay="200"/>
                                  </p:stCondLst>
                                  <p:childTnLst>
                                    <p:set>
                                      <p:cBhvr>
                                        <p:cTn id="37" dur="1" fill="hold">
                                          <p:stCondLst>
                                            <p:cond delay="0"/>
                                          </p:stCondLst>
                                        </p:cTn>
                                        <p:tgtEl>
                                          <p:spTgt spid="66"/>
                                        </p:tgtEl>
                                        <p:attrNameLst>
                                          <p:attrName>style.visibility</p:attrName>
                                        </p:attrNameLst>
                                      </p:cBhvr>
                                      <p:to>
                                        <p:strVal val="visible"/>
                                      </p:to>
                                    </p:set>
                                    <p:anim calcmode="lin" valueType="num">
                                      <p:cBhvr>
                                        <p:cTn id="38" dur="500" fill="hold"/>
                                        <p:tgtEl>
                                          <p:spTgt spid="66"/>
                                        </p:tgtEl>
                                        <p:attrNameLst>
                                          <p:attrName>ppt_w</p:attrName>
                                        </p:attrNameLst>
                                      </p:cBhvr>
                                      <p:tavLst>
                                        <p:tav tm="0">
                                          <p:val>
                                            <p:fltVal val="0"/>
                                          </p:val>
                                        </p:tav>
                                        <p:tav tm="100000">
                                          <p:val>
                                            <p:strVal val="#ppt_w"/>
                                          </p:val>
                                        </p:tav>
                                      </p:tavLst>
                                    </p:anim>
                                    <p:anim calcmode="lin" valueType="num">
                                      <p:cBhvr>
                                        <p:cTn id="39" dur="500" fill="hold"/>
                                        <p:tgtEl>
                                          <p:spTgt spid="66"/>
                                        </p:tgtEl>
                                        <p:attrNameLst>
                                          <p:attrName>ppt_h</p:attrName>
                                        </p:attrNameLst>
                                      </p:cBhvr>
                                      <p:tavLst>
                                        <p:tav tm="0">
                                          <p:val>
                                            <p:fltVal val="0"/>
                                          </p:val>
                                        </p:tav>
                                        <p:tav tm="100000">
                                          <p:val>
                                            <p:strVal val="#ppt_h"/>
                                          </p:val>
                                        </p:tav>
                                      </p:tavLst>
                                    </p:anim>
                                    <p:animEffect transition="in" filter="fade">
                                      <p:cBhvr>
                                        <p:cTn id="40" dur="500"/>
                                        <p:tgtEl>
                                          <p:spTgt spid="66"/>
                                        </p:tgtEl>
                                      </p:cBhvr>
                                    </p:animEffect>
                                  </p:childTnLst>
                                </p:cTn>
                              </p:par>
                              <p:par>
                                <p:cTn id="41" presetID="10" presetClass="entr" presetSubtype="0" fill="hold" grpId="0" nodeType="withEffect">
                                  <p:stCondLst>
                                    <p:cond delay="20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53" presetClass="entr" presetSubtype="16" fill="hold" nodeType="withEffect">
                                  <p:stCondLst>
                                    <p:cond delay="300"/>
                                  </p:stCondLst>
                                  <p:childTnLst>
                                    <p:set>
                                      <p:cBhvr>
                                        <p:cTn id="45" dur="1" fill="hold">
                                          <p:stCondLst>
                                            <p:cond delay="0"/>
                                          </p:stCondLst>
                                        </p:cTn>
                                        <p:tgtEl>
                                          <p:spTgt spid="32"/>
                                        </p:tgtEl>
                                        <p:attrNameLst>
                                          <p:attrName>style.visibility</p:attrName>
                                        </p:attrNameLst>
                                      </p:cBhvr>
                                      <p:to>
                                        <p:strVal val="visible"/>
                                      </p:to>
                                    </p:set>
                                    <p:anim calcmode="lin" valueType="num">
                                      <p:cBhvr>
                                        <p:cTn id="46" dur="500" fill="hold"/>
                                        <p:tgtEl>
                                          <p:spTgt spid="32"/>
                                        </p:tgtEl>
                                        <p:attrNameLst>
                                          <p:attrName>ppt_w</p:attrName>
                                        </p:attrNameLst>
                                      </p:cBhvr>
                                      <p:tavLst>
                                        <p:tav tm="0">
                                          <p:val>
                                            <p:fltVal val="0"/>
                                          </p:val>
                                        </p:tav>
                                        <p:tav tm="100000">
                                          <p:val>
                                            <p:strVal val="#ppt_w"/>
                                          </p:val>
                                        </p:tav>
                                      </p:tavLst>
                                    </p:anim>
                                    <p:anim calcmode="lin" valueType="num">
                                      <p:cBhvr>
                                        <p:cTn id="47" dur="500" fill="hold"/>
                                        <p:tgtEl>
                                          <p:spTgt spid="32"/>
                                        </p:tgtEl>
                                        <p:attrNameLst>
                                          <p:attrName>ppt_h</p:attrName>
                                        </p:attrNameLst>
                                      </p:cBhvr>
                                      <p:tavLst>
                                        <p:tav tm="0">
                                          <p:val>
                                            <p:fltVal val="0"/>
                                          </p:val>
                                        </p:tav>
                                        <p:tav tm="100000">
                                          <p:val>
                                            <p:strVal val="#ppt_h"/>
                                          </p:val>
                                        </p:tav>
                                      </p:tavLst>
                                    </p:anim>
                                    <p:animEffect transition="in" filter="fade">
                                      <p:cBhvr>
                                        <p:cTn id="48" dur="500"/>
                                        <p:tgtEl>
                                          <p:spTgt spid="32"/>
                                        </p:tgtEl>
                                      </p:cBhvr>
                                    </p:animEffect>
                                  </p:childTnLst>
                                </p:cTn>
                              </p:par>
                              <p:par>
                                <p:cTn id="49" presetID="10" presetClass="entr" presetSubtype="0" fill="hold" grpId="0" nodeType="withEffect">
                                  <p:stCondLst>
                                    <p:cond delay="30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25" grpId="0" animBg="1"/>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ain Slide - Dark">
  <a:themeElements>
    <a:clrScheme name="EXPO.e NEW">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exponential-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ta-Platform-Solution_JWB.pptx" id="{F977F052-F96B-4DA6-89D1-A950CDF6C897}" vid="{5E787117-2195-4169-9D98-55FE7789A031}"/>
    </a:ext>
  </a:extLst>
</a:theme>
</file>

<file path=ppt/theme/theme10.xml><?xml version="1.0" encoding="utf-8"?>
<a:theme xmlns:a="http://schemas.openxmlformats.org/drawingml/2006/main" name="Main Slide - Dark">
  <a:themeElements>
    <a:clrScheme name="Expo.e Channel">
      <a:dk1>
        <a:srgbClr val="1A1C2B"/>
      </a:dk1>
      <a:lt1>
        <a:sysClr val="window" lastClr="FFFFFF"/>
      </a:lt1>
      <a:dk2>
        <a:srgbClr val="1A1C2B"/>
      </a:dk2>
      <a:lt2>
        <a:srgbClr val="00FF2D"/>
      </a:lt2>
      <a:accent1>
        <a:srgbClr val="00FF2D"/>
      </a:accent1>
      <a:accent2>
        <a:srgbClr val="06EA26"/>
      </a:accent2>
      <a:accent3>
        <a:srgbClr val="9FFFB0"/>
      </a:accent3>
      <a:accent4>
        <a:srgbClr val="07C7AD"/>
      </a:accent4>
      <a:accent5>
        <a:srgbClr val="0AAB98"/>
      </a:accent5>
      <a:accent6>
        <a:srgbClr val="0D8E82"/>
      </a:accent6>
      <a:hlink>
        <a:srgbClr val="1A1C2B"/>
      </a:hlink>
      <a:folHlink>
        <a:srgbClr val="1A1C2B"/>
      </a:folHlink>
    </a:clrScheme>
    <a:fontScheme name="exponential-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ta-Platform-Solution_JWB.pptx" id="{F977F052-F96B-4DA6-89D1-A950CDF6C897}" vid="{5E787117-2195-4169-9D98-55FE7789A031}"/>
    </a:ext>
  </a:extLst>
</a:theme>
</file>

<file path=ppt/theme/theme2.xml><?xml version="1.0" encoding="utf-8"?>
<a:theme xmlns:a="http://schemas.openxmlformats.org/drawingml/2006/main" name="8_Main Slide - Light">
  <a:themeElements>
    <a:clrScheme name="EXPO.e NEW">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exponential-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ta-Platform-Solution_JWB.pptx" id="{F977F052-F96B-4DA6-89D1-A950CDF6C897}" vid="{5E787117-2195-4169-9D98-55FE7789A031}"/>
    </a:ext>
  </a:extLst>
</a:theme>
</file>

<file path=ppt/theme/theme3.xml><?xml version="1.0" encoding="utf-8"?>
<a:theme xmlns:a="http://schemas.openxmlformats.org/drawingml/2006/main" name="1_Main Title Slide D">
  <a:themeElements>
    <a:clrScheme name="EXPO.e NEW">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exponential-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Section Title  Slide">
  <a:themeElements>
    <a:clrScheme name="EXPO.e NEW">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exponential-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ark Backing - Option B">
  <a:themeElements>
    <a:clrScheme name="EXPO.e NEW">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exponential-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ta-Platform-Solution_JWB.pptx" id="{F977F052-F96B-4DA6-89D1-A950CDF6C897}" vid="{61FB71A3-B555-4202-81A6-ABFD29AE8C4A}"/>
    </a:ext>
  </a:extLst>
</a:theme>
</file>

<file path=ppt/theme/theme6.xml><?xml version="1.0" encoding="utf-8"?>
<a:theme xmlns:a="http://schemas.openxmlformats.org/drawingml/2006/main" name="REMOVE29">
  <a:themeElements>
    <a:clrScheme name="EXPO.e NEW">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9ED0B51E702C478DF2D1F72FC985D4" ma:contentTypeVersion="" ma:contentTypeDescription="Create a new document." ma:contentTypeScope="" ma:versionID="692779bab097fa4c7a10c0f2e832a371">
  <xsd:schema xmlns:xsd="http://www.w3.org/2001/XMLSchema" xmlns:xs="http://www.w3.org/2001/XMLSchema" xmlns:p="http://schemas.microsoft.com/office/2006/metadata/properties" xmlns:ns2="c61afb54-b4c4-4db4-8593-c402a72c4171" xmlns:ns3="44ac1026-75d1-4d26-8ce4-b469cd4cd481" xmlns:ns4="81E08541-F658-4508-82A0-7B360EA92FAB" xmlns:ns5="81e08541-f658-4508-82a0-7b360ea92fab" targetNamespace="http://schemas.microsoft.com/office/2006/metadata/properties" ma:root="true" ma:fieldsID="abff6824b65dbae75f00cda87ab3836e" ns2:_="" ns3:_="" ns4:_="" ns5:_="">
    <xsd:import namespace="c61afb54-b4c4-4db4-8593-c402a72c4171"/>
    <xsd:import namespace="44ac1026-75d1-4d26-8ce4-b469cd4cd481"/>
    <xsd:import namespace="81E08541-F658-4508-82A0-7B360EA92FAB"/>
    <xsd:import namespace="81e08541-f658-4508-82a0-7b360ea92fab"/>
    <xsd:element name="properties">
      <xsd:complexType>
        <xsd:sequence>
          <xsd:element name="documentManagement">
            <xsd:complexType>
              <xsd:all>
                <xsd:element ref="ns2:SharedWithUsers" minOccurs="0"/>
                <xsd:element ref="ns3:SharedWithDetails" minOccurs="0"/>
                <xsd:element ref="ns4:Document_x0020_Type"/>
                <xsd:element ref="ns4:Status"/>
                <xsd:element ref="ns4:Work_x0020_Stream" minOccurs="0"/>
                <xsd:element ref="ns4:MediaServiceMetadata" minOccurs="0"/>
                <xsd:element ref="ns4:MediaServiceFastMetadata" minOccurs="0"/>
                <xsd:element ref="ns5:MediaServiceAutoKeyPoints" minOccurs="0"/>
                <xsd:element ref="ns5: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1afb54-b4c4-4db4-8593-c402a72c417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4ac1026-75d1-4d26-8ce4-b469cd4cd481" elementFormDefault="qualified">
    <xsd:import namespace="http://schemas.microsoft.com/office/2006/documentManagement/types"/>
    <xsd:import namespace="http://schemas.microsoft.com/office/infopath/2007/PartnerControls"/>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1E08541-F658-4508-82A0-7B360EA92FAB" elementFormDefault="qualified">
    <xsd:import namespace="http://schemas.microsoft.com/office/2006/documentManagement/types"/>
    <xsd:import namespace="http://schemas.microsoft.com/office/infopath/2007/PartnerControls"/>
    <xsd:element name="Document_x0020_Type" ma:index="10" ma:displayName="Document Type" ma:default="**Unclassified**" ma:format="Dropdown" ma:internalName="Document_x0020_Type">
      <xsd:simpleType>
        <xsd:restriction base="dms:Choice">
          <xsd:enumeration value="Attachments to be submitted"/>
          <xsd:enumeration value="Bid Book and qualification"/>
          <xsd:enumeration value="Commercial"/>
          <xsd:enumeration value="Content Plan"/>
          <xsd:enumeration value="Customer documents"/>
          <xsd:enumeration value="Draft Response"/>
          <xsd:enumeration value="Final Response as submitted to customer"/>
          <xsd:enumeration value="Legal"/>
          <xsd:enumeration value="Meeting notes"/>
          <xsd:enumeration value="Post submission"/>
          <xsd:enumeration value="Presentation stage"/>
          <xsd:enumeration value="**Unclassified**"/>
        </xsd:restriction>
      </xsd:simpleType>
    </xsd:element>
    <xsd:element name="Status" ma:index="11" ma:displayName="Status" ma:default="In Progress" ma:format="Dropdown" ma:internalName="Status">
      <xsd:simpleType>
        <xsd:restriction base="dms:Choice">
          <xsd:enumeration value="In Progress"/>
          <xsd:enumeration value="Complete"/>
          <xsd:enumeration value="Signed Off"/>
        </xsd:restriction>
      </xsd:simpleType>
    </xsd:element>
    <xsd:element name="Work_x0020_Stream" ma:index="12" nillable="true" ma:displayName="Work Stream" ma:internalName="Work_x0020_Stream" ma:requiredMultiChoice="true">
      <xsd:complexType>
        <xsd:complexContent>
          <xsd:extension base="dms:MultiChoice">
            <xsd:sequence>
              <xsd:element name="Value" maxOccurs="unbounded" minOccurs="0" nillable="true">
                <xsd:simpleType>
                  <xsd:restriction base="dms:Choice">
                    <xsd:enumeration value="Cloud"/>
                    <xsd:enumeration value="Network"/>
                    <xsd:enumeration value="Security"/>
                    <xsd:enumeration value="Managed Services"/>
                    <xsd:enumeration value="Professional Services"/>
                    <xsd:enumeration value="Project Management"/>
                    <xsd:enumeration value="Other"/>
                    <xsd:enumeration value="Legal"/>
                  </xsd:restriction>
                </xsd:simpleType>
              </xsd:element>
            </xsd:sequence>
          </xsd:extension>
        </xsd:complexContent>
      </xsd:complex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e08541-f658-4508-82a0-7b360ea92fab" elementFormDefault="qualified">
    <xsd:import namespace="http://schemas.microsoft.com/office/2006/documentManagement/types"/>
    <xsd:import namespace="http://schemas.microsoft.com/office/infopath/2007/PartnerControls"/>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ocument_x0020_Type xmlns="81E08541-F658-4508-82A0-7B360EA92FAB">Presentation stage</Document_x0020_Type>
    <Work_x0020_Stream xmlns="81E08541-F658-4508-82A0-7B360EA92FAB">
      <Value>Network</Value>
    </Work_x0020_Stream>
    <Status xmlns="81E08541-F658-4508-82A0-7B360EA92FAB">In Progress</Statu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DD9FC0-3BAA-4D39-9BDA-E6262487FE13}">
  <ds:schemaRefs>
    <ds:schemaRef ds:uri="44ac1026-75d1-4d26-8ce4-b469cd4cd481"/>
    <ds:schemaRef ds:uri="81E08541-F658-4508-82A0-7B360EA92FAB"/>
    <ds:schemaRef ds:uri="81e08541-f658-4508-82a0-7b360ea92fab"/>
    <ds:schemaRef ds:uri="c61afb54-b4c4-4db4-8593-c402a72c417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92EBFD2-3869-4133-9A54-ADFC21234907}">
  <ds:schemaRefs>
    <ds:schemaRef ds:uri="81E08541-F658-4508-82A0-7B360EA92FAB"/>
    <ds:schemaRef ds:uri="http://www.w3.org/XML/1998/namespace"/>
    <ds:schemaRef ds:uri="http://purl.org/dc/elements/1.1/"/>
    <ds:schemaRef ds:uri="http://purl.org/dc/dcmitype/"/>
    <ds:schemaRef ds:uri="c61afb54-b4c4-4db4-8593-c402a72c4171"/>
    <ds:schemaRef ds:uri="81e08541-f658-4508-82a0-7b360ea92fab"/>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44ac1026-75d1-4d26-8ce4-b469cd4cd481"/>
    <ds:schemaRef ds:uri="http://purl.org/dc/terms/"/>
  </ds:schemaRefs>
</ds:datastoreItem>
</file>

<file path=customXml/itemProps3.xml><?xml version="1.0" encoding="utf-8"?>
<ds:datastoreItem xmlns:ds="http://schemas.openxmlformats.org/officeDocument/2006/customXml" ds:itemID="{291BADBF-0762-47C5-B794-57958374FD85}">
  <ds:schemaRefs>
    <ds:schemaRef ds:uri="http://schemas.microsoft.com/sharepoint/v3/contenttype/forms"/>
  </ds:schemaRefs>
</ds:datastoreItem>
</file>

<file path=docMetadata/LabelInfo.xml><?xml version="1.0" encoding="utf-8"?>
<clbl:labelList xmlns:clbl="http://schemas.microsoft.com/office/2020/mipLabelMetadata">
  <clbl:label id="{13f88b1a-c749-4c3c-a732-bf54bc360645}" enabled="0" method="" siteId="{13f88b1a-c749-4c3c-a732-bf54bc360645}" removed="1"/>
</clbl:labelList>
</file>

<file path=docProps/app.xml><?xml version="1.0" encoding="utf-8"?>
<Properties xmlns="http://schemas.openxmlformats.org/officeDocument/2006/extended-properties" xmlns:vt="http://schemas.openxmlformats.org/officeDocument/2006/docPropsVTypes">
  <TotalTime>3679</TotalTime>
  <Words>8985</Words>
  <Application>Microsoft Office PowerPoint</Application>
  <PresentationFormat>Widescreen</PresentationFormat>
  <Paragraphs>1642</Paragraphs>
  <Slides>75</Slides>
  <Notes>37</Notes>
  <HiddenSlides>20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75</vt:i4>
      </vt:variant>
    </vt:vector>
  </HeadingPairs>
  <TitlesOfParts>
    <vt:vector size="93" baseType="lpstr">
      <vt:lpstr>HelveticaNowDisplay Black</vt:lpstr>
      <vt:lpstr>HelveticaNowDisplay Medium</vt:lpstr>
      <vt:lpstr>Wingdings</vt:lpstr>
      <vt:lpstr>Aptos</vt:lpstr>
      <vt:lpstr>HelveticaNowDisplay Bold</vt:lpstr>
      <vt:lpstr>Helvetica</vt:lpstr>
      <vt:lpstr>HelveticaNowDisplay ExtraBold</vt:lpstr>
      <vt:lpstr>helvetca</vt:lpstr>
      <vt:lpstr>Calibri</vt:lpstr>
      <vt:lpstr>Arial</vt:lpstr>
      <vt:lpstr>HelveticaNowText Regular</vt:lpstr>
      <vt:lpstr>HelveticaNowText Medium</vt:lpstr>
      <vt:lpstr>Main Slide - Dark</vt:lpstr>
      <vt:lpstr>8_Main Slide - Light</vt:lpstr>
      <vt:lpstr>1_Main Title Slide D</vt:lpstr>
      <vt:lpstr>2_Section Title  Slide</vt:lpstr>
      <vt:lpstr>Dark Backing - Option B</vt:lpstr>
      <vt:lpstr>REMOVE29</vt:lpstr>
      <vt:lpstr>[Partner Name]</vt:lpstr>
      <vt:lpstr>PowerPoint Presentation</vt:lpstr>
      <vt:lpstr>Our History &amp; Commitment</vt:lpstr>
      <vt:lpstr>PowerPoint Presentation</vt:lpstr>
      <vt:lpstr>The Exponential-e Group</vt:lpstr>
      <vt:lpstr>Background History</vt:lpstr>
      <vt:lpstr>PowerPoint Presentation</vt:lpstr>
      <vt:lpstr>Financial Standing: Exponential Growth</vt:lpstr>
      <vt:lpstr>Investing back into  Exponential-e</vt:lpstr>
      <vt:lpstr>PowerPoint Presentation</vt:lpstr>
      <vt:lpstr>Partnership - Peace of Mind as a Service</vt:lpstr>
      <vt:lpstr>Inherently Secure - Full Stack</vt:lpstr>
      <vt:lpstr>PowerPoint Presentation</vt:lpstr>
      <vt:lpstr>PowerPoint Presentation</vt:lpstr>
      <vt:lpstr>PowerPoint Presentation</vt:lpstr>
      <vt:lpstr>Our Technology Capabilities</vt:lpstr>
      <vt:lpstr>Support and Management – Service Organisation</vt:lpstr>
      <vt:lpstr>PowerPoint Presentation</vt:lpstr>
      <vt:lpstr>Support and Management - Voice of the Customer</vt:lpstr>
      <vt:lpstr>PowerPoint Presentation</vt:lpstr>
      <vt:lpstr>Procurement Vehicles &amp; Vertical Alignment</vt:lpstr>
      <vt:lpstr>Our Culture, Ethos &amp; Values  Trust, Integrity, Respect, Equality, Fairness &amp; Transparency</vt:lpstr>
      <vt:lpstr>Human Touch Provisioning &amp; Service Delivery</vt:lpstr>
      <vt:lpstr>The Partner Program</vt:lpstr>
      <vt:lpstr>Mission</vt:lpstr>
      <vt:lpstr>Our Channel Vision - EXPO.e </vt:lpstr>
      <vt:lpstr>Our Culture</vt:lpstr>
      <vt:lpstr>Vision and Commitment</vt:lpstr>
      <vt:lpstr>Strategy and Go to market</vt:lpstr>
      <vt:lpstr>Let’s Solutionize™ Together</vt:lpstr>
      <vt:lpstr>PowerPoint Presentation</vt:lpstr>
      <vt:lpstr>Advantages of Solutionizing</vt:lpstr>
      <vt:lpstr>Solutionized Partner Tool Kit</vt:lpstr>
      <vt:lpstr>Money-makers</vt:lpstr>
      <vt:lpstr>What is ITSMaaS from EXPO.e</vt:lpstr>
      <vt:lpstr>SD-WAN &amp; SASE</vt:lpstr>
      <vt:lpstr>PowerPoint Presentation</vt:lpstr>
      <vt:lpstr>PowerPoint Presentation</vt:lpstr>
      <vt:lpstr>NIST – Our Cyber Resiliency  Capabilities</vt:lpstr>
      <vt:lpstr>Our Capabilities &amp; Wider Portfolio</vt:lpstr>
      <vt:lpstr>EXPO.e £120m Infrastructure Investment</vt:lpstr>
      <vt:lpstr>Our Capabilities</vt:lpstr>
      <vt:lpstr>Why EXPO.e</vt:lpstr>
      <vt:lpstr>Success Stories</vt:lpstr>
      <vt:lpstr>Our Partners</vt:lpstr>
      <vt:lpstr>Success Stories</vt:lpstr>
      <vt:lpstr>Success Stories</vt:lpstr>
      <vt:lpstr>Success Stories</vt:lpstr>
      <vt:lpstr>Onboarding Checklist </vt:lpstr>
      <vt:lpstr>Partner Enablement</vt:lpstr>
      <vt:lpstr>What is EXPO.e Enablement and how will it benefit you</vt:lpstr>
      <vt:lpstr>Training and Onboarding</vt:lpstr>
      <vt:lpstr>Success Factors</vt:lpstr>
      <vt:lpstr>Partner Hub - Partner Registration</vt:lpstr>
      <vt:lpstr>Partner Hub Live Demo</vt:lpstr>
      <vt:lpstr>PowerPoint Presentation</vt:lpstr>
      <vt:lpstr>PowerPoint Presentation</vt:lpstr>
      <vt:lpstr>PowerPoint Presentation</vt:lpstr>
      <vt:lpstr>PowerPoint Presentation</vt:lpstr>
      <vt:lpstr>Background History</vt:lpstr>
      <vt:lpstr>PowerPoint Presentation</vt:lpstr>
      <vt:lpstr>PowerPoint Presentation</vt:lpstr>
      <vt:lpstr>Exponential-e - A History of Innovation</vt:lpstr>
      <vt:lpstr>Our History</vt:lpstr>
      <vt:lpstr>S4 Cloud Storage</vt:lpstr>
      <vt:lpstr>Disaster Recovery as-a-Service</vt:lpstr>
      <vt:lpstr>Managed CSOC</vt:lpstr>
      <vt:lpstr>Unified Communications &amp; Contact Centre</vt:lpstr>
      <vt:lpstr>Simple sales messages</vt:lpstr>
      <vt:lpstr>EXPO.e £120m Infrastructure Investment</vt:lpstr>
      <vt:lpstr>Our portfolio is your portfolio</vt:lpstr>
      <vt:lpstr>Service Portfolio</vt:lpstr>
      <vt:lpstr>EXPO.e Heritage</vt:lpstr>
      <vt:lpstr>EXPO.e Heritage continued</vt:lpstr>
      <vt:lpstr>Delivery Within a Service Management Framework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Williams-Bew</dc:creator>
  <cp:lastModifiedBy>Viktoria Pfeff</cp:lastModifiedBy>
  <cp:revision>15</cp:revision>
  <dcterms:created xsi:type="dcterms:W3CDTF">2020-05-01T17:15:48Z</dcterms:created>
  <dcterms:modified xsi:type="dcterms:W3CDTF">2026-03-27T11:20:19Z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0x010100CC9ED0B51E702C478DF2D1F72FC985D4</vt:lpwstr>
  </property>
</Properties>
</file>